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7"/>
  </p:notesMasterIdLst>
  <p:handoutMasterIdLst>
    <p:handoutMasterId r:id="rId138"/>
  </p:handoutMasterIdLst>
  <p:sldIdLst>
    <p:sldId id="407" r:id="rId2"/>
    <p:sldId id="608" r:id="rId3"/>
    <p:sldId id="458" r:id="rId4"/>
    <p:sldId id="409" r:id="rId5"/>
    <p:sldId id="392" r:id="rId6"/>
    <p:sldId id="406" r:id="rId7"/>
    <p:sldId id="393" r:id="rId8"/>
    <p:sldId id="457" r:id="rId9"/>
    <p:sldId id="404" r:id="rId10"/>
    <p:sldId id="563" r:id="rId11"/>
    <p:sldId id="565" r:id="rId12"/>
    <p:sldId id="566" r:id="rId13"/>
    <p:sldId id="567" r:id="rId14"/>
    <p:sldId id="568" r:id="rId15"/>
    <p:sldId id="569" r:id="rId16"/>
    <p:sldId id="564" r:id="rId17"/>
    <p:sldId id="616" r:id="rId18"/>
    <p:sldId id="628" r:id="rId19"/>
    <p:sldId id="611" r:id="rId20"/>
    <p:sldId id="528" r:id="rId21"/>
    <p:sldId id="529" r:id="rId22"/>
    <p:sldId id="530" r:id="rId23"/>
    <p:sldId id="531" r:id="rId24"/>
    <p:sldId id="532" r:id="rId25"/>
    <p:sldId id="533" r:id="rId26"/>
    <p:sldId id="534" r:id="rId27"/>
    <p:sldId id="570" r:id="rId28"/>
    <p:sldId id="624" r:id="rId29"/>
    <p:sldId id="603" r:id="rId30"/>
    <p:sldId id="572" r:id="rId31"/>
    <p:sldId id="617" r:id="rId32"/>
    <p:sldId id="573" r:id="rId33"/>
    <p:sldId id="574" r:id="rId34"/>
    <p:sldId id="618" r:id="rId35"/>
    <p:sldId id="411" r:id="rId36"/>
    <p:sldId id="575" r:id="rId37"/>
    <p:sldId id="412" r:id="rId38"/>
    <p:sldId id="576" r:id="rId39"/>
    <p:sldId id="578" r:id="rId40"/>
    <p:sldId id="619" r:id="rId41"/>
    <p:sldId id="499" r:id="rId42"/>
    <p:sldId id="500" r:id="rId43"/>
    <p:sldId id="627" r:id="rId44"/>
    <p:sldId id="514" r:id="rId45"/>
    <p:sldId id="515" r:id="rId46"/>
    <p:sldId id="516" r:id="rId47"/>
    <p:sldId id="517" r:id="rId48"/>
    <p:sldId id="518" r:id="rId49"/>
    <p:sldId id="519" r:id="rId50"/>
    <p:sldId id="520" r:id="rId51"/>
    <p:sldId id="579" r:id="rId52"/>
    <p:sldId id="580" r:id="rId53"/>
    <p:sldId id="620" r:id="rId54"/>
    <p:sldId id="416" r:id="rId55"/>
    <p:sldId id="418" r:id="rId56"/>
    <p:sldId id="581" r:id="rId57"/>
    <p:sldId id="582" r:id="rId58"/>
    <p:sldId id="583" r:id="rId59"/>
    <p:sldId id="584" r:id="rId60"/>
    <p:sldId id="585" r:id="rId61"/>
    <p:sldId id="586" r:id="rId62"/>
    <p:sldId id="587" r:id="rId63"/>
    <p:sldId id="422" r:id="rId64"/>
    <p:sldId id="423" r:id="rId65"/>
    <p:sldId id="424" r:id="rId66"/>
    <p:sldId id="588" r:id="rId67"/>
    <p:sldId id="589" r:id="rId68"/>
    <p:sldId id="604" r:id="rId69"/>
    <p:sldId id="605" r:id="rId70"/>
    <p:sldId id="621" r:id="rId71"/>
    <p:sldId id="425" r:id="rId72"/>
    <p:sldId id="426" r:id="rId73"/>
    <p:sldId id="427" r:id="rId74"/>
    <p:sldId id="428" r:id="rId75"/>
    <p:sldId id="429" r:id="rId76"/>
    <p:sldId id="430" r:id="rId77"/>
    <p:sldId id="597" r:id="rId78"/>
    <p:sldId id="626" r:id="rId79"/>
    <p:sldId id="625" r:id="rId80"/>
    <p:sldId id="590" r:id="rId81"/>
    <p:sldId id="525" r:id="rId82"/>
    <p:sldId id="622" r:id="rId83"/>
    <p:sldId id="541" r:id="rId84"/>
    <p:sldId id="542" r:id="rId85"/>
    <p:sldId id="547" r:id="rId86"/>
    <p:sldId id="546" r:id="rId87"/>
    <p:sldId id="545" r:id="rId88"/>
    <p:sldId id="544" r:id="rId89"/>
    <p:sldId id="551" r:id="rId90"/>
    <p:sldId id="548" r:id="rId91"/>
    <p:sldId id="549" r:id="rId92"/>
    <p:sldId id="550" r:id="rId93"/>
    <p:sldId id="552" r:id="rId94"/>
    <p:sldId id="558" r:id="rId95"/>
    <p:sldId id="561" r:id="rId96"/>
    <p:sldId id="560" r:id="rId97"/>
    <p:sldId id="559" r:id="rId98"/>
    <p:sldId id="562" r:id="rId99"/>
    <p:sldId id="553" r:id="rId100"/>
    <p:sldId id="599" r:id="rId101"/>
    <p:sldId id="623" r:id="rId102"/>
    <p:sldId id="538" r:id="rId103"/>
    <p:sldId id="556" r:id="rId104"/>
    <p:sldId id="555" r:id="rId105"/>
    <p:sldId id="598" r:id="rId106"/>
    <p:sldId id="606" r:id="rId107"/>
    <p:sldId id="607" r:id="rId108"/>
    <p:sldId id="442" r:id="rId109"/>
    <p:sldId id="600" r:id="rId110"/>
    <p:sldId id="593" r:id="rId111"/>
    <p:sldId id="594" r:id="rId112"/>
    <p:sldId id="595" r:id="rId113"/>
    <p:sldId id="596" r:id="rId114"/>
    <p:sldId id="456" r:id="rId115"/>
    <p:sldId id="609" r:id="rId116"/>
    <p:sldId id="470" r:id="rId117"/>
    <p:sldId id="471" r:id="rId118"/>
    <p:sldId id="472" r:id="rId119"/>
    <p:sldId id="474" r:id="rId120"/>
    <p:sldId id="475" r:id="rId121"/>
    <p:sldId id="476" r:id="rId122"/>
    <p:sldId id="477" r:id="rId123"/>
    <p:sldId id="478" r:id="rId124"/>
    <p:sldId id="479" r:id="rId125"/>
    <p:sldId id="481" r:id="rId126"/>
    <p:sldId id="482" r:id="rId127"/>
    <p:sldId id="483" r:id="rId128"/>
    <p:sldId id="484" r:id="rId129"/>
    <p:sldId id="601" r:id="rId130"/>
    <p:sldId id="602" r:id="rId131"/>
    <p:sldId id="612" r:id="rId132"/>
    <p:sldId id="614" r:id="rId133"/>
    <p:sldId id="615" r:id="rId134"/>
    <p:sldId id="629" r:id="rId135"/>
    <p:sldId id="610" r:id="rId136"/>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223">
          <p15:clr>
            <a:srgbClr val="A4A3A4"/>
          </p15:clr>
        </p15:guide>
        <p15:guide id="4" orient="horz" pos="1022">
          <p15:clr>
            <a:srgbClr val="A4A3A4"/>
          </p15:clr>
        </p15:guide>
        <p15:guide id="5" orient="horz" pos="4032">
          <p15:clr>
            <a:srgbClr val="A4A3A4"/>
          </p15:clr>
        </p15:guide>
        <p15:guide id="6" orient="horz" pos="488">
          <p15:clr>
            <a:srgbClr val="A4A3A4"/>
          </p15:clr>
        </p15:guide>
        <p15:guide id="7" orient="horz" pos="576">
          <p15:clr>
            <a:srgbClr val="A4A3A4"/>
          </p15:clr>
        </p15:guide>
        <p15:guide id="8" orient="horz" pos="96">
          <p15:clr>
            <a:srgbClr val="A4A3A4"/>
          </p15:clr>
        </p15:guide>
        <p15:guide id="9" orient="horz" pos="3600">
          <p15:clr>
            <a:srgbClr val="A4A3A4"/>
          </p15:clr>
        </p15:guide>
        <p15:guide id="10" orient="horz" pos="4203">
          <p15:clr>
            <a:srgbClr val="A4A3A4"/>
          </p15:clr>
        </p15:guide>
        <p15:guide id="11" orient="horz" pos="1248">
          <p15:clr>
            <a:srgbClr val="A4A3A4"/>
          </p15:clr>
        </p15:guide>
        <p15:guide id="12" pos="2880">
          <p15:clr>
            <a:srgbClr val="A4A3A4"/>
          </p15:clr>
        </p15:guide>
        <p15:guide id="13" pos="624">
          <p15:clr>
            <a:srgbClr val="A4A3A4"/>
          </p15:clr>
        </p15:guide>
        <p15:guide id="14" pos="5472">
          <p15:clr>
            <a:srgbClr val="A4A3A4"/>
          </p15:clr>
        </p15:guide>
      </p15:sldGuideLst>
    </p:ext>
    <p:ext uri="{2D200454-40CA-4A62-9FC3-DE9A4176ACB9}">
      <p15:notesGuideLst xmlns:p15="http://schemas.microsoft.com/office/powerpoint/2012/main">
        <p15:guide id="1" orient="horz" pos="2908">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E Gutzman" initials="KEG"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4688"/>
    <a:srgbClr val="B8B7DA"/>
    <a:srgbClr val="E8E8E8"/>
    <a:srgbClr val="F0EDED"/>
    <a:srgbClr val="6C658F"/>
    <a:srgbClr val="61468B"/>
    <a:srgbClr val="514689"/>
    <a:srgbClr val="51468B"/>
    <a:srgbClr val="63599E"/>
    <a:srgbClr val="A9AB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00" autoAdjust="0"/>
    <p:restoredTop sz="65945" autoAdjust="0"/>
  </p:normalViewPr>
  <p:slideViewPr>
    <p:cSldViewPr showGuides="1">
      <p:cViewPr varScale="1">
        <p:scale>
          <a:sx n="87" d="100"/>
          <a:sy n="87" d="100"/>
        </p:scale>
        <p:origin x="2418" y="84"/>
      </p:cViewPr>
      <p:guideLst>
        <p:guide orient="horz" pos="2160"/>
        <p:guide orient="horz" pos="3888"/>
        <p:guide orient="horz" pos="223"/>
        <p:guide orient="horz" pos="1022"/>
        <p:guide orient="horz" pos="4032"/>
        <p:guide orient="horz" pos="488"/>
        <p:guide orient="horz" pos="576"/>
        <p:guide orient="horz" pos="96"/>
        <p:guide orient="horz" pos="3600"/>
        <p:guide orient="horz" pos="4203"/>
        <p:guide orient="horz" pos="1248"/>
        <p:guide pos="2880"/>
        <p:guide pos="624"/>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2" d="100"/>
        <a:sy n="82"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5/15/2018</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5/15/2018</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f1000research.co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elifesciences.org/" TargetMode="External"/><Relationship Id="rId4" Type="http://schemas.openxmlformats.org/officeDocument/2006/relationships/hyperlink" Target="https://peerj.co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bi.nlm.nih.gov/pubmed/15595944"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telar.edc.org/publications/itest-data-brief-itest-dissemination-strategies"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cbi.nlm.nih.gov/pubmed/15595944"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telar.edc.org/publications/itest-data-brief-itest-dissemination-strategie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ncbi.nlm.nih.gov/pubmed/15595944"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telar.edc.org/publications/itest-data-brief-itest-dissemination-strategies"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cbi.nlm.nih.gov/pubmed/15595944"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telar.edc.org/publications/itest-data-brief-itest-dissemination-strategies"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cbi.nlm.nih.gov/pubmed/15595944"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telar.edc.org/publications/itest-data-brief-itest-dissemination-strategies"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oi.org/10.1093/geront/43.suppl_1.47"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oi.org/10.1093/geront/43.suppl_1.47"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n.wikipedia.org/wiki/File:Cave_of_time.jp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n.wikipedia.org/wiki/File:Cave_of_time.jpg"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thelancet.com/journals/lancet/article/PIIS0140-6736(16)30370-1/fulltex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doi.org/10.1093/geront/43.suppl_1.47"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doi.org/10.1093/geront/43.suppl_1.47"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oi.org/10.1093/geront/43.suppl_1.47"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doi.org/10.1093/geront/43.suppl_1.47"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www.pewinternet.org/fact-sheet/social-media/"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blog.bufferapp.com/wp-content/uploads/2014/09/Twitter-Ebook-vfinal.pdf" TargetMode="External"/><Relationship Id="rId2" Type="http://schemas.openxmlformats.org/officeDocument/2006/relationships/slide" Target="../slides/slide56.xml"/><Relationship Id="rId1" Type="http://schemas.openxmlformats.org/officeDocument/2006/relationships/notesMaster" Target="../notesMasters/notesMaster1.xml"/><Relationship Id="rId5" Type="http://schemas.openxmlformats.org/officeDocument/2006/relationships/hyperlink" Target="https://www.pcmag.com/feature/324797/24-hidden-facebook-features-only-power-users-know/5" TargetMode="External"/><Relationship Id="rId4" Type="http://schemas.openxmlformats.org/officeDocument/2006/relationships/hyperlink" Target="https://sproutsocial.com/insights/best-times-to-post-on-social-media/" TargetMode="Externa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blog.bufferapp.com/wp-content/uploads/2014/09/Twitter-Ebook-vfinal.pdf"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journals.sagepub.com/doi/full/10.1177/2056305117696523" TargetMode="External"/><Relationship Id="rId5" Type="http://schemas.openxmlformats.org/officeDocument/2006/relationships/hyperlink" Target="https://www.pcmag.com/feature/324797/24-hidden-facebook-features-only-power-users-know/5" TargetMode="External"/><Relationship Id="rId4" Type="http://schemas.openxmlformats.org/officeDocument/2006/relationships/hyperlink" Target="https://sproutsocial.com/insights/best-times-to-post-on-social-media/" TargetMode="Externa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blog.bufferapp.com/wp-content/uploads/2014/09/Twitter-Ebook-vfinal.pdf" TargetMode="External"/><Relationship Id="rId2" Type="http://schemas.openxmlformats.org/officeDocument/2006/relationships/slide" Target="../slides/slide58.xml"/><Relationship Id="rId1" Type="http://schemas.openxmlformats.org/officeDocument/2006/relationships/notesMaster" Target="../notesMasters/notesMaster1.xml"/><Relationship Id="rId5" Type="http://schemas.openxmlformats.org/officeDocument/2006/relationships/hyperlink" Target="https://www.pcmag.com/feature/324797/24-hidden-facebook-features-only-power-users-know/5" TargetMode="External"/><Relationship Id="rId4" Type="http://schemas.openxmlformats.org/officeDocument/2006/relationships/hyperlink" Target="https://sproutsocial.com/insights/best-times-to-post-on-social-media/" TargetMode="Externa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blog.bufferapp.com/wp-content/uploads/2014/09/Twitter-Ebook-vfinal.pdf" TargetMode="External"/><Relationship Id="rId2" Type="http://schemas.openxmlformats.org/officeDocument/2006/relationships/slide" Target="../slides/slide59.xml"/><Relationship Id="rId1" Type="http://schemas.openxmlformats.org/officeDocument/2006/relationships/notesMaster" Target="../notesMasters/notesMaster1.xml"/><Relationship Id="rId5" Type="http://schemas.openxmlformats.org/officeDocument/2006/relationships/hyperlink" Target="https://www.pcmag.com/feature/324797/24-hidden-facebook-features-only-power-users-know/5" TargetMode="External"/><Relationship Id="rId4" Type="http://schemas.openxmlformats.org/officeDocument/2006/relationships/hyperlink" Target="https://sproutsocial.com/insights/best-times-to-post-on-social-media/" TargetMode="Externa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blog.bufferapp.com/wp-content/uploads/2014/09/Twitter-Ebook-vfinal.pdf" TargetMode="External"/><Relationship Id="rId2" Type="http://schemas.openxmlformats.org/officeDocument/2006/relationships/slide" Target="../slides/slide60.xml"/><Relationship Id="rId1" Type="http://schemas.openxmlformats.org/officeDocument/2006/relationships/notesMaster" Target="../notesMasters/notesMaster1.xml"/><Relationship Id="rId5" Type="http://schemas.openxmlformats.org/officeDocument/2006/relationships/hyperlink" Target="https://www.pcmag.com/feature/324797/24-hidden-facebook-features-only-power-users-know/5" TargetMode="External"/><Relationship Id="rId4" Type="http://schemas.openxmlformats.org/officeDocument/2006/relationships/hyperlink" Target="https://sproutsocial.com/insights/best-times-to-post-on-social-media/" TargetMode="Externa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blog.bufferapp.com/wp-content/uploads/2014/09/Twitter-Ebook-vfinal.pdf" TargetMode="External"/><Relationship Id="rId2" Type="http://schemas.openxmlformats.org/officeDocument/2006/relationships/slide" Target="../slides/slide61.xml"/><Relationship Id="rId1" Type="http://schemas.openxmlformats.org/officeDocument/2006/relationships/notesMaster" Target="../notesMasters/notesMaster1.xml"/><Relationship Id="rId5" Type="http://schemas.openxmlformats.org/officeDocument/2006/relationships/hyperlink" Target="https://www.pcmag.com/feature/324797/24-hidden-facebook-features-only-power-users-know/5" TargetMode="External"/><Relationship Id="rId4" Type="http://schemas.openxmlformats.org/officeDocument/2006/relationships/hyperlink" Target="https://sproutsocial.com/insights/best-times-to-post-on-social-media/" TargetMode="Externa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en.wikipedia.org/wiki/ResearchGate" TargetMode="External"/><Relationship Id="rId2" Type="http://schemas.openxmlformats.org/officeDocument/2006/relationships/slide" Target="../slides/slide62.xml"/><Relationship Id="rId1" Type="http://schemas.openxmlformats.org/officeDocument/2006/relationships/notesMaster" Target="../notesMasters/notesMaster1.xml"/><Relationship Id="rId4" Type="http://schemas.openxmlformats.org/officeDocument/2006/relationships/hyperlink" Target="https://en.wikipedia.org/wiki/Academia.edu"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press.quintly.com/100459-quintly-reveals-instagram-study-q1-2015"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blog.growkudos.com/2015/12/04/explain-your-work-the-kudos-way/" TargetMode="External"/><Relationship Id="rId2" Type="http://schemas.openxmlformats.org/officeDocument/2006/relationships/slide" Target="../slides/slide76.xml"/><Relationship Id="rId1" Type="http://schemas.openxmlformats.org/officeDocument/2006/relationships/notesMaster" Target="../notesMasters/notesMaster1.xml"/><Relationship Id="rId4" Type="http://schemas.openxmlformats.org/officeDocument/2006/relationships/hyperlink" Target="https://www.kpwashingtonresearch.org/about-us/capabilities/research-communications/prism" TargetMode="Externa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www.lib.umich.edu/taubman-health-sciences-library/plain-language-medical-dictionary"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prism.kpwashingtonresearch.org/using_plain_language_in_research/PRISM_resources.html" TargetMode="External"/><Relationship Id="rId2" Type="http://schemas.openxmlformats.org/officeDocument/2006/relationships/slide" Target="../slides/slide78.xml"/><Relationship Id="rId1" Type="http://schemas.openxmlformats.org/officeDocument/2006/relationships/notesMaster" Target="../notesMasters/notesMaster1.xml"/><Relationship Id="rId6" Type="http://schemas.openxmlformats.org/officeDocument/2006/relationships/hyperlink" Target="https://mssociety.ca/uploads/files/guide-to-writing-lay-summary-eng-final20130726.pdf" TargetMode="External"/><Relationship Id="rId5" Type="http://schemas.openxmlformats.org/officeDocument/2006/relationships/hyperlink" Target="https://prism.kpwashingtonresearch.org/documents/PRISM_alternative_word_list.pdf" TargetMode="External"/><Relationship Id="rId4" Type="http://schemas.openxmlformats.org/officeDocument/2006/relationships/hyperlink" Target="https://www.lib.umich.edu/taubman-health-sciences-library/plain-language-medical-dictionary" TargetMode="Externa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www.kpwashingtonresearch.org/about-us/capabilities/research-communications/prism"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3" Type="http://schemas.openxmlformats.org/officeDocument/2006/relationships/hyperlink" Target="https://blog.hootsuite.com/how-to-deal-with-trolls-on-social-media/"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3" Type="http://schemas.openxmlformats.org/officeDocument/2006/relationships/hyperlink" Target="https://www.elsevier.com/solutions/scopus/support/webinars" TargetMode="External"/><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3" Type="http://schemas.openxmlformats.org/officeDocument/2006/relationships/hyperlink" Target="https://doi.org/10.1371/journal.pone.0064841" TargetMode="External"/><Relationship Id="rId2" Type="http://schemas.openxmlformats.org/officeDocument/2006/relationships/slide" Target="../slides/slide131.xml"/><Relationship Id="rId1" Type="http://schemas.openxmlformats.org/officeDocument/2006/relationships/notesMaster" Target="../notesMasters/notesMaster1.xml"/><Relationship Id="rId4" Type="http://schemas.openxmlformats.org/officeDocument/2006/relationships/hyperlink" Target="https://doi.org/10.1002/asi.23037" TargetMode="Externa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Presenter:</a:t>
            </a:r>
            <a:r>
              <a:rPr lang="en-US" b="1" baseline="0" dirty="0" smtClean="0"/>
              <a:t> </a:t>
            </a:r>
            <a:r>
              <a:rPr lang="en-US" dirty="0" smtClean="0"/>
              <a:t>Patty</a:t>
            </a:r>
          </a:p>
          <a:p>
            <a:r>
              <a:rPr lang="en-US" b="1" dirty="0" smtClean="0"/>
              <a:t>Overview:</a:t>
            </a:r>
            <a:r>
              <a:rPr lang="en-US" b="1" baseline="0" dirty="0" smtClean="0"/>
              <a:t>  </a:t>
            </a:r>
            <a:r>
              <a:rPr lang="en-US" dirty="0" smtClean="0"/>
              <a:t>Increasingly, librarians are involved in tracking research dissemination and impact. The instructors will provide a solid background on dissemination and demonstrate the practical applications of a variety of tools. We will equip participants with the knowledge to help their patrons create better dissemination strategies and inspire compelling impact statements.</a:t>
            </a:r>
          </a:p>
          <a:p>
            <a:r>
              <a:rPr lang="en-US" sz="1200" b="0" i="0" kern="1200" dirty="0" smtClean="0">
                <a:solidFill>
                  <a:schemeClr val="tx1"/>
                </a:solidFill>
                <a:effectLst/>
                <a:latin typeface="+mn-lt"/>
                <a:ea typeface="+mn-ea"/>
                <a:cs typeface="+mn-cs"/>
              </a:rPr>
              <a:t>http://www.mlanet.org/p/cm/ld/fid=1299</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F3C882C-6931-48D7-9B18-809CA6FAEAE8}" type="slidenum">
              <a:rPr lang="en-US" smtClean="0"/>
              <a:pPr/>
              <a:t>1</a:t>
            </a:fld>
            <a:endParaRPr lang="en-US"/>
          </a:p>
        </p:txBody>
      </p:sp>
    </p:spTree>
    <p:extLst>
      <p:ext uri="{BB962C8B-B14F-4D97-AF65-F5344CB8AC3E}">
        <p14:creationId xmlns:p14="http://schemas.microsoft.com/office/powerpoint/2010/main" val="133310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a:t>
            </a:fld>
            <a:endParaRPr lang="en-US"/>
          </a:p>
        </p:txBody>
      </p:sp>
    </p:spTree>
    <p:extLst>
      <p:ext uri="{BB962C8B-B14F-4D97-AF65-F5344CB8AC3E}">
        <p14:creationId xmlns:p14="http://schemas.microsoft.com/office/powerpoint/2010/main" val="1296332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a:t>
            </a:fld>
            <a:endParaRPr lang="en-US"/>
          </a:p>
        </p:txBody>
      </p:sp>
    </p:spTree>
    <p:extLst>
      <p:ext uri="{BB962C8B-B14F-4D97-AF65-F5344CB8AC3E}">
        <p14:creationId xmlns:p14="http://schemas.microsoft.com/office/powerpoint/2010/main" val="3184563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a:t>
            </a:fld>
            <a:endParaRPr lang="en-US"/>
          </a:p>
        </p:txBody>
      </p:sp>
    </p:spTree>
    <p:extLst>
      <p:ext uri="{BB962C8B-B14F-4D97-AF65-F5344CB8AC3E}">
        <p14:creationId xmlns:p14="http://schemas.microsoft.com/office/powerpoint/2010/main" val="1250321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a:t>
            </a:fld>
            <a:endParaRPr lang="en-US"/>
          </a:p>
        </p:txBody>
      </p:sp>
    </p:spTree>
    <p:extLst>
      <p:ext uri="{BB962C8B-B14F-4D97-AF65-F5344CB8AC3E}">
        <p14:creationId xmlns:p14="http://schemas.microsoft.com/office/powerpoint/2010/main" val="3005698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6</a:t>
            </a:fld>
            <a:endParaRPr lang="en-US"/>
          </a:p>
        </p:txBody>
      </p:sp>
    </p:spTree>
    <p:extLst>
      <p:ext uri="{BB962C8B-B14F-4D97-AF65-F5344CB8AC3E}">
        <p14:creationId xmlns:p14="http://schemas.microsoft.com/office/powerpoint/2010/main" val="2306028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b="1" dirty="0" smtClean="0"/>
              <a:t>Notes: </a:t>
            </a:r>
          </a:p>
          <a:p>
            <a:r>
              <a:rPr lang="en-US" dirty="0" smtClean="0"/>
              <a:t>Knowledge was transferred</a:t>
            </a:r>
            <a:r>
              <a:rPr lang="en-US" baseline="0" dirty="0" smtClean="0"/>
              <a:t> between people through letters and journals. </a:t>
            </a:r>
          </a:p>
          <a:p>
            <a:r>
              <a:rPr lang="en-US" baseline="0" dirty="0" smtClean="0"/>
              <a:t>In academia, the gold-standard way of disseminating work is through peer reviewed journals. </a:t>
            </a:r>
            <a:r>
              <a:rPr lang="en-US" dirty="0" smtClean="0"/>
              <a:t> </a:t>
            </a:r>
            <a:r>
              <a:rPr lang="en-US" baseline="0" dirty="0" smtClean="0"/>
              <a:t>A couple hundred years after the invention of the printing press, we have the first journal published in 1665. </a:t>
            </a:r>
            <a:r>
              <a:rPr lang="en-US" sz="1200" b="0" i="0" kern="1200" dirty="0" smtClean="0">
                <a:solidFill>
                  <a:schemeClr val="tx1"/>
                </a:solidFill>
                <a:effectLst/>
                <a:latin typeface="+mn-lt"/>
                <a:ea typeface="+mn-ea"/>
                <a:cs typeface="+mn-cs"/>
              </a:rPr>
              <a:t>Several innovative and relatively new journals, including </a:t>
            </a:r>
            <a:r>
              <a:rPr lang="en-US" sz="1200" b="0" i="1" u="none" strike="noStrike" kern="1200" dirty="0" smtClean="0">
                <a:solidFill>
                  <a:schemeClr val="tx1"/>
                </a:solidFill>
                <a:effectLst/>
                <a:latin typeface="+mn-lt"/>
                <a:ea typeface="+mn-ea"/>
                <a:cs typeface="+mn-cs"/>
                <a:hlinkClick r:id="rId3" tooltip="F1000 Research"/>
              </a:rPr>
              <a:t>F1000 Research</a:t>
            </a:r>
            <a:r>
              <a:rPr lang="en-US" sz="1200" b="0" i="0"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hlinkClick r:id="rId4" tooltip="PeerJ"/>
              </a:rPr>
              <a:t>PeerJ</a:t>
            </a:r>
            <a:r>
              <a:rPr lang="en-US" sz="1200" b="0" i="0"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hlinkClick r:id="rId5" tooltip="eLife"/>
              </a:rPr>
              <a:t>eLife</a:t>
            </a:r>
            <a:r>
              <a:rPr lang="en-US" sz="1200" b="0" i="0" kern="1200" dirty="0" smtClean="0">
                <a:solidFill>
                  <a:schemeClr val="tx1"/>
                </a:solidFill>
                <a:effectLst/>
                <a:latin typeface="+mn-lt"/>
                <a:ea typeface="+mn-ea"/>
                <a:cs typeface="+mn-cs"/>
              </a:rPr>
              <a:t>, are launched. These journals are experimenting with new forms of peer review, new business models, and new funding sources.</a:t>
            </a:r>
          </a:p>
          <a:p>
            <a:r>
              <a:rPr lang="en-US" sz="1200" b="0" i="0" kern="1200" dirty="0" err="1" smtClean="0">
                <a:solidFill>
                  <a:schemeClr val="tx1"/>
                </a:solidFill>
                <a:effectLst/>
                <a:latin typeface="+mn-lt"/>
                <a:ea typeface="+mn-ea"/>
                <a:cs typeface="+mn-cs"/>
              </a:rPr>
              <a:t>Altmetric</a:t>
            </a:r>
            <a:r>
              <a:rPr lang="en-US" sz="1200" b="0" i="0" kern="1200" dirty="0" smtClean="0">
                <a:solidFill>
                  <a:schemeClr val="tx1"/>
                </a:solidFill>
                <a:effectLst/>
                <a:latin typeface="+mn-lt"/>
                <a:ea typeface="+mn-ea"/>
                <a:cs typeface="+mn-cs"/>
              </a:rPr>
              <a:t> Manifesto: http://altmetrics.org/manifesto/</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Dissemination </a:t>
            </a:r>
            <a:r>
              <a:rPr lang="en-US" baseline="0" dirty="0" err="1" smtClean="0"/>
              <a:t>online:Resource</a:t>
            </a:r>
            <a:r>
              <a:rPr lang="en-US" baseline="0" dirty="0" smtClean="0"/>
              <a:t> guides, training material, best practices, data sets, questionnaires/surveys, guidelines, white papers, images, etc. </a:t>
            </a:r>
            <a:endParaRPr lang="en-US" dirty="0" smtClean="0"/>
          </a:p>
          <a:p>
            <a:r>
              <a:rPr lang="en-US" b="1" baseline="0" dirty="0" smtClean="0"/>
              <a:t>Resources</a:t>
            </a:r>
            <a:r>
              <a:rPr lang="en-US" baseline="0" dirty="0" smtClean="0"/>
              <a:t>: </a:t>
            </a:r>
          </a:p>
          <a:p>
            <a:r>
              <a:rPr lang="en-US" baseline="0" dirty="0" smtClean="0"/>
              <a:t>American Journal Experts. Scholarly Publishing: A Brief History. Available at: https://www.aje.com/en/arc/scholarly-publishing-brief-history/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7</a:t>
            </a:fld>
            <a:endParaRPr lang="en-US"/>
          </a:p>
        </p:txBody>
      </p:sp>
    </p:spTree>
    <p:extLst>
      <p:ext uri="{BB962C8B-B14F-4D97-AF65-F5344CB8AC3E}">
        <p14:creationId xmlns:p14="http://schemas.microsoft.com/office/powerpoint/2010/main" val="727398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0" baseline="0" dirty="0" smtClean="0"/>
              <a:t>Patty</a:t>
            </a:r>
          </a:p>
          <a:p>
            <a:r>
              <a:rPr lang="en-US" b="1" baseline="0" dirty="0" smtClean="0"/>
              <a:t>Resource: </a:t>
            </a:r>
          </a:p>
          <a:p>
            <a:r>
              <a:rPr lang="en-US" b="0" baseline="0" dirty="0" smtClean="0"/>
              <a:t>Johns Hopkins University Press. History. Available at: https://www.press.jhu.edu/about/history</a:t>
            </a:r>
          </a:p>
          <a:p>
            <a:endParaRPr lang="en-US" b="0" baseline="0" dirty="0" smtClean="0"/>
          </a:p>
          <a:p>
            <a:endParaRPr lang="en-US" b="0"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8</a:t>
            </a:fld>
            <a:endParaRPr lang="en-US"/>
          </a:p>
        </p:txBody>
      </p:sp>
    </p:spTree>
    <p:extLst>
      <p:ext uri="{BB962C8B-B14F-4D97-AF65-F5344CB8AC3E}">
        <p14:creationId xmlns:p14="http://schemas.microsoft.com/office/powerpoint/2010/main" val="2131118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9</a:t>
            </a:fld>
            <a:endParaRPr lang="en-US"/>
          </a:p>
        </p:txBody>
      </p:sp>
    </p:spTree>
    <p:extLst>
      <p:ext uri="{BB962C8B-B14F-4D97-AF65-F5344CB8AC3E}">
        <p14:creationId xmlns:p14="http://schemas.microsoft.com/office/powerpoint/2010/main" val="2878856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sz="1200" b="1" i="0" kern="1200" dirty="0" smtClean="0">
                <a:solidFill>
                  <a:schemeClr val="tx1"/>
                </a:solidFill>
                <a:effectLst/>
                <a:latin typeface="+mn-lt"/>
                <a:ea typeface="+mn-ea"/>
                <a:cs typeface="+mn-cs"/>
              </a:rPr>
              <a:t>Source:</a:t>
            </a:r>
            <a:r>
              <a:rPr lang="en-US" sz="1200" b="1"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Mollett</a:t>
            </a:r>
            <a:r>
              <a:rPr lang="en-US" sz="1200" b="0" i="0" kern="1200" baseline="0" dirty="0" smtClean="0">
                <a:solidFill>
                  <a:schemeClr val="tx1"/>
                </a:solidFill>
                <a:effectLst/>
                <a:latin typeface="+mn-lt"/>
                <a:ea typeface="+mn-ea"/>
                <a:cs typeface="+mn-cs"/>
              </a:rPr>
              <a:t> A, </a:t>
            </a:r>
            <a:r>
              <a:rPr lang="en-US" sz="1200" b="0" i="0" kern="1200" baseline="0" dirty="0" err="1" smtClean="0">
                <a:solidFill>
                  <a:schemeClr val="tx1"/>
                </a:solidFill>
                <a:effectLst/>
                <a:latin typeface="+mn-lt"/>
                <a:ea typeface="+mn-ea"/>
                <a:cs typeface="+mn-cs"/>
              </a:rPr>
              <a:t>Brumley</a:t>
            </a:r>
            <a:r>
              <a:rPr lang="en-US" sz="1200" b="0" i="0" kern="1200" baseline="0" dirty="0" smtClean="0">
                <a:solidFill>
                  <a:schemeClr val="tx1"/>
                </a:solidFill>
                <a:effectLst/>
                <a:latin typeface="+mn-lt"/>
                <a:ea typeface="+mn-ea"/>
                <a:cs typeface="+mn-cs"/>
              </a:rPr>
              <a:t> C, Gilson C, Williams S. communicating Your Research with Social Media, A practical Guide to Using Blogs, Podcasts, Data Visualizations and Video. Sage Publishing. May 2017. Available at: https://us.sagepub.com/en-us/nam/communicating-your-research-with-social-media/book245914</a:t>
            </a:r>
          </a:p>
          <a:p>
            <a:endParaRPr lang="en-US" sz="1200" b="0" i="0" kern="1200" baseline="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F3C882C-6931-48D7-9B18-809CA6FAEAE8}" type="slidenum">
              <a:rPr lang="en-US" smtClean="0"/>
              <a:pPr/>
              <a:t>10</a:t>
            </a:fld>
            <a:endParaRPr lang="en-US"/>
          </a:p>
        </p:txBody>
      </p:sp>
    </p:spTree>
    <p:extLst>
      <p:ext uri="{BB962C8B-B14F-4D97-AF65-F5344CB8AC3E}">
        <p14:creationId xmlns:p14="http://schemas.microsoft.com/office/powerpoint/2010/main" val="447875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Resources:</a:t>
            </a:r>
            <a:r>
              <a:rPr lang="en-US" b="1" baseline="0" dirty="0" smtClean="0"/>
              <a:t> </a:t>
            </a:r>
            <a:endParaRPr lang="en-US" b="1" dirty="0" smtClean="0"/>
          </a:p>
          <a:p>
            <a:pPr>
              <a:defRPr/>
            </a:pPr>
            <a:r>
              <a:rPr lang="en-US" dirty="0"/>
              <a:t>1) </a:t>
            </a:r>
            <a:r>
              <a:rPr lang="en-US" dirty="0" err="1"/>
              <a:t>Greenhalgh</a:t>
            </a:r>
            <a:r>
              <a:rPr lang="en-US" dirty="0"/>
              <a:t> T, Robert G, Macfarlane F, Bate P, </a:t>
            </a:r>
            <a:r>
              <a:rPr lang="en-US" dirty="0" err="1"/>
              <a:t>Kyriakidou</a:t>
            </a:r>
            <a:r>
              <a:rPr lang="en-US" dirty="0"/>
              <a:t> O. Diffusion of innovations in service organizations: systematic review and recommendations. Milbank Q 2004;82(4):581–629. Retrieved from: </a:t>
            </a:r>
            <a:r>
              <a:rPr lang="en-US" dirty="0">
                <a:hlinkClick r:id="rId3"/>
              </a:rPr>
              <a:t>https://www.ncbi.nlm.nih.gov/pubmed/15595944</a:t>
            </a:r>
            <a:endParaRPr lang="en-US" dirty="0"/>
          </a:p>
          <a:p>
            <a:pPr>
              <a:defRPr/>
            </a:pPr>
            <a:r>
              <a:rPr lang="en-US" dirty="0"/>
              <a:t>2) </a:t>
            </a:r>
            <a:r>
              <a:rPr lang="en-US" dirty="0" err="1"/>
              <a:t>STELAR</a:t>
            </a:r>
            <a:r>
              <a:rPr lang="en-US" dirty="0"/>
              <a:t> Center. ITEST Data Brief. STELAR 2017 JAN; 3(4): 1-2. Retrieved from: </a:t>
            </a:r>
            <a:r>
              <a:rPr lang="en-US" dirty="0">
                <a:hlinkClick r:id="rId4"/>
              </a:rPr>
              <a:t>http://stelar.edc.org/publications/itest-data-brief-itest-dissemination-strategies</a:t>
            </a:r>
            <a:endParaRPr lang="en-US" dirty="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11</a:t>
            </a:fld>
            <a:endParaRPr lang="en-US"/>
          </a:p>
        </p:txBody>
      </p:sp>
    </p:spTree>
    <p:extLst>
      <p:ext uri="{BB962C8B-B14F-4D97-AF65-F5344CB8AC3E}">
        <p14:creationId xmlns:p14="http://schemas.microsoft.com/office/powerpoint/2010/main" val="1583054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Resources:</a:t>
            </a:r>
            <a:r>
              <a:rPr lang="en-US" b="1" baseline="0" dirty="0" smtClean="0"/>
              <a:t> </a:t>
            </a:r>
            <a:endParaRPr lang="en-US" b="1" dirty="0" smtClean="0"/>
          </a:p>
          <a:p>
            <a:pPr>
              <a:defRPr/>
            </a:pPr>
            <a:r>
              <a:rPr lang="en-US" dirty="0" smtClean="0"/>
              <a:t>1) </a:t>
            </a:r>
            <a:r>
              <a:rPr lang="en-US" dirty="0" err="1" smtClean="0"/>
              <a:t>Greenhalgh</a:t>
            </a:r>
            <a:r>
              <a:rPr lang="en-US" dirty="0" smtClean="0"/>
              <a:t> T, Robert G, Macfarlane F, Bate P, </a:t>
            </a:r>
            <a:r>
              <a:rPr lang="en-US" dirty="0" err="1" smtClean="0"/>
              <a:t>Kyriakidou</a:t>
            </a:r>
            <a:r>
              <a:rPr lang="en-US" dirty="0" smtClean="0"/>
              <a:t> O. Diffusion of innovations in service organizations: systematic review and recommendations. Milbank Q 2004;82(4):581–629. Retrieved from: </a:t>
            </a:r>
            <a:r>
              <a:rPr lang="en-US" dirty="0" smtClean="0">
                <a:hlinkClick r:id="rId3"/>
              </a:rPr>
              <a:t>https://www.ncbi.nlm.nih.gov/pubmed/15595944</a:t>
            </a:r>
            <a:endParaRPr lang="en-US" dirty="0" smtClean="0"/>
          </a:p>
          <a:p>
            <a:pPr>
              <a:defRPr/>
            </a:pPr>
            <a:r>
              <a:rPr lang="en-US" dirty="0" smtClean="0"/>
              <a:t>2) </a:t>
            </a:r>
            <a:r>
              <a:rPr lang="en-US" dirty="0" err="1" smtClean="0"/>
              <a:t>STELAR</a:t>
            </a:r>
            <a:r>
              <a:rPr lang="en-US" dirty="0" smtClean="0"/>
              <a:t> Center. </a:t>
            </a:r>
            <a:r>
              <a:rPr lang="en-US" dirty="0" err="1" smtClean="0"/>
              <a:t>ITEST</a:t>
            </a:r>
            <a:r>
              <a:rPr lang="en-US" dirty="0" smtClean="0"/>
              <a:t> Data Brief. </a:t>
            </a:r>
            <a:r>
              <a:rPr lang="en-US" dirty="0" err="1" smtClean="0"/>
              <a:t>STELAR</a:t>
            </a:r>
            <a:r>
              <a:rPr lang="en-US" dirty="0" smtClean="0"/>
              <a:t> 2017 JAN; 3(4): 1-2. Retrieved from: </a:t>
            </a:r>
            <a:r>
              <a:rPr lang="en-US" dirty="0" smtClean="0">
                <a:hlinkClick r:id="rId4"/>
              </a:rPr>
              <a:t>http://stelar.edc.org/publications/itest-data-brief-itest-dissemination-strategies</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12</a:t>
            </a:fld>
            <a:endParaRPr lang="en-US"/>
          </a:p>
        </p:txBody>
      </p:sp>
    </p:spTree>
    <p:extLst>
      <p:ext uri="{BB962C8B-B14F-4D97-AF65-F5344CB8AC3E}">
        <p14:creationId xmlns:p14="http://schemas.microsoft.com/office/powerpoint/2010/main" val="2419568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Resources:</a:t>
            </a:r>
            <a:r>
              <a:rPr lang="en-US" b="1" baseline="0" dirty="0" smtClean="0"/>
              <a:t> </a:t>
            </a:r>
            <a:endParaRPr lang="en-US" b="1" dirty="0" smtClean="0"/>
          </a:p>
          <a:p>
            <a:pPr>
              <a:defRPr/>
            </a:pPr>
            <a:r>
              <a:rPr lang="en-US" dirty="0" smtClean="0"/>
              <a:t>1) </a:t>
            </a:r>
            <a:r>
              <a:rPr lang="en-US" dirty="0" err="1" smtClean="0"/>
              <a:t>Greenhalgh</a:t>
            </a:r>
            <a:r>
              <a:rPr lang="en-US" dirty="0" smtClean="0"/>
              <a:t> T, Robert G, Macfarlane F, Bate P, </a:t>
            </a:r>
            <a:r>
              <a:rPr lang="en-US" dirty="0" err="1" smtClean="0"/>
              <a:t>Kyriakidou</a:t>
            </a:r>
            <a:r>
              <a:rPr lang="en-US" dirty="0" smtClean="0"/>
              <a:t> O. Diffusion of innovations in service organizations: systematic review and recommendations. Milbank Q 2004;82(4):581–629. Retrieved from: </a:t>
            </a:r>
            <a:r>
              <a:rPr lang="en-US" dirty="0" smtClean="0">
                <a:hlinkClick r:id="rId3"/>
              </a:rPr>
              <a:t>https://www.ncbi.nlm.nih.gov/pubmed/15595944</a:t>
            </a:r>
            <a:endParaRPr lang="en-US" dirty="0" smtClean="0"/>
          </a:p>
          <a:p>
            <a:pPr>
              <a:defRPr/>
            </a:pPr>
            <a:r>
              <a:rPr lang="en-US" dirty="0" smtClean="0"/>
              <a:t>2) </a:t>
            </a:r>
            <a:r>
              <a:rPr lang="en-US" dirty="0" err="1" smtClean="0"/>
              <a:t>STELAR</a:t>
            </a:r>
            <a:r>
              <a:rPr lang="en-US" dirty="0" smtClean="0"/>
              <a:t> Center. </a:t>
            </a:r>
            <a:r>
              <a:rPr lang="en-US" dirty="0" err="1" smtClean="0"/>
              <a:t>ITEST</a:t>
            </a:r>
            <a:r>
              <a:rPr lang="en-US" dirty="0" smtClean="0"/>
              <a:t> Data Brief. </a:t>
            </a:r>
            <a:r>
              <a:rPr lang="en-US" dirty="0" err="1" smtClean="0"/>
              <a:t>STELAR</a:t>
            </a:r>
            <a:r>
              <a:rPr lang="en-US" dirty="0" smtClean="0"/>
              <a:t> 2017 JAN; 3(4): 1-2. Retrieved from: </a:t>
            </a:r>
            <a:r>
              <a:rPr lang="en-US" dirty="0" smtClean="0">
                <a:hlinkClick r:id="rId4"/>
              </a:rPr>
              <a:t>http://stelar.edc.org/publications/itest-data-brief-itest-dissemination-strategies</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13</a:t>
            </a:fld>
            <a:endParaRPr lang="en-US"/>
          </a:p>
        </p:txBody>
      </p:sp>
    </p:spTree>
    <p:extLst>
      <p:ext uri="{BB962C8B-B14F-4D97-AF65-F5344CB8AC3E}">
        <p14:creationId xmlns:p14="http://schemas.microsoft.com/office/powerpoint/2010/main" val="2732881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Resources:</a:t>
            </a:r>
            <a:r>
              <a:rPr lang="en-US" b="1" baseline="0" dirty="0" smtClean="0"/>
              <a:t> </a:t>
            </a:r>
            <a:endParaRPr lang="en-US" b="1" dirty="0" smtClean="0"/>
          </a:p>
          <a:p>
            <a:pPr>
              <a:defRPr/>
            </a:pPr>
            <a:r>
              <a:rPr lang="en-US" dirty="0" smtClean="0"/>
              <a:t>1) </a:t>
            </a:r>
            <a:r>
              <a:rPr lang="en-US" dirty="0" err="1" smtClean="0"/>
              <a:t>Greenhalgh</a:t>
            </a:r>
            <a:r>
              <a:rPr lang="en-US" dirty="0" smtClean="0"/>
              <a:t> T, Robert G, Macfarlane F, Bate P, </a:t>
            </a:r>
            <a:r>
              <a:rPr lang="en-US" dirty="0" err="1" smtClean="0"/>
              <a:t>Kyriakidou</a:t>
            </a:r>
            <a:r>
              <a:rPr lang="en-US" dirty="0" smtClean="0"/>
              <a:t> O. Diffusion of innovations in service organizations: systematic review and recommendations. Milbank Q 2004;82(4):581–629. Retrieved from: </a:t>
            </a:r>
            <a:r>
              <a:rPr lang="en-US" dirty="0" smtClean="0">
                <a:hlinkClick r:id="rId3"/>
              </a:rPr>
              <a:t>https://www.ncbi.nlm.nih.gov/pubmed/15595944</a:t>
            </a:r>
            <a:endParaRPr lang="en-US" dirty="0" smtClean="0"/>
          </a:p>
          <a:p>
            <a:pPr>
              <a:defRPr/>
            </a:pPr>
            <a:r>
              <a:rPr lang="en-US" dirty="0" smtClean="0"/>
              <a:t>2) </a:t>
            </a:r>
            <a:r>
              <a:rPr lang="en-US" dirty="0" err="1" smtClean="0"/>
              <a:t>STELAR</a:t>
            </a:r>
            <a:r>
              <a:rPr lang="en-US" dirty="0" smtClean="0"/>
              <a:t> Center. </a:t>
            </a:r>
            <a:r>
              <a:rPr lang="en-US" dirty="0" err="1" smtClean="0"/>
              <a:t>ITEST</a:t>
            </a:r>
            <a:r>
              <a:rPr lang="en-US" dirty="0" smtClean="0"/>
              <a:t> Data Brief. </a:t>
            </a:r>
            <a:r>
              <a:rPr lang="en-US" dirty="0" err="1" smtClean="0"/>
              <a:t>STELAR</a:t>
            </a:r>
            <a:r>
              <a:rPr lang="en-US" dirty="0" smtClean="0"/>
              <a:t> 2017 JAN; 3(4): 1-2. Retrieved from: </a:t>
            </a:r>
            <a:r>
              <a:rPr lang="en-US" dirty="0" smtClean="0">
                <a:hlinkClick r:id="rId4"/>
              </a:rPr>
              <a:t>http://stelar.edc.org/publications/itest-data-brief-itest-dissemination-strategies</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14</a:t>
            </a:fld>
            <a:endParaRPr lang="en-US"/>
          </a:p>
        </p:txBody>
      </p:sp>
    </p:spTree>
    <p:extLst>
      <p:ext uri="{BB962C8B-B14F-4D97-AF65-F5344CB8AC3E}">
        <p14:creationId xmlns:p14="http://schemas.microsoft.com/office/powerpoint/2010/main" val="2947842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Resources:</a:t>
            </a:r>
            <a:r>
              <a:rPr lang="en-US" b="1" baseline="0" dirty="0" smtClean="0"/>
              <a:t> </a:t>
            </a:r>
            <a:endParaRPr lang="en-US" b="1" dirty="0" smtClean="0"/>
          </a:p>
          <a:p>
            <a:pPr>
              <a:defRPr/>
            </a:pPr>
            <a:r>
              <a:rPr lang="en-US" dirty="0" smtClean="0"/>
              <a:t>1) </a:t>
            </a:r>
            <a:r>
              <a:rPr lang="en-US" dirty="0" err="1" smtClean="0"/>
              <a:t>Greenhalgh</a:t>
            </a:r>
            <a:r>
              <a:rPr lang="en-US" dirty="0" smtClean="0"/>
              <a:t> T, Robert G, Macfarlane F, Bate P, </a:t>
            </a:r>
            <a:r>
              <a:rPr lang="en-US" dirty="0" err="1" smtClean="0"/>
              <a:t>Kyriakidou</a:t>
            </a:r>
            <a:r>
              <a:rPr lang="en-US" dirty="0" smtClean="0"/>
              <a:t> O. Diffusion of innovations in service organizations: systematic review and recommendations. Milbank Q 2004;82(4):581–629. Retrieved from: </a:t>
            </a:r>
            <a:r>
              <a:rPr lang="en-US" dirty="0" smtClean="0">
                <a:hlinkClick r:id="rId3"/>
              </a:rPr>
              <a:t>https://www.ncbi.nlm.nih.gov/pubmed/15595944</a:t>
            </a:r>
            <a:endParaRPr lang="en-US" dirty="0" smtClean="0"/>
          </a:p>
          <a:p>
            <a:pPr>
              <a:defRPr/>
            </a:pPr>
            <a:r>
              <a:rPr lang="en-US" dirty="0" smtClean="0"/>
              <a:t>2) </a:t>
            </a:r>
            <a:r>
              <a:rPr lang="en-US" dirty="0" err="1" smtClean="0"/>
              <a:t>STELAR</a:t>
            </a:r>
            <a:r>
              <a:rPr lang="en-US" dirty="0" smtClean="0"/>
              <a:t> Center. </a:t>
            </a:r>
            <a:r>
              <a:rPr lang="en-US" dirty="0" err="1" smtClean="0"/>
              <a:t>ITEST</a:t>
            </a:r>
            <a:r>
              <a:rPr lang="en-US" dirty="0" smtClean="0"/>
              <a:t> Data Brief. </a:t>
            </a:r>
            <a:r>
              <a:rPr lang="en-US" dirty="0" err="1" smtClean="0"/>
              <a:t>STELAR</a:t>
            </a:r>
            <a:r>
              <a:rPr lang="en-US" dirty="0" smtClean="0"/>
              <a:t> 2017 JAN; 3(4): 1-2. Retrieved from: </a:t>
            </a:r>
            <a:r>
              <a:rPr lang="en-US" dirty="0" smtClean="0">
                <a:hlinkClick r:id="rId4"/>
              </a:rPr>
              <a:t>http://stelar.edc.org/publications/itest-data-brief-itest-dissemination-strategies</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15</a:t>
            </a:fld>
            <a:endParaRPr lang="en-US"/>
          </a:p>
        </p:txBody>
      </p:sp>
    </p:spTree>
    <p:extLst>
      <p:ext uri="{BB962C8B-B14F-4D97-AF65-F5344CB8AC3E}">
        <p14:creationId xmlns:p14="http://schemas.microsoft.com/office/powerpoint/2010/main" val="1566196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16</a:t>
            </a:fld>
            <a:endParaRPr lang="en-US"/>
          </a:p>
        </p:txBody>
      </p:sp>
    </p:spTree>
    <p:extLst>
      <p:ext uri="{BB962C8B-B14F-4D97-AF65-F5344CB8AC3E}">
        <p14:creationId xmlns:p14="http://schemas.microsoft.com/office/powerpoint/2010/main" val="3832452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Sources:</a:t>
            </a:r>
            <a:r>
              <a:rPr lang="en-US" b="1" baseline="0" dirty="0" smtClean="0"/>
              <a:t> </a:t>
            </a:r>
            <a:endParaRPr lang="en-US" b="1" dirty="0" smtClean="0"/>
          </a:p>
          <a:p>
            <a:r>
              <a:rPr lang="en-US" dirty="0" smtClean="0"/>
              <a:t>1) Marianne </a:t>
            </a:r>
            <a:r>
              <a:rPr lang="en-US" dirty="0" err="1" smtClean="0"/>
              <a:t>Farkas</a:t>
            </a:r>
            <a:r>
              <a:rPr lang="en-US" dirty="0" smtClean="0"/>
              <a:t>, Alan M. </a:t>
            </a:r>
            <a:r>
              <a:rPr lang="en-US" dirty="0" err="1" smtClean="0"/>
              <a:t>Jette</a:t>
            </a:r>
            <a:r>
              <a:rPr lang="en-US" dirty="0" smtClean="0"/>
              <a:t>, Sharon </a:t>
            </a:r>
            <a:r>
              <a:rPr lang="en-US" dirty="0" err="1" smtClean="0"/>
              <a:t>Tennstedt</a:t>
            </a:r>
            <a:r>
              <a:rPr lang="en-US" dirty="0" smtClean="0"/>
              <a:t>, Stephen M. Haley, Virginia Quinn; Knowledge Dissemination and Utilization in Gerontology: An Organizing Framework, </a:t>
            </a:r>
            <a:r>
              <a:rPr lang="en-US" i="1" dirty="0" smtClean="0"/>
              <a:t>The Gerontologist</a:t>
            </a:r>
            <a:r>
              <a:rPr lang="en-US" dirty="0" smtClean="0"/>
              <a:t>, Volume 43, Issue suppl_1, 1 March 2003, Pages 47–56, </a:t>
            </a:r>
            <a:r>
              <a:rPr lang="en-US" dirty="0" smtClean="0">
                <a:hlinkClick r:id="rId3"/>
              </a:rPr>
              <a:t>https://doi.org/10.1093/geront/43.suppl_1.47</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2378047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Sources:</a:t>
            </a:r>
            <a:r>
              <a:rPr lang="en-US" b="1" baseline="0" dirty="0" smtClean="0"/>
              <a:t> </a:t>
            </a:r>
            <a:endParaRPr lang="en-US" b="1" dirty="0" smtClean="0"/>
          </a:p>
          <a:p>
            <a:r>
              <a:rPr lang="en-US" dirty="0" smtClean="0"/>
              <a:t>1) Marianne </a:t>
            </a:r>
            <a:r>
              <a:rPr lang="en-US" dirty="0" err="1" smtClean="0"/>
              <a:t>Farkas</a:t>
            </a:r>
            <a:r>
              <a:rPr lang="en-US" dirty="0" smtClean="0"/>
              <a:t>, Alan M. </a:t>
            </a:r>
            <a:r>
              <a:rPr lang="en-US" dirty="0" err="1" smtClean="0"/>
              <a:t>Jette</a:t>
            </a:r>
            <a:r>
              <a:rPr lang="en-US" dirty="0" smtClean="0"/>
              <a:t>, Sharon </a:t>
            </a:r>
            <a:r>
              <a:rPr lang="en-US" dirty="0" err="1" smtClean="0"/>
              <a:t>Tennstedt</a:t>
            </a:r>
            <a:r>
              <a:rPr lang="en-US" dirty="0" smtClean="0"/>
              <a:t>, Stephen M. Haley, Virginia Quinn; Knowledge Dissemination and Utilization in Gerontology: An Organizing Framework, </a:t>
            </a:r>
            <a:r>
              <a:rPr lang="en-US" i="1" dirty="0" smtClean="0"/>
              <a:t>The Gerontologist</a:t>
            </a:r>
            <a:r>
              <a:rPr lang="en-US" dirty="0" smtClean="0"/>
              <a:t>, Volume 43, Issue suppl_1, 1 March 2003, Pages 47–56, </a:t>
            </a:r>
            <a:r>
              <a:rPr lang="en-US" dirty="0" smtClean="0">
                <a:hlinkClick r:id="rId3"/>
              </a:rPr>
              <a:t>https://doi.org/10.1093/geront/43.suppl_1.47</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1886471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r>
              <a:rPr lang="en-US" b="1" dirty="0" smtClean="0"/>
              <a:t>Notes: </a:t>
            </a:r>
            <a:r>
              <a:rPr lang="en-US" b="0" dirty="0" smtClean="0"/>
              <a:t>Search agencies</a:t>
            </a:r>
            <a:r>
              <a:rPr lang="en-US" b="0" baseline="0" dirty="0" smtClean="0"/>
              <a:t> by “outreach” OR “dissemination” or “communication” to find information regarding their requirements on dissemination. </a:t>
            </a:r>
            <a:endParaRPr lang="en-US" b="0" dirty="0" smtClean="0"/>
          </a:p>
          <a:p>
            <a:r>
              <a:rPr lang="en-US" b="1" dirty="0" smtClean="0"/>
              <a:t>Sources: </a:t>
            </a:r>
          </a:p>
          <a:p>
            <a:r>
              <a:rPr lang="en-US" b="0" dirty="0" smtClean="0"/>
              <a:t>1) NIH Request</a:t>
            </a:r>
            <a:r>
              <a:rPr lang="en-US" b="0" baseline="0" dirty="0" smtClean="0"/>
              <a:t> for Proposals. </a:t>
            </a:r>
            <a:r>
              <a:rPr lang="en-US" b="0" dirty="0" smtClean="0"/>
              <a:t>Research Strategy: </a:t>
            </a:r>
            <a:r>
              <a:rPr lang="en-US" dirty="0" smtClean="0"/>
              <a:t>Applicants must address plans for collection and dissemination of useful products of the research, including approaches, technologies and tools to the relevant research and user communities. </a:t>
            </a:r>
          </a:p>
          <a:p>
            <a:r>
              <a:rPr lang="en-US" dirty="0" smtClean="0"/>
              <a:t>https://grants.nih.gov/grants/guide/rfa-files/RFA-GM-18-003.html</a:t>
            </a:r>
          </a:p>
          <a:p>
            <a:r>
              <a:rPr lang="en-US" dirty="0" smtClean="0"/>
              <a:t>2) </a:t>
            </a:r>
            <a:r>
              <a:rPr lang="en-US" b="0" dirty="0" smtClean="0"/>
              <a:t>General Instructions for NIH and Other</a:t>
            </a:r>
            <a:r>
              <a:rPr lang="en-US" b="0" baseline="0" dirty="0" smtClean="0"/>
              <a:t> </a:t>
            </a:r>
            <a:r>
              <a:rPr lang="en-US" b="0" baseline="0" dirty="0" err="1" smtClean="0"/>
              <a:t>PHS</a:t>
            </a:r>
            <a:r>
              <a:rPr lang="en-US" b="0" baseline="0" dirty="0" smtClean="0"/>
              <a:t> Agencies</a:t>
            </a:r>
            <a:endParaRPr lang="en-US" b="0" dirty="0" smtClean="0"/>
          </a:p>
          <a:p>
            <a:r>
              <a:rPr lang="en-US" dirty="0" smtClean="0"/>
              <a:t>https://grants.nih.gov/grants/how-to-apply-application-guide/forms-d/general-forms-d.pdf</a:t>
            </a:r>
          </a:p>
          <a:p>
            <a:r>
              <a:rPr lang="en-US" dirty="0" smtClean="0"/>
              <a:t>https://grants.nih.gov/grants/how-to-apply-application-guide/forms-d/supplemental-instructions-forms-d.pdf</a:t>
            </a:r>
          </a:p>
          <a:p>
            <a:r>
              <a:rPr lang="en-US" dirty="0" smtClean="0"/>
              <a:t>3) </a:t>
            </a:r>
            <a:r>
              <a:rPr lang="en-US" b="0" dirty="0" smtClean="0"/>
              <a:t>NSF Policies</a:t>
            </a:r>
            <a:r>
              <a:rPr lang="en-US" b="0" baseline="0" dirty="0" smtClean="0"/>
              <a:t> and Procedures. </a:t>
            </a:r>
            <a:r>
              <a:rPr lang="en-US" sz="1200" kern="1200" dirty="0" smtClean="0">
                <a:solidFill>
                  <a:schemeClr val="tx1"/>
                </a:solidFill>
                <a:effectLst/>
                <a:latin typeface="+mn-lt"/>
                <a:ea typeface="+mn-ea"/>
                <a:cs typeface="+mn-cs"/>
              </a:rPr>
              <a:t>Investigators are expected to promptly prepare and submit for publication, with authorship that accurately reflects the contributions of those involved, all significant findings from work conducted under NSF grants. </a:t>
            </a:r>
          </a:p>
          <a:p>
            <a:r>
              <a:rPr lang="en-US" dirty="0" smtClean="0"/>
              <a:t>https://www.nsf.gov/pubs/policydocs/pappg18_1/nsf18_1.pdf</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19</a:t>
            </a:fld>
            <a:endParaRPr lang="en-US"/>
          </a:p>
        </p:txBody>
      </p:sp>
    </p:spTree>
    <p:extLst>
      <p:ext uri="{BB962C8B-B14F-4D97-AF65-F5344CB8AC3E}">
        <p14:creationId xmlns:p14="http://schemas.microsoft.com/office/powerpoint/2010/main" val="696916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If you are an individual</a:t>
            </a:r>
            <a:r>
              <a:rPr lang="en-US" baseline="0" dirty="0" smtClean="0"/>
              <a:t> researcher you may simply have a list of things that you and your co-authors can work on to disseminate your paper. </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20</a:t>
            </a:fld>
            <a:endParaRPr lang="en-US"/>
          </a:p>
        </p:txBody>
      </p:sp>
    </p:spTree>
    <p:extLst>
      <p:ext uri="{BB962C8B-B14F-4D97-AF65-F5344CB8AC3E}">
        <p14:creationId xmlns:p14="http://schemas.microsoft.com/office/powerpoint/2010/main" val="3509451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For example, if you are trying to reach teenagers in San Francisco to promote your project’s website about new mental health initiatives in the city, consider a targeted campaign using short video clips on platforms with large take-up by this group, such as Instagram and Snapchat. If, for the same project, you also want to raise awareness of your findings for teaching networks, consider a one-minute explainer video that could be shared in teacher Facebook groups and on resource websites. Again, for the same project, if you are looking to show the impact of your project to funders and how it was supported by local MPs and mentioned in a House of Commons debate, a 30-second slideshow of this footage to launch your report plus your other achievements might be part of the path to extra funding. Think about who will be interested in looking at and sharing your videos, photos and research, and map these out or list them – the more specific, the better.</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21</a:t>
            </a:fld>
            <a:endParaRPr lang="en-US"/>
          </a:p>
        </p:txBody>
      </p:sp>
    </p:spTree>
    <p:extLst>
      <p:ext uri="{BB962C8B-B14F-4D97-AF65-F5344CB8AC3E}">
        <p14:creationId xmlns:p14="http://schemas.microsoft.com/office/powerpoint/2010/main" val="637664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For example, if you are trying to reach teenagers in San Francisco to promote your project’s website about new mental health initiatives in the city, consider a targeted campaign using short video clips on platforms with large take-up by this group, such as Instagram and Snapchat. If, for the same project, you also want to raise awareness of your findings for teaching networks, consider a one-minute explainer video that could be shared in teacher Facebook groups and on resource websites. Again, for the same project, if you are looking to show the impact of your project to funders and how it was supported by local MPs and mentioned in a House of Commons debate, a 30-second slideshow of this footage to launch your report plus your other achievements might be part of the path to extra funding. Think about who will be interested in looking at and sharing your videos, photos and research, and map these out or list them – the more specific, the better.</a:t>
            </a:r>
          </a:p>
        </p:txBody>
      </p:sp>
      <p:sp>
        <p:nvSpPr>
          <p:cNvPr id="4" name="Slide Number Placeholder 3"/>
          <p:cNvSpPr>
            <a:spLocks noGrp="1"/>
          </p:cNvSpPr>
          <p:nvPr>
            <p:ph type="sldNum" sz="quarter" idx="10"/>
          </p:nvPr>
        </p:nvSpPr>
        <p:spPr/>
        <p:txBody>
          <a:bodyPr/>
          <a:lstStyle/>
          <a:p>
            <a:fld id="{AF3C882C-6931-48D7-9B18-809CA6FAEAE8}" type="slidenum">
              <a:rPr lang="en-US" smtClean="0"/>
              <a:pPr/>
              <a:t>22</a:t>
            </a:fld>
            <a:endParaRPr lang="en-US"/>
          </a:p>
        </p:txBody>
      </p:sp>
    </p:spTree>
    <p:extLst>
      <p:ext uri="{BB962C8B-B14F-4D97-AF65-F5344CB8AC3E}">
        <p14:creationId xmlns:p14="http://schemas.microsoft.com/office/powerpoint/2010/main" val="3581599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For example, if you are trying to reach teenagers in San Francisco to promote your project’s website about new mental health initiatives in the city, consider a targeted campaign using short video clips on platforms with large take-up by this group, such as Instagram and Snapchat. If, for the same project, you also want to raise awareness of your findings for teaching networks, consider a one-minute explainer video that could be shared in teacher Facebook groups and on resource websites. Again, for the same project, if you are looking to show the impact of your project to funders and how it was supported by local MPs and mentioned in a House of Commons debate, a 30-second slideshow of this footage to launch your report plus your other achievements might be part of the path to extra funding. Think about who will be interested in looking at and sharing your videos, photos and research, and map these out or list them – the more specific, the better.</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23</a:t>
            </a:fld>
            <a:endParaRPr lang="en-US"/>
          </a:p>
        </p:txBody>
      </p:sp>
    </p:spTree>
    <p:extLst>
      <p:ext uri="{BB962C8B-B14F-4D97-AF65-F5344CB8AC3E}">
        <p14:creationId xmlns:p14="http://schemas.microsoft.com/office/powerpoint/2010/main" val="1491954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For example, if you are trying to reach teenagers in San Francisco to promote your project’s website about new mental health initiatives in the city, consider a targeted campaign using short video clips on platforms with large take-up by this group, such as Instagram and Snapchat. If, for the same project, you also want to raise awareness of your findings for teaching networks, consider a one-minute explainer video that could be shared in teacher Facebook groups and on resource websites. Again, for the same project, if you are looking to show the impact of your project to funders and how it was supported by local MPs and mentioned in a House of Commons debate, a 30-second slideshow of this footage to launch your report plus your other achievements might be part of the path to extra funding. Think about who will be interested in looking at and sharing your videos, photos and research, and map these out or list them – the more specific, the better.</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24</a:t>
            </a:fld>
            <a:endParaRPr lang="en-US"/>
          </a:p>
        </p:txBody>
      </p:sp>
    </p:spTree>
    <p:extLst>
      <p:ext uri="{BB962C8B-B14F-4D97-AF65-F5344CB8AC3E}">
        <p14:creationId xmlns:p14="http://schemas.microsoft.com/office/powerpoint/2010/main" val="314355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For example, if you are trying to reach teenagers in San Francisco to promote your project’s website about new mental health initiatives in the city, consider a targeted campaign using short video clips on platforms with large take-up by this group, such as Instagram and Snapchat. If, for the same project, you also want to raise awareness of your findings for teaching networks, consider a one-minute explainer video that could be shared in teacher Facebook groups and on resource websites. Again, for the same project, if you are looking to show the impact of your project to funders and how it was supported by local MPs and mentioned in a House of Commons debate, a 30-second slideshow of this footage to launch your report plus your other achievements might be part of the path to extra funding. Think about who will be interested in looking at and sharing your videos, photos and research, and map these out or list them – the more specific, the better.</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25</a:t>
            </a:fld>
            <a:endParaRPr lang="en-US"/>
          </a:p>
        </p:txBody>
      </p:sp>
    </p:spTree>
    <p:extLst>
      <p:ext uri="{BB962C8B-B14F-4D97-AF65-F5344CB8AC3E}">
        <p14:creationId xmlns:p14="http://schemas.microsoft.com/office/powerpoint/2010/main" val="2779434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defTabSz="922264">
              <a:defRPr/>
            </a:pPr>
            <a:r>
              <a:rPr lang="en-US" b="1" dirty="0" smtClean="0"/>
              <a:t>Notes: </a:t>
            </a:r>
            <a:r>
              <a:rPr lang="en-US" dirty="0" smtClean="0"/>
              <a:t>For example, if you are trying to reach teenagers in San Francisco to promote your project’s website about new mental health initiatives in the city, consider a targeted campaign using short video clips on platforms with large take-up by this group, such as Instagram and Snapchat. If, for the same project, you also want to raise awareness of your findings for teaching networks, consider a one-minute explainer video that could be shared in teacher Facebook groups and on resource websites. Again, for the same project, if you are looking to show the impact of your project to funders and how it was supported by local MPs and mentioned in a House of Commons debate, a 30-second slideshow of this footage to launch your report plus your other achievements might be part of the path to extra funding. Think about who will be interested in looking at and sharing your videos, photos and research, and map these out or list them – the more specific, the better.</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26</a:t>
            </a:fld>
            <a:endParaRPr lang="en-US"/>
          </a:p>
        </p:txBody>
      </p:sp>
    </p:spTree>
    <p:extLst>
      <p:ext uri="{BB962C8B-B14F-4D97-AF65-F5344CB8AC3E}">
        <p14:creationId xmlns:p14="http://schemas.microsoft.com/office/powerpoint/2010/main" val="3393179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Source: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spc="-50" dirty="0" smtClean="0"/>
              <a:t>Image of a book cover by Edward Packard called “The Cave of Time” in the Choose Your Own Adventure book series. Available: </a:t>
            </a:r>
            <a:r>
              <a:rPr lang="en-US" sz="1200" b="0" i="0" spc="-50" dirty="0" smtClean="0">
                <a:hlinkClick r:id="rId3"/>
              </a:rPr>
              <a:t>https://en.wikipedia.org/wiki/File:Cave_of_time.jpg</a:t>
            </a:r>
            <a:endParaRPr lang="en-US" sz="1200" b="0" i="0" spc="-5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spc="-50" dirty="0" smtClean="0"/>
              <a:t>Image</a:t>
            </a:r>
            <a:r>
              <a:rPr lang="en-US" sz="1200" b="0" i="0" spc="-50" baseline="0" dirty="0" smtClean="0"/>
              <a:t> of checklist  was </a:t>
            </a:r>
            <a:r>
              <a:rPr lang="en-US" sz="1200" b="0" i="0" spc="-50" dirty="0" smtClean="0"/>
              <a:t>made by </a:t>
            </a:r>
            <a:r>
              <a:rPr lang="en-US" sz="1200" b="0" i="0" spc="-50" dirty="0" err="1" smtClean="0"/>
              <a:t>Freepik</a:t>
            </a:r>
            <a:r>
              <a:rPr lang="en-US" sz="1200" b="0" i="0" spc="-50" dirty="0" smtClean="0"/>
              <a:t> from  Flat Icon (https://www.flaticon.com)</a:t>
            </a:r>
            <a:r>
              <a:rPr lang="en-US" sz="1200" b="0" i="0" spc="-50" baseline="0" dirty="0" smtClean="0"/>
              <a:t> with a C</a:t>
            </a:r>
            <a:r>
              <a:rPr lang="en-US" sz="1200" b="0" i="0" spc="-50" dirty="0" smtClean="0"/>
              <a:t>reative Commons BY 3.0 license (http://creativecommons.org/licenses/by/3.0/)</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Image of computer screen was made by Icon</a:t>
            </a:r>
            <a:r>
              <a:rPr lang="en-US" sz="1200" b="0" i="0" kern="1200" baseline="0" dirty="0" smtClean="0">
                <a:solidFill>
                  <a:schemeClr val="tx1"/>
                </a:solidFill>
                <a:effectLst/>
                <a:latin typeface="+mn-lt"/>
                <a:ea typeface="+mn-ea"/>
                <a:cs typeface="+mn-cs"/>
              </a:rPr>
              <a:t> Works (</a:t>
            </a:r>
            <a:r>
              <a:rPr lang="en-US" sz="1200" b="0" i="0" kern="1200" dirty="0" smtClean="0">
                <a:solidFill>
                  <a:schemeClr val="tx1"/>
                </a:solidFill>
                <a:effectLst/>
                <a:latin typeface="+mn-lt"/>
                <a:ea typeface="+mn-ea"/>
                <a:cs typeface="+mn-cs"/>
              </a:rPr>
              <a:t>https://www.flaticon.com/authors/icon-works) from Flat Icon (https://www.flaticon.com)</a:t>
            </a:r>
            <a:r>
              <a:rPr lang="en-US" sz="1200" b="0" i="0" kern="1200" baseline="0" dirty="0" smtClean="0">
                <a:solidFill>
                  <a:schemeClr val="tx1"/>
                </a:solidFill>
                <a:effectLst/>
                <a:latin typeface="+mn-lt"/>
                <a:ea typeface="+mn-ea"/>
                <a:cs typeface="+mn-cs"/>
              </a:rPr>
              <a:t> with a Creative Commons BY 3.0 license (</a:t>
            </a:r>
            <a:r>
              <a:rPr lang="en-US" sz="1200" b="0" i="0" kern="1200" dirty="0" smtClean="0">
                <a:solidFill>
                  <a:schemeClr val="tx1"/>
                </a:solidFill>
                <a:effectLst/>
                <a:latin typeface="+mn-lt"/>
                <a:ea typeface="+mn-ea"/>
                <a:cs typeface="+mn-cs"/>
              </a:rPr>
              <a:t>http://creativecommons.org/licenses/by/3.0)</a:t>
            </a:r>
          </a:p>
        </p:txBody>
      </p:sp>
      <p:sp>
        <p:nvSpPr>
          <p:cNvPr id="4" name="Slide Number Placeholder 3"/>
          <p:cNvSpPr>
            <a:spLocks noGrp="1"/>
          </p:cNvSpPr>
          <p:nvPr>
            <p:ph type="sldNum" sz="quarter" idx="10"/>
          </p:nvPr>
        </p:nvSpPr>
        <p:spPr/>
        <p:txBody>
          <a:bodyPr/>
          <a:lstStyle/>
          <a:p>
            <a:fld id="{AF3C882C-6931-48D7-9B18-809CA6FAEAE8}" type="slidenum">
              <a:rPr lang="en-US" smtClean="0"/>
              <a:pPr/>
              <a:t>27</a:t>
            </a:fld>
            <a:endParaRPr lang="en-US"/>
          </a:p>
        </p:txBody>
      </p:sp>
    </p:spTree>
    <p:extLst>
      <p:ext uri="{BB962C8B-B14F-4D97-AF65-F5344CB8AC3E}">
        <p14:creationId xmlns:p14="http://schemas.microsoft.com/office/powerpoint/2010/main" val="2627135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Presenter</a:t>
            </a:r>
            <a:r>
              <a:rPr lang="en-US" sz="1200" b="0" i="0" kern="1200" dirty="0" smtClean="0">
                <a:solidFill>
                  <a:schemeClr val="tx1"/>
                </a:solidFill>
                <a:effectLst/>
                <a:latin typeface="+mn-lt"/>
                <a:ea typeface="+mn-ea"/>
                <a:cs typeface="+mn-cs"/>
              </a:rPr>
              <a:t>: Karen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Source: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spc="-50" dirty="0" smtClean="0"/>
              <a:t>Image of a book cover by Edward Packard called “The Cave of Time” in the Choose Your Own Adventure book series. Available: </a:t>
            </a:r>
            <a:r>
              <a:rPr lang="en-US" sz="1200" b="0" i="0" spc="-50" dirty="0" smtClean="0">
                <a:hlinkClick r:id="rId3"/>
              </a:rPr>
              <a:t>https://en.wikipedia.org/wiki/File:Cave_of_time.jpg</a:t>
            </a:r>
            <a:endParaRPr lang="en-US" sz="1200" b="0" i="0" spc="-5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spc="-50" dirty="0" smtClean="0"/>
              <a:t>Image</a:t>
            </a:r>
            <a:r>
              <a:rPr lang="en-US" sz="1200" b="0" i="0" spc="-50" baseline="0" dirty="0" smtClean="0"/>
              <a:t> of checklist  was </a:t>
            </a:r>
            <a:r>
              <a:rPr lang="en-US" sz="1200" b="0" i="0" spc="-50" dirty="0" smtClean="0"/>
              <a:t>made by </a:t>
            </a:r>
            <a:r>
              <a:rPr lang="en-US" sz="1200" b="0" i="0" spc="-50" dirty="0" err="1" smtClean="0"/>
              <a:t>Freepik</a:t>
            </a:r>
            <a:r>
              <a:rPr lang="en-US" sz="1200" b="0" i="0" spc="-50" dirty="0" smtClean="0"/>
              <a:t> from  Flat Icon (https://www.flaticon.com)</a:t>
            </a:r>
            <a:r>
              <a:rPr lang="en-US" sz="1200" b="0" i="0" spc="-50" baseline="0" dirty="0" smtClean="0"/>
              <a:t> with a C</a:t>
            </a:r>
            <a:r>
              <a:rPr lang="en-US" sz="1200" b="0" i="0" spc="-50" dirty="0" smtClean="0"/>
              <a:t>reative Commons BY 3.0 license (http://creativecommons.org/licenses/by/3.0/)</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Image of computer screen was made by Icon</a:t>
            </a:r>
            <a:r>
              <a:rPr lang="en-US" sz="1200" b="0" i="0" kern="1200" baseline="0" dirty="0" smtClean="0">
                <a:solidFill>
                  <a:schemeClr val="tx1"/>
                </a:solidFill>
                <a:effectLst/>
                <a:latin typeface="+mn-lt"/>
                <a:ea typeface="+mn-ea"/>
                <a:cs typeface="+mn-cs"/>
              </a:rPr>
              <a:t> Works (</a:t>
            </a:r>
            <a:r>
              <a:rPr lang="en-US" sz="1200" b="0" i="0" kern="1200" dirty="0" smtClean="0">
                <a:solidFill>
                  <a:schemeClr val="tx1"/>
                </a:solidFill>
                <a:effectLst/>
                <a:latin typeface="+mn-lt"/>
                <a:ea typeface="+mn-ea"/>
                <a:cs typeface="+mn-cs"/>
              </a:rPr>
              <a:t>https://www.flaticon.com/authors/icon-works) from Flat Icon (https://www.flaticon.com)</a:t>
            </a:r>
            <a:r>
              <a:rPr lang="en-US" sz="1200" b="0" i="0" kern="1200" baseline="0" dirty="0" smtClean="0">
                <a:solidFill>
                  <a:schemeClr val="tx1"/>
                </a:solidFill>
                <a:effectLst/>
                <a:latin typeface="+mn-lt"/>
                <a:ea typeface="+mn-ea"/>
                <a:cs typeface="+mn-cs"/>
              </a:rPr>
              <a:t> with a Creative Commons BY 3.0 license (</a:t>
            </a:r>
            <a:r>
              <a:rPr lang="en-US" sz="1200" b="0" i="0" kern="1200" dirty="0" smtClean="0">
                <a:solidFill>
                  <a:schemeClr val="tx1"/>
                </a:solidFill>
                <a:effectLst/>
                <a:latin typeface="+mn-lt"/>
                <a:ea typeface="+mn-ea"/>
                <a:cs typeface="+mn-cs"/>
              </a:rPr>
              <a:t>http://creativecommons.org/licenses/by/3.0)</a:t>
            </a:r>
          </a:p>
        </p:txBody>
      </p:sp>
      <p:sp>
        <p:nvSpPr>
          <p:cNvPr id="4" name="Slide Number Placeholder 3"/>
          <p:cNvSpPr>
            <a:spLocks noGrp="1"/>
          </p:cNvSpPr>
          <p:nvPr>
            <p:ph type="sldNum" sz="quarter" idx="10"/>
          </p:nvPr>
        </p:nvSpPr>
        <p:spPr/>
        <p:txBody>
          <a:bodyPr/>
          <a:lstStyle/>
          <a:p>
            <a:fld id="{AF3C882C-6931-48D7-9B18-809CA6FAEAE8}" type="slidenum">
              <a:rPr lang="en-US" smtClean="0"/>
              <a:pPr/>
              <a:t>28</a:t>
            </a:fld>
            <a:endParaRPr lang="en-US"/>
          </a:p>
        </p:txBody>
      </p:sp>
    </p:spTree>
    <p:extLst>
      <p:ext uri="{BB962C8B-B14F-4D97-AF65-F5344CB8AC3E}">
        <p14:creationId xmlns:p14="http://schemas.microsoft.com/office/powerpoint/2010/main" val="809444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29</a:t>
            </a:fld>
            <a:endParaRPr lang="en-US"/>
          </a:p>
        </p:txBody>
      </p:sp>
    </p:spTree>
    <p:extLst>
      <p:ext uri="{BB962C8B-B14F-4D97-AF65-F5344CB8AC3E}">
        <p14:creationId xmlns:p14="http://schemas.microsoft.com/office/powerpoint/2010/main" val="3583852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30</a:t>
            </a:fld>
            <a:endParaRPr lang="en-US"/>
          </a:p>
        </p:txBody>
      </p:sp>
    </p:spTree>
    <p:extLst>
      <p:ext uri="{BB962C8B-B14F-4D97-AF65-F5344CB8AC3E}">
        <p14:creationId xmlns:p14="http://schemas.microsoft.com/office/powerpoint/2010/main" val="2650120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31</a:t>
            </a:fld>
            <a:endParaRPr lang="en-US"/>
          </a:p>
        </p:txBody>
      </p:sp>
    </p:spTree>
    <p:extLst>
      <p:ext uri="{BB962C8B-B14F-4D97-AF65-F5344CB8AC3E}">
        <p14:creationId xmlns:p14="http://schemas.microsoft.com/office/powerpoint/2010/main" val="654439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32</a:t>
            </a:fld>
            <a:endParaRPr lang="en-US"/>
          </a:p>
        </p:txBody>
      </p:sp>
    </p:spTree>
    <p:extLst>
      <p:ext uri="{BB962C8B-B14F-4D97-AF65-F5344CB8AC3E}">
        <p14:creationId xmlns:p14="http://schemas.microsoft.com/office/powerpoint/2010/main" val="20511483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b="1" dirty="0" smtClean="0"/>
              <a:t>Source: </a:t>
            </a:r>
          </a:p>
          <a:p>
            <a:pPr>
              <a:spcBef>
                <a:spcPts val="0"/>
              </a:spcBef>
              <a:spcAft>
                <a:spcPts val="0"/>
              </a:spcAft>
            </a:pPr>
            <a:r>
              <a:rPr lang="en-US" sz="1200" i="0" dirty="0" err="1" smtClean="0"/>
              <a:t>Ekelund</a:t>
            </a:r>
            <a:r>
              <a:rPr lang="en-US" sz="1200" i="0" dirty="0" smtClean="0"/>
              <a:t> U, </a:t>
            </a:r>
            <a:r>
              <a:rPr lang="en-US" sz="1200" i="0" dirty="0" err="1" smtClean="0"/>
              <a:t>Steene-Johannessen</a:t>
            </a:r>
            <a:r>
              <a:rPr lang="en-US" sz="1200" i="0" dirty="0" smtClean="0"/>
              <a:t> J, Brown </a:t>
            </a:r>
            <a:r>
              <a:rPr lang="en-US" sz="1200" i="0" dirty="0" err="1" smtClean="0"/>
              <a:t>WJ</a:t>
            </a:r>
            <a:r>
              <a:rPr lang="en-US" sz="1200" i="0" dirty="0" smtClean="0"/>
              <a:t>, </a:t>
            </a:r>
            <a:r>
              <a:rPr lang="en-US" sz="1200" i="0" dirty="0" err="1" smtClean="0"/>
              <a:t>Fagerland</a:t>
            </a:r>
            <a:r>
              <a:rPr lang="en-US" sz="1200" i="0" dirty="0" smtClean="0"/>
              <a:t> MW, Owen N, Powell </a:t>
            </a:r>
            <a:r>
              <a:rPr lang="en-US" sz="1200" i="0" dirty="0" err="1" smtClean="0"/>
              <a:t>KE</a:t>
            </a:r>
            <a:r>
              <a:rPr lang="en-US" sz="1200" i="0" dirty="0" smtClean="0"/>
              <a:t>, Bauman A, Lee I-M. Does physical activity attenuate, or even eliminate, the detrimental association of sitting time with mortality? A </a:t>
            </a:r>
            <a:r>
              <a:rPr lang="en-US" sz="1200" i="0" dirty="0" err="1" smtClean="0"/>
              <a:t>harmonised</a:t>
            </a:r>
            <a:r>
              <a:rPr lang="en-US" sz="1200" i="0" dirty="0" smtClean="0"/>
              <a:t> meta-analysis of data from more than 1 million men and women. The Lancet. 2016;388(10051):1302–1310. </a:t>
            </a:r>
            <a:r>
              <a:rPr lang="en-US" sz="1200" i="0" dirty="0" smtClean="0">
                <a:hlinkClick r:id="rId3"/>
              </a:rPr>
              <a:t>http://www.thelancet.com/journals/lancet/article/PIIS0140-6736(16)30370-1/fulltext</a:t>
            </a:r>
            <a:endParaRPr lang="en-US" sz="1200" i="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33</a:t>
            </a:fld>
            <a:endParaRPr lang="en-US"/>
          </a:p>
        </p:txBody>
      </p:sp>
    </p:spTree>
    <p:extLst>
      <p:ext uri="{BB962C8B-B14F-4D97-AF65-F5344CB8AC3E}">
        <p14:creationId xmlns:p14="http://schemas.microsoft.com/office/powerpoint/2010/main" val="4104471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34</a:t>
            </a:fld>
            <a:endParaRPr lang="en-US"/>
          </a:p>
        </p:txBody>
      </p:sp>
    </p:spTree>
    <p:extLst>
      <p:ext uri="{BB962C8B-B14F-4D97-AF65-F5344CB8AC3E}">
        <p14:creationId xmlns:p14="http://schemas.microsoft.com/office/powerpoint/2010/main" val="2847625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pPr defTabSz="922264">
              <a:defRPr/>
            </a:pPr>
            <a:r>
              <a:rPr lang="en-US" b="1" dirty="0" smtClean="0"/>
              <a:t>Notes: </a:t>
            </a:r>
            <a:r>
              <a:rPr lang="en-US" dirty="0" smtClean="0"/>
              <a:t>A general public awareness of your project can be achieved through a combined approach of mass and social media platforms to get you broad exposure, but if you are looking to change policy or </a:t>
            </a:r>
            <a:r>
              <a:rPr lang="en-US" dirty="0" err="1" smtClean="0"/>
              <a:t>behaviour</a:t>
            </a:r>
            <a:r>
              <a:rPr lang="en-US" dirty="0" smtClean="0"/>
              <a:t> in some substantial way, you will need to spend considerably more time understanding the motivations of the ecosystem of stakeholders, actively listening to the feedback and incorporating perspectives from these stakeholders into your research communication activity.</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35</a:t>
            </a:fld>
            <a:endParaRPr lang="en-US"/>
          </a:p>
        </p:txBody>
      </p:sp>
    </p:spTree>
    <p:extLst>
      <p:ext uri="{BB962C8B-B14F-4D97-AF65-F5344CB8AC3E}">
        <p14:creationId xmlns:p14="http://schemas.microsoft.com/office/powerpoint/2010/main" val="520588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pPr defTabSz="922264">
              <a:defRPr/>
            </a:pPr>
            <a:r>
              <a:rPr lang="en-US" b="1" dirty="0" smtClean="0"/>
              <a:t>Notes: </a:t>
            </a:r>
            <a:r>
              <a:rPr lang="en-US" dirty="0" smtClean="0"/>
              <a:t>A general public awareness of your project can be achieved through a combined approach of mass and social media platforms to get you broad exposure, but if you are looking to change policy or </a:t>
            </a:r>
            <a:r>
              <a:rPr lang="en-US" dirty="0" err="1" smtClean="0"/>
              <a:t>behaviour</a:t>
            </a:r>
            <a:r>
              <a:rPr lang="en-US" dirty="0" smtClean="0"/>
              <a:t> in some substantial way, you will need to spend considerably more time understanding the motivations of the ecosystem of stakeholders, actively listening to the feedback and incorporating perspectives from these stakeholders into your research communication activity.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36</a:t>
            </a:fld>
            <a:endParaRPr lang="en-US"/>
          </a:p>
        </p:txBody>
      </p:sp>
    </p:spTree>
    <p:extLst>
      <p:ext uri="{BB962C8B-B14F-4D97-AF65-F5344CB8AC3E}">
        <p14:creationId xmlns:p14="http://schemas.microsoft.com/office/powerpoint/2010/main" val="42227189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pPr defTabSz="922264">
              <a:defRPr/>
            </a:pPr>
            <a:r>
              <a:rPr lang="en-US" b="1" dirty="0" smtClean="0"/>
              <a:t>Notes: </a:t>
            </a:r>
            <a:r>
              <a:rPr lang="en-US" dirty="0" smtClean="0"/>
              <a:t>A general public awareness of your project can be achieved through a combined approach of mass and social media platforms to get you broad exposure, but if you are looking to change policy or </a:t>
            </a:r>
            <a:r>
              <a:rPr lang="en-US" dirty="0" err="1" smtClean="0"/>
              <a:t>behaviour</a:t>
            </a:r>
            <a:r>
              <a:rPr lang="en-US" dirty="0" smtClean="0"/>
              <a:t> in some substantial way, you will need to spend considerably more time understanding the motivations of the ecosystem of stakeholders, actively listening to the feedback and incorporating perspectives from these stakeholders into your research communication activity.</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37</a:t>
            </a:fld>
            <a:endParaRPr lang="en-US"/>
          </a:p>
        </p:txBody>
      </p:sp>
    </p:spTree>
    <p:extLst>
      <p:ext uri="{BB962C8B-B14F-4D97-AF65-F5344CB8AC3E}">
        <p14:creationId xmlns:p14="http://schemas.microsoft.com/office/powerpoint/2010/main" val="2566432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38</a:t>
            </a:fld>
            <a:endParaRPr lang="en-US"/>
          </a:p>
        </p:txBody>
      </p:sp>
    </p:spTree>
    <p:extLst>
      <p:ext uri="{BB962C8B-B14F-4D97-AF65-F5344CB8AC3E}">
        <p14:creationId xmlns:p14="http://schemas.microsoft.com/office/powerpoint/2010/main" val="24694389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39</a:t>
            </a:fld>
            <a:endParaRPr lang="en-US"/>
          </a:p>
        </p:txBody>
      </p:sp>
    </p:spTree>
    <p:extLst>
      <p:ext uri="{BB962C8B-B14F-4D97-AF65-F5344CB8AC3E}">
        <p14:creationId xmlns:p14="http://schemas.microsoft.com/office/powerpoint/2010/main" val="16925758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40</a:t>
            </a:fld>
            <a:endParaRPr lang="en-US"/>
          </a:p>
        </p:txBody>
      </p:sp>
    </p:spTree>
    <p:extLst>
      <p:ext uri="{BB962C8B-B14F-4D97-AF65-F5344CB8AC3E}">
        <p14:creationId xmlns:p14="http://schemas.microsoft.com/office/powerpoint/2010/main" val="13298409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41</a:t>
            </a:fld>
            <a:endParaRPr lang="en-US"/>
          </a:p>
        </p:txBody>
      </p:sp>
    </p:spTree>
    <p:extLst>
      <p:ext uri="{BB962C8B-B14F-4D97-AF65-F5344CB8AC3E}">
        <p14:creationId xmlns:p14="http://schemas.microsoft.com/office/powerpoint/2010/main" val="17941160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a:p>
            <a:pPr defTabSz="922264">
              <a:defRPr/>
            </a:pPr>
            <a:r>
              <a:rPr lang="en-US" b="1" dirty="0" smtClean="0"/>
              <a:t>Notes: </a:t>
            </a:r>
            <a:r>
              <a:rPr lang="en-US" dirty="0" smtClean="0"/>
              <a:t>A general public awareness of your project can be achieved through a combined approach of mass and social media platforms to get you broad exposure, but if you are looking to change policy or </a:t>
            </a:r>
            <a:r>
              <a:rPr lang="en-US" dirty="0" err="1" smtClean="0"/>
              <a:t>behaviour</a:t>
            </a:r>
            <a:r>
              <a:rPr lang="en-US" dirty="0" smtClean="0"/>
              <a:t> in some substantial way, you will need to spend considerably more time understanding the motivations of the ecosystem of stakeholders, actively listening to the feedback and incorporating perspectives from these stakeholders into your research communication activity.</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42</a:t>
            </a:fld>
            <a:endParaRPr lang="en-US"/>
          </a:p>
        </p:txBody>
      </p:sp>
    </p:spTree>
    <p:extLst>
      <p:ext uri="{BB962C8B-B14F-4D97-AF65-F5344CB8AC3E}">
        <p14:creationId xmlns:p14="http://schemas.microsoft.com/office/powerpoint/2010/main" val="2117885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a:p>
            <a:r>
              <a:rPr lang="en-US" b="1" dirty="0" smtClean="0"/>
              <a:t>Sources: </a:t>
            </a:r>
          </a:p>
          <a:p>
            <a:r>
              <a:rPr lang="en-US" sz="1200" b="0" i="0" u="none" strike="noStrike" kern="1200" baseline="0" dirty="0" smtClean="0">
                <a:solidFill>
                  <a:schemeClr val="tx1"/>
                </a:solidFill>
                <a:latin typeface="+mn-lt"/>
                <a:ea typeface="+mn-ea"/>
                <a:cs typeface="+mn-cs"/>
              </a:rPr>
              <a:t>1) </a:t>
            </a:r>
            <a:r>
              <a:rPr lang="en-US" sz="1200" b="0" i="0" u="none" strike="noStrike" kern="1200" baseline="0" dirty="0" err="1" smtClean="0">
                <a:solidFill>
                  <a:schemeClr val="tx1"/>
                </a:solidFill>
                <a:latin typeface="+mn-lt"/>
                <a:ea typeface="+mn-ea"/>
                <a:cs typeface="+mn-cs"/>
              </a:rPr>
              <a:t>Vosbergen</a:t>
            </a:r>
            <a:r>
              <a:rPr lang="en-US" sz="1200" b="0" i="0" u="none" strike="noStrike" kern="1200" baseline="0" dirty="0" smtClean="0">
                <a:solidFill>
                  <a:schemeClr val="tx1"/>
                </a:solidFill>
                <a:latin typeface="+mn-lt"/>
                <a:ea typeface="+mn-ea"/>
                <a:cs typeface="+mn-cs"/>
              </a:rPr>
              <a:t> S, </a:t>
            </a:r>
            <a:r>
              <a:rPr lang="en-US" sz="1200" b="0" i="0" u="none" strike="noStrike" kern="1200" baseline="0" dirty="0" err="1" smtClean="0">
                <a:solidFill>
                  <a:schemeClr val="tx1"/>
                </a:solidFill>
                <a:latin typeface="+mn-lt"/>
                <a:ea typeface="+mn-ea"/>
                <a:cs typeface="+mn-cs"/>
              </a:rPr>
              <a:t>Wiggers</a:t>
            </a:r>
            <a:r>
              <a:rPr lang="en-US" sz="1200" b="0" i="0" u="none" strike="noStrike" kern="1200" baseline="0" dirty="0" smtClean="0">
                <a:solidFill>
                  <a:schemeClr val="tx1"/>
                </a:solidFill>
                <a:latin typeface="+mn-lt"/>
                <a:ea typeface="+mn-ea"/>
                <a:cs typeface="+mn-cs"/>
              </a:rPr>
              <a:t> AM, </a:t>
            </a:r>
            <a:r>
              <a:rPr lang="en-US" sz="1200" b="0" i="0" u="none" strike="noStrike" kern="1200" baseline="0" dirty="0" err="1" smtClean="0">
                <a:solidFill>
                  <a:schemeClr val="tx1"/>
                </a:solidFill>
                <a:latin typeface="+mn-lt"/>
                <a:ea typeface="+mn-ea"/>
                <a:cs typeface="+mn-cs"/>
              </a:rPr>
              <a:t>Lacrioux</a:t>
            </a:r>
            <a:r>
              <a:rPr lang="en-US" sz="1200" b="0" i="0" u="none" strike="noStrike" kern="1200" baseline="0" dirty="0" smtClean="0">
                <a:solidFill>
                  <a:schemeClr val="tx1"/>
                </a:solidFill>
                <a:latin typeface="+mn-lt"/>
                <a:ea typeface="+mn-ea"/>
                <a:cs typeface="+mn-cs"/>
              </a:rPr>
              <a:t> J, Jaspers M, Peek N. Using personas as an intermediate construct in the development of tailored messages: a Case Study. Studies in Health Technology and Informatics. Volume 194: Context Sensitive Health Informatics: Human and Sociotechnical Approaches. IOS Press. Available at: http://ebooks.iospress.nl/publication/34727</a:t>
            </a:r>
          </a:p>
          <a:p>
            <a:r>
              <a:rPr lang="en-US" sz="1200" b="0" i="0" u="none" strike="noStrike" kern="1200" baseline="0" dirty="0" smtClean="0">
                <a:solidFill>
                  <a:schemeClr val="tx1"/>
                </a:solidFill>
                <a:latin typeface="+mn-lt"/>
                <a:ea typeface="+mn-ea"/>
                <a:cs typeface="+mn-cs"/>
              </a:rPr>
              <a:t>2) P.A. Keller, </a:t>
            </a:r>
            <a:r>
              <a:rPr lang="en-US" sz="1200" b="0" i="0" u="none" strike="noStrike" kern="1200" baseline="0" dirty="0" err="1" smtClean="0">
                <a:solidFill>
                  <a:schemeClr val="tx1"/>
                </a:solidFill>
                <a:latin typeface="+mn-lt"/>
                <a:ea typeface="+mn-ea"/>
                <a:cs typeface="+mn-cs"/>
              </a:rPr>
              <a:t>D.R</a:t>
            </a:r>
            <a:r>
              <a:rPr lang="en-US" sz="1200" b="0" i="0" u="none" strike="noStrike" kern="1200" baseline="0" dirty="0" smtClean="0">
                <a:solidFill>
                  <a:schemeClr val="tx1"/>
                </a:solidFill>
                <a:latin typeface="+mn-lt"/>
                <a:ea typeface="+mn-ea"/>
                <a:cs typeface="+mn-cs"/>
              </a:rPr>
              <a:t>. Lehmann, Designing Effective Health Communications: A Meta-Analysis, Journal of Public Policy &amp; Marketing 27 (2008), 117-130. Available at: http://www.tuck.dartmouth.edu/uploads/centers/files/designing_effective.pdf</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43</a:t>
            </a:fld>
            <a:endParaRPr lang="en-US"/>
          </a:p>
        </p:txBody>
      </p:sp>
    </p:spTree>
    <p:extLst>
      <p:ext uri="{BB962C8B-B14F-4D97-AF65-F5344CB8AC3E}">
        <p14:creationId xmlns:p14="http://schemas.microsoft.com/office/powerpoint/2010/main" val="11601668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a:p>
            <a:r>
              <a:rPr lang="en-US" b="1" dirty="0" smtClean="0"/>
              <a:t>Notes/Source: </a:t>
            </a:r>
          </a:p>
          <a:p>
            <a:r>
              <a:rPr lang="en-US" dirty="0" smtClean="0"/>
              <a:t>The choice of a specific </a:t>
            </a:r>
            <a:r>
              <a:rPr lang="en-US" i="1" dirty="0" smtClean="0"/>
              <a:t>exposure</a:t>
            </a:r>
            <a:r>
              <a:rPr lang="en-US" dirty="0" smtClean="0"/>
              <a:t> method or channel of communication depends largely on the characteristics of the targeted user. Researchers tend to be located in academic institutions or research institutions that value information appearing in peer-reviewed journals, publications, and scientific conferences (</a:t>
            </a:r>
            <a:r>
              <a:rPr lang="en-US" dirty="0" err="1" smtClean="0"/>
              <a:t>Prohaska</a:t>
            </a:r>
            <a:r>
              <a:rPr lang="en-US" dirty="0" smtClean="0"/>
              <a:t> et al., 2000; Shepherd, 1982). Providers and administrators typically avoid research literature. Early studies demonstrated that clinical psychologists, for example, read only two to four research articles per month, if that (H. L. Cohen, 1979). Rather than read journals, they tend to seek out new information presented in an interactive format. These can include conferences or presentations; articles mentioned in the popular press, radio, or television (Paisley, 1993); or the exchange of information with other providers or administrators, often about whether the promise of the innovation has been met in practice (</a:t>
            </a:r>
            <a:r>
              <a:rPr lang="en-US" dirty="0" err="1" smtClean="0"/>
              <a:t>Burdine</a:t>
            </a:r>
            <a:r>
              <a:rPr lang="en-US" dirty="0" smtClean="0"/>
              <a:t> &amp; </a:t>
            </a:r>
            <a:r>
              <a:rPr lang="en-US" dirty="0" err="1" smtClean="0"/>
              <a:t>McLeroy</a:t>
            </a:r>
            <a:r>
              <a:rPr lang="en-US" dirty="0" smtClean="0"/>
              <a:t>, 1992). Last, dissemination research has suggested that most individuals, including older adults and their families, are more likely to pay attention to information disseminated to them by those in positions of trust and authority whom they find credible (e.g., family physicians, professors) or from “near peers” (e.g., other credible elders; Rogers, 1995) as well as information in a medium that is easy to read (e.g., Internet sites, bulletins). Many consumers and family members, for example, are not comfortable with the electronic media, however, and consequently are best reached through more traditional channels such as newsletters or magazine articles.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Marianne </a:t>
            </a:r>
            <a:r>
              <a:rPr lang="en-US" dirty="0" err="1" smtClean="0"/>
              <a:t>Farkas</a:t>
            </a:r>
            <a:r>
              <a:rPr lang="en-US" dirty="0" smtClean="0"/>
              <a:t>, Alan M. </a:t>
            </a:r>
            <a:r>
              <a:rPr lang="en-US" dirty="0" err="1" smtClean="0"/>
              <a:t>Jette</a:t>
            </a:r>
            <a:r>
              <a:rPr lang="en-US" dirty="0" smtClean="0"/>
              <a:t>, Sharon </a:t>
            </a:r>
            <a:r>
              <a:rPr lang="en-US" dirty="0" err="1" smtClean="0"/>
              <a:t>Tennstedt</a:t>
            </a:r>
            <a:r>
              <a:rPr lang="en-US" dirty="0" smtClean="0"/>
              <a:t>, Stephen M. Haley, Virginia Quinn; Knowledge Dissemination and Utilization in Gerontology: An Organizing Framework, </a:t>
            </a:r>
            <a:r>
              <a:rPr lang="en-US" i="1" dirty="0" smtClean="0"/>
              <a:t>The Gerontologist</a:t>
            </a:r>
            <a:r>
              <a:rPr lang="en-US" dirty="0" smtClean="0"/>
              <a:t>, Volume 43, Issue suppl_1, 1 March 2003, Pages 47–56, </a:t>
            </a:r>
            <a:r>
              <a:rPr lang="en-US" dirty="0" smtClean="0">
                <a:hlinkClick r:id="rId3"/>
              </a:rPr>
              <a:t>https://doi.org/10.1093/geront/43.suppl_1.47</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44</a:t>
            </a:fld>
            <a:endParaRPr lang="en-US"/>
          </a:p>
        </p:txBody>
      </p:sp>
    </p:spTree>
    <p:extLst>
      <p:ext uri="{BB962C8B-B14F-4D97-AF65-F5344CB8AC3E}">
        <p14:creationId xmlns:p14="http://schemas.microsoft.com/office/powerpoint/2010/main" val="21139944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a:p>
            <a:r>
              <a:rPr lang="en-US" dirty="0" smtClean="0"/>
              <a:t>The choice of a specific </a:t>
            </a:r>
            <a:r>
              <a:rPr lang="en-US" i="1" dirty="0" smtClean="0"/>
              <a:t>exposure</a:t>
            </a:r>
            <a:r>
              <a:rPr lang="en-US" dirty="0" smtClean="0"/>
              <a:t> method or channel of communication depends largely on the characteristics of the targeted user. Researchers tend to be located in academic institutions or research institutions that value information appearing in peer-reviewed journals, publications, and scientific conferences (</a:t>
            </a:r>
            <a:r>
              <a:rPr lang="en-US" dirty="0" err="1" smtClean="0"/>
              <a:t>Prohaska</a:t>
            </a:r>
            <a:r>
              <a:rPr lang="en-US" dirty="0" smtClean="0"/>
              <a:t> et al., 2000; Shepherd, 1982). Providers and administrators typically avoid research literature. Early studies demonstrated that clinical psychologists, for example, read only two to four research articles per month, if that (H. L. Cohen, 1979). Rather than read journals, they tend to seek out new information presented in an interactive format. These can include conferences or presentations; articles mentioned in the popular press, radio, or television (Paisley, 1993); or the exchange of information with other providers or administrators, often about whether the promise of the innovation has been met in practice (</a:t>
            </a:r>
            <a:r>
              <a:rPr lang="en-US" dirty="0" err="1" smtClean="0"/>
              <a:t>Burdine</a:t>
            </a:r>
            <a:r>
              <a:rPr lang="en-US" dirty="0" smtClean="0"/>
              <a:t> &amp; </a:t>
            </a:r>
            <a:r>
              <a:rPr lang="en-US" dirty="0" err="1" smtClean="0"/>
              <a:t>McLeroy</a:t>
            </a:r>
            <a:r>
              <a:rPr lang="en-US" dirty="0" smtClean="0"/>
              <a:t>, 1992). Last, dissemination research has suggested that most individuals, including older adults and their families, are more likely to pay attention to information disseminated to them by those in positions of trust and authority whom they find credible (e.g., family physicians, professors) or from “near peers” (e.g., other credible elders; Rogers, 1995) as well as information in a medium that is easy to read (e.g., Internet sites, bulletins). Many consumers and family members, for example, are not comfortable with the electronic media, however, and consequently are best reached through more traditional channels such as newsletters or magazine articles.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Marianne </a:t>
            </a:r>
            <a:r>
              <a:rPr lang="en-US" dirty="0" err="1" smtClean="0"/>
              <a:t>Farkas</a:t>
            </a:r>
            <a:r>
              <a:rPr lang="en-US" dirty="0" smtClean="0"/>
              <a:t>, Alan M. </a:t>
            </a:r>
            <a:r>
              <a:rPr lang="en-US" dirty="0" err="1" smtClean="0"/>
              <a:t>Jette</a:t>
            </a:r>
            <a:r>
              <a:rPr lang="en-US" dirty="0" smtClean="0"/>
              <a:t>, Sharon </a:t>
            </a:r>
            <a:r>
              <a:rPr lang="en-US" dirty="0" err="1" smtClean="0"/>
              <a:t>Tennstedt</a:t>
            </a:r>
            <a:r>
              <a:rPr lang="en-US" dirty="0" smtClean="0"/>
              <a:t>, Stephen M. Haley, Virginia Quinn; Knowledge Dissemination and Utilization in Gerontology: An Organizing Framework, </a:t>
            </a:r>
            <a:r>
              <a:rPr lang="en-US" i="1" dirty="0" smtClean="0"/>
              <a:t>The Gerontologist</a:t>
            </a:r>
            <a:r>
              <a:rPr lang="en-US" dirty="0" smtClean="0"/>
              <a:t>, Volume 43, Issue suppl_1, 1 March 2003, Pages 47–56, </a:t>
            </a:r>
            <a:r>
              <a:rPr lang="en-US" dirty="0" smtClean="0">
                <a:hlinkClick r:id="rId3"/>
              </a:rPr>
              <a:t>https://doi.org/10.1093/geront/43.suppl_1.47</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45</a:t>
            </a:fld>
            <a:endParaRPr lang="en-US"/>
          </a:p>
        </p:txBody>
      </p:sp>
    </p:spTree>
    <p:extLst>
      <p:ext uri="{BB962C8B-B14F-4D97-AF65-F5344CB8AC3E}">
        <p14:creationId xmlns:p14="http://schemas.microsoft.com/office/powerpoint/2010/main" val="26476387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46</a:t>
            </a:fld>
            <a:endParaRPr lang="en-US"/>
          </a:p>
        </p:txBody>
      </p:sp>
    </p:spTree>
    <p:extLst>
      <p:ext uri="{BB962C8B-B14F-4D97-AF65-F5344CB8AC3E}">
        <p14:creationId xmlns:p14="http://schemas.microsoft.com/office/powerpoint/2010/main" val="42365395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a:p>
            <a:r>
              <a:rPr lang="en-US" b="1" dirty="0" smtClean="0"/>
              <a:t>Notes/Source: </a:t>
            </a:r>
          </a:p>
          <a:p>
            <a:r>
              <a:rPr lang="en-US" dirty="0" smtClean="0"/>
              <a:t>The choice of a specific </a:t>
            </a:r>
            <a:r>
              <a:rPr lang="en-US" i="1" dirty="0" smtClean="0"/>
              <a:t>exposure</a:t>
            </a:r>
            <a:r>
              <a:rPr lang="en-US" dirty="0" smtClean="0"/>
              <a:t> method or channel of communication depends largely on the characteristics of the targeted user. Researchers tend to be located in academic institutions or research institutions that value information appearing in peer-reviewed journals, publications, and scientific conferences (</a:t>
            </a:r>
            <a:r>
              <a:rPr lang="en-US" dirty="0" err="1" smtClean="0"/>
              <a:t>Prohaska</a:t>
            </a:r>
            <a:r>
              <a:rPr lang="en-US" dirty="0" smtClean="0"/>
              <a:t> et al., 2000; Shepherd, 1982). Providers and administrators typically avoid research literature. Early studies demonstrated that clinical psychologists, for example, read only two to four research articles per month, if that (H. L. Cohen, 1979). Rather than read journals, they tend to seek out new information presented in an interactive format. These can include conferences or presentations; articles mentioned in the popular press, radio, or television (Paisley, 1993); or the exchange of information with other providers or administrators, often about whether the promise of the innovation has been met in practice (</a:t>
            </a:r>
            <a:r>
              <a:rPr lang="en-US" dirty="0" err="1" smtClean="0"/>
              <a:t>Burdine</a:t>
            </a:r>
            <a:r>
              <a:rPr lang="en-US" dirty="0" smtClean="0"/>
              <a:t> &amp; </a:t>
            </a:r>
            <a:r>
              <a:rPr lang="en-US" dirty="0" err="1" smtClean="0"/>
              <a:t>McLeroy</a:t>
            </a:r>
            <a:r>
              <a:rPr lang="en-US" dirty="0" smtClean="0"/>
              <a:t>, 1992). Last, dissemination research has suggested that most individuals, including older adults and their families, are more likely to pay attention to information disseminated to them by those in positions of trust and authority whom they find credible (e.g., family physicians, professors) or from “near peers” (e.g., other credible elders; Rogers, 1995) as well as information in a medium that is easy to read (e.g., Internet sites, bulletins). Many consumers and family members, for example, are not comfortable with the electronic media, however, and consequently are best reached through more traditional channels such as newsletters or magazine articles.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Marianne </a:t>
            </a:r>
            <a:r>
              <a:rPr lang="en-US" dirty="0" err="1" smtClean="0"/>
              <a:t>Farkas</a:t>
            </a:r>
            <a:r>
              <a:rPr lang="en-US" dirty="0" smtClean="0"/>
              <a:t>, Alan M. </a:t>
            </a:r>
            <a:r>
              <a:rPr lang="en-US" dirty="0" err="1" smtClean="0"/>
              <a:t>Jette</a:t>
            </a:r>
            <a:r>
              <a:rPr lang="en-US" dirty="0" smtClean="0"/>
              <a:t>, Sharon </a:t>
            </a:r>
            <a:r>
              <a:rPr lang="en-US" dirty="0" err="1" smtClean="0"/>
              <a:t>Tennstedt</a:t>
            </a:r>
            <a:r>
              <a:rPr lang="en-US" dirty="0" smtClean="0"/>
              <a:t>, Stephen M. Haley, Virginia Quinn; Knowledge Dissemination and Utilization in Gerontology: An Organizing Framework, </a:t>
            </a:r>
            <a:r>
              <a:rPr lang="en-US" i="1" dirty="0" smtClean="0"/>
              <a:t>The Gerontologist</a:t>
            </a:r>
            <a:r>
              <a:rPr lang="en-US" dirty="0" smtClean="0"/>
              <a:t>, Volume 43, Issue suppl_1, 1 March 2003, Pages 47–56, </a:t>
            </a:r>
            <a:r>
              <a:rPr lang="en-US" dirty="0" smtClean="0">
                <a:hlinkClick r:id="rId3"/>
              </a:rPr>
              <a:t>https://doi.org/10.1093/geront/43.suppl_1.47</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47</a:t>
            </a:fld>
            <a:endParaRPr lang="en-US"/>
          </a:p>
        </p:txBody>
      </p:sp>
    </p:spTree>
    <p:extLst>
      <p:ext uri="{BB962C8B-B14F-4D97-AF65-F5344CB8AC3E}">
        <p14:creationId xmlns:p14="http://schemas.microsoft.com/office/powerpoint/2010/main" val="8597061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a:p>
            <a:r>
              <a:rPr lang="en-US" b="1" dirty="0" smtClean="0"/>
              <a:t>Notes/Source: </a:t>
            </a:r>
          </a:p>
          <a:p>
            <a:r>
              <a:rPr lang="en-US" dirty="0" smtClean="0"/>
              <a:t>The choice of a specific </a:t>
            </a:r>
            <a:r>
              <a:rPr lang="en-US" i="1" dirty="0" smtClean="0"/>
              <a:t>exposure</a:t>
            </a:r>
            <a:r>
              <a:rPr lang="en-US" dirty="0" smtClean="0"/>
              <a:t> method or channel of communication depends largely on the characteristics of the targeted user. Researchers tend to be located in academic institutions or research institutions that value information appearing in peer-reviewed journals, publications, and scientific conferences (</a:t>
            </a:r>
            <a:r>
              <a:rPr lang="en-US" dirty="0" err="1" smtClean="0"/>
              <a:t>Prohaska</a:t>
            </a:r>
            <a:r>
              <a:rPr lang="en-US" dirty="0" smtClean="0"/>
              <a:t> et al., 2000; Shepherd, 1982). Providers and administrators typically avoid research literature. Early studies demonstrated that clinical psychologists, for example, read only two to four research articles per month, if that (H. L. Cohen, 1979). Rather than read journals, they tend to seek out new information presented in an interactive format. These can include conferences or presentations; articles mentioned in the popular press, radio, or television (Paisley, 1993); or the exchange of information with other providers or administrators, often about whether the promise of the innovation has been met in practice (</a:t>
            </a:r>
            <a:r>
              <a:rPr lang="en-US" dirty="0" err="1" smtClean="0"/>
              <a:t>Burdine</a:t>
            </a:r>
            <a:r>
              <a:rPr lang="en-US" dirty="0" smtClean="0"/>
              <a:t> &amp; </a:t>
            </a:r>
            <a:r>
              <a:rPr lang="en-US" dirty="0" err="1" smtClean="0"/>
              <a:t>McLeroy</a:t>
            </a:r>
            <a:r>
              <a:rPr lang="en-US" dirty="0" smtClean="0"/>
              <a:t>, 1992). Last, dissemination research has suggested that most individuals, including older adults and their families, are more likely to pay attention to information disseminated to them by those in positions of trust and authority whom they find credible (e.g., family physicians, professors) or from “near peers” (e.g., other credible elders; Rogers, 1995) as well as information in a medium that is easy to read (e.g., Internet sites, bulletins). Many consumers and family members, for example, are not comfortable with the electronic media, however, and consequently are best reached through more traditional channels such as newsletters or magazine articles.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Marianne </a:t>
            </a:r>
            <a:r>
              <a:rPr lang="en-US" dirty="0" err="1" smtClean="0"/>
              <a:t>Farkas</a:t>
            </a:r>
            <a:r>
              <a:rPr lang="en-US" dirty="0" smtClean="0"/>
              <a:t>, Alan M. </a:t>
            </a:r>
            <a:r>
              <a:rPr lang="en-US" dirty="0" err="1" smtClean="0"/>
              <a:t>Jette</a:t>
            </a:r>
            <a:r>
              <a:rPr lang="en-US" dirty="0" smtClean="0"/>
              <a:t>, Sharon </a:t>
            </a:r>
            <a:r>
              <a:rPr lang="en-US" dirty="0" err="1" smtClean="0"/>
              <a:t>Tennstedt</a:t>
            </a:r>
            <a:r>
              <a:rPr lang="en-US" dirty="0" smtClean="0"/>
              <a:t>, Stephen M. Haley, Virginia Quinn; Knowledge Dissemination and Utilization in Gerontology: An Organizing Framework, </a:t>
            </a:r>
            <a:r>
              <a:rPr lang="en-US" i="1" dirty="0" smtClean="0"/>
              <a:t>The Gerontologist</a:t>
            </a:r>
            <a:r>
              <a:rPr lang="en-US" dirty="0" smtClean="0"/>
              <a:t>, Volume 43, Issue suppl_1, 1 March 2003, Pages 47–56, </a:t>
            </a:r>
            <a:r>
              <a:rPr lang="en-US" dirty="0" smtClean="0">
                <a:hlinkClick r:id="rId3"/>
              </a:rPr>
              <a:t>https://doi.org/10.1093/geront/43.suppl_1.47</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48</a:t>
            </a:fld>
            <a:endParaRPr lang="en-US"/>
          </a:p>
        </p:txBody>
      </p:sp>
    </p:spTree>
    <p:extLst>
      <p:ext uri="{BB962C8B-B14F-4D97-AF65-F5344CB8AC3E}">
        <p14:creationId xmlns:p14="http://schemas.microsoft.com/office/powerpoint/2010/main" val="1454542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49</a:t>
            </a:fld>
            <a:endParaRPr lang="en-US"/>
          </a:p>
        </p:txBody>
      </p:sp>
    </p:spTree>
    <p:extLst>
      <p:ext uri="{BB962C8B-B14F-4D97-AF65-F5344CB8AC3E}">
        <p14:creationId xmlns:p14="http://schemas.microsoft.com/office/powerpoint/2010/main" val="12002505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50</a:t>
            </a:fld>
            <a:endParaRPr lang="en-US"/>
          </a:p>
        </p:txBody>
      </p:sp>
    </p:spTree>
    <p:extLst>
      <p:ext uri="{BB962C8B-B14F-4D97-AF65-F5344CB8AC3E}">
        <p14:creationId xmlns:p14="http://schemas.microsoft.com/office/powerpoint/2010/main" val="36669424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51</a:t>
            </a:fld>
            <a:endParaRPr lang="en-US"/>
          </a:p>
        </p:txBody>
      </p:sp>
    </p:spTree>
    <p:extLst>
      <p:ext uri="{BB962C8B-B14F-4D97-AF65-F5344CB8AC3E}">
        <p14:creationId xmlns:p14="http://schemas.microsoft.com/office/powerpoint/2010/main" val="4899804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52</a:t>
            </a:fld>
            <a:endParaRPr lang="en-US"/>
          </a:p>
        </p:txBody>
      </p:sp>
    </p:spTree>
    <p:extLst>
      <p:ext uri="{BB962C8B-B14F-4D97-AF65-F5344CB8AC3E}">
        <p14:creationId xmlns:p14="http://schemas.microsoft.com/office/powerpoint/2010/main" val="42327179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53</a:t>
            </a:fld>
            <a:endParaRPr lang="en-US"/>
          </a:p>
        </p:txBody>
      </p:sp>
    </p:spTree>
    <p:extLst>
      <p:ext uri="{BB962C8B-B14F-4D97-AF65-F5344CB8AC3E}">
        <p14:creationId xmlns:p14="http://schemas.microsoft.com/office/powerpoint/2010/main" val="761979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Resource:</a:t>
            </a:r>
            <a:r>
              <a:rPr lang="en-US" dirty="0" smtClean="0"/>
              <a:t> </a:t>
            </a:r>
            <a:r>
              <a:rPr lang="en-US" sz="1200" dirty="0" smtClean="0"/>
              <a:t>Pew Research Center’s “Social Media Fact Sheet” </a:t>
            </a:r>
            <a:r>
              <a:rPr lang="en-US" sz="1200" dirty="0" smtClean="0">
                <a:hlinkClick r:id="rId3"/>
              </a:rPr>
              <a:t>http://www.pewinternet.org/fact-sheet/social-media/</a:t>
            </a:r>
            <a:endParaRPr lang="en-US" sz="1200"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54</a:t>
            </a:fld>
            <a:endParaRPr lang="en-US"/>
          </a:p>
        </p:txBody>
      </p:sp>
    </p:spTree>
    <p:extLst>
      <p:ext uri="{BB962C8B-B14F-4D97-AF65-F5344CB8AC3E}">
        <p14:creationId xmlns:p14="http://schemas.microsoft.com/office/powerpoint/2010/main" val="8662473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55</a:t>
            </a:fld>
            <a:endParaRPr lang="en-US"/>
          </a:p>
        </p:txBody>
      </p:sp>
    </p:spTree>
    <p:extLst>
      <p:ext uri="{BB962C8B-B14F-4D97-AF65-F5344CB8AC3E}">
        <p14:creationId xmlns:p14="http://schemas.microsoft.com/office/powerpoint/2010/main" val="23083642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a:spcBef>
                <a:spcPts val="0"/>
              </a:spcBef>
              <a:spcAft>
                <a:spcPts val="0"/>
              </a:spcAft>
            </a:pPr>
            <a:r>
              <a:rPr lang="en-US" sz="1200" i="0" dirty="0" smtClean="0"/>
              <a:t>1) </a:t>
            </a:r>
            <a:r>
              <a:rPr lang="en-US" sz="1200" i="0" dirty="0" err="1" smtClean="0"/>
              <a:t>Mollett</a:t>
            </a:r>
            <a:r>
              <a:rPr lang="en-US" sz="1200" i="0" dirty="0" smtClean="0"/>
              <a:t> A, </a:t>
            </a:r>
            <a:r>
              <a:rPr lang="en-US" sz="1200" i="0" dirty="0" err="1" smtClean="0"/>
              <a:t>Brumley</a:t>
            </a:r>
            <a:r>
              <a:rPr lang="en-US" sz="1200" i="0" dirty="0" smtClean="0"/>
              <a:t> C, Gilson C, Williams S. Communicating Your Research with Social Media: A Practical Guide to Using Blogs, Podcasts, Data Visualizations and Video. SAGE; p. 297, 2017.</a:t>
            </a:r>
          </a:p>
          <a:p>
            <a:r>
              <a:rPr lang="en-US" sz="1200" i="0" dirty="0" smtClean="0"/>
              <a:t>2) Walters K. 125+ Essential Social Media Statistics Every Marketer Should Know. </a:t>
            </a:r>
            <a:r>
              <a:rPr lang="en-US" sz="1200" i="0" dirty="0" err="1" smtClean="0"/>
              <a:t>Hootsuite</a:t>
            </a:r>
            <a:r>
              <a:rPr lang="en-US" sz="1200" i="0" dirty="0" smtClean="0"/>
              <a:t> Blogs. Retrieved from: https://blog.hootsuite.com/social-media-statistics-for-social-media-managers/</a:t>
            </a:r>
          </a:p>
          <a:p>
            <a:pPr>
              <a:spcBef>
                <a:spcPts val="0"/>
              </a:spcBef>
              <a:spcAft>
                <a:spcPts val="0"/>
              </a:spcAft>
            </a:pPr>
            <a:r>
              <a:rPr lang="en-US" sz="1200" i="0" dirty="0" smtClean="0"/>
              <a:t>3) The Everything Guide to Twitter Success: </a:t>
            </a:r>
            <a:r>
              <a:rPr lang="en-US" sz="1200" i="0" dirty="0" smtClean="0">
                <a:hlinkClick r:id="rId3"/>
              </a:rPr>
              <a:t>https://blog.bufferapp.com/wp-content/uploads/2014/09/Twitter-Ebook-vfinal.pdf</a:t>
            </a:r>
            <a:endParaRPr lang="en-US" sz="1200" i="0" dirty="0" smtClean="0"/>
          </a:p>
          <a:p>
            <a:r>
              <a:rPr lang="en-US" sz="1200" i="0" dirty="0" smtClean="0"/>
              <a:t>4) Best Times to Post on Social Media: 2018 Industry Research:</a:t>
            </a:r>
            <a:r>
              <a:rPr lang="en-US" sz="1200" i="0" dirty="0" smtClean="0">
                <a:hlinkClick r:id="rId4"/>
              </a:rPr>
              <a:t> https://sproutsocial.com/insights/best-times-to-post-on-social-media/</a:t>
            </a:r>
            <a:endParaRPr lang="en-US" sz="1200" i="0" dirty="0" smtClean="0"/>
          </a:p>
          <a:p>
            <a:r>
              <a:rPr lang="en-US" sz="1200" i="0" dirty="0" smtClean="0"/>
              <a:t>5) 24 Hidden Facebook Features Only Power Users Know: </a:t>
            </a:r>
            <a:r>
              <a:rPr lang="en-US" sz="1200" i="0" dirty="0" smtClean="0">
                <a:hlinkClick r:id="rId5"/>
              </a:rPr>
              <a:t>https://www.pcmag.com/feature/324797/24-hidden-facebook-features-only-power-users-know/5</a:t>
            </a:r>
            <a:endParaRPr lang="en-US" sz="1200" i="0" dirty="0" smtClean="0"/>
          </a:p>
          <a:p>
            <a:pPr defTabSz="922264">
              <a:defRPr/>
            </a:pPr>
            <a:endParaRPr lang="en-US" dirty="0" smtClean="0"/>
          </a:p>
          <a:p>
            <a:pPr defTabSz="92226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56</a:t>
            </a:fld>
            <a:endParaRPr lang="en-US"/>
          </a:p>
        </p:txBody>
      </p:sp>
    </p:spTree>
    <p:extLst>
      <p:ext uri="{BB962C8B-B14F-4D97-AF65-F5344CB8AC3E}">
        <p14:creationId xmlns:p14="http://schemas.microsoft.com/office/powerpoint/2010/main" val="26085808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a:spcBef>
                <a:spcPts val="0"/>
              </a:spcBef>
              <a:spcAft>
                <a:spcPts val="0"/>
              </a:spcAft>
            </a:pPr>
            <a:r>
              <a:rPr lang="en-US" sz="1200" i="0" dirty="0" smtClean="0"/>
              <a:t>1) </a:t>
            </a:r>
            <a:r>
              <a:rPr lang="en-US" sz="1200" i="0" dirty="0" err="1" smtClean="0"/>
              <a:t>Mollett</a:t>
            </a:r>
            <a:r>
              <a:rPr lang="en-US" sz="1200" i="0" dirty="0" smtClean="0"/>
              <a:t> A, </a:t>
            </a:r>
            <a:r>
              <a:rPr lang="en-US" sz="1200" i="0" dirty="0" err="1" smtClean="0"/>
              <a:t>Brumley</a:t>
            </a:r>
            <a:r>
              <a:rPr lang="en-US" sz="1200" i="0" dirty="0" smtClean="0"/>
              <a:t> C, Gilson C, Williams S. Communicating Your Research with Social Media: A Practical Guide to Using Blogs, Podcasts, Data Visualizations and Video. SAGE; p. 297, 2017.</a:t>
            </a:r>
          </a:p>
          <a:p>
            <a:r>
              <a:rPr lang="en-US" sz="1200" i="0" dirty="0" smtClean="0"/>
              <a:t>2) Walters K. 125+ Essential Social Media Statistics Every Marketer Should Know. </a:t>
            </a:r>
            <a:r>
              <a:rPr lang="en-US" sz="1200" i="0" dirty="0" err="1" smtClean="0"/>
              <a:t>Hootsuite</a:t>
            </a:r>
            <a:r>
              <a:rPr lang="en-US" sz="1200" i="0" dirty="0" smtClean="0"/>
              <a:t> Blogs. Retrieved from: https://blog.hootsuite.com/social-media-statistics-for-social-media-managers/</a:t>
            </a:r>
          </a:p>
          <a:p>
            <a:pPr>
              <a:spcBef>
                <a:spcPts val="0"/>
              </a:spcBef>
              <a:spcAft>
                <a:spcPts val="0"/>
              </a:spcAft>
            </a:pPr>
            <a:r>
              <a:rPr lang="en-US" sz="1200" i="0" dirty="0" smtClean="0"/>
              <a:t>3) The Everything Guide to Twitter Success: </a:t>
            </a:r>
            <a:r>
              <a:rPr lang="en-US" sz="1200" i="0" dirty="0" smtClean="0">
                <a:hlinkClick r:id="rId3"/>
              </a:rPr>
              <a:t>https://blog.bufferapp.com/wp-content/uploads/2014/09/Twitter-Ebook-vfinal.pdf</a:t>
            </a:r>
            <a:endParaRPr lang="en-US" sz="1200" i="0" dirty="0" smtClean="0"/>
          </a:p>
          <a:p>
            <a:r>
              <a:rPr lang="en-US" sz="1200" i="0" dirty="0" smtClean="0"/>
              <a:t>4) Best Times to Post on Social Media: 2018 Industry Research:</a:t>
            </a:r>
            <a:r>
              <a:rPr lang="en-US" sz="1200" i="0" dirty="0" smtClean="0">
                <a:hlinkClick r:id="rId4"/>
              </a:rPr>
              <a:t> https://sproutsocial.com/insights/best-times-to-post-on-social-media/</a:t>
            </a:r>
            <a:endParaRPr lang="en-US" sz="1200" i="0" dirty="0" smtClean="0"/>
          </a:p>
          <a:p>
            <a:r>
              <a:rPr lang="en-US" sz="1200" i="0" dirty="0" smtClean="0"/>
              <a:t>5) 24 Hidden Facebook Features Only Power Users Know: </a:t>
            </a:r>
            <a:r>
              <a:rPr lang="en-US" sz="1200" i="0" dirty="0" smtClean="0">
                <a:hlinkClick r:id="rId5"/>
              </a:rPr>
              <a:t>https://www.pcmag.com/feature/324797/24-hidden-facebook-features-only-power-users-know/5</a:t>
            </a:r>
            <a:endParaRPr lang="en-US" sz="1200" i="0"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Huffington Post</a:t>
            </a:r>
            <a:r>
              <a:rPr lang="en-US" dirty="0" smtClean="0"/>
              <a:t> writer quipped, “You’re only as good as your last tweet” (</a:t>
            </a:r>
            <a:r>
              <a:rPr lang="en-US" dirty="0" smtClean="0">
                <a:hlinkClick r:id="rId6"/>
              </a:rPr>
              <a:t>Lauren, 2013</a:t>
            </a:r>
            <a:r>
              <a:rPr lang="en-US" dirty="0" smtClean="0"/>
              <a:t>).</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57</a:t>
            </a:fld>
            <a:endParaRPr lang="en-US"/>
          </a:p>
        </p:txBody>
      </p:sp>
    </p:spTree>
    <p:extLst>
      <p:ext uri="{BB962C8B-B14F-4D97-AF65-F5344CB8AC3E}">
        <p14:creationId xmlns:p14="http://schemas.microsoft.com/office/powerpoint/2010/main" val="41473116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a:spcBef>
                <a:spcPts val="0"/>
              </a:spcBef>
              <a:spcAft>
                <a:spcPts val="0"/>
              </a:spcAft>
            </a:pPr>
            <a:r>
              <a:rPr lang="en-US" sz="1200" i="0" dirty="0" smtClean="0"/>
              <a:t>1) </a:t>
            </a:r>
            <a:r>
              <a:rPr lang="en-US" sz="1200" i="0" dirty="0" err="1" smtClean="0"/>
              <a:t>Mollett</a:t>
            </a:r>
            <a:r>
              <a:rPr lang="en-US" sz="1200" i="0" dirty="0" smtClean="0"/>
              <a:t> A, </a:t>
            </a:r>
            <a:r>
              <a:rPr lang="en-US" sz="1200" i="0" dirty="0" err="1" smtClean="0"/>
              <a:t>Brumley</a:t>
            </a:r>
            <a:r>
              <a:rPr lang="en-US" sz="1200" i="0" dirty="0" smtClean="0"/>
              <a:t> C, Gilson C, Williams S. Communicating Your Research with Social Media: A Practical Guide to Using Blogs, Podcasts, Data Visualizations and Video. SAGE; p. 297, 2017.</a:t>
            </a:r>
          </a:p>
          <a:p>
            <a:r>
              <a:rPr lang="en-US" sz="1200" i="0" dirty="0" smtClean="0"/>
              <a:t>2) Walters K. 125+ Essential Social Media Statistics Every Marketer Should Know. </a:t>
            </a:r>
            <a:r>
              <a:rPr lang="en-US" sz="1200" i="0" dirty="0" err="1" smtClean="0"/>
              <a:t>Hootsuite</a:t>
            </a:r>
            <a:r>
              <a:rPr lang="en-US" sz="1200" i="0" dirty="0" smtClean="0"/>
              <a:t> Blogs. Retrieved from: https://blog.hootsuite.com/social-media-statistics-for-social-media-managers/</a:t>
            </a:r>
          </a:p>
          <a:p>
            <a:pPr>
              <a:spcBef>
                <a:spcPts val="0"/>
              </a:spcBef>
              <a:spcAft>
                <a:spcPts val="0"/>
              </a:spcAft>
            </a:pPr>
            <a:r>
              <a:rPr lang="en-US" sz="1200" i="0" dirty="0" smtClean="0"/>
              <a:t>3) The Everything Guide to Twitter Success: </a:t>
            </a:r>
            <a:r>
              <a:rPr lang="en-US" sz="1200" i="0" dirty="0" smtClean="0">
                <a:hlinkClick r:id="rId3"/>
              </a:rPr>
              <a:t>https://blog.bufferapp.com/wp-content/uploads/2014/09/Twitter-Ebook-vfinal.pdf</a:t>
            </a:r>
            <a:endParaRPr lang="en-US" sz="1200" i="0" dirty="0" smtClean="0"/>
          </a:p>
          <a:p>
            <a:r>
              <a:rPr lang="en-US" sz="1200" i="0" dirty="0" smtClean="0"/>
              <a:t>4) Best Times to Post on Social Media: 2018 Industry Research:</a:t>
            </a:r>
            <a:r>
              <a:rPr lang="en-US" sz="1200" i="0" dirty="0" smtClean="0">
                <a:hlinkClick r:id="rId4"/>
              </a:rPr>
              <a:t> https://sproutsocial.com/insights/best-times-to-post-on-social-media/</a:t>
            </a:r>
            <a:endParaRPr lang="en-US" sz="1200" i="0" dirty="0" smtClean="0"/>
          </a:p>
          <a:p>
            <a:r>
              <a:rPr lang="en-US" sz="1200" i="0" dirty="0" smtClean="0"/>
              <a:t>5) 24 Hidden Facebook Features Only Power Users Know: </a:t>
            </a:r>
            <a:r>
              <a:rPr lang="en-US" sz="1200" i="0" dirty="0" smtClean="0">
                <a:hlinkClick r:id="rId5"/>
              </a:rPr>
              <a:t>https://www.pcmag.com/feature/324797/24-hidden-facebook-features-only-power-users-know/5</a:t>
            </a:r>
            <a:endParaRPr lang="en-US" sz="1200" i="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58</a:t>
            </a:fld>
            <a:endParaRPr lang="en-US"/>
          </a:p>
        </p:txBody>
      </p:sp>
    </p:spTree>
    <p:extLst>
      <p:ext uri="{BB962C8B-B14F-4D97-AF65-F5344CB8AC3E}">
        <p14:creationId xmlns:p14="http://schemas.microsoft.com/office/powerpoint/2010/main" val="1016681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a:spcBef>
                <a:spcPts val="0"/>
              </a:spcBef>
              <a:spcAft>
                <a:spcPts val="0"/>
              </a:spcAft>
            </a:pPr>
            <a:r>
              <a:rPr lang="en-US" sz="1200" i="0" dirty="0" smtClean="0"/>
              <a:t>1) </a:t>
            </a:r>
            <a:r>
              <a:rPr lang="en-US" sz="1200" i="0" dirty="0" err="1" smtClean="0"/>
              <a:t>Mollett</a:t>
            </a:r>
            <a:r>
              <a:rPr lang="en-US" sz="1200" i="0" dirty="0" smtClean="0"/>
              <a:t> A, </a:t>
            </a:r>
            <a:r>
              <a:rPr lang="en-US" sz="1200" i="0" dirty="0" err="1" smtClean="0"/>
              <a:t>Brumley</a:t>
            </a:r>
            <a:r>
              <a:rPr lang="en-US" sz="1200" i="0" dirty="0" smtClean="0"/>
              <a:t> C, Gilson C, Williams S. Communicating Your Research with Social Media: A Practical Guide to Using Blogs, Podcasts, Data Visualizations and Video. SAGE; p. 297, 2017.</a:t>
            </a:r>
          </a:p>
          <a:p>
            <a:r>
              <a:rPr lang="en-US" sz="1200" i="0" dirty="0" smtClean="0"/>
              <a:t>2) Walters K. 125+ Essential Social Media Statistics Every Marketer Should Know. </a:t>
            </a:r>
            <a:r>
              <a:rPr lang="en-US" sz="1200" i="0" dirty="0" err="1" smtClean="0"/>
              <a:t>Hootsuite</a:t>
            </a:r>
            <a:r>
              <a:rPr lang="en-US" sz="1200" i="0" dirty="0" smtClean="0"/>
              <a:t> Blogs. Retrieved from: https://blog.hootsuite.com/social-media-statistics-for-social-media-managers/</a:t>
            </a:r>
          </a:p>
          <a:p>
            <a:pPr>
              <a:spcBef>
                <a:spcPts val="0"/>
              </a:spcBef>
              <a:spcAft>
                <a:spcPts val="0"/>
              </a:spcAft>
            </a:pPr>
            <a:r>
              <a:rPr lang="en-US" sz="1200" i="0" dirty="0" smtClean="0"/>
              <a:t>3) The Everything Guide to Twitter Success: </a:t>
            </a:r>
            <a:r>
              <a:rPr lang="en-US" sz="1200" i="0" dirty="0" smtClean="0">
                <a:hlinkClick r:id="rId3"/>
              </a:rPr>
              <a:t>https://blog.bufferapp.com/wp-content/uploads/2014/09/Twitter-Ebook-vfinal.pdf</a:t>
            </a:r>
            <a:endParaRPr lang="en-US" sz="1200" i="0" dirty="0" smtClean="0"/>
          </a:p>
          <a:p>
            <a:r>
              <a:rPr lang="en-US" sz="1200" i="0" dirty="0" smtClean="0"/>
              <a:t>4) Best Times to Post on Social Media: 2018 Industry Research:</a:t>
            </a:r>
            <a:r>
              <a:rPr lang="en-US" sz="1200" i="0" dirty="0" smtClean="0">
                <a:hlinkClick r:id="rId4"/>
              </a:rPr>
              <a:t> https://sproutsocial.com/insights/best-times-to-post-on-social-media/</a:t>
            </a:r>
            <a:endParaRPr lang="en-US" sz="1200" i="0" dirty="0" smtClean="0"/>
          </a:p>
          <a:p>
            <a:r>
              <a:rPr lang="en-US" sz="1200" i="0" dirty="0" smtClean="0"/>
              <a:t>5) 24 Hidden Facebook Features Only Power Users Know: </a:t>
            </a:r>
            <a:r>
              <a:rPr lang="en-US" sz="1200" i="0" dirty="0" smtClean="0">
                <a:hlinkClick r:id="rId5"/>
              </a:rPr>
              <a:t>https://www.pcmag.com/feature/324797/24-hidden-facebook-features-only-power-users-know/5</a:t>
            </a:r>
            <a:endParaRPr lang="en-US" sz="1200" i="0"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59</a:t>
            </a:fld>
            <a:endParaRPr lang="en-US"/>
          </a:p>
        </p:txBody>
      </p:sp>
    </p:spTree>
    <p:extLst>
      <p:ext uri="{BB962C8B-B14F-4D97-AF65-F5344CB8AC3E}">
        <p14:creationId xmlns:p14="http://schemas.microsoft.com/office/powerpoint/2010/main" val="8321971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a:spcBef>
                <a:spcPts val="0"/>
              </a:spcBef>
              <a:spcAft>
                <a:spcPts val="0"/>
              </a:spcAft>
            </a:pPr>
            <a:r>
              <a:rPr lang="en-US" sz="1200" i="0" dirty="0" smtClean="0"/>
              <a:t>1) </a:t>
            </a:r>
            <a:r>
              <a:rPr lang="en-US" sz="1200" i="0" dirty="0" err="1" smtClean="0"/>
              <a:t>Mollett</a:t>
            </a:r>
            <a:r>
              <a:rPr lang="en-US" sz="1200" i="0" dirty="0" smtClean="0"/>
              <a:t> A, </a:t>
            </a:r>
            <a:r>
              <a:rPr lang="en-US" sz="1200" i="0" dirty="0" err="1" smtClean="0"/>
              <a:t>Brumley</a:t>
            </a:r>
            <a:r>
              <a:rPr lang="en-US" sz="1200" i="0" dirty="0" smtClean="0"/>
              <a:t> C, Gilson C, Williams S. Communicating Your Research with Social Media: A Practical Guide to Using Blogs, Podcasts, Data Visualizations and Video. SAGE; p. 297, 2017.</a:t>
            </a:r>
          </a:p>
          <a:p>
            <a:r>
              <a:rPr lang="en-US" sz="1200" i="0" dirty="0" smtClean="0"/>
              <a:t>2) Walters K. 125+ Essential Social Media Statistics Every Marketer Should Know. </a:t>
            </a:r>
            <a:r>
              <a:rPr lang="en-US" sz="1200" i="0" dirty="0" err="1" smtClean="0"/>
              <a:t>Hootsuite</a:t>
            </a:r>
            <a:r>
              <a:rPr lang="en-US" sz="1200" i="0" dirty="0" smtClean="0"/>
              <a:t> Blogs. Retrieved from: https://blog.hootsuite.com/social-media-statistics-for-social-media-managers/</a:t>
            </a:r>
          </a:p>
          <a:p>
            <a:pPr>
              <a:spcBef>
                <a:spcPts val="0"/>
              </a:spcBef>
              <a:spcAft>
                <a:spcPts val="0"/>
              </a:spcAft>
            </a:pPr>
            <a:r>
              <a:rPr lang="en-US" sz="1200" i="0" dirty="0" smtClean="0"/>
              <a:t>3) The Everything Guide to Twitter Success: </a:t>
            </a:r>
            <a:r>
              <a:rPr lang="en-US" sz="1200" i="0" dirty="0" smtClean="0">
                <a:hlinkClick r:id="rId3"/>
              </a:rPr>
              <a:t>https://blog.bufferapp.com/wp-content/uploads/2014/09/Twitter-Ebook-vfinal.pdf</a:t>
            </a:r>
            <a:endParaRPr lang="en-US" sz="1200" i="0" dirty="0" smtClean="0"/>
          </a:p>
          <a:p>
            <a:r>
              <a:rPr lang="en-US" sz="1200" i="0" dirty="0" smtClean="0"/>
              <a:t>4) Best Times to Post on Social Media: 2018 Industry Research:</a:t>
            </a:r>
            <a:r>
              <a:rPr lang="en-US" sz="1200" i="0" dirty="0" smtClean="0">
                <a:hlinkClick r:id="rId4"/>
              </a:rPr>
              <a:t> https://sproutsocial.com/insights/best-times-to-post-on-social-media/</a:t>
            </a:r>
            <a:endParaRPr lang="en-US" sz="1200" i="0" dirty="0" smtClean="0"/>
          </a:p>
          <a:p>
            <a:r>
              <a:rPr lang="en-US" sz="1200" i="0" dirty="0" smtClean="0"/>
              <a:t>5) 24 Hidden Facebook Features Only Power Users Know: </a:t>
            </a:r>
            <a:r>
              <a:rPr lang="en-US" sz="1200" i="0" dirty="0" smtClean="0">
                <a:hlinkClick r:id="rId5"/>
              </a:rPr>
              <a:t>https://www.pcmag.com/feature/324797/24-hidden-facebook-features-only-power-users-know/5</a:t>
            </a:r>
            <a:endParaRPr lang="en-US" sz="1200" i="0"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60</a:t>
            </a:fld>
            <a:endParaRPr lang="en-US"/>
          </a:p>
        </p:txBody>
      </p:sp>
    </p:spTree>
    <p:extLst>
      <p:ext uri="{BB962C8B-B14F-4D97-AF65-F5344CB8AC3E}">
        <p14:creationId xmlns:p14="http://schemas.microsoft.com/office/powerpoint/2010/main" val="15226011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a:spcBef>
                <a:spcPts val="0"/>
              </a:spcBef>
              <a:spcAft>
                <a:spcPts val="0"/>
              </a:spcAft>
            </a:pPr>
            <a:r>
              <a:rPr lang="en-US" sz="1200" i="0" dirty="0" smtClean="0"/>
              <a:t>1) </a:t>
            </a:r>
            <a:r>
              <a:rPr lang="en-US" sz="1200" i="0" dirty="0" err="1" smtClean="0"/>
              <a:t>Mollett</a:t>
            </a:r>
            <a:r>
              <a:rPr lang="en-US" sz="1200" i="0" dirty="0" smtClean="0"/>
              <a:t> A, </a:t>
            </a:r>
            <a:r>
              <a:rPr lang="en-US" sz="1200" i="0" dirty="0" err="1" smtClean="0"/>
              <a:t>Brumley</a:t>
            </a:r>
            <a:r>
              <a:rPr lang="en-US" sz="1200" i="0" dirty="0" smtClean="0"/>
              <a:t> C, Gilson C, Williams S. Communicating Your Research with Social Media: A Practical Guide to Using Blogs, Podcasts, Data Visualizations and Video. SAGE; p. 297, 2017.</a:t>
            </a:r>
          </a:p>
          <a:p>
            <a:r>
              <a:rPr lang="en-US" sz="1200" i="0" dirty="0" smtClean="0"/>
              <a:t>2) Walters K. 125+ Essential Social Media Statistics Every Marketer Should Know. </a:t>
            </a:r>
            <a:r>
              <a:rPr lang="en-US" sz="1200" i="0" dirty="0" err="1" smtClean="0"/>
              <a:t>Hootsuite</a:t>
            </a:r>
            <a:r>
              <a:rPr lang="en-US" sz="1200" i="0" dirty="0" smtClean="0"/>
              <a:t> Blogs. Retrieved from: https://blog.hootsuite.com/social-media-statistics-for-social-media-managers/</a:t>
            </a:r>
          </a:p>
          <a:p>
            <a:pPr>
              <a:spcBef>
                <a:spcPts val="0"/>
              </a:spcBef>
              <a:spcAft>
                <a:spcPts val="0"/>
              </a:spcAft>
            </a:pPr>
            <a:r>
              <a:rPr lang="en-US" sz="1200" i="0" dirty="0" smtClean="0"/>
              <a:t>3) The Everything Guide to Twitter Success: </a:t>
            </a:r>
            <a:r>
              <a:rPr lang="en-US" sz="1200" i="0" dirty="0" smtClean="0">
                <a:hlinkClick r:id="rId3"/>
              </a:rPr>
              <a:t>https://blog.bufferapp.com/wp-content/uploads/2014/09/Twitter-Ebook-vfinal.pdf</a:t>
            </a:r>
            <a:endParaRPr lang="en-US" sz="1200" i="0" dirty="0" smtClean="0"/>
          </a:p>
          <a:p>
            <a:r>
              <a:rPr lang="en-US" sz="1200" i="0" dirty="0" smtClean="0"/>
              <a:t>4) Best Times to Post on Social Media: 2018 Industry Research:</a:t>
            </a:r>
            <a:r>
              <a:rPr lang="en-US" sz="1200" i="0" dirty="0" smtClean="0">
                <a:hlinkClick r:id="rId4"/>
              </a:rPr>
              <a:t> https://sproutsocial.com/insights/best-times-to-post-on-social-media/</a:t>
            </a:r>
            <a:endParaRPr lang="en-US" sz="1200" i="0" dirty="0" smtClean="0"/>
          </a:p>
          <a:p>
            <a:r>
              <a:rPr lang="en-US" sz="1200" i="0" dirty="0" smtClean="0"/>
              <a:t>5) 24 Hidden Facebook Features Only Power Users Know: </a:t>
            </a:r>
            <a:r>
              <a:rPr lang="en-US" sz="1200" i="0" dirty="0" smtClean="0">
                <a:hlinkClick r:id="rId5"/>
              </a:rPr>
              <a:t>https://www.pcmag.com/feature/324797/24-hidden-facebook-features-only-power-users-know/5</a:t>
            </a:r>
            <a:endParaRPr lang="en-US" sz="1200" i="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61</a:t>
            </a:fld>
            <a:endParaRPr lang="en-US"/>
          </a:p>
        </p:txBody>
      </p:sp>
    </p:spTree>
    <p:extLst>
      <p:ext uri="{BB962C8B-B14F-4D97-AF65-F5344CB8AC3E}">
        <p14:creationId xmlns:p14="http://schemas.microsoft.com/office/powerpoint/2010/main" val="18222880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sz="1200" b="1" i="0" dirty="0" smtClean="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1)</a:t>
            </a:r>
            <a:r>
              <a:rPr lang="en-US" i="0" baseline="0" dirty="0" smtClean="0"/>
              <a:t> </a:t>
            </a:r>
            <a:r>
              <a:rPr lang="en-US" i="0" baseline="0" dirty="0" err="1" smtClean="0"/>
              <a:t>ResearchGate</a:t>
            </a:r>
            <a:r>
              <a:rPr lang="en-US" i="0" baseline="0" dirty="0" smtClean="0"/>
              <a:t>. Wikipedia. Available at: </a:t>
            </a:r>
            <a:r>
              <a:rPr lang="en-US" dirty="0" smtClean="0">
                <a:hlinkClick r:id="rId3"/>
              </a:rPr>
              <a:t>https://en.wikipedia.org/wiki/ResearchGate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2)</a:t>
            </a:r>
            <a:r>
              <a:rPr lang="en-US" i="0" baseline="0" dirty="0" smtClean="0"/>
              <a:t> Academia.edu. </a:t>
            </a:r>
            <a:r>
              <a:rPr lang="en-US" i="0" baseline="0" dirty="0" err="1" smtClean="0"/>
              <a:t>Wikipledia</a:t>
            </a:r>
            <a:r>
              <a:rPr lang="en-US" i="0" baseline="0" dirty="0" smtClean="0"/>
              <a:t>. Available at: </a:t>
            </a:r>
            <a:r>
              <a:rPr lang="en-US" dirty="0" smtClean="0">
                <a:hlinkClick r:id="rId4"/>
              </a:rPr>
              <a:t>https://en.wikipedia.org/wiki/Academia.edu</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3) </a:t>
            </a:r>
            <a:r>
              <a:rPr lang="en-US" sz="1200" i="0" dirty="0" smtClean="0"/>
              <a:t>Duffy BE, Pooley JD. “Facebook for Academics”: The Convergence of Self-Branding and Social Media Logic on Academia.edu. Social Media + Society. 2017;3(1):2056305117696523. Available at: http://journals.sagepub.com/doi/full/10.1177/2056305117696523</a:t>
            </a:r>
          </a:p>
          <a:p>
            <a:endParaRPr lang="en-US" i="0" dirty="0" smtClean="0"/>
          </a:p>
          <a:p>
            <a:endParaRPr lang="en-US" i="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62</a:t>
            </a:fld>
            <a:endParaRPr lang="en-US"/>
          </a:p>
        </p:txBody>
      </p:sp>
    </p:spTree>
    <p:extLst>
      <p:ext uri="{BB962C8B-B14F-4D97-AF65-F5344CB8AC3E}">
        <p14:creationId xmlns:p14="http://schemas.microsoft.com/office/powerpoint/2010/main" val="5945524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b="1" dirty="0" smtClean="0"/>
              <a:t>Resource: </a:t>
            </a:r>
          </a:p>
          <a:p>
            <a:r>
              <a:rPr lang="en-US" dirty="0" smtClean="0"/>
              <a:t>1)</a:t>
            </a:r>
            <a:r>
              <a:rPr lang="en-US" baseline="0" dirty="0" smtClean="0"/>
              <a:t> Evans B. How to Get 100,000 Facebook Fans in 30 days. Available at: </a:t>
            </a:r>
            <a:r>
              <a:rPr lang="en-US" dirty="0" smtClean="0"/>
              <a:t>https://www.inc.com/brian-d-evans/how-to-get-100k-facebook-fans-in-30-days.html</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63</a:t>
            </a:fld>
            <a:endParaRPr lang="en-US"/>
          </a:p>
        </p:txBody>
      </p:sp>
    </p:spTree>
    <p:extLst>
      <p:ext uri="{BB962C8B-B14F-4D97-AF65-F5344CB8AC3E}">
        <p14:creationId xmlns:p14="http://schemas.microsoft.com/office/powerpoint/2010/main" val="37891706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b="1" dirty="0" smtClean="0"/>
              <a:t>Resource: </a:t>
            </a:r>
          </a:p>
          <a:p>
            <a:r>
              <a:rPr lang="en-US" dirty="0" smtClean="0"/>
              <a:t>1)</a:t>
            </a:r>
            <a:r>
              <a:rPr lang="en-US" baseline="0" dirty="0" smtClean="0"/>
              <a:t> Evans B. How to Get 100,000 Facebook Fans in 30 days. Available at: </a:t>
            </a:r>
            <a:r>
              <a:rPr lang="en-US" dirty="0" smtClean="0"/>
              <a:t>https://www.inc.com/brian-d-evans/how-to-get-100k-facebook-fans-in-30-days.html</a:t>
            </a:r>
          </a:p>
        </p:txBody>
      </p:sp>
      <p:sp>
        <p:nvSpPr>
          <p:cNvPr id="4" name="Slide Number Placeholder 3"/>
          <p:cNvSpPr>
            <a:spLocks noGrp="1"/>
          </p:cNvSpPr>
          <p:nvPr>
            <p:ph type="sldNum" sz="quarter" idx="10"/>
          </p:nvPr>
        </p:nvSpPr>
        <p:spPr/>
        <p:txBody>
          <a:bodyPr/>
          <a:lstStyle/>
          <a:p>
            <a:fld id="{AF3C882C-6931-48D7-9B18-809CA6FAEAE8}" type="slidenum">
              <a:rPr lang="en-US" smtClean="0"/>
              <a:pPr/>
              <a:t>64</a:t>
            </a:fld>
            <a:endParaRPr lang="en-US"/>
          </a:p>
        </p:txBody>
      </p:sp>
    </p:spTree>
    <p:extLst>
      <p:ext uri="{BB962C8B-B14F-4D97-AF65-F5344CB8AC3E}">
        <p14:creationId xmlns:p14="http://schemas.microsoft.com/office/powerpoint/2010/main" val="30550567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a:p>
            <a:r>
              <a:rPr lang="en-US" b="1" dirty="0" smtClean="0"/>
              <a:t>Source: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r>
              <a:rPr lang="en-US" baseline="0" dirty="0" smtClean="0"/>
              <a:t> </a:t>
            </a:r>
            <a:r>
              <a:rPr lang="en-US" sz="1200" i="0" dirty="0" err="1" smtClean="0"/>
              <a:t>Quintly</a:t>
            </a:r>
            <a:r>
              <a:rPr lang="en-US" sz="1200" i="0" dirty="0" smtClean="0"/>
              <a:t>. Instagram Study. 2015 Retrieve from: </a:t>
            </a:r>
            <a:r>
              <a:rPr lang="en-US" sz="1200" i="0" dirty="0" smtClean="0">
                <a:hlinkClick r:id="rId3"/>
              </a:rPr>
              <a:t>http://press.quintly.com/100459-quintly-reveals-instagram-study-q1-2015</a:t>
            </a:r>
            <a:endParaRPr lang="en-US" sz="1200" i="0"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65</a:t>
            </a:fld>
            <a:endParaRPr lang="en-US"/>
          </a:p>
        </p:txBody>
      </p:sp>
    </p:spTree>
    <p:extLst>
      <p:ext uri="{BB962C8B-B14F-4D97-AF65-F5344CB8AC3E}">
        <p14:creationId xmlns:p14="http://schemas.microsoft.com/office/powerpoint/2010/main" val="21702192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66</a:t>
            </a:fld>
            <a:endParaRPr lang="en-US"/>
          </a:p>
        </p:txBody>
      </p:sp>
    </p:spTree>
    <p:extLst>
      <p:ext uri="{BB962C8B-B14F-4D97-AF65-F5344CB8AC3E}">
        <p14:creationId xmlns:p14="http://schemas.microsoft.com/office/powerpoint/2010/main" val="23669498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67</a:t>
            </a:fld>
            <a:endParaRPr lang="en-US"/>
          </a:p>
        </p:txBody>
      </p:sp>
    </p:spTree>
    <p:extLst>
      <p:ext uri="{BB962C8B-B14F-4D97-AF65-F5344CB8AC3E}">
        <p14:creationId xmlns:p14="http://schemas.microsoft.com/office/powerpoint/2010/main" val="19410310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68</a:t>
            </a:fld>
            <a:endParaRPr lang="en-US"/>
          </a:p>
        </p:txBody>
      </p:sp>
    </p:spTree>
    <p:extLst>
      <p:ext uri="{BB962C8B-B14F-4D97-AF65-F5344CB8AC3E}">
        <p14:creationId xmlns:p14="http://schemas.microsoft.com/office/powerpoint/2010/main" val="34115665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69</a:t>
            </a:fld>
            <a:endParaRPr lang="en-US"/>
          </a:p>
        </p:txBody>
      </p:sp>
    </p:spTree>
    <p:extLst>
      <p:ext uri="{BB962C8B-B14F-4D97-AF65-F5344CB8AC3E}">
        <p14:creationId xmlns:p14="http://schemas.microsoft.com/office/powerpoint/2010/main" val="23331207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70</a:t>
            </a:fld>
            <a:endParaRPr lang="en-US"/>
          </a:p>
        </p:txBody>
      </p:sp>
    </p:spTree>
    <p:extLst>
      <p:ext uri="{BB962C8B-B14F-4D97-AF65-F5344CB8AC3E}">
        <p14:creationId xmlns:p14="http://schemas.microsoft.com/office/powerpoint/2010/main" val="9164204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71</a:t>
            </a:fld>
            <a:endParaRPr lang="en-US"/>
          </a:p>
        </p:txBody>
      </p:sp>
    </p:spTree>
    <p:extLst>
      <p:ext uri="{BB962C8B-B14F-4D97-AF65-F5344CB8AC3E}">
        <p14:creationId xmlns:p14="http://schemas.microsoft.com/office/powerpoint/2010/main" val="6475113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72</a:t>
            </a:fld>
            <a:endParaRPr lang="en-US"/>
          </a:p>
        </p:txBody>
      </p:sp>
    </p:spTree>
    <p:extLst>
      <p:ext uri="{BB962C8B-B14F-4D97-AF65-F5344CB8AC3E}">
        <p14:creationId xmlns:p14="http://schemas.microsoft.com/office/powerpoint/2010/main" val="709594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73</a:t>
            </a:fld>
            <a:endParaRPr lang="en-US"/>
          </a:p>
        </p:txBody>
      </p:sp>
    </p:spTree>
    <p:extLst>
      <p:ext uri="{BB962C8B-B14F-4D97-AF65-F5344CB8AC3E}">
        <p14:creationId xmlns:p14="http://schemas.microsoft.com/office/powerpoint/2010/main" val="10980791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74</a:t>
            </a:fld>
            <a:endParaRPr lang="en-US"/>
          </a:p>
        </p:txBody>
      </p:sp>
    </p:spTree>
    <p:extLst>
      <p:ext uri="{BB962C8B-B14F-4D97-AF65-F5344CB8AC3E}">
        <p14:creationId xmlns:p14="http://schemas.microsoft.com/office/powerpoint/2010/main" val="14813150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75</a:t>
            </a:fld>
            <a:endParaRPr lang="en-US"/>
          </a:p>
        </p:txBody>
      </p:sp>
    </p:spTree>
    <p:extLst>
      <p:ext uri="{BB962C8B-B14F-4D97-AF65-F5344CB8AC3E}">
        <p14:creationId xmlns:p14="http://schemas.microsoft.com/office/powerpoint/2010/main" val="16541356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Sources: </a:t>
            </a:r>
          </a:p>
          <a:p>
            <a:r>
              <a:rPr lang="en-US" b="0" baseline="0" dirty="0" smtClean="0"/>
              <a:t>1)</a:t>
            </a:r>
            <a:r>
              <a:rPr lang="en-US" dirty="0" smtClean="0"/>
              <a:t> Multiple Sclerosis Society of Canada. Guide to Writing A</a:t>
            </a:r>
            <a:r>
              <a:rPr lang="en-US" baseline="0" dirty="0" smtClean="0"/>
              <a:t> Lay Summary. Available at: </a:t>
            </a:r>
            <a:r>
              <a:rPr lang="en-US" dirty="0" smtClean="0"/>
              <a:t>https://mssociety.ca/uploads/files/guide-to-writing-lay-summary-eng-final20130726.pdf</a:t>
            </a:r>
          </a:p>
          <a:p>
            <a:pPr marL="0" marR="0" lvl="2" indent="0" algn="l" defTabSz="914400" rtl="0" eaLnBrk="1" fontAlgn="auto" latinLnBrk="0" hangingPunct="1">
              <a:lnSpc>
                <a:spcPct val="100000"/>
              </a:lnSpc>
              <a:spcBef>
                <a:spcPts val="0"/>
              </a:spcBef>
              <a:spcAft>
                <a:spcPts val="0"/>
              </a:spcAft>
              <a:buClrTx/>
              <a:buSzTx/>
              <a:buFontTx/>
              <a:buNone/>
              <a:tabLst/>
              <a:defRPr/>
            </a:pPr>
            <a:r>
              <a:rPr lang="en-US" b="0" dirty="0" smtClean="0"/>
              <a:t>2) Kudos. Spotlight on: explaining your work in plain language. Available at: </a:t>
            </a:r>
            <a:r>
              <a:rPr lang="en-US" sz="1200" spc="-50" dirty="0" smtClean="0">
                <a:hlinkClick r:id="rId3"/>
              </a:rPr>
              <a:t>https://blog.growkudos.com/2015/12/04/explain-your-work-the-kudos-way/</a:t>
            </a:r>
            <a:endParaRPr lang="en-US" sz="1200" spc="-5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en-US" b="0" dirty="0" smtClean="0"/>
              <a:t>3) Kaiser Permanente</a:t>
            </a:r>
            <a:r>
              <a:rPr lang="en-US" b="0" baseline="0" dirty="0" smtClean="0"/>
              <a:t> Washington Health Research Institute. </a:t>
            </a:r>
            <a:r>
              <a:rPr lang="en-US" sz="1200" spc="-50" dirty="0" smtClean="0"/>
              <a:t>Program for Readability in Science &amp; Medicine (PRISM).</a:t>
            </a:r>
            <a:r>
              <a:rPr lang="en-US" sz="1200" spc="-50" baseline="0" dirty="0" smtClean="0"/>
              <a:t> Available at: </a:t>
            </a:r>
            <a:r>
              <a:rPr lang="en-US" sz="1200" spc="-50" dirty="0" smtClean="0">
                <a:hlinkClick r:id="rId4"/>
              </a:rPr>
              <a:t>https://www.kpwashingtonresearch.org/about-us/capabilities/research-communications/prism</a:t>
            </a:r>
            <a:endParaRPr lang="en-US" sz="1200" spc="-50" dirty="0" smtClean="0"/>
          </a:p>
          <a:p>
            <a:r>
              <a:rPr lang="en-US" sz="1200" spc="-50" dirty="0" smtClean="0"/>
              <a:t>4) </a:t>
            </a:r>
            <a:r>
              <a:rPr lang="en-US" sz="1200" spc="-50" dirty="0" err="1" smtClean="0"/>
              <a:t>Kuehne</a:t>
            </a:r>
            <a:r>
              <a:rPr lang="en-US" sz="1200" spc="-50" dirty="0" smtClean="0"/>
              <a:t> LM, Olden JD.  </a:t>
            </a:r>
            <a:r>
              <a:rPr lang="en-US" dirty="0" smtClean="0"/>
              <a:t>Lay summaries enhance science communication. Proceedings of the National Academy of Sciences Mar 2015, 112 (12) 3585-3586; </a:t>
            </a:r>
            <a:r>
              <a:rPr lang="en-US" dirty="0" err="1" smtClean="0"/>
              <a:t>DOI</a:t>
            </a:r>
            <a:r>
              <a:rPr lang="en-US" dirty="0" smtClean="0"/>
              <a:t>: 10.1073/pnas.1500882112 </a:t>
            </a:r>
          </a:p>
          <a:p>
            <a:pPr marL="0" marR="0" lvl="2" indent="0" algn="l" defTabSz="914400" rtl="0" eaLnBrk="1" fontAlgn="auto" latinLnBrk="0" hangingPunct="1">
              <a:lnSpc>
                <a:spcPct val="100000"/>
              </a:lnSpc>
              <a:spcBef>
                <a:spcPts val="0"/>
              </a:spcBef>
              <a:spcAft>
                <a:spcPts val="0"/>
              </a:spcAft>
              <a:buClrTx/>
              <a:buSzTx/>
              <a:buFontTx/>
              <a:buNone/>
              <a:tabLst/>
              <a:defRPr/>
            </a:pPr>
            <a:endParaRPr lang="en-US" sz="1200" spc="-50" dirty="0" smtClean="0"/>
          </a:p>
          <a:p>
            <a:r>
              <a:rPr lang="en-US" b="1" dirty="0" smtClean="0"/>
              <a:t>Resources:</a:t>
            </a:r>
          </a:p>
          <a:p>
            <a:r>
              <a:rPr lang="en-US" b="0" dirty="0" smtClean="0"/>
              <a:t>1) West Virginia University. Research Integrity and Compliance. Available at: </a:t>
            </a:r>
            <a:r>
              <a:rPr lang="en-US" dirty="0" smtClean="0"/>
              <a:t>https://oric.research.wvu.edu/files/d/143b076c-3a96-4c73-be6f-fc6fe986bc6a/lay-summary-examples.pdf</a:t>
            </a:r>
          </a:p>
          <a:p>
            <a:r>
              <a:rPr lang="en-US" dirty="0" smtClean="0"/>
              <a:t>2) Multiple Sclerosis Society of Canada. Guide to Writing A</a:t>
            </a:r>
            <a:r>
              <a:rPr lang="en-US" baseline="0" dirty="0" smtClean="0"/>
              <a:t> Lay Summary. Available at: </a:t>
            </a:r>
            <a:r>
              <a:rPr lang="en-US" dirty="0" smtClean="0"/>
              <a:t>https://mssociety.ca/uploads/files/guide-to-writing-lay-summary-eng-final20130726.pdf</a:t>
            </a:r>
          </a:p>
          <a:p>
            <a:r>
              <a:rPr lang="en-US" dirty="0" smtClean="0"/>
              <a:t>3) National Cancer Research</a:t>
            </a:r>
            <a:r>
              <a:rPr lang="en-US" baseline="0" dirty="0" smtClean="0"/>
              <a:t> Institute. How to write a good lay summary. Available at: </a:t>
            </a:r>
            <a:r>
              <a:rPr lang="en-US" dirty="0" smtClean="0"/>
              <a:t>http://www.ncri.org.uk/wp-content/uploads/2015/07/How-to-write-a-good-lay-summary.pdf</a:t>
            </a:r>
          </a:p>
          <a:p>
            <a:r>
              <a:rPr lang="en-US" dirty="0" smtClean="0"/>
              <a:t>4) </a:t>
            </a:r>
            <a:r>
              <a:rPr lang="en-US" dirty="0" err="1" smtClean="0"/>
              <a:t>Salita</a:t>
            </a:r>
            <a:r>
              <a:rPr lang="en-US" dirty="0" smtClean="0"/>
              <a:t>,</a:t>
            </a:r>
            <a:r>
              <a:rPr lang="en-US" baseline="0" dirty="0" smtClean="0"/>
              <a:t> </a:t>
            </a:r>
            <a:r>
              <a:rPr lang="en-US" baseline="0" dirty="0" err="1" smtClean="0"/>
              <a:t>Joselita</a:t>
            </a:r>
            <a:r>
              <a:rPr lang="en-US" baseline="0" dirty="0" smtClean="0"/>
              <a:t>. </a:t>
            </a:r>
            <a:r>
              <a:rPr lang="en-US" dirty="0" smtClean="0"/>
              <a:t>Writing for lay audiences: a challenge for scientists. Bremen, Germany. Available</a:t>
            </a:r>
            <a:r>
              <a:rPr lang="en-US" baseline="0" dirty="0" smtClean="0"/>
              <a:t> at: </a:t>
            </a:r>
            <a:r>
              <a:rPr lang="en-US" dirty="0" smtClean="0"/>
              <a:t> http://journal.emwa.org/media/2188/2047480615z2e000000000320.pdf</a:t>
            </a:r>
          </a:p>
          <a:p>
            <a:r>
              <a:rPr lang="en-US" dirty="0" smtClean="0"/>
              <a:t>5) Heart and Stroke Research Programs. Lay Reviewers</a:t>
            </a:r>
            <a:r>
              <a:rPr lang="en-US" baseline="0" dirty="0" smtClean="0"/>
              <a:t> and Structures Lay Summaries. Available at: </a:t>
            </a:r>
            <a:r>
              <a:rPr lang="en-US" dirty="0" smtClean="0"/>
              <a:t>http://hsf.ca/research/en/4-lay-reviewers-and-structures-lay-summaries</a:t>
            </a:r>
          </a:p>
          <a:p>
            <a:r>
              <a:rPr lang="en-US" dirty="0" smtClean="0"/>
              <a:t>6) </a:t>
            </a:r>
            <a:r>
              <a:rPr lang="en-US" dirty="0" err="1" smtClean="0"/>
              <a:t>UNC</a:t>
            </a:r>
            <a:r>
              <a:rPr lang="en-US" dirty="0" smtClean="0"/>
              <a:t> Charlotte</a:t>
            </a:r>
            <a:r>
              <a:rPr lang="en-US" baseline="0" dirty="0" smtClean="0"/>
              <a:t> Honors College. Writing a Layperson Summary. Available at: </a:t>
            </a:r>
            <a:r>
              <a:rPr lang="en-US" dirty="0" smtClean="0"/>
              <a:t>https://honorscollege.uncc.edu/sites/honorscollege.uncc.edu/files/media/Honors%20application%20Layman%20Summary.pdf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76</a:t>
            </a:fld>
            <a:endParaRPr lang="en-US"/>
          </a:p>
        </p:txBody>
      </p:sp>
    </p:spTree>
    <p:extLst>
      <p:ext uri="{BB962C8B-B14F-4D97-AF65-F5344CB8AC3E}">
        <p14:creationId xmlns:p14="http://schemas.microsoft.com/office/powerpoint/2010/main" val="3263008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Sources: </a:t>
            </a:r>
          </a:p>
          <a:p>
            <a:r>
              <a:rPr lang="en-US" b="0" baseline="0" dirty="0" smtClean="0"/>
              <a:t>1)</a:t>
            </a:r>
            <a:r>
              <a:rPr lang="en-US" dirty="0" smtClean="0"/>
              <a:t> Multiple Sclerosis Society of Canada. Guide to Writing A</a:t>
            </a:r>
            <a:r>
              <a:rPr lang="en-US" baseline="0" dirty="0" smtClean="0"/>
              <a:t> Lay Summary. Available at: </a:t>
            </a:r>
            <a:r>
              <a:rPr lang="en-US" dirty="0" smtClean="0"/>
              <a:t>https://mssociety.ca/uploads/files/guide-to-writing-lay-summary-eng-final20130726.pdf</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The Plain Language Medical Dictionary. Available</a:t>
            </a:r>
            <a:r>
              <a:rPr lang="en-US" baseline="0" dirty="0" smtClean="0"/>
              <a:t> at: </a:t>
            </a:r>
            <a:r>
              <a:rPr lang="en-US" sz="1200" dirty="0" smtClean="0">
                <a:hlinkClick r:id="rId3"/>
              </a:rPr>
              <a:t>https://www.lib.umich.edu/taubman-health-sciences-library/plain-language-medical-dictionary</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 </a:t>
            </a:r>
            <a:r>
              <a:rPr lang="en-US" sz="1200" dirty="0" smtClean="0">
                <a:solidFill>
                  <a:schemeClr val="tx1"/>
                </a:solidFill>
              </a:rPr>
              <a:t>8 Surefire ways to Increase Engagement Facebook. https://blog.kissmetrics.com/increase-engagement-on-facebook/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77</a:t>
            </a:fld>
            <a:endParaRPr lang="en-US"/>
          </a:p>
        </p:txBody>
      </p:sp>
    </p:spTree>
    <p:extLst>
      <p:ext uri="{BB962C8B-B14F-4D97-AF65-F5344CB8AC3E}">
        <p14:creationId xmlns:p14="http://schemas.microsoft.com/office/powerpoint/2010/main" val="34817112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Sources: </a:t>
            </a:r>
          </a:p>
          <a:p>
            <a:pPr marL="0" marR="0" lvl="2" indent="0" algn="l" defTabSz="914400" rtl="0" eaLnBrk="1" fontAlgn="auto" latinLnBrk="0" hangingPunct="1">
              <a:lnSpc>
                <a:spcPct val="100000"/>
              </a:lnSpc>
              <a:spcBef>
                <a:spcPts val="0"/>
              </a:spcBef>
              <a:spcAft>
                <a:spcPts val="0"/>
              </a:spcAft>
              <a:buClrTx/>
              <a:buSzTx/>
              <a:buFontTx/>
              <a:buNone/>
              <a:tabLst/>
              <a:defRPr/>
            </a:pPr>
            <a:r>
              <a:rPr lang="en-US" b="0" baseline="0" dirty="0" smtClean="0"/>
              <a:t>1)</a:t>
            </a:r>
            <a:r>
              <a:rPr lang="en-US" dirty="0" smtClean="0"/>
              <a:t> </a:t>
            </a:r>
            <a:r>
              <a:rPr lang="en-US" sz="1200" dirty="0" smtClean="0"/>
              <a:t>Program for Readability in Science &amp; Medicine (PRISM): </a:t>
            </a:r>
            <a:r>
              <a:rPr lang="en-US" sz="1200" dirty="0" smtClean="0">
                <a:hlinkClick r:id="rId3"/>
              </a:rPr>
              <a:t>https://prism.kpwashingtonresearch.org/using_plain_language_in_research/PRISM_resources.html</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The Plain Language Medical Dictionary. Available</a:t>
            </a:r>
            <a:r>
              <a:rPr lang="en-US" baseline="0" dirty="0" smtClean="0"/>
              <a:t> at: </a:t>
            </a:r>
            <a:r>
              <a:rPr lang="en-US" sz="1200" dirty="0" smtClean="0">
                <a:hlinkClick r:id="rId4"/>
              </a:rPr>
              <a:t>https://www.lib.umich.edu/taubman-health-sciences-library/plain-language-medical-dictionary</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 </a:t>
            </a:r>
            <a:r>
              <a:rPr lang="en-US" sz="1600" spc="-50" dirty="0" smtClean="0"/>
              <a:t>PRISM Alternative Word List: </a:t>
            </a:r>
            <a:r>
              <a:rPr lang="en-US" sz="1400" dirty="0" smtClean="0">
                <a:hlinkClick r:id="rId5"/>
              </a:rPr>
              <a:t>https://prism.kpwashingtonresearch.org/documents/PRISM_alternative_word_list.pdf</a:t>
            </a:r>
            <a:endParaRPr lang="en-US" sz="1400" dirty="0" smtClean="0"/>
          </a:p>
          <a:p>
            <a:pPr algn="l"/>
            <a:r>
              <a:rPr lang="en-US" sz="1400" dirty="0" smtClean="0"/>
              <a:t>4) Multiple Sclerosis Society of Canada: </a:t>
            </a:r>
            <a:r>
              <a:rPr lang="en-US" sz="1400" dirty="0" smtClean="0">
                <a:hlinkClick r:id="rId6"/>
              </a:rPr>
              <a:t>https://mssociety.ca/uploads/files/guide-to-writing-lay-summary-eng-final20130726.pdf</a:t>
            </a:r>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78</a:t>
            </a:fld>
            <a:endParaRPr lang="en-US"/>
          </a:p>
        </p:txBody>
      </p:sp>
    </p:spTree>
    <p:extLst>
      <p:ext uri="{BB962C8B-B14F-4D97-AF65-F5344CB8AC3E}">
        <p14:creationId xmlns:p14="http://schemas.microsoft.com/office/powerpoint/2010/main" val="16608056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t>1) Program for Readability in Science &amp; Medicine (PRISM): </a:t>
            </a:r>
            <a:r>
              <a:rPr lang="en-US" sz="1200" spc="-50" dirty="0" smtClean="0">
                <a:hlinkClick r:id="rId3"/>
              </a:rPr>
              <a:t>https://www.kpwashingtonresearch.org/about-us/capabilities/research-communications/prism</a:t>
            </a:r>
            <a:endParaRPr lang="en-US" sz="1200" spc="-5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79</a:t>
            </a:fld>
            <a:endParaRPr lang="en-US"/>
          </a:p>
        </p:txBody>
      </p:sp>
    </p:spTree>
    <p:extLst>
      <p:ext uri="{BB962C8B-B14F-4D97-AF65-F5344CB8AC3E}">
        <p14:creationId xmlns:p14="http://schemas.microsoft.com/office/powerpoint/2010/main" val="17220659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80</a:t>
            </a:fld>
            <a:endParaRPr lang="en-US"/>
          </a:p>
        </p:txBody>
      </p:sp>
    </p:spTree>
    <p:extLst>
      <p:ext uri="{BB962C8B-B14F-4D97-AF65-F5344CB8AC3E}">
        <p14:creationId xmlns:p14="http://schemas.microsoft.com/office/powerpoint/2010/main" val="34310080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81</a:t>
            </a:fld>
            <a:endParaRPr lang="en-US"/>
          </a:p>
        </p:txBody>
      </p:sp>
    </p:spTree>
    <p:extLst>
      <p:ext uri="{BB962C8B-B14F-4D97-AF65-F5344CB8AC3E}">
        <p14:creationId xmlns:p14="http://schemas.microsoft.com/office/powerpoint/2010/main" val="30151059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82</a:t>
            </a:fld>
            <a:endParaRPr lang="en-US"/>
          </a:p>
        </p:txBody>
      </p:sp>
    </p:spTree>
    <p:extLst>
      <p:ext uri="{BB962C8B-B14F-4D97-AF65-F5344CB8AC3E}">
        <p14:creationId xmlns:p14="http://schemas.microsoft.com/office/powerpoint/2010/main" val="26444114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83</a:t>
            </a:fld>
            <a:endParaRPr lang="en-US"/>
          </a:p>
        </p:txBody>
      </p:sp>
    </p:spTree>
    <p:extLst>
      <p:ext uri="{BB962C8B-B14F-4D97-AF65-F5344CB8AC3E}">
        <p14:creationId xmlns:p14="http://schemas.microsoft.com/office/powerpoint/2010/main" val="3948811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a:p>
            <a:r>
              <a:rPr lang="en-US" b="1" dirty="0" smtClean="0"/>
              <a:t>Notes: </a:t>
            </a:r>
          </a:p>
          <a:p>
            <a:r>
              <a:rPr lang="en-US" dirty="0" smtClean="0"/>
              <a:t>In Kristina </a:t>
            </a:r>
            <a:r>
              <a:rPr lang="en-US" dirty="0" err="1" smtClean="0"/>
              <a:t>Cisnero’s</a:t>
            </a:r>
            <a:r>
              <a:rPr lang="en-US" dirty="0" smtClean="0"/>
              <a:t> Hootsuite article &lt;http://blog.hootsuite.com/how-to-write-a-tweet-to-increase-click-through-rate/&gt; , she gives an example of a test they carried out on one of their CEO’s Tweets. They posted the same Tweet twice, but the one with the image had a 79% higher engagement rate than the one without the image.”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http://blog.hootsuite.com/how-to-write-a-tweet-to-increase-click-through-rate/</a:t>
            </a:r>
            <a:endParaRPr lang="en-US" sz="1200" spc="-5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84</a:t>
            </a:fld>
            <a:endParaRPr lang="en-US"/>
          </a:p>
        </p:txBody>
      </p:sp>
    </p:spTree>
    <p:extLst>
      <p:ext uri="{BB962C8B-B14F-4D97-AF65-F5344CB8AC3E}">
        <p14:creationId xmlns:p14="http://schemas.microsoft.com/office/powerpoint/2010/main" val="16231616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a:p>
            <a:r>
              <a:rPr lang="en-US" b="1" dirty="0" smtClean="0"/>
              <a:t>Notes: </a:t>
            </a:r>
          </a:p>
          <a:p>
            <a:r>
              <a:rPr lang="en-US" dirty="0" smtClean="0"/>
              <a:t>In Kristina </a:t>
            </a:r>
            <a:r>
              <a:rPr lang="en-US" dirty="0" err="1" smtClean="0"/>
              <a:t>Cisnero’s</a:t>
            </a:r>
            <a:r>
              <a:rPr lang="en-US" dirty="0" smtClean="0"/>
              <a:t> Hootsuite article &lt;http://blog.hootsuite.com/how-to-write-a-tweet-to-increase-click-through-rate/&gt; , she gives an example of a test they carried out on one of their CEO’s Tweets. They posted the same Tweet twice, but the one with the image had a 79% higher engagement rate than the one without the image.”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blog.hootsuite.com</a:t>
            </a:r>
            <a:r>
              <a:rPr lang="en-US" sz="1200" dirty="0" smtClean="0"/>
              <a:t>/how-to-write-a-tweet-to-increase-click-through-rate/</a:t>
            </a:r>
            <a:endParaRPr lang="en-US" sz="1200" spc="-5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85</a:t>
            </a:fld>
            <a:endParaRPr lang="en-US"/>
          </a:p>
        </p:txBody>
      </p:sp>
    </p:spTree>
    <p:extLst>
      <p:ext uri="{BB962C8B-B14F-4D97-AF65-F5344CB8AC3E}">
        <p14:creationId xmlns:p14="http://schemas.microsoft.com/office/powerpoint/2010/main" val="9671137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a:p>
            <a:r>
              <a:rPr lang="en-US" b="1" dirty="0" smtClean="0"/>
              <a:t>Notes: </a:t>
            </a:r>
          </a:p>
          <a:p>
            <a:r>
              <a:rPr lang="en-US" dirty="0" smtClean="0"/>
              <a:t>In Kristina </a:t>
            </a:r>
            <a:r>
              <a:rPr lang="en-US" dirty="0" err="1" smtClean="0"/>
              <a:t>Cisnero’s</a:t>
            </a:r>
            <a:r>
              <a:rPr lang="en-US" dirty="0" smtClean="0"/>
              <a:t> Hootsuite article &lt;http://blog.hootsuite.com/how-to-write-a-tweet-to-increase-click-through-rate/&gt; , she gives an example of a test they carried out on one of their CEO’s Tweets. They posted the same Tweet twice, but the one with the image had a 79% higher engagement rate than the one without the image.”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blog.hootsuite.com</a:t>
            </a:r>
            <a:r>
              <a:rPr lang="en-US" sz="1200" dirty="0" smtClean="0"/>
              <a:t>/how-to-write-a-tweet-to-increase-click-through-rate/</a:t>
            </a:r>
            <a:endParaRPr lang="en-US" sz="1200" spc="-5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86</a:t>
            </a:fld>
            <a:endParaRPr lang="en-US"/>
          </a:p>
        </p:txBody>
      </p:sp>
    </p:spTree>
    <p:extLst>
      <p:ext uri="{BB962C8B-B14F-4D97-AF65-F5344CB8AC3E}">
        <p14:creationId xmlns:p14="http://schemas.microsoft.com/office/powerpoint/2010/main" val="11681200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a:p>
            <a:r>
              <a:rPr lang="en-US" b="1" dirty="0" smtClean="0"/>
              <a:t>Notes: </a:t>
            </a:r>
          </a:p>
          <a:p>
            <a:r>
              <a:rPr lang="en-US" dirty="0" smtClean="0"/>
              <a:t>In Kristina </a:t>
            </a:r>
            <a:r>
              <a:rPr lang="en-US" dirty="0" err="1" smtClean="0"/>
              <a:t>Cisnero’s</a:t>
            </a:r>
            <a:r>
              <a:rPr lang="en-US" dirty="0" smtClean="0"/>
              <a:t> Hootsuite article &lt;http://blog.hootsuite.com/how-to-write-a-tweet-to-increase-click-through-rate/&gt; , she gives an example of a test they carried out on one of their CEO’s Tweets. They posted the same Tweet twice, but the one with the image had a 79% higher engagement rate than the one without the image.”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blog.hootsuite.com</a:t>
            </a:r>
            <a:r>
              <a:rPr lang="en-US" sz="1200" dirty="0" smtClean="0"/>
              <a:t>/how-to-write-a-tweet-to-increase-click-through-rate/</a:t>
            </a:r>
            <a:endParaRPr lang="en-US" sz="1200" spc="-5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87</a:t>
            </a:fld>
            <a:endParaRPr lang="en-US"/>
          </a:p>
        </p:txBody>
      </p:sp>
    </p:spTree>
    <p:extLst>
      <p:ext uri="{BB962C8B-B14F-4D97-AF65-F5344CB8AC3E}">
        <p14:creationId xmlns:p14="http://schemas.microsoft.com/office/powerpoint/2010/main" val="18594688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a:p>
            <a:r>
              <a:rPr lang="en-US" b="1" dirty="0" smtClean="0"/>
              <a:t>Notes: </a:t>
            </a:r>
          </a:p>
          <a:p>
            <a:r>
              <a:rPr lang="en-US" dirty="0" smtClean="0"/>
              <a:t>In Kristina </a:t>
            </a:r>
            <a:r>
              <a:rPr lang="en-US" dirty="0" err="1" smtClean="0"/>
              <a:t>Cisnero’s</a:t>
            </a:r>
            <a:r>
              <a:rPr lang="en-US" dirty="0" smtClean="0"/>
              <a:t> Hootsuite article &lt;http://blog.hootsuite.com/how-to-write-a-tweet-to-increase-click-through-rate/&gt; , she gives an example of a test they carried out on one of their CEO’s Tweets. They posted the same Tweet twice, but the one with the image had a 79% higher engagement rate than the one without the image.”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blog.hootsuite.com</a:t>
            </a:r>
            <a:r>
              <a:rPr lang="en-US" sz="1200" dirty="0" smtClean="0"/>
              <a:t>/how-to-write-a-tweet-to-increase-click-through-rate/</a:t>
            </a:r>
            <a:endParaRPr lang="en-US" sz="1200" spc="-5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88</a:t>
            </a:fld>
            <a:endParaRPr lang="en-US"/>
          </a:p>
        </p:txBody>
      </p:sp>
    </p:spTree>
    <p:extLst>
      <p:ext uri="{BB962C8B-B14F-4D97-AF65-F5344CB8AC3E}">
        <p14:creationId xmlns:p14="http://schemas.microsoft.com/office/powerpoint/2010/main" val="9449758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89</a:t>
            </a:fld>
            <a:endParaRPr lang="en-US"/>
          </a:p>
        </p:txBody>
      </p:sp>
    </p:spTree>
    <p:extLst>
      <p:ext uri="{BB962C8B-B14F-4D97-AF65-F5344CB8AC3E}">
        <p14:creationId xmlns:p14="http://schemas.microsoft.com/office/powerpoint/2010/main" val="15847426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90</a:t>
            </a:fld>
            <a:endParaRPr lang="en-US"/>
          </a:p>
        </p:txBody>
      </p:sp>
    </p:spTree>
    <p:extLst>
      <p:ext uri="{BB962C8B-B14F-4D97-AF65-F5344CB8AC3E}">
        <p14:creationId xmlns:p14="http://schemas.microsoft.com/office/powerpoint/2010/main" val="12319806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91</a:t>
            </a:fld>
            <a:endParaRPr lang="en-US"/>
          </a:p>
        </p:txBody>
      </p:sp>
    </p:spTree>
    <p:extLst>
      <p:ext uri="{BB962C8B-B14F-4D97-AF65-F5344CB8AC3E}">
        <p14:creationId xmlns:p14="http://schemas.microsoft.com/office/powerpoint/2010/main" val="1466581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92</a:t>
            </a:fld>
            <a:endParaRPr lang="en-US"/>
          </a:p>
        </p:txBody>
      </p:sp>
    </p:spTree>
    <p:extLst>
      <p:ext uri="{BB962C8B-B14F-4D97-AF65-F5344CB8AC3E}">
        <p14:creationId xmlns:p14="http://schemas.microsoft.com/office/powerpoint/2010/main" val="147919184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93</a:t>
            </a:fld>
            <a:endParaRPr lang="en-US"/>
          </a:p>
        </p:txBody>
      </p:sp>
    </p:spTree>
    <p:extLst>
      <p:ext uri="{BB962C8B-B14F-4D97-AF65-F5344CB8AC3E}">
        <p14:creationId xmlns:p14="http://schemas.microsoft.com/office/powerpoint/2010/main" val="24816932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94</a:t>
            </a:fld>
            <a:endParaRPr lang="en-US"/>
          </a:p>
        </p:txBody>
      </p:sp>
    </p:spTree>
    <p:extLst>
      <p:ext uri="{BB962C8B-B14F-4D97-AF65-F5344CB8AC3E}">
        <p14:creationId xmlns:p14="http://schemas.microsoft.com/office/powerpoint/2010/main" val="230381768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95</a:t>
            </a:fld>
            <a:endParaRPr lang="en-US"/>
          </a:p>
        </p:txBody>
      </p:sp>
    </p:spTree>
    <p:extLst>
      <p:ext uri="{BB962C8B-B14F-4D97-AF65-F5344CB8AC3E}">
        <p14:creationId xmlns:p14="http://schemas.microsoft.com/office/powerpoint/2010/main" val="36566943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96</a:t>
            </a:fld>
            <a:endParaRPr lang="en-US"/>
          </a:p>
        </p:txBody>
      </p:sp>
    </p:spTree>
    <p:extLst>
      <p:ext uri="{BB962C8B-B14F-4D97-AF65-F5344CB8AC3E}">
        <p14:creationId xmlns:p14="http://schemas.microsoft.com/office/powerpoint/2010/main" val="31932783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97</a:t>
            </a:fld>
            <a:endParaRPr lang="en-US"/>
          </a:p>
        </p:txBody>
      </p:sp>
    </p:spTree>
    <p:extLst>
      <p:ext uri="{BB962C8B-B14F-4D97-AF65-F5344CB8AC3E}">
        <p14:creationId xmlns:p14="http://schemas.microsoft.com/office/powerpoint/2010/main" val="32378693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98</a:t>
            </a:fld>
            <a:endParaRPr lang="en-US"/>
          </a:p>
        </p:txBody>
      </p:sp>
    </p:spTree>
    <p:extLst>
      <p:ext uri="{BB962C8B-B14F-4D97-AF65-F5344CB8AC3E}">
        <p14:creationId xmlns:p14="http://schemas.microsoft.com/office/powerpoint/2010/main" val="20914848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99</a:t>
            </a:fld>
            <a:endParaRPr lang="en-US"/>
          </a:p>
        </p:txBody>
      </p:sp>
    </p:spTree>
    <p:extLst>
      <p:ext uri="{BB962C8B-B14F-4D97-AF65-F5344CB8AC3E}">
        <p14:creationId xmlns:p14="http://schemas.microsoft.com/office/powerpoint/2010/main" val="113157093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100</a:t>
            </a:fld>
            <a:endParaRPr lang="en-US"/>
          </a:p>
        </p:txBody>
      </p:sp>
    </p:spTree>
    <p:extLst>
      <p:ext uri="{BB962C8B-B14F-4D97-AF65-F5344CB8AC3E}">
        <p14:creationId xmlns:p14="http://schemas.microsoft.com/office/powerpoint/2010/main" val="37936713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101</a:t>
            </a:fld>
            <a:endParaRPr lang="en-US"/>
          </a:p>
        </p:txBody>
      </p:sp>
    </p:spTree>
    <p:extLst>
      <p:ext uri="{BB962C8B-B14F-4D97-AF65-F5344CB8AC3E}">
        <p14:creationId xmlns:p14="http://schemas.microsoft.com/office/powerpoint/2010/main" val="217843700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102</a:t>
            </a:fld>
            <a:endParaRPr lang="en-US"/>
          </a:p>
        </p:txBody>
      </p:sp>
    </p:spTree>
    <p:extLst>
      <p:ext uri="{BB962C8B-B14F-4D97-AF65-F5344CB8AC3E}">
        <p14:creationId xmlns:p14="http://schemas.microsoft.com/office/powerpoint/2010/main" val="124908047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103</a:t>
            </a:fld>
            <a:endParaRPr lang="en-US"/>
          </a:p>
        </p:txBody>
      </p:sp>
    </p:spTree>
    <p:extLst>
      <p:ext uri="{BB962C8B-B14F-4D97-AF65-F5344CB8AC3E}">
        <p14:creationId xmlns:p14="http://schemas.microsoft.com/office/powerpoint/2010/main" val="6149855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104</a:t>
            </a:fld>
            <a:endParaRPr lang="en-US"/>
          </a:p>
        </p:txBody>
      </p:sp>
    </p:spTree>
    <p:extLst>
      <p:ext uri="{BB962C8B-B14F-4D97-AF65-F5344CB8AC3E}">
        <p14:creationId xmlns:p14="http://schemas.microsoft.com/office/powerpoint/2010/main" val="379078897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105</a:t>
            </a:fld>
            <a:endParaRPr lang="en-US"/>
          </a:p>
        </p:txBody>
      </p:sp>
    </p:spTree>
    <p:extLst>
      <p:ext uri="{BB962C8B-B14F-4D97-AF65-F5344CB8AC3E}">
        <p14:creationId xmlns:p14="http://schemas.microsoft.com/office/powerpoint/2010/main" val="36187994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106</a:t>
            </a:fld>
            <a:endParaRPr lang="en-US"/>
          </a:p>
        </p:txBody>
      </p:sp>
    </p:spTree>
    <p:extLst>
      <p:ext uri="{BB962C8B-B14F-4D97-AF65-F5344CB8AC3E}">
        <p14:creationId xmlns:p14="http://schemas.microsoft.com/office/powerpoint/2010/main" val="300218481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107</a:t>
            </a:fld>
            <a:endParaRPr lang="en-US"/>
          </a:p>
        </p:txBody>
      </p:sp>
    </p:spTree>
    <p:extLst>
      <p:ext uri="{BB962C8B-B14F-4D97-AF65-F5344CB8AC3E}">
        <p14:creationId xmlns:p14="http://schemas.microsoft.com/office/powerpoint/2010/main" val="246321958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108</a:t>
            </a:fld>
            <a:endParaRPr lang="en-US"/>
          </a:p>
        </p:txBody>
      </p:sp>
    </p:spTree>
    <p:extLst>
      <p:ext uri="{BB962C8B-B14F-4D97-AF65-F5344CB8AC3E}">
        <p14:creationId xmlns:p14="http://schemas.microsoft.com/office/powerpoint/2010/main" val="21698580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 </a:t>
            </a:r>
            <a:r>
              <a:rPr lang="en-US" sz="1200" i="0" dirty="0" smtClean="0"/>
              <a:t>Source: How to Deal with Trolls on Social Media. </a:t>
            </a:r>
            <a:r>
              <a:rPr lang="en-US" sz="1200" i="0" dirty="0" err="1" smtClean="0"/>
              <a:t>Hootsuite</a:t>
            </a:r>
            <a:r>
              <a:rPr lang="en-US" sz="1200" i="0" dirty="0" smtClean="0"/>
              <a:t>. </a:t>
            </a:r>
            <a:r>
              <a:rPr lang="en-US" sz="1200" i="0" dirty="0" smtClean="0">
                <a:hlinkClick r:id="rId3"/>
              </a:rPr>
              <a:t>https://blog.hootsuite.com/how-to-deal-with-trolls-on-social-media/</a:t>
            </a:r>
            <a:endParaRPr lang="en-US" sz="1200" i="0" dirty="0" smtClean="0"/>
          </a:p>
          <a:p>
            <a:endParaRPr lang="en-US" i="0"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109</a:t>
            </a:fld>
            <a:endParaRPr lang="en-US"/>
          </a:p>
        </p:txBody>
      </p:sp>
    </p:spTree>
    <p:extLst>
      <p:ext uri="{BB962C8B-B14F-4D97-AF65-F5344CB8AC3E}">
        <p14:creationId xmlns:p14="http://schemas.microsoft.com/office/powerpoint/2010/main" val="19712332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110</a:t>
            </a:fld>
            <a:endParaRPr lang="en-US"/>
          </a:p>
        </p:txBody>
      </p:sp>
    </p:spTree>
    <p:extLst>
      <p:ext uri="{BB962C8B-B14F-4D97-AF65-F5344CB8AC3E}">
        <p14:creationId xmlns:p14="http://schemas.microsoft.com/office/powerpoint/2010/main" val="355916377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a:t>
            </a:r>
            <a:r>
              <a:rPr lang="en-US" baseline="0" dirty="0" smtClean="0"/>
              <a:t> </a:t>
            </a:r>
            <a:r>
              <a:rPr lang="en-US" baseline="0" dirty="0" err="1" smtClean="0"/>
              <a:t>Hootsuite</a:t>
            </a:r>
            <a:r>
              <a:rPr lang="en-US" baseline="0" dirty="0" smtClean="0"/>
              <a:t>. Available at: https://hootsuite.com/#</a:t>
            </a:r>
          </a:p>
          <a:p>
            <a:endParaRPr lang="en-US" baseline="0"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111</a:t>
            </a:fld>
            <a:endParaRPr lang="en-US"/>
          </a:p>
        </p:txBody>
      </p:sp>
    </p:spTree>
    <p:extLst>
      <p:ext uri="{BB962C8B-B14F-4D97-AF65-F5344CB8AC3E}">
        <p14:creationId xmlns:p14="http://schemas.microsoft.com/office/powerpoint/2010/main" val="11773701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 </a:t>
            </a:r>
            <a:r>
              <a:rPr lang="en-US" baseline="0" dirty="0" smtClean="0"/>
              <a:t>Kudos. Available at: https://www.growkudos.com/</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112</a:t>
            </a:fld>
            <a:endParaRPr lang="en-US"/>
          </a:p>
        </p:txBody>
      </p:sp>
    </p:spTree>
    <p:extLst>
      <p:ext uri="{BB962C8B-B14F-4D97-AF65-F5344CB8AC3E}">
        <p14:creationId xmlns:p14="http://schemas.microsoft.com/office/powerpoint/2010/main" val="23434810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113</a:t>
            </a:fld>
            <a:endParaRPr lang="en-US"/>
          </a:p>
        </p:txBody>
      </p:sp>
    </p:spTree>
    <p:extLst>
      <p:ext uri="{BB962C8B-B14F-4D97-AF65-F5344CB8AC3E}">
        <p14:creationId xmlns:p14="http://schemas.microsoft.com/office/powerpoint/2010/main" val="274280700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114</a:t>
            </a:fld>
            <a:endParaRPr lang="en-US"/>
          </a:p>
        </p:txBody>
      </p:sp>
    </p:spTree>
    <p:extLst>
      <p:ext uri="{BB962C8B-B14F-4D97-AF65-F5344CB8AC3E}">
        <p14:creationId xmlns:p14="http://schemas.microsoft.com/office/powerpoint/2010/main" val="52913420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endParaRPr lang="en-US" dirty="0" smtClean="0"/>
          </a:p>
          <a:p>
            <a:r>
              <a:rPr lang="en-US" dirty="0" smtClean="0"/>
              <a:t>2010 </a:t>
            </a:r>
            <a:r>
              <a:rPr lang="en-US" dirty="0" err="1" smtClean="0"/>
              <a:t>Altmetrics</a:t>
            </a:r>
            <a:r>
              <a:rPr lang="en-US" dirty="0" smtClean="0"/>
              <a:t> manifesto</a:t>
            </a:r>
          </a:p>
          <a:p>
            <a:pPr lvl="1"/>
            <a:r>
              <a:rPr lang="en-US" dirty="0" smtClean="0"/>
              <a:t>A call for more tools and research based on </a:t>
            </a:r>
            <a:r>
              <a:rPr lang="en-US" dirty="0" err="1" smtClean="0"/>
              <a:t>altmetrics</a:t>
            </a:r>
            <a:endParaRPr lang="en-US" dirty="0" smtClean="0"/>
          </a:p>
          <a:p>
            <a:r>
              <a:rPr lang="en-US" dirty="0" smtClean="0"/>
              <a:t>2012 </a:t>
            </a:r>
            <a:r>
              <a:rPr lang="en-US" dirty="0" err="1" smtClean="0"/>
              <a:t>altmetric,impact</a:t>
            </a:r>
            <a:r>
              <a:rPr lang="en-US" dirty="0" smtClean="0"/>
              <a:t> story launched, plum analytics, DORA </a:t>
            </a:r>
            <a:r>
              <a:rPr lang="en-US" dirty="0" err="1" smtClean="0"/>
              <a:t>launced</a:t>
            </a:r>
            <a:endParaRPr lang="en-US" dirty="0" smtClean="0"/>
          </a:p>
          <a:p>
            <a:r>
              <a:rPr lang="en-US" dirty="0" smtClean="0"/>
              <a:t>2013 Kudos launched</a:t>
            </a:r>
          </a:p>
          <a:p>
            <a:r>
              <a:rPr lang="en-US" dirty="0" smtClean="0"/>
              <a:t>2014 plum incorporated into </a:t>
            </a:r>
            <a:r>
              <a:rPr lang="en-US" dirty="0" err="1" smtClean="0"/>
              <a:t>Ebsco</a:t>
            </a:r>
            <a:r>
              <a:rPr lang="en-US" dirty="0" smtClean="0"/>
              <a:t>, 1</a:t>
            </a:r>
            <a:r>
              <a:rPr lang="en-US" baseline="30000" dirty="0" smtClean="0"/>
              <a:t>st</a:t>
            </a:r>
            <a:r>
              <a:rPr lang="en-US" dirty="0" smtClean="0"/>
              <a:t> </a:t>
            </a:r>
            <a:r>
              <a:rPr lang="en-US" dirty="0" err="1" smtClean="0"/>
              <a:t>Altmetric</a:t>
            </a:r>
            <a:r>
              <a:rPr lang="en-US" dirty="0" smtClean="0"/>
              <a:t> conference held in </a:t>
            </a:r>
            <a:r>
              <a:rPr lang="en-US" dirty="0" err="1" smtClean="0"/>
              <a:t>london</a:t>
            </a:r>
            <a:r>
              <a:rPr lang="en-US" dirty="0" smtClean="0"/>
              <a:t>, Springer Nature incorporates </a:t>
            </a:r>
            <a:r>
              <a:rPr lang="en-US" dirty="0" err="1" smtClean="0"/>
              <a:t>altmetric</a:t>
            </a:r>
            <a:endParaRPr lang="en-US" dirty="0" smtClean="0"/>
          </a:p>
          <a:p>
            <a:r>
              <a:rPr lang="en-US" dirty="0" smtClean="0"/>
              <a:t>2017 Scopus integrates </a:t>
            </a:r>
            <a:r>
              <a:rPr lang="en-US" dirty="0" err="1" smtClean="0"/>
              <a:t>PlumX</a:t>
            </a:r>
            <a:r>
              <a:rPr lang="en-US" dirty="0" smtClean="0"/>
              <a:t> metrics</a:t>
            </a:r>
          </a:p>
          <a:p>
            <a:endParaRPr lang="en-US" baseline="0"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115</a:t>
            </a:fld>
            <a:endParaRPr lang="en-US"/>
          </a:p>
        </p:txBody>
      </p:sp>
    </p:spTree>
    <p:extLst>
      <p:ext uri="{BB962C8B-B14F-4D97-AF65-F5344CB8AC3E}">
        <p14:creationId xmlns:p14="http://schemas.microsoft.com/office/powerpoint/2010/main" val="19128441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116</a:t>
            </a:fld>
            <a:endParaRPr lang="en-US"/>
          </a:p>
        </p:txBody>
      </p:sp>
    </p:spTree>
    <p:extLst>
      <p:ext uri="{BB962C8B-B14F-4D97-AF65-F5344CB8AC3E}">
        <p14:creationId xmlns:p14="http://schemas.microsoft.com/office/powerpoint/2010/main" val="105151902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r>
              <a:rPr lang="en-US" b="1" baseline="0" dirty="0" smtClean="0"/>
              <a:t>Source: </a:t>
            </a:r>
          </a:p>
          <a:p>
            <a:r>
              <a:rPr lang="en-US" baseline="0" dirty="0" smtClean="0"/>
              <a:t>1) What are </a:t>
            </a:r>
            <a:r>
              <a:rPr lang="en-US" baseline="0" dirty="0" err="1" smtClean="0"/>
              <a:t>Atlmetrics</a:t>
            </a:r>
            <a:r>
              <a:rPr lang="en-US" baseline="0" dirty="0" smtClean="0"/>
              <a:t>? Advantages &amp; Limitations. Available at: http://www.whatarealtmetrics.com/what/advantages/</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117</a:t>
            </a:fld>
            <a:endParaRPr lang="en-US"/>
          </a:p>
        </p:txBody>
      </p:sp>
    </p:spTree>
    <p:extLst>
      <p:ext uri="{BB962C8B-B14F-4D97-AF65-F5344CB8AC3E}">
        <p14:creationId xmlns:p14="http://schemas.microsoft.com/office/powerpoint/2010/main" val="422172065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118</a:t>
            </a:fld>
            <a:endParaRPr lang="en-US"/>
          </a:p>
        </p:txBody>
      </p:sp>
    </p:spTree>
    <p:extLst>
      <p:ext uri="{BB962C8B-B14F-4D97-AF65-F5344CB8AC3E}">
        <p14:creationId xmlns:p14="http://schemas.microsoft.com/office/powerpoint/2010/main" val="129986844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r>
              <a:rPr lang="en-US" b="1" baseline="0" dirty="0" smtClean="0"/>
              <a:t>Notes: </a:t>
            </a:r>
            <a:r>
              <a:rPr lang="en-US" sz="1200" kern="1200" dirty="0" err="1" smtClean="0">
                <a:solidFill>
                  <a:schemeClr val="tx1"/>
                </a:solidFill>
                <a:effectLst/>
                <a:latin typeface="+mn-lt"/>
                <a:ea typeface="+mn-ea"/>
                <a:cs typeface="+mn-cs"/>
              </a:rPr>
              <a:t>Altmetric</a:t>
            </a:r>
            <a:r>
              <a:rPr lang="en-US" sz="1200" kern="1200" dirty="0" smtClean="0">
                <a:solidFill>
                  <a:schemeClr val="tx1"/>
                </a:solidFill>
                <a:effectLst/>
                <a:latin typeface="+mn-lt"/>
                <a:ea typeface="+mn-ea"/>
                <a:cs typeface="+mn-cs"/>
              </a:rPr>
              <a:t> = digital science, free tools and subscription. </a:t>
            </a:r>
            <a:r>
              <a:rPr lang="en-US" sz="1200" kern="1200" dirty="0" err="1" smtClean="0">
                <a:solidFill>
                  <a:schemeClr val="tx1"/>
                </a:solidFill>
                <a:effectLst/>
                <a:latin typeface="+mn-lt"/>
                <a:ea typeface="+mn-ea"/>
                <a:cs typeface="+mn-cs"/>
              </a:rPr>
              <a:t>Altmetric</a:t>
            </a:r>
            <a:r>
              <a:rPr lang="en-US" sz="1200" kern="1200" dirty="0" smtClean="0">
                <a:solidFill>
                  <a:schemeClr val="tx1"/>
                </a:solidFill>
                <a:effectLst/>
                <a:latin typeface="+mn-lt"/>
                <a:ea typeface="+mn-ea"/>
                <a:cs typeface="+mn-cs"/>
              </a:rPr>
              <a:t> donut – each color indicates a different type of attention, red = news outlets, light blue = twitter. Number in the middle = a weighted score. </a:t>
            </a:r>
          </a:p>
          <a:p>
            <a:r>
              <a:rPr lang="en-US" sz="1200" b="1" kern="1200" dirty="0" smtClean="0">
                <a:solidFill>
                  <a:schemeClr val="tx1"/>
                </a:solidFill>
                <a:effectLst/>
                <a:latin typeface="+mn-lt"/>
                <a:ea typeface="+mn-ea"/>
                <a:cs typeface="+mn-cs"/>
              </a:rPr>
              <a:t>Source: </a:t>
            </a: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Altmetric</a:t>
            </a:r>
            <a:r>
              <a:rPr lang="en-US" sz="1200" kern="1200" baseline="0" dirty="0" smtClean="0">
                <a:solidFill>
                  <a:schemeClr val="tx1"/>
                </a:solidFill>
                <a:effectLst/>
                <a:latin typeface="+mn-lt"/>
                <a:ea typeface="+mn-ea"/>
                <a:cs typeface="+mn-cs"/>
              </a:rPr>
              <a:t> Free Tools. Available at: https://www.altmetric.com/products/free-tools/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2) </a:t>
            </a:r>
            <a:r>
              <a:rPr lang="en-US" sz="1200" b="0" kern="1200" dirty="0" err="1" smtClean="0">
                <a:solidFill>
                  <a:schemeClr val="tx1"/>
                </a:solidFill>
                <a:effectLst/>
                <a:latin typeface="+mn-lt"/>
                <a:ea typeface="+mn-ea"/>
                <a:cs typeface="+mn-cs"/>
              </a:rPr>
              <a:t>Altmetrics</a:t>
            </a:r>
            <a:r>
              <a:rPr lang="en-US" sz="1200" b="0" kern="1200" dirty="0" smtClean="0">
                <a:solidFill>
                  <a:schemeClr val="tx1"/>
                </a:solidFill>
                <a:effectLst/>
                <a:latin typeface="+mn-lt"/>
                <a:ea typeface="+mn-ea"/>
                <a:cs typeface="+mn-cs"/>
              </a:rPr>
              <a:t> for Librarians: 100+ tips,</a:t>
            </a:r>
            <a:r>
              <a:rPr lang="en-US" sz="1200" b="0" kern="1200" baseline="0" dirty="0" smtClean="0">
                <a:solidFill>
                  <a:schemeClr val="tx1"/>
                </a:solidFill>
                <a:effectLst/>
                <a:latin typeface="+mn-lt"/>
                <a:ea typeface="+mn-ea"/>
                <a:cs typeface="+mn-cs"/>
              </a:rPr>
              <a:t> tricks, and examples. Available at: https://www.altmetric.com/libraries-ebook/</a:t>
            </a:r>
            <a:endParaRPr lang="en-US" sz="1200" b="0" kern="120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119</a:t>
            </a:fld>
            <a:endParaRPr lang="en-US"/>
          </a:p>
        </p:txBody>
      </p:sp>
    </p:spTree>
    <p:extLst>
      <p:ext uri="{BB962C8B-B14F-4D97-AF65-F5344CB8AC3E}">
        <p14:creationId xmlns:p14="http://schemas.microsoft.com/office/powerpoint/2010/main" val="115828144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a:t>
            </a:r>
            <a:r>
              <a:rPr lang="en-US" sz="1200" kern="1200" dirty="0" err="1" smtClean="0">
                <a:solidFill>
                  <a:schemeClr val="tx1"/>
                </a:solidFill>
                <a:effectLst/>
                <a:latin typeface="+mn-lt"/>
                <a:ea typeface="+mn-ea"/>
                <a:cs typeface="+mn-cs"/>
              </a:rPr>
              <a:t>PlumX</a:t>
            </a:r>
            <a:r>
              <a:rPr lang="en-US" sz="1200" kern="1200" dirty="0" smtClean="0">
                <a:solidFill>
                  <a:schemeClr val="tx1"/>
                </a:solidFill>
                <a:effectLst/>
                <a:latin typeface="+mn-lt"/>
                <a:ea typeface="+mn-ea"/>
                <a:cs typeface="+mn-cs"/>
              </a:rPr>
              <a:t> = Elsevier, integrated into</a:t>
            </a:r>
            <a:r>
              <a:rPr lang="en-US" sz="1200" kern="1200" baseline="0" dirty="0" smtClean="0">
                <a:solidFill>
                  <a:schemeClr val="tx1"/>
                </a:solidFill>
                <a:effectLst/>
                <a:latin typeface="+mn-lt"/>
                <a:ea typeface="+mn-ea"/>
                <a:cs typeface="+mn-cs"/>
              </a:rPr>
              <a:t> Scopus and various Elsevier journals.</a:t>
            </a:r>
            <a:r>
              <a:rPr lang="en-US" sz="1200" kern="1200" dirty="0" smtClean="0">
                <a:solidFill>
                  <a:schemeClr val="tx1"/>
                </a:solidFill>
                <a:effectLst/>
                <a:latin typeface="+mn-lt"/>
                <a:ea typeface="+mn-ea"/>
                <a:cs typeface="+mn-cs"/>
              </a:rPr>
              <a:t> Plum Print, The colors again indicate a different type of attention, they change size based on how much attention. No single score.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Clinical</a:t>
            </a:r>
            <a:r>
              <a:rPr lang="en-US" sz="1200" kern="1200" baseline="0" dirty="0" smtClean="0">
                <a:solidFill>
                  <a:schemeClr val="tx1"/>
                </a:solidFill>
                <a:effectLst/>
                <a:latin typeface="+mn-lt"/>
                <a:ea typeface="+mn-ea"/>
                <a:cs typeface="+mn-cs"/>
              </a:rPr>
              <a:t> citations – </a:t>
            </a:r>
            <a:r>
              <a:rPr lang="en-US" sz="1200" kern="1200" baseline="0" dirty="0" err="1" smtClean="0">
                <a:solidFill>
                  <a:schemeClr val="tx1"/>
                </a:solidFill>
                <a:effectLst/>
                <a:latin typeface="+mn-lt"/>
                <a:ea typeface="+mn-ea"/>
                <a:cs typeface="+mn-cs"/>
              </a:rPr>
              <a:t>Dynamed</a:t>
            </a:r>
            <a:r>
              <a:rPr lang="en-US" sz="120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effectLst/>
                <a:latin typeface="+mn-lt"/>
                <a:ea typeface="+mn-ea"/>
                <a:cs typeface="+mn-cs"/>
              </a:rPr>
              <a:t>Source: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1) How </a:t>
            </a:r>
            <a:r>
              <a:rPr lang="en-US" sz="1200" b="0" kern="1200" baseline="0" dirty="0" err="1" smtClean="0">
                <a:solidFill>
                  <a:schemeClr val="tx1"/>
                </a:solidFill>
                <a:effectLst/>
                <a:latin typeface="+mn-lt"/>
                <a:ea typeface="+mn-ea"/>
                <a:cs typeface="+mn-cs"/>
              </a:rPr>
              <a:t>PlumX</a:t>
            </a:r>
            <a:r>
              <a:rPr lang="en-US" sz="1200" b="0" kern="1200" baseline="0" dirty="0" smtClean="0">
                <a:solidFill>
                  <a:schemeClr val="tx1"/>
                </a:solidFill>
                <a:effectLst/>
                <a:latin typeface="+mn-lt"/>
                <a:ea typeface="+mn-ea"/>
                <a:cs typeface="+mn-cs"/>
              </a:rPr>
              <a:t> Metrics on Scopus help tell the story of your research. Available at: </a:t>
            </a:r>
            <a:r>
              <a:rPr lang="en-US" dirty="0" smtClean="0">
                <a:hlinkClick r:id="rId3"/>
              </a:rPr>
              <a:t>https://www.elsevier.com/solutions/scopus/support/webinars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120</a:t>
            </a:fld>
            <a:endParaRPr lang="en-US"/>
          </a:p>
        </p:txBody>
      </p:sp>
    </p:spTree>
    <p:extLst>
      <p:ext uri="{BB962C8B-B14F-4D97-AF65-F5344CB8AC3E}">
        <p14:creationId xmlns:p14="http://schemas.microsoft.com/office/powerpoint/2010/main" val="32610740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Impact Story = nonprofit funded by the Alfred P. Sloan foundation and the National Science Foundation, free. Marks different ”achievements” a researcher has.  </a:t>
            </a:r>
          </a:p>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121</a:t>
            </a:fld>
            <a:endParaRPr lang="en-US"/>
          </a:p>
        </p:txBody>
      </p:sp>
    </p:spTree>
    <p:extLst>
      <p:ext uri="{BB962C8B-B14F-4D97-AF65-F5344CB8AC3E}">
        <p14:creationId xmlns:p14="http://schemas.microsoft.com/office/powerpoint/2010/main" val="18731386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122</a:t>
            </a:fld>
            <a:endParaRPr lang="en-US"/>
          </a:p>
        </p:txBody>
      </p:sp>
    </p:spTree>
    <p:extLst>
      <p:ext uri="{BB962C8B-B14F-4D97-AF65-F5344CB8AC3E}">
        <p14:creationId xmlns:p14="http://schemas.microsoft.com/office/powerpoint/2010/main" val="39122576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123</a:t>
            </a:fld>
            <a:endParaRPr lang="en-US"/>
          </a:p>
        </p:txBody>
      </p:sp>
    </p:spTree>
    <p:extLst>
      <p:ext uri="{BB962C8B-B14F-4D97-AF65-F5344CB8AC3E}">
        <p14:creationId xmlns:p14="http://schemas.microsoft.com/office/powerpoint/2010/main" val="360962457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F0CCF650-8004-2940-AD96-02F76A115BC4}" type="slidenum">
              <a:rPr lang="en-US" smtClean="0"/>
              <a:t>124</a:t>
            </a:fld>
            <a:endParaRPr lang="en-US"/>
          </a:p>
        </p:txBody>
      </p:sp>
    </p:spTree>
    <p:extLst>
      <p:ext uri="{BB962C8B-B14F-4D97-AF65-F5344CB8AC3E}">
        <p14:creationId xmlns:p14="http://schemas.microsoft.com/office/powerpoint/2010/main" val="52406978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125</a:t>
            </a:fld>
            <a:endParaRPr lang="en-US"/>
          </a:p>
        </p:txBody>
      </p:sp>
    </p:spTree>
    <p:extLst>
      <p:ext uri="{BB962C8B-B14F-4D97-AF65-F5344CB8AC3E}">
        <p14:creationId xmlns:p14="http://schemas.microsoft.com/office/powerpoint/2010/main" val="17020618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r>
              <a:rPr lang="en-US" b="1" dirty="0" smtClean="0"/>
              <a:t>Notes:</a:t>
            </a:r>
            <a:r>
              <a:rPr lang="en-US" b="1" baseline="0" dirty="0" smtClean="0"/>
              <a:t> </a:t>
            </a:r>
            <a:r>
              <a:rPr lang="en-US" dirty="0" smtClean="0"/>
              <a:t>32</a:t>
            </a:r>
            <a:r>
              <a:rPr lang="en-US" baseline="0" dirty="0" smtClean="0"/>
              <a:t> cites in </a:t>
            </a:r>
            <a:r>
              <a:rPr lang="en-US" baseline="0" dirty="0" err="1" smtClean="0"/>
              <a:t>scopus</a:t>
            </a:r>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126</a:t>
            </a:fld>
            <a:endParaRPr lang="en-US"/>
          </a:p>
        </p:txBody>
      </p:sp>
    </p:spTree>
    <p:extLst>
      <p:ext uri="{BB962C8B-B14F-4D97-AF65-F5344CB8AC3E}">
        <p14:creationId xmlns:p14="http://schemas.microsoft.com/office/powerpoint/2010/main" val="350560032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127</a:t>
            </a:fld>
            <a:endParaRPr lang="en-US"/>
          </a:p>
        </p:txBody>
      </p:sp>
    </p:spTree>
    <p:extLst>
      <p:ext uri="{BB962C8B-B14F-4D97-AF65-F5344CB8AC3E}">
        <p14:creationId xmlns:p14="http://schemas.microsoft.com/office/powerpoint/2010/main" val="263334107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128</a:t>
            </a:fld>
            <a:endParaRPr lang="en-US"/>
          </a:p>
        </p:txBody>
      </p:sp>
    </p:spTree>
    <p:extLst>
      <p:ext uri="{BB962C8B-B14F-4D97-AF65-F5344CB8AC3E}">
        <p14:creationId xmlns:p14="http://schemas.microsoft.com/office/powerpoint/2010/main" val="74559407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129</a:t>
            </a:fld>
            <a:endParaRPr lang="en-US"/>
          </a:p>
        </p:txBody>
      </p:sp>
    </p:spTree>
    <p:extLst>
      <p:ext uri="{BB962C8B-B14F-4D97-AF65-F5344CB8AC3E}">
        <p14:creationId xmlns:p14="http://schemas.microsoft.com/office/powerpoint/2010/main" val="193129773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130</a:t>
            </a:fld>
            <a:endParaRPr lang="en-US"/>
          </a:p>
        </p:txBody>
      </p:sp>
    </p:spTree>
    <p:extLst>
      <p:ext uri="{BB962C8B-B14F-4D97-AF65-F5344CB8AC3E}">
        <p14:creationId xmlns:p14="http://schemas.microsoft.com/office/powerpoint/2010/main" val="64036558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a:p>
            <a:r>
              <a:rPr lang="en-US" b="1" baseline="0" dirty="0" smtClean="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 Do </a:t>
            </a:r>
            <a:r>
              <a:rPr lang="en-US" b="1" dirty="0" err="1" smtClean="0"/>
              <a:t>Altmetrics</a:t>
            </a:r>
            <a:r>
              <a:rPr lang="en-US" b="1" dirty="0" smtClean="0"/>
              <a:t> Work? Twitter and Ten Other Social Web Services. </a:t>
            </a:r>
            <a:r>
              <a:rPr lang="en-US" dirty="0" smtClean="0"/>
              <a:t>Statistically significant associations were found between higher metric scores and higher citations for articles with positive </a:t>
            </a:r>
            <a:r>
              <a:rPr lang="en-US" dirty="0" err="1" smtClean="0"/>
              <a:t>altmetric</a:t>
            </a:r>
            <a:r>
              <a:rPr lang="en-US" dirty="0" smtClean="0"/>
              <a:t> scores in all cases with sufficient evidence (Twitter, Facebook wall posts, research highlights, blogs, mainstream media and forums) except perhaps for Google+ posts. Evidence was insufficient for LinkedIn, Pinterest, question and answer sites, and </a:t>
            </a:r>
            <a:r>
              <a:rPr lang="en-US" dirty="0" err="1" smtClean="0"/>
              <a:t>Reddit</a:t>
            </a:r>
            <a:r>
              <a:rPr lang="en-US" dirty="0" smtClean="0"/>
              <a:t>,…</a:t>
            </a:r>
          </a:p>
          <a:p>
            <a:r>
              <a:rPr lang="en-US" dirty="0" err="1" smtClean="0"/>
              <a:t>Thelwall</a:t>
            </a:r>
            <a:r>
              <a:rPr lang="en-US" dirty="0" smtClean="0"/>
              <a:t> M, </a:t>
            </a:r>
            <a:r>
              <a:rPr lang="en-US" dirty="0" err="1" smtClean="0"/>
              <a:t>Haustein</a:t>
            </a:r>
            <a:r>
              <a:rPr lang="en-US" dirty="0" smtClean="0"/>
              <a:t> S, </a:t>
            </a:r>
            <a:r>
              <a:rPr lang="en-US" dirty="0" err="1" smtClean="0"/>
              <a:t>Larivière</a:t>
            </a:r>
            <a:r>
              <a:rPr lang="en-US" dirty="0" smtClean="0"/>
              <a:t> V, Sugimoto CR (2013) Do </a:t>
            </a:r>
            <a:r>
              <a:rPr lang="en-US" dirty="0" err="1" smtClean="0"/>
              <a:t>Altmetrics</a:t>
            </a:r>
            <a:r>
              <a:rPr lang="en-US" dirty="0" smtClean="0"/>
              <a:t> Work? Twitter and Ten Other Social Web Services. </a:t>
            </a:r>
            <a:r>
              <a:rPr lang="en-US" dirty="0" err="1" smtClean="0"/>
              <a:t>PLOS</a:t>
            </a:r>
            <a:r>
              <a:rPr lang="en-US" dirty="0" smtClean="0"/>
              <a:t> ONE 8(5): e64841. </a:t>
            </a:r>
            <a:r>
              <a:rPr lang="en-US" dirty="0" smtClean="0">
                <a:hlinkClick r:id="rId3"/>
              </a:rPr>
              <a:t>https://doi.org/10.1371/journal.pone.0064841</a:t>
            </a:r>
            <a:endParaRPr lang="en-US" dirty="0" smtClean="0"/>
          </a:p>
          <a:p>
            <a:r>
              <a:rPr lang="en-US" b="1" dirty="0" smtClean="0"/>
              <a:t>2) Validating online reference managers for scholarly impact measurement. </a:t>
            </a:r>
            <a:r>
              <a:rPr lang="en-US" dirty="0" smtClean="0"/>
              <a:t>Statistically significant correlations were found between the user counts [</a:t>
            </a:r>
            <a:r>
              <a:rPr lang="en-US" dirty="0" err="1" smtClean="0"/>
              <a:t>CiteULike</a:t>
            </a:r>
            <a:r>
              <a:rPr lang="en-US" dirty="0" smtClean="0"/>
              <a:t> and </a:t>
            </a:r>
            <a:r>
              <a:rPr lang="en-US" dirty="0" err="1" smtClean="0"/>
              <a:t>Mendeley</a:t>
            </a:r>
            <a:r>
              <a:rPr lang="en-US" dirty="0" smtClean="0"/>
              <a:t>] and the corresponding </a:t>
            </a:r>
            <a:r>
              <a:rPr lang="en-US" dirty="0" err="1" smtClean="0"/>
              <a:t>WoS</a:t>
            </a:r>
            <a:r>
              <a:rPr lang="en-US" dirty="0" smtClean="0"/>
              <a:t> citation counts, suggesting that this type of influence is related in some way to traditional citation-based scholarly impact but the number of users of these systems seems to be still too small for them to challenge traditional citation indexes.</a:t>
            </a:r>
          </a:p>
          <a:p>
            <a:r>
              <a:rPr lang="it-IT" dirty="0" smtClean="0"/>
              <a:t>Li, X., Thelwall, M. &amp; Giustini, D. Scientometrics (2012) 91: 461. https://doi.org/10.1007/s11192-011-0580-x</a:t>
            </a:r>
          </a:p>
          <a:p>
            <a:r>
              <a:rPr lang="en-US" b="1" dirty="0" smtClean="0"/>
              <a:t>3). Do blog citations correlate with a higher number of future citations? Research blogs as a potential source for alternative metrics. </a:t>
            </a:r>
            <a:r>
              <a:rPr lang="en-US" dirty="0" smtClean="0"/>
              <a:t>Articles reviewed in these blogs therefore receive “blog citations.” We hypothesized that articles receiving blog citations close to their publication time receive more journal citations later than the articles in the same journal published in the same year that did not receive such blog citations. Statistically significant evidence for articles published in 2009 and 2010 support this hypothesis for seven of 12 journals (58%) in 2009 and 13 of 19 journals (68%) in 2010. We suggest, based on these results, that blog citations can be used as an alternative metric source. </a:t>
            </a:r>
          </a:p>
          <a:p>
            <a:r>
              <a:rPr lang="en-US" dirty="0" smtClean="0"/>
              <a:t>Shema, H. , Bar‐</a:t>
            </a:r>
            <a:r>
              <a:rPr lang="en-US" dirty="0" err="1" smtClean="0"/>
              <a:t>Ilan</a:t>
            </a:r>
            <a:r>
              <a:rPr lang="en-US" dirty="0" smtClean="0"/>
              <a:t>, J. and </a:t>
            </a:r>
            <a:r>
              <a:rPr lang="en-US" dirty="0" err="1" smtClean="0"/>
              <a:t>Thelwall</a:t>
            </a:r>
            <a:r>
              <a:rPr lang="en-US" dirty="0" smtClean="0"/>
              <a:t>, M. (2014), Do Blog Citations Correlate With a Higher Number of Future Citations?. J Assn </a:t>
            </a:r>
            <a:r>
              <a:rPr lang="en-US" dirty="0" err="1" smtClean="0"/>
              <a:t>Inf</a:t>
            </a:r>
            <a:r>
              <a:rPr lang="en-US" dirty="0" smtClean="0"/>
              <a:t> </a:t>
            </a:r>
            <a:r>
              <a:rPr lang="en-US" dirty="0" err="1" smtClean="0"/>
              <a:t>Sci</a:t>
            </a:r>
            <a:r>
              <a:rPr lang="en-US" dirty="0" smtClean="0"/>
              <a:t> Tec, 65: 1018-1027. doi:</a:t>
            </a:r>
            <a:r>
              <a:rPr lang="en-US" dirty="0" smtClean="0">
                <a:hlinkClick r:id="rId4"/>
              </a:rPr>
              <a:t>10.1002/asi.23037</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131</a:t>
            </a:fld>
            <a:endParaRPr lang="en-US"/>
          </a:p>
        </p:txBody>
      </p:sp>
    </p:spTree>
    <p:extLst>
      <p:ext uri="{BB962C8B-B14F-4D97-AF65-F5344CB8AC3E}">
        <p14:creationId xmlns:p14="http://schemas.microsoft.com/office/powerpoint/2010/main" val="350226501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132</a:t>
            </a:fld>
            <a:endParaRPr lang="en-US"/>
          </a:p>
        </p:txBody>
      </p:sp>
    </p:spTree>
    <p:extLst>
      <p:ext uri="{BB962C8B-B14F-4D97-AF65-F5344CB8AC3E}">
        <p14:creationId xmlns:p14="http://schemas.microsoft.com/office/powerpoint/2010/main" val="211129583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133</a:t>
            </a:fld>
            <a:endParaRPr lang="en-US"/>
          </a:p>
        </p:txBody>
      </p:sp>
    </p:spTree>
    <p:extLst>
      <p:ext uri="{BB962C8B-B14F-4D97-AF65-F5344CB8AC3E}">
        <p14:creationId xmlns:p14="http://schemas.microsoft.com/office/powerpoint/2010/main" val="134255869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135</a:t>
            </a:fld>
            <a:endParaRPr lang="en-US"/>
          </a:p>
        </p:txBody>
      </p:sp>
    </p:spTree>
    <p:extLst>
      <p:ext uri="{BB962C8B-B14F-4D97-AF65-F5344CB8AC3E}">
        <p14:creationId xmlns:p14="http://schemas.microsoft.com/office/powerpoint/2010/main" val="3934948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4" name="Date Placeholder 3"/>
          <p:cNvSpPr>
            <a:spLocks noGrp="1"/>
          </p:cNvSpPr>
          <p:nvPr>
            <p:ph type="dt" sz="half" idx="10"/>
          </p:nvPr>
        </p:nvSpPr>
        <p:spPr bwMode="gray">
          <a:xfrm>
            <a:off x="1423524" y="6528816"/>
            <a:ext cx="850392" cy="168275"/>
          </a:xfrm>
          <a:prstGeom prst="rect">
            <a:avLst/>
          </a:prstGeom>
        </p:spPr>
        <p:txBody>
          <a:bodyPr/>
          <a:lstStyle>
            <a:lvl1pPr>
              <a:defRPr>
                <a:solidFill>
                  <a:schemeClr val="bg1"/>
                </a:solidFill>
              </a:defRPr>
            </a:lvl1pPr>
          </a:lstStyle>
          <a:p>
            <a:fld id="{F9CA3A82-70AC-4806-A027-E1610EDA6F54}" type="datetime1">
              <a:rPr lang="en-US" smtClean="0">
                <a:solidFill>
                  <a:prstClr val="white"/>
                </a:solidFill>
              </a:rPr>
              <a:t>5/15/2018</a:t>
            </a:fld>
            <a:endParaRPr lang="en-US">
              <a:solidFill>
                <a:prstClr val="white"/>
              </a:solidFill>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64940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3" name="Picture 12" descr="Cadence image 2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7"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8"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4" name="Picture 3" descr="Cadence Building rgb.jpg"/>
          <p:cNvPicPr>
            <a:picLocks noChangeAspect="1"/>
          </p:cNvPicPr>
          <p:nvPr userDrawn="1"/>
        </p:nvPicPr>
        <p:blipFill rotWithShape="1">
          <a:blip r:embed="rId2">
            <a:extLst>
              <a:ext uri="{28A0092B-C50C-407E-A947-70E740481C1C}">
                <a14:useLocalDpi xmlns:a14="http://schemas.microsoft.com/office/drawing/2010/main"/>
              </a:ext>
            </a:extLst>
          </a:blip>
          <a:srcRect r="27500"/>
          <a:stretch/>
        </p:blipFill>
        <p:spPr>
          <a:xfrm>
            <a:off x="2514600" y="0"/>
            <a:ext cx="66294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2" name="Picture 11" descr="Cadence image 1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0"/>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387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descr="Lake Forest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0"/>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3"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10">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3092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1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34240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bwMode="gray">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9220200" y="877304"/>
            <a:ext cx="1642462" cy="3237496"/>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600"/>
              </a:spcBef>
            </a:pPr>
            <a:r>
              <a:rPr lang="en-US" sz="1200" spc="-50" dirty="0" smtClean="0">
                <a:solidFill>
                  <a:schemeClr val="bg1"/>
                </a:solidFill>
              </a:rPr>
              <a:t>How to put in your own Photo:</a:t>
            </a:r>
          </a:p>
          <a:p>
            <a:pPr>
              <a:lnSpc>
                <a:spcPct val="90000"/>
              </a:lnSpc>
              <a:spcBef>
                <a:spcPts val="600"/>
              </a:spcBef>
            </a:pPr>
            <a:r>
              <a:rPr lang="en-US" sz="1200" spc="-50" dirty="0" smtClean="0">
                <a:solidFill>
                  <a:schemeClr val="bg1"/>
                </a:solidFill>
              </a:rPr>
              <a:t>Go to ‘View-Slide Master’</a:t>
            </a:r>
          </a:p>
          <a:p>
            <a:pPr>
              <a:lnSpc>
                <a:spcPct val="90000"/>
              </a:lnSpc>
              <a:spcBef>
                <a:spcPts val="600"/>
              </a:spcBef>
            </a:pPr>
            <a:r>
              <a:rPr lang="en-US" sz="1200" spc="-50" dirty="0" smtClean="0">
                <a:solidFill>
                  <a:schemeClr val="bg1"/>
                </a:solidFill>
              </a:rPr>
              <a:t>Go to ‘Insert-Picture’</a:t>
            </a:r>
          </a:p>
          <a:p>
            <a:pPr>
              <a:lnSpc>
                <a:spcPct val="90000"/>
              </a:lnSpc>
              <a:spcBef>
                <a:spcPts val="600"/>
              </a:spcBef>
            </a:pPr>
            <a:r>
              <a:rPr lang="en-US" sz="1200" spc="-50" dirty="0" smtClean="0">
                <a:solidFill>
                  <a:schemeClr val="bg1"/>
                </a:solidFill>
              </a:rPr>
              <a:t>Browse to the</a:t>
            </a:r>
            <a:r>
              <a:rPr lang="en-US" sz="1200" spc="-50" baseline="0" dirty="0" smtClean="0">
                <a:solidFill>
                  <a:schemeClr val="bg1"/>
                </a:solidFill>
              </a:rPr>
              <a:t> image you would like to place. Image should be 1024x768, 1200x900, or other 4:3 aspect ratio</a:t>
            </a:r>
          </a:p>
          <a:p>
            <a:pPr>
              <a:lnSpc>
                <a:spcPct val="90000"/>
              </a:lnSpc>
              <a:spcBef>
                <a:spcPts val="600"/>
              </a:spcBef>
            </a:pPr>
            <a:r>
              <a:rPr lang="en-US" sz="1200" spc="-50" dirty="0" smtClean="0">
                <a:solidFill>
                  <a:schemeClr val="bg1"/>
                </a:solidFill>
              </a:rPr>
              <a:t>Select image and click OK</a:t>
            </a:r>
          </a:p>
          <a:p>
            <a:pPr>
              <a:lnSpc>
                <a:spcPct val="90000"/>
              </a:lnSpc>
              <a:spcBef>
                <a:spcPts val="600"/>
              </a:spcBef>
            </a:pPr>
            <a:r>
              <a:rPr lang="en-US" sz="1200" spc="-50" dirty="0" smtClean="0">
                <a:solidFill>
                  <a:schemeClr val="bg1"/>
                </a:solidFill>
              </a:rPr>
              <a:t>Scale to full screen size if necessary.</a:t>
            </a:r>
          </a:p>
          <a:p>
            <a:pPr>
              <a:lnSpc>
                <a:spcPct val="90000"/>
              </a:lnSpc>
              <a:spcBef>
                <a:spcPts val="600"/>
              </a:spcBef>
            </a:pPr>
            <a:r>
              <a:rPr lang="en-US" sz="1200" spc="-50" dirty="0" smtClean="0">
                <a:solidFill>
                  <a:schemeClr val="bg1"/>
                </a:solidFill>
              </a:rPr>
              <a:t>Click image, go</a:t>
            </a:r>
            <a:r>
              <a:rPr lang="en-US" sz="1200" spc="-50" baseline="0" dirty="0" smtClean="0">
                <a:solidFill>
                  <a:schemeClr val="bg1"/>
                </a:solidFill>
              </a:rPr>
              <a:t> to ‘Format-</a:t>
            </a:r>
            <a:r>
              <a:rPr lang="en-US" sz="1200" spc="-50" dirty="0" smtClean="0">
                <a:solidFill>
                  <a:schemeClr val="bg1"/>
                </a:solidFill>
              </a:rPr>
              <a:t>Send to Back’</a:t>
            </a:r>
          </a:p>
          <a:p>
            <a:pPr>
              <a:lnSpc>
                <a:spcPct val="90000"/>
              </a:lnSpc>
              <a:spcBef>
                <a:spcPts val="600"/>
              </a:spcBef>
            </a:pPr>
            <a:r>
              <a:rPr lang="en-US" sz="1200" spc="-50" dirty="0" smtClean="0">
                <a:solidFill>
                  <a:schemeClr val="bg1"/>
                </a:solidFill>
              </a:rPr>
              <a:t>Go to ‘View-Normal’ to return to slides</a:t>
            </a:r>
          </a:p>
        </p:txBody>
      </p:sp>
      <p:sp>
        <p:nvSpPr>
          <p:cNvPr id="1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2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11610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469359FF-3834-427A-9A9F-2099E95DDB87}" type="datetime1">
              <a:rPr lang="en-US" smtClean="0">
                <a:solidFill>
                  <a:srgbClr val="605F62"/>
                </a:solidFill>
              </a:rPr>
              <a:t>5/15/2018</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764296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00422" y="1621971"/>
            <a:ext cx="3767328" cy="4093029"/>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2350008" y="6528816"/>
            <a:ext cx="850392" cy="168275"/>
          </a:xfrm>
          <a:prstGeom prst="rect">
            <a:avLst/>
          </a:prstGeom>
        </p:spPr>
        <p:txBody>
          <a:bodyPr/>
          <a:lstStyle/>
          <a:p>
            <a:fld id="{E4C66CF0-7A4D-416B-9514-0FDC5D6BF8B3}" type="datetime1">
              <a:rPr lang="en-US" smtClean="0">
                <a:solidFill>
                  <a:srgbClr val="605F62"/>
                </a:solidFill>
              </a:rPr>
              <a:t>5/15/2018</a:t>
            </a:fld>
            <a:endParaRPr lang="en-US">
              <a:solidFill>
                <a:srgbClr val="605F62"/>
              </a:solidFill>
            </a:endParaRPr>
          </a:p>
        </p:txBody>
      </p:sp>
      <p:sp>
        <p:nvSpPr>
          <p:cNvPr id="6" name="Footer Placeholder 5"/>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7" name="Slide Number Placeholder 6"/>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967830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7A20EF60-5AFE-4B81-8EB8-12FEF03BFD35}" type="datetime1">
              <a:rPr lang="en-US" smtClean="0">
                <a:solidFill>
                  <a:srgbClr val="605F62"/>
                </a:solidFill>
              </a:rPr>
              <a:t>5/15/2018</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74714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EFA1C844-A977-4293-8410-FD1DF0E70BAB}" type="datetime1">
              <a:rPr lang="en-US" smtClean="0">
                <a:solidFill>
                  <a:srgbClr val="605F62"/>
                </a:solidFill>
              </a:rPr>
              <a:t>5/15/2018</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639949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8F2A0AC2-6567-4170-8EF1-252AE471C97F}" type="datetime1">
              <a:rPr lang="en-US" smtClean="0">
                <a:solidFill>
                  <a:srgbClr val="605F62"/>
                </a:solidFill>
              </a:rPr>
              <a:t>5/15/2018</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671935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title"/>
          </p:nvPr>
        </p:nvSpPr>
        <p:spPr bwMode="gray">
          <a:xfrm>
            <a:off x="990599" y="155448"/>
            <a:ext cx="7713969"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a:prstGeom prst="rect">
            <a:avLst/>
          </a:prstGeo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a:prstGeom prst="rect">
            <a:avLst/>
          </a:prstGeo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a:xfrm>
            <a:off x="2350008" y="6528816"/>
            <a:ext cx="850392" cy="168275"/>
          </a:xfrm>
          <a:prstGeom prst="rect">
            <a:avLst/>
          </a:prstGeom>
        </p:spPr>
        <p:txBody>
          <a:bodyPr/>
          <a:lstStyle>
            <a:lvl1pPr>
              <a:defRPr>
                <a:solidFill>
                  <a:schemeClr val="bg1"/>
                </a:solidFill>
              </a:defRPr>
            </a:lvl1pPr>
          </a:lstStyle>
          <a:p>
            <a:fld id="{CC41E402-58C2-43A9-949E-DAD2D2726965}" type="datetime1">
              <a:rPr lang="en-US" smtClean="0">
                <a:solidFill>
                  <a:prstClr val="white"/>
                </a:solidFill>
              </a:rPr>
              <a:t>5/15/2018</a:t>
            </a:fld>
            <a:endParaRPr lang="en-US">
              <a:solidFill>
                <a:prstClr val="white"/>
              </a:solidFill>
            </a:endParaRPr>
          </a:p>
        </p:txBody>
      </p:sp>
      <p:sp>
        <p:nvSpPr>
          <p:cNvPr id="8" name="Footer Placeholder 7"/>
          <p:cNvSpPr>
            <a:spLocks noGrp="1"/>
          </p:cNvSpPr>
          <p:nvPr>
            <p:ph type="ftr" sz="quarter" idx="11"/>
          </p:nvPr>
        </p:nvSpPr>
        <p:spPr bwMode="gray">
          <a:xfrm>
            <a:off x="3121994" y="648560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9" name="Slide Number Placeholder 8"/>
          <p:cNvSpPr>
            <a:spLocks noGrp="1"/>
          </p:cNvSpPr>
          <p:nvPr>
            <p:ph type="sldNum" sz="quarter" idx="12"/>
          </p:nvPr>
        </p:nvSpPr>
        <p:spPr bwMode="gray">
          <a:xfrm>
            <a:off x="8305799" y="648560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a:prstGeom prst="rect">
            <a:avLst/>
          </a:prstGeo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3816765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4038F8AD-03B5-4BE0-8F90-F98FAC186F81}" type="datetime1">
              <a:rPr lang="en-US" smtClean="0">
                <a:solidFill>
                  <a:srgbClr val="605F62"/>
                </a:solidFill>
              </a:rPr>
              <a:t>5/15/2018</a:t>
            </a:fld>
            <a:endParaRPr lang="en-US">
              <a:solidFill>
                <a:srgbClr val="605F62"/>
              </a:solidFill>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66191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990600" y="2731512"/>
            <a:ext cx="6722378" cy="876329"/>
          </a:xfrm>
          <a:prstGeom prst="rect">
            <a:avLst/>
          </a:prstGeo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a:prstGeom prst="rect">
            <a:avLst/>
          </a:prstGeom>
        </p:spPr>
        <p:txBody>
          <a:bodyPr/>
          <a:lstStyle>
            <a:lvl1pPr>
              <a:defRPr>
                <a:solidFill>
                  <a:schemeClr val="bg1"/>
                </a:solidFill>
              </a:defRPr>
            </a:lvl1pPr>
          </a:lstStyle>
          <a:p>
            <a:fld id="{7B88FCF9-792D-4679-A67C-11EE03A197E0}" type="datetime1">
              <a:rPr lang="en-US" smtClean="0">
                <a:solidFill>
                  <a:prstClr val="white"/>
                </a:solidFill>
              </a:rPr>
              <a:t>5/15/2018</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8146D7-F22F-453F-AB4B-3DCE847BF601}" type="datetime1">
              <a:rPr lang="en-US" smtClean="0"/>
              <a:t>5/15/2018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558541-60C9-42A2-8392-FF12533A6B7A}" type="slidenum">
              <a:rPr lang="en-US" smtClean="0"/>
              <a:pPr/>
              <a:t>‹#›</a:t>
            </a:fld>
            <a:endParaRPr lang="en-US"/>
          </a:p>
        </p:txBody>
      </p:sp>
      <p:pic>
        <p:nvPicPr>
          <p:cNvPr id="6" name="Picture 5" descr="NM_Logo_RGB.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3400" y="6400381"/>
            <a:ext cx="1447800" cy="271711"/>
          </a:xfrm>
          <a:prstGeom prst="rect">
            <a:avLst/>
          </a:prstGeom>
        </p:spPr>
      </p:pic>
    </p:spTree>
    <p:extLst>
      <p:ext uri="{BB962C8B-B14F-4D97-AF65-F5344CB8AC3E}">
        <p14:creationId xmlns:p14="http://schemas.microsoft.com/office/powerpoint/2010/main" val="3132258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09701F-6EB4-4A35-A572-6F5DA3BEC10C}" type="datetime1">
              <a:rPr lang="en-US" smtClean="0"/>
              <a:t>5/15/2018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extLst>
      <p:ext uri="{BB962C8B-B14F-4D97-AF65-F5344CB8AC3E}">
        <p14:creationId xmlns:p14="http://schemas.microsoft.com/office/powerpoint/2010/main" val="4197296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A719D25E-5C6A-4F03-BD7E-11A060FF8559}" type="datetime1">
              <a:rPr lang="en-US" smtClean="0"/>
              <a:t>5/15/2018</a:t>
            </a:fld>
            <a:endParaRPr lang="en-US" dirty="0"/>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endParaRPr lang="en-US" dirty="0"/>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2" name="Picture 1" descr="PPT-RGB-Shapes1.ai"/>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381000" y="462642"/>
            <a:ext cx="1271187" cy="444500"/>
          </a:xfrm>
          <a:prstGeom prst="rect">
            <a:avLst/>
          </a:prstGeom>
        </p:spPr>
      </p:pic>
      <p:pic>
        <p:nvPicPr>
          <p:cNvPr id="3" name="Picture 2" descr="NM-Logo-Stacked-RGB.jpg"/>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33400" y="6400800"/>
            <a:ext cx="1447800" cy="270211"/>
          </a:xfrm>
          <a:prstGeom prst="rect">
            <a:avLst/>
          </a:prstGeom>
        </p:spPr>
      </p:pic>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11" r:id="rId2"/>
    <p:sldLayoutId id="2147483708" r:id="rId3"/>
    <p:sldLayoutId id="2147483709" r:id="rId4"/>
    <p:sldLayoutId id="2147483707" r:id="rId5"/>
    <p:sldLayoutId id="2147483710" r:id="rId6"/>
    <p:sldLayoutId id="2147483712" r:id="rId7"/>
    <p:sldLayoutId id="2147483713" r:id="rId8"/>
    <p:sldLayoutId id="2147483714" r:id="rId9"/>
    <p:sldLayoutId id="2147483715" r:id="rId10"/>
    <p:sldLayoutId id="2147483716" r:id="rId11"/>
    <p:sldLayoutId id="2147483717" r:id="rId12"/>
    <p:sldLayoutId id="2147483720" r:id="rId13"/>
    <p:sldLayoutId id="2147483685" r:id="rId14"/>
    <p:sldLayoutId id="2147483686" r:id="rId15"/>
    <p:sldLayoutId id="2147483687" r:id="rId16"/>
    <p:sldLayoutId id="2147483688" r:id="rId17"/>
    <p:sldLayoutId id="2147483689" r:id="rId18"/>
    <p:sldLayoutId id="2147483690" r:id="rId19"/>
    <p:sldLayoutId id="2147483691" r:id="rId20"/>
    <p:sldLayoutId id="2147483721" r:id="rId21"/>
    <p:sldLayoutId id="2147483722" r:id="rId22"/>
    <p:sldLayoutId id="2147483723" r:id="rId23"/>
  </p:sldLayoutIdLst>
  <p:hf hdr="0" ftr="0" dt="0"/>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galter.northwestern.edu/request-services-and-materials/metrics-and-impact-core-mic"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s://digitalhub.northwestern.edu/catalog?depositor=%22keg827%22&amp;search_field=advanced"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facebookjustice.files.wordpress.com/2011/06/socialmediatl_05.png"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hyperlink" Target="https://symplectic.co.uk/open-access-timeline/" TargetMode="External"/><Relationship Id="rId5" Type="http://schemas.openxmlformats.org/officeDocument/2006/relationships/hyperlink" Target="http://www.evolutionoftheweb.com/" TargetMode="External"/><Relationship Id="rId4" Type="http://schemas.openxmlformats.org/officeDocument/2006/relationships/hyperlink" Target="https://www.pinterest.com/pin/308567011947468925/"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7.xml"/><Relationship Id="rId16" Type="http://schemas.openxmlformats.org/officeDocument/2006/relationships/image" Target="../media/image32.jpeg"/><Relationship Id="rId1" Type="http://schemas.openxmlformats.org/officeDocument/2006/relationships/slideLayout" Target="../slideLayouts/slideLayout1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GIF"/><Relationship Id="rId15" Type="http://schemas.openxmlformats.org/officeDocument/2006/relationships/image" Target="../media/image31.pn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8.xml"/><Relationship Id="rId16" Type="http://schemas.openxmlformats.org/officeDocument/2006/relationships/image" Target="../media/image32.jpeg"/><Relationship Id="rId1" Type="http://schemas.openxmlformats.org/officeDocument/2006/relationships/slideLayout" Target="../slideLayouts/slideLayout1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GIF"/><Relationship Id="rId15" Type="http://schemas.openxmlformats.org/officeDocument/2006/relationships/image" Target="../media/image31.pn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grants.nih.gov/grants/guide/rfa-files/RFA-GM-18-003.html"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hyperlink" Target="https://sloan.org/storage/app/media/files/application_documents/proposal_guidelines_research_officer_grants.pdf" TargetMode="External"/><Relationship Id="rId4" Type="http://schemas.openxmlformats.org/officeDocument/2006/relationships/hyperlink" Target="https://www.nsf.gov/pubs/policydocs/pappg18_1/nsf18_1.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hyperlink" Target="https://svpow.com/2015/06/04/things-to-do-when-a-paper-comes-out-a-checklist/"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hyperlink" Target="https://www.nami.org/Blogs/NAMI-Blog/July-2017/Breaking-Tradition" TargetMode="External"/><Relationship Id="rId4" Type="http://schemas.openxmlformats.org/officeDocument/2006/relationships/hyperlink" Target="https://www.nami.org/Learn-More/Public-Policy"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hyperlink" Target="https://www.nami.org/Blogs/NAMI-Blog/July-2017/Breaking-Tradition" TargetMode="External"/><Relationship Id="rId5" Type="http://schemas.openxmlformats.org/officeDocument/2006/relationships/hyperlink" Target="https://www.nami.org/Learn-More/Public-Policy" TargetMode="Externa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hyperlink" Target="https://www.nami.org/Blogs/NAMI-Blog/July-2017/Breaking-Tradition" TargetMode="External"/><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hyperlink" Target="https://www.nami.org/Learn-More/Public-Policy"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arccresources.net/category/dissemination-communication-tools/"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hyperlink" Target="https://caps.ucsf.edu/about/community-advisory-board/recommendations-for-research-dissemination/" TargetMode="External"/><Relationship Id="rId5" Type="http://schemas.openxmlformats.org/officeDocument/2006/relationships/hyperlink" Target="https://www.mathematica-mpr.com/our-publications-and-findings/projects/pcori-dissemination-and-implementation-framework-and-toolkit" TargetMode="External"/><Relationship Id="rId4" Type="http://schemas.openxmlformats.org/officeDocument/2006/relationships/hyperlink" Target="https://www.ahrq.gov/professionals/quality-patient-safety/patient-safety-resources/resources/advances-in-patient-safety/vol4/planningtool.ht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hyperlink" Target="https://goo.gl/Fn1ya4"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46.jp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hyperlink" Target="http://www.thelancet.com/journals/lancet/article/PIIS0140-6736(16)30370-1/fulltext"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hyperlink" Target="https://twitter.com/PLOSBiology/status/883007654154686464"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usability.gov/how-to-and-tools/methods/personas.html" TargetMode="External"/><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hyperlink" Target="http://ebooks.iospress.nl/publication/34727"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hyperlink" Target="https://www.flickr.com/photos/cambridgeuniversity-engineering/5390553302" TargetMode="External"/><Relationship Id="rId7"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14.xml"/><Relationship Id="rId6" Type="http://schemas.openxmlformats.org/officeDocument/2006/relationships/image" Target="../media/image49.jpeg"/><Relationship Id="rId5" Type="http://schemas.openxmlformats.org/officeDocument/2006/relationships/hyperlink" Target="https://www.flickr.com/photos/rdecom/15158050618" TargetMode="External"/><Relationship Id="rId4" Type="http://schemas.openxmlformats.org/officeDocument/2006/relationships/hyperlink" Target="http://mrmc.amedd.army.mil/index.cfm?pageid=media_resources.articles.senior_scientist_retires_from_USAMRICD"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2.jpeg"/><Relationship Id="rId7" Type="http://schemas.openxmlformats.org/officeDocument/2006/relationships/hyperlink" Target="https://obamawhitehouse.archives.gov/seniors-town-hall"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 Id="rId6" Type="http://schemas.openxmlformats.org/officeDocument/2006/relationships/hyperlink" Target="https://commons.wikimedia.org/wiki/File:Aerobics_class.jpg" TargetMode="External"/><Relationship Id="rId5" Type="http://schemas.openxmlformats.org/officeDocument/2006/relationships/hyperlink" Target="https://pxhere.com/en/photo/702817" TargetMode="External"/><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5.jpeg"/><Relationship Id="rId7"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14.xml"/><Relationship Id="rId6" Type="http://schemas.openxmlformats.org/officeDocument/2006/relationships/hyperlink" Target="https://pixnio.com/people/crowd/african-american-woman-in-group-of-people" TargetMode="External"/><Relationship Id="rId5" Type="http://schemas.openxmlformats.org/officeDocument/2006/relationships/hyperlink" Target="http://www.columbus.af.mil/News/Article-Display/Article/1329327/base-community-emergency-management-teams-build-stronger-bonds/" TargetMode="External"/><Relationship Id="rId4" Type="http://schemas.openxmlformats.org/officeDocument/2006/relationships/hyperlink" Target="http://www.freestockphotos.biz/stockphoto/16437"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8.jpeg"/><Relationship Id="rId7" Type="http://schemas.openxmlformats.org/officeDocument/2006/relationships/hyperlink" Target="http://www.59mdw.af.mil/News/Article-Display/Article/1096421/pathology-lab-serves-mtfs-around-the-globe/" TargetMode="External"/><Relationship Id="rId2" Type="http://schemas.openxmlformats.org/officeDocument/2006/relationships/notesSlide" Target="../notesSlides/notesSlide47.xml"/><Relationship Id="rId1" Type="http://schemas.openxmlformats.org/officeDocument/2006/relationships/slideLayout" Target="../slideLayouts/slideLayout14.xml"/><Relationship Id="rId6" Type="http://schemas.openxmlformats.org/officeDocument/2006/relationships/hyperlink" Target="https://commons.wikimedia.org/wiki/File:Doctor_consults_with_patient_(7).jpg" TargetMode="External"/><Relationship Id="rId5" Type="http://schemas.openxmlformats.org/officeDocument/2006/relationships/hyperlink" Target="http://www.freestockphotos.biz/stockphoto/16433" TargetMode="External"/><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14.xml"/><Relationship Id="rId6" Type="http://schemas.openxmlformats.org/officeDocument/2006/relationships/image" Target="../media/image62.jpeg"/><Relationship Id="rId5" Type="http://schemas.openxmlformats.org/officeDocument/2006/relationships/hyperlink" Target="https://commons.wikimedia.org/wiki/File:Doctor_examines_patient.jpg" TargetMode="External"/><Relationship Id="rId4" Type="http://schemas.openxmlformats.org/officeDocument/2006/relationships/hyperlink" Target="http://www.hanscom.af.mil/News/Photos/igphoto/2001893884/"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4.jpeg"/><Relationship Id="rId7" Type="http://schemas.openxmlformats.org/officeDocument/2006/relationships/hyperlink" Target="http://www.albany.marines.mil/Photos/igphoto/2001700886/" TargetMode="External"/><Relationship Id="rId2" Type="http://schemas.openxmlformats.org/officeDocument/2006/relationships/notesSlide" Target="../notesSlides/notesSlide49.xml"/><Relationship Id="rId1" Type="http://schemas.openxmlformats.org/officeDocument/2006/relationships/slideLayout" Target="../slideLayouts/slideLayout14.xml"/><Relationship Id="rId6" Type="http://schemas.openxmlformats.org/officeDocument/2006/relationships/hyperlink" Target="http://www.freestockphotos.biz/stockphoto/16488" TargetMode="External"/><Relationship Id="rId5" Type="http://schemas.openxmlformats.org/officeDocument/2006/relationships/hyperlink" Target="https://www.flickr.com/photos/37873897@N06/8049576586" TargetMode="Externa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7.jpeg"/><Relationship Id="rId7" Type="http://schemas.openxmlformats.org/officeDocument/2006/relationships/image" Target="../media/image68.jpeg"/><Relationship Id="rId2" Type="http://schemas.openxmlformats.org/officeDocument/2006/relationships/notesSlide" Target="../notesSlides/notesSlide50.xml"/><Relationship Id="rId1" Type="http://schemas.openxmlformats.org/officeDocument/2006/relationships/slideLayout" Target="../slideLayouts/slideLayout14.xml"/><Relationship Id="rId6" Type="http://schemas.openxmlformats.org/officeDocument/2006/relationships/hyperlink" Target="http://www.wpafb.af.mil/News/Article-Display/Article/819121/afosr-explores-basic-research-collaboration-with-south-africa/" TargetMode="External"/><Relationship Id="rId5" Type="http://schemas.openxmlformats.org/officeDocument/2006/relationships/hyperlink" Target="http://www.wpafb.af.mil/News/Article-Display/Article/1138562/sponsored-research-funding-is-a-win-win-for-both-afit-students-and-the-sponsors/" TargetMode="External"/><Relationship Id="rId4" Type="http://schemas.openxmlformats.org/officeDocument/2006/relationships/hyperlink" Target="https://www.flickr.com/photos/niexecutive/12360696495"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80.jpg"/><Relationship Id="rId18" Type="http://schemas.openxmlformats.org/officeDocument/2006/relationships/hyperlink" Target="http://www.pewinternet.org/fact-sheet/social-media/" TargetMode="External"/><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notesSlide" Target="../notesSlides/notesSlide54.xml"/><Relationship Id="rId16" Type="http://schemas.openxmlformats.org/officeDocument/2006/relationships/image" Target="../media/image83.png"/><Relationship Id="rId1" Type="http://schemas.openxmlformats.org/officeDocument/2006/relationships/slideLayout" Target="../slideLayouts/slideLayout14.xml"/><Relationship Id="rId6" Type="http://schemas.openxmlformats.org/officeDocument/2006/relationships/image" Target="../media/image73.png"/><Relationship Id="rId11" Type="http://schemas.openxmlformats.org/officeDocument/2006/relationships/image" Target="../media/image78.jpg"/><Relationship Id="rId5" Type="http://schemas.openxmlformats.org/officeDocument/2006/relationships/image" Target="../media/image72.jpg"/><Relationship Id="rId15" Type="http://schemas.openxmlformats.org/officeDocument/2006/relationships/image" Target="../media/image82.jpg"/><Relationship Id="rId10" Type="http://schemas.openxmlformats.org/officeDocument/2006/relationships/image" Target="../media/image77.png"/><Relationship Id="rId4" Type="http://schemas.openxmlformats.org/officeDocument/2006/relationships/image" Target="../media/image71.jpeg"/><Relationship Id="rId9" Type="http://schemas.openxmlformats.org/officeDocument/2006/relationships/image" Target="../media/image76.png"/><Relationship Id="rId14" Type="http://schemas.openxmlformats.org/officeDocument/2006/relationships/image" Target="../media/image81.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3" Type="http://schemas.openxmlformats.org/officeDocument/2006/relationships/image" Target="../media/image85.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notesSlide" Target="../notesSlides/notesSlide56.xml"/><Relationship Id="rId1" Type="http://schemas.openxmlformats.org/officeDocument/2006/relationships/slideLayout" Target="../slideLayouts/slideLayout14.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hyperlink" Target="https://searchisback.com/" TargetMode="External"/><Relationship Id="rId10" Type="http://schemas.openxmlformats.org/officeDocument/2006/relationships/image" Target="../media/image90.png"/><Relationship Id="rId4" Type="http://schemas.openxmlformats.org/officeDocument/2006/relationships/hyperlink" Target="https://www.facebook.com/help/460711197281324/" TargetMode="External"/><Relationship Id="rId9" Type="http://schemas.openxmlformats.org/officeDocument/2006/relationships/image" Target="../media/image89.png"/></Relationships>
</file>

<file path=ppt/slides/_rels/slide57.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3" Type="http://schemas.openxmlformats.org/officeDocument/2006/relationships/hyperlink" Target="http://www.tweriod.com/" TargetMode="External"/><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57.xml"/><Relationship Id="rId1" Type="http://schemas.openxmlformats.org/officeDocument/2006/relationships/slideLayout" Target="../slideLayouts/slideLayout14.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hyperlink" Target="https://twitter.com/search-advanced?lang=en" TargetMode="External"/><Relationship Id="rId9" Type="http://schemas.openxmlformats.org/officeDocument/2006/relationships/image" Target="../media/image90.png"/></Relationships>
</file>

<file path=ppt/slides/_rels/slide58.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hyperlink" Target="https://www.linkedin.com/help/linkedin/suggested/302" TargetMode="External"/><Relationship Id="rId7" Type="http://schemas.openxmlformats.org/officeDocument/2006/relationships/image" Target="../media/image89.png"/><Relationship Id="rId12" Type="http://schemas.openxmlformats.org/officeDocument/2006/relationships/image" Target="../media/image95.jpeg"/><Relationship Id="rId2" Type="http://schemas.openxmlformats.org/officeDocument/2006/relationships/notesSlide" Target="../notesSlides/notesSlide58.xml"/><Relationship Id="rId1" Type="http://schemas.openxmlformats.org/officeDocument/2006/relationships/slideLayout" Target="../slideLayouts/slideLayout14.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6.jpeg"/><Relationship Id="rId3" Type="http://schemas.openxmlformats.org/officeDocument/2006/relationships/hyperlink" Target="https://policy.pinterest.com/en/privacy-policy" TargetMode="External"/><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59.xml"/><Relationship Id="rId1" Type="http://schemas.openxmlformats.org/officeDocument/2006/relationships/slideLayout" Target="../slideLayouts/slideLayout14.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hyperlink" Target="https://help.pinterest.com/en/articles/finding-things-pinterest" TargetMode="External"/><Relationship Id="rId9" Type="http://schemas.openxmlformats.org/officeDocument/2006/relationships/image" Target="../media/image90.png"/></Relationships>
</file>

<file path=ppt/slides/_rels/slide6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hyperlink" Target="https://help.instagram.com/155833707900388" TargetMode="External"/><Relationship Id="rId7" Type="http://schemas.openxmlformats.org/officeDocument/2006/relationships/image" Target="../media/image89.png"/><Relationship Id="rId12" Type="http://schemas.openxmlformats.org/officeDocument/2006/relationships/image" Target="../media/image97.jpeg"/><Relationship Id="rId2" Type="http://schemas.openxmlformats.org/officeDocument/2006/relationships/notesSlide" Target="../notesSlides/notesSlide60.xml"/><Relationship Id="rId1" Type="http://schemas.openxmlformats.org/officeDocument/2006/relationships/slideLayout" Target="../slideLayouts/slideLayout14.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6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hyperlink" Target="https://www.youtube.com/static?template=privacy_guidelines" TargetMode="External"/><Relationship Id="rId7" Type="http://schemas.openxmlformats.org/officeDocument/2006/relationships/image" Target="../media/image89.png"/><Relationship Id="rId12" Type="http://schemas.openxmlformats.org/officeDocument/2006/relationships/image" Target="../media/image98.png"/><Relationship Id="rId2" Type="http://schemas.openxmlformats.org/officeDocument/2006/relationships/notesSlide" Target="../notesSlides/notesSlide61.xml"/><Relationship Id="rId1" Type="http://schemas.openxmlformats.org/officeDocument/2006/relationships/slideLayout" Target="../slideLayouts/slideLayout14.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62.xml.rels><?xml version="1.0" encoding="UTF-8" standalone="yes"?>
<Relationships xmlns="http://schemas.openxmlformats.org/package/2006/relationships"><Relationship Id="rId3" Type="http://schemas.openxmlformats.org/officeDocument/2006/relationships/hyperlink" Target="https://en.wikipedia.org/wiki/ResearchGate" TargetMode="External"/><Relationship Id="rId2" Type="http://schemas.openxmlformats.org/officeDocument/2006/relationships/notesSlide" Target="../notesSlides/notesSlide62.xml"/><Relationship Id="rId1" Type="http://schemas.openxmlformats.org/officeDocument/2006/relationships/slideLayout" Target="../slideLayouts/slideLayout14.xml"/><Relationship Id="rId5" Type="http://schemas.openxmlformats.org/officeDocument/2006/relationships/hyperlink" Target="http://kfitz.info/academia-not-edu/" TargetMode="External"/><Relationship Id="rId4" Type="http://schemas.openxmlformats.org/officeDocument/2006/relationships/hyperlink" Target="https://en.wikipedia.org/wiki/Academia.edu"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4.xml"/><Relationship Id="rId1" Type="http://schemas.openxmlformats.org/officeDocument/2006/relationships/slideLayout" Target="../slideLayouts/slideLayout14.xml"/><Relationship Id="rId4" Type="http://schemas.openxmlformats.org/officeDocument/2006/relationships/image" Target="../media/image100.png"/></Relationships>
</file>

<file path=ppt/slides/_rels/slide6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5.xml"/><Relationship Id="rId1" Type="http://schemas.openxmlformats.org/officeDocument/2006/relationships/slideLayout" Target="../slideLayouts/slideLayout14.xml"/><Relationship Id="rId4" Type="http://schemas.openxmlformats.org/officeDocument/2006/relationships/hyperlink" Target="http://press.quintly.com/100459-quintly-reveals-instagram-study-q1-2015"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hyperlink" Target="https://blog.growkudos.com/2015/12/04/explain-your-work-the-kudos-way/" TargetMode="External"/><Relationship Id="rId2" Type="http://schemas.openxmlformats.org/officeDocument/2006/relationships/notesSlide" Target="../notesSlides/notesSlide76.xml"/><Relationship Id="rId1" Type="http://schemas.openxmlformats.org/officeDocument/2006/relationships/slideLayout" Target="../slideLayouts/slideLayout14.xml"/><Relationship Id="rId4" Type="http://schemas.openxmlformats.org/officeDocument/2006/relationships/hyperlink" Target="https://mssociety.ca/uploads/files/guide-to-writing-lay-summary-eng-final20130726.pdf"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7.xml"/><Relationship Id="rId1" Type="http://schemas.openxmlformats.org/officeDocument/2006/relationships/slideLayout" Target="../slideLayouts/slideLayout14.xml"/><Relationship Id="rId5" Type="http://schemas.openxmlformats.org/officeDocument/2006/relationships/hyperlink" Target="https://prism.kpwashingtonresearch.org/documents/PRISM_cdc_simply_put.pdf" TargetMode="External"/><Relationship Id="rId4" Type="http://schemas.openxmlformats.org/officeDocument/2006/relationships/hyperlink" Target="https://blog.kissmetrics.com/increase-engagement-on-facebook/"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s://prism.kpwashingtonresearch.org/using_plain_language_in_research/PRISM_resources.html" TargetMode="External"/><Relationship Id="rId2" Type="http://schemas.openxmlformats.org/officeDocument/2006/relationships/notesSlide" Target="../notesSlides/notesSlide78.xml"/><Relationship Id="rId1" Type="http://schemas.openxmlformats.org/officeDocument/2006/relationships/slideLayout" Target="../slideLayouts/slideLayout14.xml"/><Relationship Id="rId6" Type="http://schemas.openxmlformats.org/officeDocument/2006/relationships/hyperlink" Target="https://prism.kpwashingtonresearch.org/documents/PRISM_alternative_word_list.pdf" TargetMode="External"/><Relationship Id="rId5" Type="http://schemas.openxmlformats.org/officeDocument/2006/relationships/hyperlink" Target="https://www.lib.umich.edu/taubman-health-sciences-library/plain-language-medical-dictionary" TargetMode="External"/><Relationship Id="rId4" Type="http://schemas.openxmlformats.org/officeDocument/2006/relationships/hyperlink" Target="https://mssociety.ca/uploads/files/guide-to-writing-lay-summary-eng-final20130726.pdf"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9.xml"/><Relationship Id="rId1" Type="http://schemas.openxmlformats.org/officeDocument/2006/relationships/slideLayout" Target="../slideLayouts/slideLayout14.xml"/><Relationship Id="rId6" Type="http://schemas.openxmlformats.org/officeDocument/2006/relationships/hyperlink" Target="http://en.wikipedia.org/wiki/Smog_readability" TargetMode="External"/><Relationship Id="rId5" Type="http://schemas.openxmlformats.org/officeDocument/2006/relationships/hyperlink" Target="http://en.wikipedia.org/wiki/Fry_Graph" TargetMode="External"/><Relationship Id="rId4" Type="http://schemas.openxmlformats.org/officeDocument/2006/relationships/hyperlink" Target="https://www.kpwashingtonresearch.org/about-us/capabilities/research-communications/pris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hyperlink" Target="http://www.google.com/trends" TargetMode="External"/><Relationship Id="rId2" Type="http://schemas.openxmlformats.org/officeDocument/2006/relationships/notesSlide" Target="../notesSlides/notesSlide83.xml"/><Relationship Id="rId1" Type="http://schemas.openxmlformats.org/officeDocument/2006/relationships/slideLayout" Target="../slideLayouts/slideLayout14.xml"/><Relationship Id="rId6" Type="http://schemas.openxmlformats.org/officeDocument/2006/relationships/image" Target="../media/image108.png"/><Relationship Id="rId5" Type="http://schemas.openxmlformats.org/officeDocument/2006/relationships/hyperlink" Target="https://ritetag.com/" TargetMode="External"/><Relationship Id="rId4" Type="http://schemas.openxmlformats.org/officeDocument/2006/relationships/hyperlink" Target="http://hashtagify.me/"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4.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5.xml"/><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6.xml"/><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7.xml"/><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8.xml"/><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0.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3.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4.xml"/><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5.xml"/><Relationship Id="rId1" Type="http://schemas.openxmlformats.org/officeDocument/2006/relationships/slideLayout" Target="../slideLayouts/slideLayout20.xml"/></Relationships>
</file>

<file path=ppt/slides/_rels/slide9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6.xml"/><Relationship Id="rId1" Type="http://schemas.openxmlformats.org/officeDocument/2006/relationships/slideLayout" Target="../slideLayouts/slideLayout20.xml"/></Relationships>
</file>

<file path=ppt/slides/_rels/slide9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7.xml"/><Relationship Id="rId1" Type="http://schemas.openxmlformats.org/officeDocument/2006/relationships/slideLayout" Target="../slideLayouts/slideLayout20.xml"/></Relationships>
</file>

<file path=ppt/slides/_rels/slide9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8.xml"/><Relationship Id="rId1" Type="http://schemas.openxmlformats.org/officeDocument/2006/relationships/slideLayout" Target="../slideLayouts/slideLayout20.xml"/></Relationships>
</file>

<file path=ppt/slides/_rels/slide9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9.xml"/><Relationship Id="rId1" Type="http://schemas.openxmlformats.org/officeDocument/2006/relationships/slideLayout" Target="../slideLayouts/slideLayout20.xml"/><Relationship Id="rId4" Type="http://schemas.openxmlformats.org/officeDocument/2006/relationships/image" Target="../media/image44.png"/></Relationships>
</file>

<file path=ppt/slides/_rels/slide10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1.xml"/><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2.xml"/><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3.xml"/><Relationship Id="rId1" Type="http://schemas.openxmlformats.org/officeDocument/2006/relationships/slideLayout" Target="../slideLayouts/slideLayout20.xml"/><Relationship Id="rId4" Type="http://schemas.openxmlformats.org/officeDocument/2006/relationships/image" Target="../media/image44.png"/></Relationships>
</file>

<file path=ppt/slides/_rels/slide10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4.xml"/><Relationship Id="rId1" Type="http://schemas.openxmlformats.org/officeDocument/2006/relationships/slideLayout" Target="../slideLayouts/slideLayout20.xml"/><Relationship Id="rId5" Type="http://schemas.openxmlformats.org/officeDocument/2006/relationships/image" Target="../media/image44.png"/><Relationship Id="rId4" Type="http://schemas.openxmlformats.org/officeDocument/2006/relationships/image" Target="../media/image117.png"/></Relationships>
</file>

<file path=ppt/slides/_rels/slide10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3" Type="http://schemas.openxmlformats.org/officeDocument/2006/relationships/hyperlink" Target="https://www.facebook.com/settings/?tab=privacy" TargetMode="External"/><Relationship Id="rId2" Type="http://schemas.openxmlformats.org/officeDocument/2006/relationships/notesSlide" Target="../notesSlides/notesSlide108.xml"/><Relationship Id="rId1" Type="http://schemas.openxmlformats.org/officeDocument/2006/relationships/slideLayout" Target="../slideLayouts/slideLayout14.xml"/><Relationship Id="rId4" Type="http://schemas.openxmlformats.org/officeDocument/2006/relationships/hyperlink" Target="https://www.facebook.com/settings/?tab=applications"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s://blog.hootsuite.com/how-to-deal-with-trolls-on-social-media/" TargetMode="External"/><Relationship Id="rId2" Type="http://schemas.openxmlformats.org/officeDocument/2006/relationships/notesSlide" Target="../notesSlides/notesSlide109.xml"/><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3" Type="http://schemas.openxmlformats.org/officeDocument/2006/relationships/hyperlink" Target="https://hootsuite.com/)" TargetMode="External"/><Relationship Id="rId7" Type="http://schemas.openxmlformats.org/officeDocument/2006/relationships/image" Target="../media/image120.jpg"/><Relationship Id="rId2" Type="http://schemas.openxmlformats.org/officeDocument/2006/relationships/notesSlide" Target="../notesSlides/notesSlide110.xml"/><Relationship Id="rId1" Type="http://schemas.openxmlformats.org/officeDocument/2006/relationships/slideLayout" Target="../slideLayouts/slideLayout14.xml"/><Relationship Id="rId6" Type="http://schemas.openxmlformats.org/officeDocument/2006/relationships/hyperlink" Target="https://www.growkudos.com/" TargetMode="External"/><Relationship Id="rId5" Type="http://schemas.openxmlformats.org/officeDocument/2006/relationships/image" Target="../media/image119.png"/><Relationship Id="rId4" Type="http://schemas.openxmlformats.org/officeDocument/2006/relationships/image" Target="../media/image118.png"/></Relationships>
</file>

<file path=ppt/slides/_rels/slide11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1.xml"/><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2.xml"/><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8" Type="http://schemas.openxmlformats.org/officeDocument/2006/relationships/hyperlink" Target="http://sysomos.com/" TargetMode="External"/><Relationship Id="rId13" Type="http://schemas.openxmlformats.org/officeDocument/2006/relationships/image" Target="../media/image127.jpeg"/><Relationship Id="rId3" Type="http://schemas.openxmlformats.org/officeDocument/2006/relationships/hyperlink" Target="https://ifttt.com/" TargetMode="External"/><Relationship Id="rId7" Type="http://schemas.openxmlformats.org/officeDocument/2006/relationships/hyperlink" Target="https://tweetdeck.twitter.com/" TargetMode="External"/><Relationship Id="rId12" Type="http://schemas.openxmlformats.org/officeDocument/2006/relationships/image" Target="../media/image126.jpeg"/><Relationship Id="rId2" Type="http://schemas.openxmlformats.org/officeDocument/2006/relationships/notesSlide" Target="../notesSlides/notesSlide113.xml"/><Relationship Id="rId1" Type="http://schemas.openxmlformats.org/officeDocument/2006/relationships/slideLayout" Target="../slideLayouts/slideLayout14.xml"/><Relationship Id="rId6" Type="http://schemas.openxmlformats.org/officeDocument/2006/relationships/hyperlink" Target="https://buffer.com/" TargetMode="External"/><Relationship Id="rId11" Type="http://schemas.openxmlformats.org/officeDocument/2006/relationships/image" Target="../media/image125.png"/><Relationship Id="rId5" Type="http://schemas.openxmlformats.org/officeDocument/2006/relationships/hyperlink" Target="https://www.spredfast.com/social-marketing-platform" TargetMode="External"/><Relationship Id="rId10" Type="http://schemas.openxmlformats.org/officeDocument/2006/relationships/image" Target="../media/image124.jpg"/><Relationship Id="rId4" Type="http://schemas.openxmlformats.org/officeDocument/2006/relationships/hyperlink" Target="https://www.sprinklr.com/" TargetMode="External"/><Relationship Id="rId9" Type="http://schemas.openxmlformats.org/officeDocument/2006/relationships/image" Target="../media/image123.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25.pn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115.xml"/><Relationship Id="rId1" Type="http://schemas.openxmlformats.org/officeDocument/2006/relationships/slideLayout" Target="../slideLayouts/slideLayout14.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11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6.xml"/><Relationship Id="rId1" Type="http://schemas.openxmlformats.org/officeDocument/2006/relationships/slideLayout" Target="../slideLayouts/slideLayout14.xml"/><Relationship Id="rId6" Type="http://schemas.openxmlformats.org/officeDocument/2006/relationships/image" Target="../media/image138.jpeg"/><Relationship Id="rId5" Type="http://schemas.openxmlformats.org/officeDocument/2006/relationships/image" Target="../media/image90.png"/><Relationship Id="rId4" Type="http://schemas.openxmlformats.org/officeDocument/2006/relationships/image" Target="../media/image87.png"/></Relationships>
</file>

<file path=ppt/slides/_rels/slide117.xml.rels><?xml version="1.0" encoding="UTF-8" standalone="yes"?>
<Relationships xmlns="http://schemas.openxmlformats.org/package/2006/relationships"><Relationship Id="rId3" Type="http://schemas.openxmlformats.org/officeDocument/2006/relationships/image" Target="../media/image139.tiff"/><Relationship Id="rId2" Type="http://schemas.openxmlformats.org/officeDocument/2006/relationships/notesSlide" Target="../notesSlides/notesSlide117.xml"/><Relationship Id="rId1" Type="http://schemas.openxmlformats.org/officeDocument/2006/relationships/slideLayout" Target="../slideLayouts/slideLayout14.xml"/><Relationship Id="rId5" Type="http://schemas.openxmlformats.org/officeDocument/2006/relationships/image" Target="../media/image141.tiff"/><Relationship Id="rId4" Type="http://schemas.openxmlformats.org/officeDocument/2006/relationships/image" Target="../media/image140.tiff"/></Relationships>
</file>

<file path=ppt/slides/_rels/slide11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18.xml"/><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19.xml"/><Relationship Id="rId1" Type="http://schemas.openxmlformats.org/officeDocument/2006/relationships/slideLayout" Target="../slideLayouts/slideLayout22.xml"/><Relationship Id="rId5" Type="http://schemas.openxmlformats.org/officeDocument/2006/relationships/image" Target="../media/image145.png"/><Relationship Id="rId4" Type="http://schemas.openxmlformats.org/officeDocument/2006/relationships/image" Target="../media/image144.png"/></Relationships>
</file>

<file path=ppt/slides/_rels/slide120.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7.png"/><Relationship Id="rId2" Type="http://schemas.openxmlformats.org/officeDocument/2006/relationships/notesSlide" Target="../notesSlides/notesSlide120.xml"/><Relationship Id="rId1" Type="http://schemas.openxmlformats.org/officeDocument/2006/relationships/slideLayout" Target="../slideLayouts/slideLayout22.xml"/><Relationship Id="rId6" Type="http://schemas.openxmlformats.org/officeDocument/2006/relationships/hyperlink" Target="https://plumanalytics.com/captures-early-indicators-citation-counts/" TargetMode="External"/><Relationship Id="rId5" Type="http://schemas.openxmlformats.org/officeDocument/2006/relationships/hyperlink" Target="https://scholarlykitchen.sspnet.org/2017/02/02/plum-goes-orange-elsevier-acquires-plum-analytics/" TargetMode="External"/><Relationship Id="rId4" Type="http://schemas.openxmlformats.org/officeDocument/2006/relationships/hyperlink" Target="https://www.elsevier.com/solutions/scopus/support/webinars"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1.xml"/><Relationship Id="rId1" Type="http://schemas.openxmlformats.org/officeDocument/2006/relationships/slideLayout" Target="../slideLayouts/slideLayout22.xml"/></Relationships>
</file>

<file path=ppt/slides/_rels/slide12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22.xml"/><Relationship Id="rId1" Type="http://schemas.openxmlformats.org/officeDocument/2006/relationships/slideLayout" Target="../slideLayouts/slideLayout22.xml"/></Relationships>
</file>

<file path=ppt/slides/_rels/slide12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23.xml"/><Relationship Id="rId1" Type="http://schemas.openxmlformats.org/officeDocument/2006/relationships/slideLayout" Target="../slideLayouts/slideLayout22.xml"/></Relationships>
</file>

<file path=ppt/slides/_rels/slide12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24.xml"/><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25.xml"/><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26.xml"/><Relationship Id="rId1" Type="http://schemas.openxmlformats.org/officeDocument/2006/relationships/slideLayout" Target="../slideLayouts/slideLayout22.xml"/></Relationships>
</file>

<file path=ppt/slides/_rels/slide12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27.xml"/><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3.xml"/></Relationships>
</file>

<file path=ppt/slides/_rels/slide12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29.xml"/><Relationship Id="rId1" Type="http://schemas.openxmlformats.org/officeDocument/2006/relationships/slideLayout" Target="../slideLayouts/slideLayout23.xml"/><Relationship Id="rId4" Type="http://schemas.openxmlformats.org/officeDocument/2006/relationships/image" Target="../media/image44.png"/></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30.xml"/><Relationship Id="rId1" Type="http://schemas.openxmlformats.org/officeDocument/2006/relationships/slideLayout" Target="../slideLayouts/slideLayout2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4.xml"/></Relationships>
</file>

<file path=ppt/slides/_rels/slide133.xml.rels><?xml version="1.0" encoding="UTF-8" standalone="yes"?>
<Relationships xmlns="http://schemas.openxmlformats.org/package/2006/relationships"><Relationship Id="rId3" Type="http://schemas.openxmlformats.org/officeDocument/2006/relationships/hyperlink" Target="https://urldefense.proofpoint.com/v2/url?u=http-3A__www.medlib-2Ded.org&amp;d=DwMFaQ&amp;c=yHlS04HhBraes5BQ9ueu5zKhE7rtNXt_d012z2PA6ws&amp;r=FF7fpNGKs2biX_Mlb6yBa2dmZNgAY6zTTafpwTNenc0&amp;m=2TqbKrhr1EuFGCwUpQ_a2_ziYycJOfwdG8U0uuMBFpU&amp;s=SvvGmaGUhFE9REUSLvzk-QpQNvtvc0fc6d6fLowK6Cc&amp;e=" TargetMode="External"/><Relationship Id="rId2" Type="http://schemas.openxmlformats.org/officeDocument/2006/relationships/notesSlide" Target="../notesSlides/notesSlide133.xml"/><Relationship Id="rId1" Type="http://schemas.openxmlformats.org/officeDocument/2006/relationships/slideLayout" Target="../slideLayouts/slideLayout14.xml"/><Relationship Id="rId4" Type="http://schemas.openxmlformats.org/officeDocument/2006/relationships/hyperlink" Target="mailto:MEDLIB-ED@mail.mlahq.org"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81000" y="2362200"/>
            <a:ext cx="4800600" cy="1143000"/>
          </a:xfrm>
        </p:spPr>
        <p:txBody>
          <a:bodyPr/>
          <a:lstStyle/>
          <a:p>
            <a:r>
              <a:rPr lang="en-US" sz="3600" b="1" dirty="0" smtClean="0"/>
              <a:t>Welcom</a:t>
            </a:r>
            <a:r>
              <a:rPr lang="en-US" sz="3600" b="1" dirty="0"/>
              <a:t>e</a:t>
            </a:r>
          </a:p>
        </p:txBody>
      </p:sp>
      <p:sp>
        <p:nvSpPr>
          <p:cNvPr id="4" name="TextBox 3"/>
          <p:cNvSpPr txBox="1"/>
          <p:nvPr/>
        </p:nvSpPr>
        <p:spPr>
          <a:xfrm>
            <a:off x="391886" y="3526971"/>
            <a:ext cx="5943600" cy="816429"/>
          </a:xfrm>
          <a:prstGeom prst="rect">
            <a:avLst/>
          </a:prstGeom>
          <a:noFill/>
        </p:spPr>
        <p:txBody>
          <a:bodyPr wrap="square" lIns="0" tIns="0" rIns="0" bIns="0" rtlCol="0">
            <a:noAutofit/>
          </a:bodyPr>
          <a:lstStyle/>
          <a:p>
            <a:pPr>
              <a:lnSpc>
                <a:spcPct val="90000"/>
              </a:lnSpc>
            </a:pPr>
            <a:r>
              <a:rPr lang="en-US" sz="1850" spc="-50" dirty="0" smtClean="0">
                <a:solidFill>
                  <a:schemeClr val="bg1"/>
                </a:solidFill>
              </a:rPr>
              <a:t>Dissemination in Action: </a:t>
            </a:r>
          </a:p>
          <a:p>
            <a:pPr>
              <a:lnSpc>
                <a:spcPct val="90000"/>
              </a:lnSpc>
            </a:pPr>
            <a:r>
              <a:rPr lang="en-US" sz="1850" spc="-50" dirty="0" smtClean="0">
                <a:solidFill>
                  <a:schemeClr val="bg1"/>
                </a:solidFill>
              </a:rPr>
              <a:t>Communicating Research in a Digital World </a:t>
            </a:r>
            <a:endParaRPr lang="en-US" sz="1850" spc="-50" dirty="0">
              <a:solidFill>
                <a:schemeClr val="bg1"/>
              </a:solidFill>
            </a:endParaRPr>
          </a:p>
        </p:txBody>
      </p:sp>
      <p:sp>
        <p:nvSpPr>
          <p:cNvPr id="2" name="TextBox 1"/>
          <p:cNvSpPr txBox="1"/>
          <p:nvPr/>
        </p:nvSpPr>
        <p:spPr>
          <a:xfrm>
            <a:off x="381000" y="4800600"/>
            <a:ext cx="4267200" cy="1600200"/>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Medical Library Association Annual Conference</a:t>
            </a:r>
          </a:p>
          <a:p>
            <a:pPr>
              <a:lnSpc>
                <a:spcPct val="90000"/>
              </a:lnSpc>
              <a:spcBef>
                <a:spcPts val="600"/>
              </a:spcBef>
            </a:pPr>
            <a:r>
              <a:rPr lang="en-US" sz="1850" spc="-50" dirty="0" smtClean="0">
                <a:solidFill>
                  <a:schemeClr val="bg1"/>
                </a:solidFill>
              </a:rPr>
              <a:t>Friday, May 18, 2018</a:t>
            </a:r>
          </a:p>
          <a:p>
            <a:pPr>
              <a:lnSpc>
                <a:spcPct val="90000"/>
              </a:lnSpc>
              <a:spcBef>
                <a:spcPts val="600"/>
              </a:spcBef>
            </a:pPr>
            <a:r>
              <a:rPr lang="en-US" sz="1850" spc="-50" dirty="0" smtClean="0">
                <a:solidFill>
                  <a:schemeClr val="bg1"/>
                </a:solidFill>
              </a:rPr>
              <a:t>1:00 – 5:00 pm </a:t>
            </a:r>
          </a:p>
          <a:p>
            <a:pPr>
              <a:lnSpc>
                <a:spcPct val="90000"/>
              </a:lnSpc>
              <a:spcBef>
                <a:spcPts val="600"/>
              </a:spcBef>
            </a:pPr>
            <a:r>
              <a:rPr lang="en-US" sz="1850" spc="-50" dirty="0" smtClean="0">
                <a:solidFill>
                  <a:schemeClr val="bg1"/>
                </a:solidFill>
              </a:rPr>
              <a:t>Emory University</a:t>
            </a:r>
          </a:p>
          <a:p>
            <a:pPr>
              <a:lnSpc>
                <a:spcPct val="90000"/>
              </a:lnSpc>
              <a:spcBef>
                <a:spcPts val="600"/>
              </a:spcBef>
            </a:pPr>
            <a:r>
              <a:rPr lang="en-US" sz="1850" spc="-50" dirty="0" smtClean="0">
                <a:solidFill>
                  <a:schemeClr val="bg1"/>
                </a:solidFill>
              </a:rPr>
              <a:t>Atlanta, Georgia</a:t>
            </a:r>
          </a:p>
          <a:p>
            <a:pPr>
              <a:lnSpc>
                <a:spcPct val="90000"/>
              </a:lnSpc>
              <a:spcBef>
                <a:spcPts val="600"/>
              </a:spcBef>
            </a:pPr>
            <a:endParaRPr lang="en-US" sz="1850" spc="-50" dirty="0">
              <a:solidFill>
                <a:schemeClr val="bg1"/>
              </a:solidFill>
            </a:endParaRPr>
          </a:p>
        </p:txBody>
      </p:sp>
    </p:spTree>
    <p:extLst>
      <p:ext uri="{BB962C8B-B14F-4D97-AF65-F5344CB8AC3E}">
        <p14:creationId xmlns:p14="http://schemas.microsoft.com/office/powerpoint/2010/main" val="2780122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a:t>
            </a:r>
            <a:endParaRPr lang="en-US" dirty="0"/>
          </a:p>
        </p:txBody>
      </p:sp>
      <p:sp>
        <p:nvSpPr>
          <p:cNvPr id="3" name="Content Placeholder 2"/>
          <p:cNvSpPr>
            <a:spLocks noGrp="1"/>
          </p:cNvSpPr>
          <p:nvPr>
            <p:ph idx="1"/>
          </p:nvPr>
        </p:nvSpPr>
        <p:spPr>
          <a:xfrm>
            <a:off x="2133600" y="3910781"/>
            <a:ext cx="6341577" cy="1828800"/>
          </a:xfrm>
        </p:spPr>
        <p:txBody>
          <a:bodyPr/>
          <a:lstStyle/>
          <a:p>
            <a:pPr marL="0" indent="0">
              <a:buNone/>
            </a:pPr>
            <a:r>
              <a:rPr lang="en-US" sz="1400" dirty="0"/>
              <a:t>As the Impact and Evaluation Librarian at </a:t>
            </a:r>
            <a:r>
              <a:rPr lang="en-US" sz="1400" dirty="0" err="1"/>
              <a:t>Galter</a:t>
            </a:r>
            <a:r>
              <a:rPr lang="en-US" sz="1400" dirty="0"/>
              <a:t> Health Sciences Library &amp; Learning Center at Northwestern </a:t>
            </a:r>
            <a:r>
              <a:rPr lang="en-US" sz="1400" dirty="0" smtClean="0"/>
              <a:t>University where she works with the </a:t>
            </a:r>
            <a:r>
              <a:rPr lang="en-US" sz="1400" dirty="0" smtClean="0">
                <a:hlinkClick r:id="rId3"/>
              </a:rPr>
              <a:t>Metrics and Impact Core</a:t>
            </a:r>
            <a:r>
              <a:rPr lang="en-US" sz="1400" dirty="0" smtClean="0"/>
              <a:t>. Karen </a:t>
            </a:r>
            <a:r>
              <a:rPr lang="en-US" sz="1400" dirty="0"/>
              <a:t>supports individuals and groups in their understanding, assessment, visualization, and reporting of impactful outcomes of biomedical research. She has extensive experience with research impact assessment using </a:t>
            </a:r>
            <a:r>
              <a:rPr lang="en-US" sz="1400" dirty="0" err="1"/>
              <a:t>bibliometrics</a:t>
            </a:r>
            <a:r>
              <a:rPr lang="en-US" sz="1400" dirty="0"/>
              <a:t>, alternative metrics, and qualitative evaluation techniques. </a:t>
            </a:r>
            <a:r>
              <a:rPr lang="en-US" sz="1400" dirty="0" smtClean="0"/>
              <a:t>Karen </a:t>
            </a:r>
            <a:r>
              <a:rPr lang="en-US" sz="1400" dirty="0"/>
              <a:t>is particularly interested in using information visualization to facilitate stronger comprehension of data in the assessment process</a:t>
            </a:r>
            <a:r>
              <a:rPr lang="en-US" sz="1400" dirty="0" smtClean="0"/>
              <a:t>. </a:t>
            </a:r>
            <a:r>
              <a:rPr lang="en-US" sz="1400" dirty="0"/>
              <a:t>She keeps an updated collection of </a:t>
            </a:r>
            <a:r>
              <a:rPr lang="en-US" sz="1400" u="sng" dirty="0">
                <a:hlinkClick r:id="rId4" invalidUrl="https://digitalhub.northwestern.edu/catalog?depositor=&quot;keg827&quot;&amp;search_field=advanced"/>
              </a:rPr>
              <a:t>her works in </a:t>
            </a:r>
            <a:r>
              <a:rPr lang="en-US" sz="1400" u="sng" dirty="0" err="1">
                <a:hlinkClick r:id="rId4" invalidUrl="https://digitalhub.northwestern.edu/catalog?depositor=&quot;keg827&quot;&amp;search_field=advanced"/>
              </a:rPr>
              <a:t>DigitalHub</a:t>
            </a:r>
            <a:r>
              <a:rPr lang="en-US" sz="1400" dirty="0"/>
              <a:t>, the institutional repository for Northwestern Medicine. </a:t>
            </a:r>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3886200"/>
            <a:ext cx="1270266" cy="1676400"/>
          </a:xfrm>
          <a:prstGeom prst="rect">
            <a:avLst/>
          </a:prstGeom>
          <a:effectLst>
            <a:outerShdw blurRad="50800" dist="50800" dir="5400000" algn="ctr" rotWithShape="0">
              <a:schemeClr val="bg1">
                <a:lumMod val="50000"/>
              </a:schemeClr>
            </a:outerShdw>
          </a:effectLst>
        </p:spPr>
      </p:pic>
      <p:sp>
        <p:nvSpPr>
          <p:cNvPr id="7" name="Content Placeholder 2"/>
          <p:cNvSpPr txBox="1">
            <a:spLocks/>
          </p:cNvSpPr>
          <p:nvPr/>
        </p:nvSpPr>
        <p:spPr>
          <a:xfrm>
            <a:off x="2209800" y="1371600"/>
            <a:ext cx="6341577" cy="18288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dirty="0"/>
          </a:p>
        </p:txBody>
      </p:sp>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6461" t="24444" r="14404" b="23098"/>
          <a:stretch/>
        </p:blipFill>
        <p:spPr>
          <a:xfrm>
            <a:off x="533400" y="1341863"/>
            <a:ext cx="1271016" cy="1714500"/>
          </a:xfrm>
          <a:prstGeom prst="rect">
            <a:avLst/>
          </a:prstGeom>
          <a:effectLst>
            <a:outerShdw blurRad="50800" dist="50800" dir="5400000" algn="ctr" rotWithShape="0">
              <a:schemeClr val="bg1">
                <a:lumMod val="50000"/>
              </a:schemeClr>
            </a:outerShdw>
          </a:effectLst>
        </p:spPr>
      </p:pic>
      <p:sp>
        <p:nvSpPr>
          <p:cNvPr id="11" name="TextBox 10"/>
          <p:cNvSpPr txBox="1"/>
          <p:nvPr/>
        </p:nvSpPr>
        <p:spPr>
          <a:xfrm>
            <a:off x="2743200" y="4724400"/>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
        <p:nvSpPr>
          <p:cNvPr id="12" name="Content Placeholder 2"/>
          <p:cNvSpPr txBox="1">
            <a:spLocks/>
          </p:cNvSpPr>
          <p:nvPr/>
        </p:nvSpPr>
        <p:spPr>
          <a:xfrm>
            <a:off x="2103863" y="1371600"/>
            <a:ext cx="6341577" cy="18288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dirty="0" smtClean="0"/>
              <a:t>Patty is the Impact </a:t>
            </a:r>
            <a:r>
              <a:rPr lang="en-US" sz="1400" dirty="0"/>
              <a:t>and Dissemination Librarian at </a:t>
            </a:r>
            <a:r>
              <a:rPr lang="en-US" sz="1400" dirty="0" err="1"/>
              <a:t>Galter</a:t>
            </a:r>
            <a:r>
              <a:rPr lang="en-US" sz="1400" dirty="0"/>
              <a:t> Health Sciences Library where </a:t>
            </a:r>
            <a:r>
              <a:rPr lang="en-US" sz="1400" dirty="0" smtClean="0"/>
              <a:t>she</a:t>
            </a:r>
            <a:r>
              <a:rPr lang="en-US" sz="1400" dirty="0"/>
              <a:t> </a:t>
            </a:r>
            <a:r>
              <a:rPr lang="en-US" sz="1400" dirty="0" smtClean="0"/>
              <a:t>works</a:t>
            </a:r>
            <a:r>
              <a:rPr lang="en-US" sz="1400" dirty="0"/>
              <a:t> with the </a:t>
            </a:r>
            <a:r>
              <a:rPr lang="en-US" sz="1400" dirty="0">
                <a:hlinkClick r:id="rId3"/>
              </a:rPr>
              <a:t>Metrics and Impact Core</a:t>
            </a:r>
            <a:r>
              <a:rPr lang="en-US" sz="1400" dirty="0"/>
              <a:t>. </a:t>
            </a:r>
            <a:r>
              <a:rPr lang="en-US" sz="1400" dirty="0" smtClean="0"/>
              <a:t>Her </a:t>
            </a:r>
            <a:r>
              <a:rPr lang="en-US" sz="1400" dirty="0"/>
              <a:t>responsibilities include supporting individuals and groups in scientific writing, and navigating the publishing and dissemination process. </a:t>
            </a:r>
            <a:r>
              <a:rPr lang="en-US" sz="1400" dirty="0" smtClean="0"/>
              <a:t>She has </a:t>
            </a:r>
            <a:r>
              <a:rPr lang="en-US" sz="1400" dirty="0"/>
              <a:t>a particular interest in helping researchers tell their science story, and </a:t>
            </a:r>
            <a:r>
              <a:rPr lang="en-US" sz="1400" dirty="0" smtClean="0"/>
              <a:t>enjoys</a:t>
            </a:r>
            <a:r>
              <a:rPr lang="en-US" sz="1400" dirty="0"/>
              <a:t> working with individuals to craft narrative statements infused with traditional </a:t>
            </a:r>
            <a:r>
              <a:rPr lang="en-US" sz="1400" dirty="0" err="1"/>
              <a:t>bibliometrics</a:t>
            </a:r>
            <a:r>
              <a:rPr lang="en-US" sz="1400" dirty="0"/>
              <a:t> and alternative metrics to communicate their research impact. </a:t>
            </a:r>
            <a:r>
              <a:rPr lang="en-US" sz="1400" dirty="0" smtClean="0"/>
              <a:t>She collaborates</a:t>
            </a:r>
            <a:r>
              <a:rPr lang="en-US" sz="1400" dirty="0"/>
              <a:t> with a variety of stakeholders, ranging from individuals seeking to improve their promotion and tenure materials, to departments on large-scale dissemination projects.</a:t>
            </a:r>
            <a:endParaRPr lang="en-US" dirty="0"/>
          </a:p>
        </p:txBody>
      </p:sp>
      <p:sp>
        <p:nvSpPr>
          <p:cNvPr id="14" name="TextBox 13"/>
          <p:cNvSpPr txBox="1"/>
          <p:nvPr/>
        </p:nvSpPr>
        <p:spPr>
          <a:xfrm>
            <a:off x="533400" y="3150010"/>
            <a:ext cx="1270266" cy="278990"/>
          </a:xfrm>
          <a:prstGeom prst="rect">
            <a:avLst/>
          </a:prstGeom>
          <a:noFill/>
        </p:spPr>
        <p:txBody>
          <a:bodyPr wrap="square" lIns="0" tIns="0" rIns="0" bIns="0" rtlCol="0">
            <a:noAutofit/>
          </a:bodyPr>
          <a:lstStyle/>
          <a:p>
            <a:pPr>
              <a:lnSpc>
                <a:spcPct val="90000"/>
              </a:lnSpc>
              <a:spcBef>
                <a:spcPts val="600"/>
              </a:spcBef>
            </a:pPr>
            <a:r>
              <a:rPr lang="en-US" sz="1400" spc="-50" dirty="0" smtClean="0"/>
              <a:t>Patty Smith, MLIS</a:t>
            </a:r>
            <a:endParaRPr lang="en-US" sz="1400" spc="-50" dirty="0"/>
          </a:p>
        </p:txBody>
      </p:sp>
      <p:sp>
        <p:nvSpPr>
          <p:cNvPr id="15" name="TextBox 14"/>
          <p:cNvSpPr txBox="1"/>
          <p:nvPr/>
        </p:nvSpPr>
        <p:spPr>
          <a:xfrm>
            <a:off x="533400" y="5729935"/>
            <a:ext cx="2184666" cy="533400"/>
          </a:xfrm>
          <a:prstGeom prst="rect">
            <a:avLst/>
          </a:prstGeom>
          <a:noFill/>
        </p:spPr>
        <p:txBody>
          <a:bodyPr wrap="square" lIns="0" tIns="0" rIns="0" bIns="0" rtlCol="0">
            <a:noAutofit/>
          </a:bodyPr>
          <a:lstStyle/>
          <a:p>
            <a:pPr>
              <a:lnSpc>
                <a:spcPct val="90000"/>
              </a:lnSpc>
              <a:spcBef>
                <a:spcPts val="600"/>
              </a:spcBef>
            </a:pPr>
            <a:r>
              <a:rPr lang="en-US" sz="1400" spc="-50" dirty="0" smtClean="0"/>
              <a:t>Karen </a:t>
            </a:r>
            <a:r>
              <a:rPr lang="en-US" sz="1400" spc="-50" dirty="0" err="1" smtClean="0"/>
              <a:t>Gutzman</a:t>
            </a:r>
            <a:r>
              <a:rPr lang="en-US" sz="1400" spc="-50" dirty="0" smtClean="0"/>
              <a:t>, MA, </a:t>
            </a:r>
            <a:r>
              <a:rPr lang="en-US" sz="1400" spc="-50" dirty="0" err="1" smtClean="0"/>
              <a:t>MSLS</a:t>
            </a:r>
            <a:endParaRPr lang="en-US" sz="1400" spc="-50"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382955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610" y="76200"/>
            <a:ext cx="7713969" cy="762000"/>
          </a:xfrm>
        </p:spPr>
        <p:txBody>
          <a:bodyPr/>
          <a:lstStyle/>
          <a:p>
            <a:r>
              <a:rPr lang="en-US" dirty="0" smtClean="0"/>
              <a:t>Goals for the class</a:t>
            </a:r>
            <a:endParaRPr lang="en-US" dirty="0"/>
          </a:p>
        </p:txBody>
      </p:sp>
      <p:sp>
        <p:nvSpPr>
          <p:cNvPr id="3" name="Content Placeholder 2"/>
          <p:cNvSpPr>
            <a:spLocks noGrp="1"/>
          </p:cNvSpPr>
          <p:nvPr>
            <p:ph idx="1"/>
          </p:nvPr>
        </p:nvSpPr>
        <p:spPr>
          <a:xfrm>
            <a:off x="685800" y="1295400"/>
            <a:ext cx="8382000" cy="2645229"/>
          </a:xfrm>
        </p:spPr>
        <p:txBody>
          <a:bodyPr/>
          <a:lstStyle/>
          <a:p>
            <a:r>
              <a:rPr lang="en-US" sz="1800" dirty="0" smtClean="0"/>
              <a:t>Identify </a:t>
            </a:r>
            <a:r>
              <a:rPr lang="en-US" sz="1800" dirty="0"/>
              <a:t>the </a:t>
            </a:r>
            <a:r>
              <a:rPr lang="en-US" sz="1800" b="1" dirty="0"/>
              <a:t>scope of </a:t>
            </a:r>
            <a:r>
              <a:rPr lang="en-US" sz="1800" b="1" dirty="0" smtClean="0"/>
              <a:t>role </a:t>
            </a:r>
            <a:r>
              <a:rPr lang="en-US" sz="1800" b="1" dirty="0"/>
              <a:t>in partnerships </a:t>
            </a:r>
            <a:r>
              <a:rPr lang="en-US" sz="1800" dirty="0"/>
              <a:t>with faculty, investigators, </a:t>
            </a:r>
            <a:r>
              <a:rPr lang="en-US" sz="1800" dirty="0" smtClean="0"/>
              <a:t>and researchers; </a:t>
            </a:r>
            <a:endParaRPr lang="en-US" sz="1800" dirty="0"/>
          </a:p>
          <a:p>
            <a:pPr lvl="0"/>
            <a:r>
              <a:rPr lang="en-US" sz="1800" dirty="0" smtClean="0"/>
              <a:t>Expand </a:t>
            </a:r>
            <a:r>
              <a:rPr lang="en-US" sz="1800" dirty="0"/>
              <a:t>their </a:t>
            </a:r>
            <a:r>
              <a:rPr lang="en-US" sz="1800" b="1" dirty="0"/>
              <a:t>understanding of research dissemination </a:t>
            </a:r>
            <a:r>
              <a:rPr lang="en-US" sz="1800" dirty="0"/>
              <a:t>to various audiences; </a:t>
            </a:r>
            <a:endParaRPr lang="en-US" sz="1800" dirty="0" smtClean="0"/>
          </a:p>
          <a:p>
            <a:pPr lvl="0"/>
            <a:r>
              <a:rPr lang="en-US" sz="1800" dirty="0" smtClean="0"/>
              <a:t>Increase </a:t>
            </a:r>
            <a:r>
              <a:rPr lang="en-US" sz="1800" b="1" dirty="0"/>
              <a:t>proficiency with dissemination tools </a:t>
            </a:r>
            <a:r>
              <a:rPr lang="en-US" sz="1800" dirty="0"/>
              <a:t>and awareness of context; </a:t>
            </a:r>
            <a:endParaRPr lang="en-US" sz="1800" dirty="0" smtClean="0"/>
          </a:p>
          <a:p>
            <a:pPr lvl="0"/>
            <a:r>
              <a:rPr lang="en-US" sz="1800" dirty="0" smtClean="0"/>
              <a:t>Develop </a:t>
            </a:r>
            <a:r>
              <a:rPr lang="en-US" sz="1800" dirty="0"/>
              <a:t>strategies for </a:t>
            </a:r>
            <a:r>
              <a:rPr lang="en-US" sz="1800" b="1" dirty="0"/>
              <a:t>writing plain language summaries </a:t>
            </a:r>
            <a:r>
              <a:rPr lang="en-US" sz="1800" dirty="0"/>
              <a:t>of research; </a:t>
            </a:r>
            <a:endParaRPr lang="en-US" sz="1800" dirty="0" smtClean="0"/>
          </a:p>
          <a:p>
            <a:pPr lvl="0"/>
            <a:r>
              <a:rPr lang="en-US" sz="1800" dirty="0" smtClean="0"/>
              <a:t>Discover </a:t>
            </a:r>
            <a:r>
              <a:rPr lang="en-US" sz="1800" b="1" dirty="0"/>
              <a:t>tools for tracking attention </a:t>
            </a:r>
            <a:r>
              <a:rPr lang="en-US" sz="1800" dirty="0"/>
              <a:t>and impact of research</a:t>
            </a:r>
            <a:r>
              <a:rPr lang="en-US" sz="1800" dirty="0" smtClean="0"/>
              <a:t>;</a:t>
            </a:r>
          </a:p>
          <a:p>
            <a:pPr lvl="0"/>
            <a:r>
              <a:rPr lang="en-US" sz="1800" dirty="0" smtClean="0"/>
              <a:t>Learn </a:t>
            </a:r>
            <a:r>
              <a:rPr lang="en-US" sz="1800" b="1" dirty="0" smtClean="0"/>
              <a:t>to </a:t>
            </a:r>
            <a:r>
              <a:rPr lang="en-US" sz="1800" b="1" dirty="0"/>
              <a:t>report the attention </a:t>
            </a:r>
            <a:r>
              <a:rPr lang="en-US" sz="1800" dirty="0"/>
              <a:t>a researcher’s work receives.</a:t>
            </a:r>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3</a:t>
            </a:fld>
            <a:endParaRPr lang="en-US" dirty="0"/>
          </a:p>
        </p:txBody>
      </p:sp>
      <p:sp>
        <p:nvSpPr>
          <p:cNvPr id="5" name="TextBox 4"/>
          <p:cNvSpPr txBox="1"/>
          <p:nvPr/>
        </p:nvSpPr>
        <p:spPr>
          <a:xfrm>
            <a:off x="723900" y="3917480"/>
            <a:ext cx="8305800" cy="398751"/>
          </a:xfrm>
          <a:prstGeom prst="rect">
            <a:avLst/>
          </a:prstGeom>
          <a:noFill/>
        </p:spPr>
        <p:txBody>
          <a:bodyPr wrap="square" lIns="0" tIns="0" rIns="0" bIns="0" rtlCol="0">
            <a:noAutofit/>
          </a:bodyPr>
          <a:lstStyle/>
          <a:p>
            <a:pPr>
              <a:lnSpc>
                <a:spcPct val="90000"/>
              </a:lnSpc>
              <a:spcBef>
                <a:spcPts val="600"/>
              </a:spcBef>
            </a:pPr>
            <a:r>
              <a:rPr lang="en-US" sz="2000" dirty="0" smtClean="0"/>
              <a:t>Activities and Resources available at: </a:t>
            </a:r>
            <a:r>
              <a:rPr lang="en-US" sz="3200" b="1" dirty="0" smtClean="0"/>
              <a:t>https</a:t>
            </a:r>
            <a:r>
              <a:rPr lang="en-US" sz="3200" b="1" dirty="0"/>
              <a:t>://goo.gl/Fn1ya4</a:t>
            </a:r>
            <a:endParaRPr lang="en-US" sz="2800" b="1" spc="-50" dirty="0"/>
          </a:p>
        </p:txBody>
      </p:sp>
    </p:spTree>
    <p:extLst>
      <p:ext uri="{BB962C8B-B14F-4D97-AF65-F5344CB8AC3E}">
        <p14:creationId xmlns:p14="http://schemas.microsoft.com/office/powerpoint/2010/main" val="349265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for the afternoon</a:t>
            </a:r>
            <a:endParaRPr lang="en-US" dirty="0"/>
          </a:p>
        </p:txBody>
      </p:sp>
      <p:sp>
        <p:nvSpPr>
          <p:cNvPr id="3" name="Content Placeholder 2"/>
          <p:cNvSpPr>
            <a:spLocks noGrp="1"/>
          </p:cNvSpPr>
          <p:nvPr>
            <p:ph idx="1"/>
          </p:nvPr>
        </p:nvSpPr>
        <p:spPr>
          <a:xfrm>
            <a:off x="982893" y="1066800"/>
            <a:ext cx="7049689" cy="4093029"/>
          </a:xfrm>
        </p:spPr>
        <p:txBody>
          <a:bodyPr/>
          <a:lstStyle/>
          <a:p>
            <a:r>
              <a:rPr lang="en-US" dirty="0" smtClean="0"/>
              <a:t>Contextualizing Dissemination		</a:t>
            </a:r>
          </a:p>
          <a:p>
            <a:pPr lvl="1"/>
            <a:r>
              <a:rPr lang="en-US" dirty="0" smtClean="0"/>
              <a:t>Introductions				</a:t>
            </a:r>
          </a:p>
          <a:p>
            <a:r>
              <a:rPr lang="en-US" dirty="0" smtClean="0"/>
              <a:t>Dissemination Overview			</a:t>
            </a:r>
          </a:p>
          <a:p>
            <a:pPr lvl="1"/>
            <a:r>
              <a:rPr lang="en-US" dirty="0" smtClean="0"/>
              <a:t>Activity 1: Choosing a paper</a:t>
            </a:r>
          </a:p>
          <a:p>
            <a:pPr lvl="1"/>
            <a:r>
              <a:rPr lang="en-US" dirty="0" smtClean="0"/>
              <a:t>Activity 2: Dissemination goals</a:t>
            </a:r>
          </a:p>
          <a:p>
            <a:pPr lvl="1"/>
            <a:r>
              <a:rPr lang="en-US" dirty="0" smtClean="0"/>
              <a:t>Activity 3: Choose an audience</a:t>
            </a:r>
          </a:p>
          <a:p>
            <a:pPr lvl="1"/>
            <a:r>
              <a:rPr lang="en-US" dirty="0" smtClean="0"/>
              <a:t>Activity 4: Choose a format</a:t>
            </a:r>
          </a:p>
          <a:p>
            <a:pPr lvl="1"/>
            <a:r>
              <a:rPr lang="en-US" b="1" dirty="0"/>
              <a:t>Break</a:t>
            </a:r>
          </a:p>
          <a:p>
            <a:pPr lvl="1"/>
            <a:r>
              <a:rPr lang="en-US" dirty="0" smtClean="0"/>
              <a:t>Activity </a:t>
            </a:r>
            <a:r>
              <a:rPr lang="en-US" dirty="0"/>
              <a:t>5: Generating Content</a:t>
            </a:r>
          </a:p>
          <a:p>
            <a:pPr lvl="1"/>
            <a:r>
              <a:rPr lang="en-US" dirty="0" smtClean="0"/>
              <a:t>Activity  6: Making Content More </a:t>
            </a:r>
            <a:r>
              <a:rPr lang="en-US" dirty="0" smtClean="0"/>
              <a:t>Shareable</a:t>
            </a:r>
            <a:endParaRPr lang="en-US" dirty="0" smtClean="0"/>
          </a:p>
          <a:p>
            <a:pPr lvl="1"/>
            <a:r>
              <a:rPr lang="en-US" dirty="0" smtClean="0"/>
              <a:t>Activity 7:  Creating Eye-Catching Images</a:t>
            </a:r>
          </a:p>
          <a:p>
            <a:pPr lvl="1"/>
            <a:r>
              <a:rPr lang="en-US" b="1" dirty="0" smtClean="0"/>
              <a:t>Break</a:t>
            </a:r>
          </a:p>
          <a:p>
            <a:r>
              <a:rPr lang="en-US" dirty="0" smtClean="0"/>
              <a:t>Using Alternative Metrics</a:t>
            </a:r>
          </a:p>
          <a:p>
            <a:pPr lvl="1"/>
            <a:r>
              <a:rPr lang="en-US" dirty="0" smtClean="0"/>
              <a:t>Activity 8: Writing on Impact Using Alternative Metrics</a:t>
            </a:r>
          </a:p>
          <a:p>
            <a:r>
              <a:rPr lang="en-US" dirty="0" smtClean="0"/>
              <a:t>Wrap up and goodbyes				</a:t>
            </a:r>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933155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81000" y="2362200"/>
            <a:ext cx="4800600" cy="1143000"/>
          </a:xfrm>
        </p:spPr>
        <p:txBody>
          <a:bodyPr/>
          <a:lstStyle/>
          <a:p>
            <a:r>
              <a:rPr lang="en-US" sz="3600" b="1" dirty="0" smtClean="0"/>
              <a:t>Contextualizing Dissemination</a:t>
            </a:r>
            <a:endParaRPr lang="en-US" sz="3600" b="1" dirty="0"/>
          </a:p>
        </p:txBody>
      </p:sp>
      <p:sp>
        <p:nvSpPr>
          <p:cNvPr id="4" name="TextBox 3"/>
          <p:cNvSpPr txBox="1"/>
          <p:nvPr/>
        </p:nvSpPr>
        <p:spPr>
          <a:xfrm>
            <a:off x="391886" y="3526971"/>
            <a:ext cx="5943600" cy="816429"/>
          </a:xfrm>
          <a:prstGeom prst="rect">
            <a:avLst/>
          </a:prstGeom>
          <a:noFill/>
        </p:spPr>
        <p:txBody>
          <a:bodyPr wrap="square" lIns="0" tIns="0" rIns="0" bIns="0" rtlCol="0">
            <a:noAutofit/>
          </a:bodyPr>
          <a:lstStyle/>
          <a:p>
            <a:pPr>
              <a:lnSpc>
                <a:spcPct val="90000"/>
              </a:lnSpc>
            </a:pPr>
            <a:r>
              <a:rPr lang="en-US" sz="1850" spc="-50" dirty="0" smtClean="0">
                <a:solidFill>
                  <a:schemeClr val="bg1"/>
                </a:solidFill>
              </a:rPr>
              <a:t>Taking a look at the history of research dissemination</a:t>
            </a:r>
          </a:p>
          <a:p>
            <a:pPr>
              <a:lnSpc>
                <a:spcPct val="90000"/>
              </a:lnSpc>
            </a:pPr>
            <a:r>
              <a:rPr lang="en-US" sz="1850" spc="-50" dirty="0" smtClean="0">
                <a:solidFill>
                  <a:schemeClr val="bg1"/>
                </a:solidFill>
              </a:rPr>
              <a:t>And how we got here today</a:t>
            </a:r>
            <a:endParaRPr lang="en-US" sz="1850" spc="-50" dirty="0">
              <a:solidFill>
                <a:schemeClr val="bg1"/>
              </a:solidFill>
            </a:endParaRPr>
          </a:p>
        </p:txBody>
      </p:sp>
    </p:spTree>
    <p:extLst>
      <p:ext uri="{BB962C8B-B14F-4D97-AF65-F5344CB8AC3E}">
        <p14:creationId xmlns:p14="http://schemas.microsoft.com/office/powerpoint/2010/main" val="444864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Activity</a:t>
            </a:r>
            <a:endParaRPr lang="en-US" dirty="0"/>
          </a:p>
        </p:txBody>
      </p:sp>
      <p:sp>
        <p:nvSpPr>
          <p:cNvPr id="3" name="Content Placeholder 2"/>
          <p:cNvSpPr>
            <a:spLocks noGrp="1"/>
          </p:cNvSpPr>
          <p:nvPr>
            <p:ph idx="1"/>
          </p:nvPr>
        </p:nvSpPr>
        <p:spPr>
          <a:xfrm>
            <a:off x="838200" y="1219200"/>
            <a:ext cx="7391400" cy="4093029"/>
          </a:xfrm>
        </p:spPr>
        <p:txBody>
          <a:bodyPr/>
          <a:lstStyle/>
          <a:p>
            <a:r>
              <a:rPr lang="en-US" dirty="0" smtClean="0"/>
              <a:t>Take 5 minutes to explore one these websites </a:t>
            </a:r>
          </a:p>
          <a:p>
            <a:pPr lvl="1"/>
            <a:r>
              <a:rPr lang="en-US" dirty="0" smtClean="0"/>
              <a:t>Social Media Timeline: </a:t>
            </a:r>
            <a:r>
              <a:rPr lang="en-US" dirty="0" smtClean="0">
                <a:hlinkClick r:id="rId3"/>
              </a:rPr>
              <a:t>https</a:t>
            </a:r>
            <a:r>
              <a:rPr lang="en-US" dirty="0">
                <a:hlinkClick r:id="rId3"/>
              </a:rPr>
              <a:t>://</a:t>
            </a:r>
            <a:r>
              <a:rPr lang="en-US" dirty="0" smtClean="0">
                <a:hlinkClick r:id="rId3"/>
              </a:rPr>
              <a:t>facebookjustice.files.wordpress.com/2011/06/socialmediatl_05.png</a:t>
            </a:r>
            <a:endParaRPr lang="en-US" dirty="0" smtClean="0"/>
          </a:p>
          <a:p>
            <a:pPr lvl="1"/>
            <a:r>
              <a:rPr lang="en-US" dirty="0" smtClean="0"/>
              <a:t>History of Publishing: </a:t>
            </a:r>
            <a:r>
              <a:rPr lang="en-US" dirty="0" smtClean="0">
                <a:hlinkClick r:id="rId4"/>
              </a:rPr>
              <a:t>https</a:t>
            </a:r>
            <a:r>
              <a:rPr lang="en-US" dirty="0">
                <a:hlinkClick r:id="rId4"/>
              </a:rPr>
              <a:t>://www.pinterest.com/pin/308567011947468925</a:t>
            </a:r>
            <a:r>
              <a:rPr lang="en-US" dirty="0" smtClean="0">
                <a:hlinkClick r:id="rId4"/>
              </a:rPr>
              <a:t>/</a:t>
            </a:r>
            <a:endParaRPr lang="en-US" dirty="0" smtClean="0"/>
          </a:p>
          <a:p>
            <a:pPr lvl="1"/>
            <a:r>
              <a:rPr lang="en-US" dirty="0" smtClean="0"/>
              <a:t>Timeline of Web Technologies: </a:t>
            </a:r>
            <a:r>
              <a:rPr lang="en-US" dirty="0" smtClean="0">
                <a:hlinkClick r:id="rId5"/>
              </a:rPr>
              <a:t>http://www.evolutionoftheweb.com/</a:t>
            </a:r>
            <a:endParaRPr lang="en-US" dirty="0" smtClean="0"/>
          </a:p>
          <a:p>
            <a:pPr lvl="1"/>
            <a:r>
              <a:rPr lang="en-US" dirty="0" smtClean="0"/>
              <a:t>A brief timeline of </a:t>
            </a:r>
            <a:r>
              <a:rPr lang="en-US" dirty="0"/>
              <a:t>Open Access: </a:t>
            </a:r>
            <a:r>
              <a:rPr lang="en-US" dirty="0">
                <a:hlinkClick r:id="rId6"/>
              </a:rPr>
              <a:t>https://symplectic.co.uk/open-access-timeline</a:t>
            </a:r>
            <a:r>
              <a:rPr lang="en-US" dirty="0" smtClean="0">
                <a:hlinkClick r:id="rId6"/>
              </a:rPr>
              <a:t>/</a:t>
            </a:r>
            <a:endParaRPr lang="en-US" dirty="0" smtClean="0"/>
          </a:p>
          <a:p>
            <a:pPr marL="0" indent="0">
              <a:buNone/>
            </a:pPr>
            <a:endParaRPr lang="en-US" dirty="0"/>
          </a:p>
          <a:p>
            <a:r>
              <a:rPr lang="en-US" dirty="0" smtClean="0"/>
              <a:t>After five minutes, you will introduce yourself to the group:</a:t>
            </a:r>
          </a:p>
          <a:p>
            <a:pPr lvl="1"/>
            <a:r>
              <a:rPr lang="en-US" dirty="0" smtClean="0"/>
              <a:t>Your name</a:t>
            </a:r>
          </a:p>
          <a:p>
            <a:pPr lvl="1"/>
            <a:r>
              <a:rPr lang="en-US" dirty="0" smtClean="0"/>
              <a:t>Your institution</a:t>
            </a:r>
          </a:p>
          <a:p>
            <a:pPr lvl="1"/>
            <a:r>
              <a:rPr lang="en-US" dirty="0" smtClean="0"/>
              <a:t>One interesting thing you found from the websites</a:t>
            </a:r>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3426841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558541-60C9-42A2-8392-FF12533A6B7A}" type="slidenum">
              <a:rPr lang="en-US" smtClean="0"/>
              <a:pPr/>
              <a:t>7</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4598" y="204415"/>
            <a:ext cx="858375" cy="943927"/>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988" y="5482972"/>
            <a:ext cx="1371010" cy="316703"/>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1091" t="899" r="1846" b="3258"/>
          <a:stretch/>
        </p:blipFill>
        <p:spPr>
          <a:xfrm>
            <a:off x="96308" y="879278"/>
            <a:ext cx="1515659" cy="766345"/>
          </a:xfrm>
          <a:prstGeom prst="rect">
            <a:avLst/>
          </a:prstGeom>
          <a:ln w="38100" cap="sq">
            <a:noFill/>
            <a:prstDash val="solid"/>
            <a:miter lim="800000"/>
          </a:ln>
          <a:effectLst/>
        </p:spPr>
      </p:pic>
      <p:sp>
        <p:nvSpPr>
          <p:cNvPr id="22" name="TextBox 21"/>
          <p:cNvSpPr txBox="1"/>
          <p:nvPr/>
        </p:nvSpPr>
        <p:spPr>
          <a:xfrm>
            <a:off x="551444" y="1769976"/>
            <a:ext cx="1116514" cy="758485"/>
          </a:xfrm>
          <a:prstGeom prst="rect">
            <a:avLst/>
          </a:prstGeom>
          <a:noFill/>
        </p:spPr>
        <p:txBody>
          <a:bodyPr wrap="square" lIns="0" tIns="0" rIns="0" bIns="0" rtlCol="0">
            <a:noAutofit/>
          </a:bodyPr>
          <a:lstStyle/>
          <a:p>
            <a:pPr>
              <a:lnSpc>
                <a:spcPct val="90000"/>
              </a:lnSpc>
              <a:spcBef>
                <a:spcPts val="600"/>
              </a:spcBef>
            </a:pPr>
            <a:r>
              <a:rPr lang="en-US" sz="1400" i="1" spc="-50" dirty="0" smtClean="0"/>
              <a:t>Philosophical Transactions of the Royal Society </a:t>
            </a:r>
            <a:r>
              <a:rPr lang="en-US" sz="1400" spc="-50" dirty="0" smtClean="0"/>
              <a:t>is first published</a:t>
            </a:r>
            <a:endParaRPr lang="en-US" sz="1400" spc="-50" dirty="0"/>
          </a:p>
        </p:txBody>
      </p:sp>
      <p:sp>
        <p:nvSpPr>
          <p:cNvPr id="23" name="Rectangle 22"/>
          <p:cNvSpPr/>
          <p:nvPr/>
        </p:nvSpPr>
        <p:spPr>
          <a:xfrm>
            <a:off x="-6531" y="3352800"/>
            <a:ext cx="9150531" cy="5334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3600"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1665</a:t>
            </a:r>
            <a:endParaRPr lang="en-US" sz="1850" spc="-50" dirty="0">
              <a:solidFill>
                <a:schemeClr val="bg1"/>
              </a:solidFill>
            </a:endParaRPr>
          </a:p>
        </p:txBody>
      </p:sp>
      <p:sp>
        <p:nvSpPr>
          <p:cNvPr id="25" name="TextBox 24"/>
          <p:cNvSpPr txBox="1"/>
          <p:nvPr/>
        </p:nvSpPr>
        <p:spPr>
          <a:xfrm>
            <a:off x="759265"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1869</a:t>
            </a:r>
            <a:endParaRPr lang="en-US" sz="1850" spc="-50" dirty="0">
              <a:solidFill>
                <a:schemeClr val="bg1"/>
              </a:solidFill>
            </a:endParaRPr>
          </a:p>
        </p:txBody>
      </p:sp>
      <p:sp>
        <p:nvSpPr>
          <p:cNvPr id="26" name="TextBox 25"/>
          <p:cNvSpPr txBox="1"/>
          <p:nvPr/>
        </p:nvSpPr>
        <p:spPr>
          <a:xfrm>
            <a:off x="1341895" y="3482166"/>
            <a:ext cx="103739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  1947  …</a:t>
            </a:r>
            <a:endParaRPr lang="en-US" sz="1850" spc="-50" dirty="0">
              <a:solidFill>
                <a:schemeClr val="bg1"/>
              </a:solidFill>
            </a:endParaRPr>
          </a:p>
        </p:txBody>
      </p:sp>
      <p:sp>
        <p:nvSpPr>
          <p:cNvPr id="27" name="TextBox 26"/>
          <p:cNvSpPr txBox="1"/>
          <p:nvPr/>
        </p:nvSpPr>
        <p:spPr>
          <a:xfrm>
            <a:off x="2414656"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1990</a:t>
            </a:r>
            <a:endParaRPr lang="en-US" sz="1850" spc="-50" dirty="0">
              <a:solidFill>
                <a:schemeClr val="bg1"/>
              </a:solidFill>
            </a:endParaRPr>
          </a:p>
        </p:txBody>
      </p:sp>
      <p:sp>
        <p:nvSpPr>
          <p:cNvPr id="28" name="TextBox 27"/>
          <p:cNvSpPr txBox="1"/>
          <p:nvPr/>
        </p:nvSpPr>
        <p:spPr>
          <a:xfrm>
            <a:off x="3086711"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1991</a:t>
            </a:r>
            <a:endParaRPr lang="en-US" sz="1850" spc="-50" dirty="0">
              <a:solidFill>
                <a:schemeClr val="bg1"/>
              </a:solidFill>
            </a:endParaRPr>
          </a:p>
        </p:txBody>
      </p:sp>
      <p:sp>
        <p:nvSpPr>
          <p:cNvPr id="29" name="TextBox 28"/>
          <p:cNvSpPr txBox="1"/>
          <p:nvPr/>
        </p:nvSpPr>
        <p:spPr>
          <a:xfrm>
            <a:off x="5672653"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2004</a:t>
            </a:r>
            <a:endParaRPr lang="en-US" sz="1850" spc="-50" dirty="0">
              <a:solidFill>
                <a:schemeClr val="bg1"/>
              </a:solidFill>
            </a:endParaRPr>
          </a:p>
        </p:txBody>
      </p:sp>
      <p:sp>
        <p:nvSpPr>
          <p:cNvPr id="30" name="TextBox 29"/>
          <p:cNvSpPr txBox="1"/>
          <p:nvPr/>
        </p:nvSpPr>
        <p:spPr>
          <a:xfrm>
            <a:off x="6348899"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2006</a:t>
            </a:r>
            <a:endParaRPr lang="en-US" sz="1850" spc="-50" dirty="0">
              <a:solidFill>
                <a:schemeClr val="bg1"/>
              </a:solidFill>
            </a:endParaRPr>
          </a:p>
        </p:txBody>
      </p:sp>
      <p:sp>
        <p:nvSpPr>
          <p:cNvPr id="31" name="TextBox 30"/>
          <p:cNvSpPr txBox="1"/>
          <p:nvPr/>
        </p:nvSpPr>
        <p:spPr>
          <a:xfrm>
            <a:off x="7032045"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2008</a:t>
            </a:r>
            <a:endParaRPr lang="en-US" sz="1850" spc="-50" dirty="0">
              <a:solidFill>
                <a:schemeClr val="bg1"/>
              </a:solidFill>
            </a:endParaRPr>
          </a:p>
        </p:txBody>
      </p:sp>
      <p:sp>
        <p:nvSpPr>
          <p:cNvPr id="32" name="TextBox 31"/>
          <p:cNvSpPr txBox="1"/>
          <p:nvPr/>
        </p:nvSpPr>
        <p:spPr>
          <a:xfrm>
            <a:off x="7709043" y="3482166"/>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2010</a:t>
            </a:r>
            <a:endParaRPr lang="en-US" sz="1850" spc="-50" dirty="0">
              <a:solidFill>
                <a:schemeClr val="bg1"/>
              </a:solidFill>
            </a:endParaRPr>
          </a:p>
        </p:txBody>
      </p:sp>
      <p:sp>
        <p:nvSpPr>
          <p:cNvPr id="33" name="TextBox 32"/>
          <p:cNvSpPr txBox="1"/>
          <p:nvPr/>
        </p:nvSpPr>
        <p:spPr>
          <a:xfrm>
            <a:off x="8320556" y="3482166"/>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2012</a:t>
            </a:r>
            <a:endParaRPr lang="en-US" sz="1850" spc="-50" dirty="0">
              <a:solidFill>
                <a:schemeClr val="bg1"/>
              </a:solidFill>
            </a:endParaRPr>
          </a:p>
        </p:txBody>
      </p:sp>
      <p:cxnSp>
        <p:nvCxnSpPr>
          <p:cNvPr id="37" name="Straight Connector 36"/>
          <p:cNvCxnSpPr/>
          <p:nvPr/>
        </p:nvCxnSpPr>
        <p:spPr>
          <a:xfrm>
            <a:off x="381000" y="1687590"/>
            <a:ext cx="0" cy="169922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925620" y="2489327"/>
            <a:ext cx="1091657" cy="758485"/>
          </a:xfrm>
          <a:prstGeom prst="rect">
            <a:avLst/>
          </a:prstGeom>
          <a:noFill/>
        </p:spPr>
        <p:txBody>
          <a:bodyPr wrap="square" lIns="0" tIns="0" rIns="0" bIns="0" rtlCol="0">
            <a:noAutofit/>
          </a:bodyPr>
          <a:lstStyle/>
          <a:p>
            <a:pPr>
              <a:lnSpc>
                <a:spcPct val="90000"/>
              </a:lnSpc>
              <a:spcBef>
                <a:spcPts val="600"/>
              </a:spcBef>
            </a:pPr>
            <a:r>
              <a:rPr lang="en-US" sz="1400" spc="-50" dirty="0" smtClean="0"/>
              <a:t>Elsevier launches its first international journal</a:t>
            </a:r>
            <a:endParaRPr lang="en-US" sz="1400" spc="-50" dirty="0"/>
          </a:p>
        </p:txBody>
      </p:sp>
      <p:cxnSp>
        <p:nvCxnSpPr>
          <p:cNvPr id="39" name="Straight Connector 38"/>
          <p:cNvCxnSpPr/>
          <p:nvPr/>
        </p:nvCxnSpPr>
        <p:spPr>
          <a:xfrm>
            <a:off x="1817905" y="1207225"/>
            <a:ext cx="13672" cy="216210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96308" y="4697960"/>
            <a:ext cx="1091657" cy="758485"/>
          </a:xfrm>
          <a:prstGeom prst="rect">
            <a:avLst/>
          </a:prstGeom>
          <a:noFill/>
        </p:spPr>
        <p:txBody>
          <a:bodyPr wrap="square" lIns="0" tIns="0" rIns="0" bIns="0" rtlCol="0">
            <a:noAutofit/>
          </a:bodyPr>
          <a:lstStyle/>
          <a:p>
            <a:pPr>
              <a:lnSpc>
                <a:spcPct val="90000"/>
              </a:lnSpc>
              <a:spcBef>
                <a:spcPts val="600"/>
              </a:spcBef>
            </a:pPr>
            <a:r>
              <a:rPr lang="en-US" sz="1400" i="1" spc="-50" dirty="0" smtClean="0"/>
              <a:t>Nature </a:t>
            </a:r>
            <a:r>
              <a:rPr lang="en-US" sz="1400" spc="-50" dirty="0" smtClean="0"/>
              <a:t>publishes its first issue</a:t>
            </a:r>
            <a:endParaRPr lang="en-US" sz="1400" spc="-50" dirty="0"/>
          </a:p>
        </p:txBody>
      </p:sp>
      <p:cxnSp>
        <p:nvCxnSpPr>
          <p:cNvPr id="41" name="Straight Connector 40"/>
          <p:cNvCxnSpPr/>
          <p:nvPr/>
        </p:nvCxnSpPr>
        <p:spPr>
          <a:xfrm>
            <a:off x="990600" y="3823640"/>
            <a:ext cx="0" cy="158671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639621" y="4731835"/>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World Wide Web is invented</a:t>
            </a:r>
            <a:endParaRPr lang="en-US" sz="1400" spc="-50" dirty="0"/>
          </a:p>
        </p:txBody>
      </p:sp>
      <p:cxnSp>
        <p:nvCxnSpPr>
          <p:cNvPr id="43" name="Straight Connector 42"/>
          <p:cNvCxnSpPr/>
          <p:nvPr/>
        </p:nvCxnSpPr>
        <p:spPr>
          <a:xfrm>
            <a:off x="2593975" y="3838448"/>
            <a:ext cx="0" cy="158671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399987" y="1625163"/>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err="1" smtClean="0"/>
              <a:t>arXiv</a:t>
            </a:r>
            <a:r>
              <a:rPr lang="en-US" sz="1400" spc="-50" dirty="0" smtClean="0"/>
              <a:t>, the science pre-print server is founded</a:t>
            </a:r>
            <a:endParaRPr lang="en-US" sz="1400" spc="-50" dirty="0"/>
          </a:p>
        </p:txBody>
      </p:sp>
      <p:cxnSp>
        <p:nvCxnSpPr>
          <p:cNvPr id="45" name="Straight Connector 44"/>
          <p:cNvCxnSpPr/>
          <p:nvPr/>
        </p:nvCxnSpPr>
        <p:spPr>
          <a:xfrm>
            <a:off x="3310002" y="1556766"/>
            <a:ext cx="0" cy="1822323"/>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787523" y="3984808"/>
            <a:ext cx="752194" cy="758485"/>
          </a:xfrm>
          <a:prstGeom prst="rect">
            <a:avLst/>
          </a:prstGeom>
          <a:noFill/>
        </p:spPr>
        <p:txBody>
          <a:bodyPr wrap="square" lIns="0" tIns="0" rIns="0" bIns="0" rtlCol="0">
            <a:noAutofit/>
          </a:bodyPr>
          <a:lstStyle/>
          <a:p>
            <a:pPr>
              <a:lnSpc>
                <a:spcPct val="90000"/>
              </a:lnSpc>
              <a:spcBef>
                <a:spcPts val="600"/>
              </a:spcBef>
            </a:pPr>
            <a:r>
              <a:rPr lang="en-US" sz="1400" spc="-50" dirty="0" err="1" smtClean="0"/>
              <a:t>PLOS</a:t>
            </a:r>
            <a:r>
              <a:rPr lang="en-US" sz="1400" spc="-50" dirty="0" smtClean="0"/>
              <a:t> ONE begins publishing, Twitter Launches</a:t>
            </a:r>
            <a:endParaRPr lang="en-US" sz="1400" spc="-50"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89731" y="5295912"/>
            <a:ext cx="772133" cy="65567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6026" y="6090465"/>
            <a:ext cx="1917899" cy="477792"/>
          </a:xfrm>
          <a:prstGeom prst="rect">
            <a:avLst/>
          </a:prstGeom>
        </p:spPr>
      </p:pic>
      <p:cxnSp>
        <p:nvCxnSpPr>
          <p:cNvPr id="52" name="Straight Connector 51"/>
          <p:cNvCxnSpPr/>
          <p:nvPr/>
        </p:nvCxnSpPr>
        <p:spPr>
          <a:xfrm>
            <a:off x="6577907" y="3856208"/>
            <a:ext cx="0" cy="2131863"/>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45783" y="1023195"/>
            <a:ext cx="2264249" cy="802133"/>
          </a:xfrm>
          <a:prstGeom prst="rect">
            <a:avLst/>
          </a:prstGeom>
        </p:spPr>
      </p:pic>
      <p:sp>
        <p:nvSpPr>
          <p:cNvPr id="53" name="TextBox 52"/>
          <p:cNvSpPr txBox="1"/>
          <p:nvPr/>
        </p:nvSpPr>
        <p:spPr>
          <a:xfrm>
            <a:off x="6208978" y="2677529"/>
            <a:ext cx="955708" cy="758485"/>
          </a:xfrm>
          <a:prstGeom prst="rect">
            <a:avLst/>
          </a:prstGeom>
          <a:noFill/>
        </p:spPr>
        <p:txBody>
          <a:bodyPr wrap="square" lIns="0" tIns="0" rIns="0" bIns="0" rtlCol="0">
            <a:noAutofit/>
          </a:bodyPr>
          <a:lstStyle/>
          <a:p>
            <a:pPr>
              <a:lnSpc>
                <a:spcPct val="90000"/>
              </a:lnSpc>
              <a:spcBef>
                <a:spcPts val="600"/>
              </a:spcBef>
            </a:pPr>
            <a:r>
              <a:rPr lang="en-US" sz="1400" spc="-50" dirty="0" smtClean="0"/>
              <a:t>NIH Public Access Policy is mandated</a:t>
            </a:r>
            <a:endParaRPr lang="en-US" sz="1400" spc="-50" dirty="0"/>
          </a:p>
        </p:txBody>
      </p:sp>
      <p:cxnSp>
        <p:nvCxnSpPr>
          <p:cNvPr id="54" name="Straight Connector 53"/>
          <p:cNvCxnSpPr/>
          <p:nvPr/>
        </p:nvCxnSpPr>
        <p:spPr>
          <a:xfrm>
            <a:off x="7162800" y="1846960"/>
            <a:ext cx="0" cy="150074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34645" y="5252415"/>
            <a:ext cx="1411498" cy="501095"/>
          </a:xfrm>
          <a:prstGeom prst="rect">
            <a:avLst/>
          </a:prstGeom>
        </p:spPr>
      </p:pic>
      <p:grpSp>
        <p:nvGrpSpPr>
          <p:cNvPr id="84" name="Group 83"/>
          <p:cNvGrpSpPr/>
          <p:nvPr/>
        </p:nvGrpSpPr>
        <p:grpSpPr>
          <a:xfrm>
            <a:off x="7080017" y="3823640"/>
            <a:ext cx="1240539" cy="1488407"/>
            <a:chOff x="6810266" y="2035645"/>
            <a:chExt cx="1240539" cy="1488407"/>
          </a:xfrm>
        </p:grpSpPr>
        <p:sp>
          <p:nvSpPr>
            <p:cNvPr id="56" name="TextBox 55"/>
            <p:cNvSpPr txBox="1"/>
            <p:nvPr/>
          </p:nvSpPr>
          <p:spPr>
            <a:xfrm>
              <a:off x="6810266" y="2765567"/>
              <a:ext cx="1240539" cy="758485"/>
            </a:xfrm>
            <a:prstGeom prst="rect">
              <a:avLst/>
            </a:prstGeom>
            <a:noFill/>
          </p:spPr>
          <p:txBody>
            <a:bodyPr wrap="square" lIns="0" tIns="0" rIns="0" bIns="0" rtlCol="0">
              <a:noAutofit/>
            </a:bodyPr>
            <a:lstStyle/>
            <a:p>
              <a:pPr>
                <a:lnSpc>
                  <a:spcPct val="90000"/>
                </a:lnSpc>
                <a:spcBef>
                  <a:spcPts val="600"/>
                </a:spcBef>
              </a:pPr>
              <a:r>
                <a:rPr lang="en-US" sz="1400" spc="-50" dirty="0" err="1" smtClean="0"/>
                <a:t>Altmetrics</a:t>
              </a:r>
              <a:r>
                <a:rPr lang="en-US" sz="1400" spc="-50" dirty="0" smtClean="0"/>
                <a:t> Manifesto is written</a:t>
              </a:r>
              <a:endParaRPr lang="en-US" sz="1400" spc="-50" dirty="0"/>
            </a:p>
          </p:txBody>
        </p:sp>
        <p:cxnSp>
          <p:nvCxnSpPr>
            <p:cNvPr id="57" name="Straight Connector 56"/>
            <p:cNvCxnSpPr/>
            <p:nvPr/>
          </p:nvCxnSpPr>
          <p:spPr>
            <a:xfrm flipH="1">
              <a:off x="7698432" y="2035645"/>
              <a:ext cx="7278" cy="1349289"/>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7" name="AutoShape 4" descr="Image result for f1000 research"/>
          <p:cNvSpPr>
            <a:spLocks noChangeAspect="1" noChangeArrowheads="1"/>
          </p:cNvSpPr>
          <p:nvPr/>
        </p:nvSpPr>
        <p:spPr bwMode="auto">
          <a:xfrm>
            <a:off x="155575" y="-1165225"/>
            <a:ext cx="2438400" cy="2438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6" name="Picture 6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12459" y="1999735"/>
            <a:ext cx="1046582" cy="533275"/>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31195" y="1021776"/>
            <a:ext cx="1209111" cy="532008"/>
          </a:xfrm>
          <a:prstGeom prst="rect">
            <a:avLst/>
          </a:prstGeom>
        </p:spPr>
      </p:pic>
      <p:sp>
        <p:nvSpPr>
          <p:cNvPr id="60" name="TextBox 59"/>
          <p:cNvSpPr txBox="1"/>
          <p:nvPr/>
        </p:nvSpPr>
        <p:spPr>
          <a:xfrm>
            <a:off x="7334645" y="2686721"/>
            <a:ext cx="1263051" cy="758485"/>
          </a:xfrm>
          <a:prstGeom prst="rect">
            <a:avLst/>
          </a:prstGeom>
          <a:noFill/>
        </p:spPr>
        <p:txBody>
          <a:bodyPr wrap="square" lIns="0" tIns="0" rIns="0" bIns="0" rtlCol="0">
            <a:noAutofit/>
          </a:bodyPr>
          <a:lstStyle/>
          <a:p>
            <a:pPr>
              <a:lnSpc>
                <a:spcPct val="90000"/>
              </a:lnSpc>
              <a:spcBef>
                <a:spcPts val="600"/>
              </a:spcBef>
            </a:pPr>
            <a:r>
              <a:rPr lang="en-US" sz="1400" spc="-50" dirty="0" smtClean="0"/>
              <a:t>F1000 Research, </a:t>
            </a:r>
            <a:r>
              <a:rPr lang="en-US" sz="1400" spc="-50" dirty="0" err="1" smtClean="0"/>
              <a:t>PeerJ</a:t>
            </a:r>
            <a:r>
              <a:rPr lang="en-US" sz="1400" spc="-50" dirty="0" smtClean="0"/>
              <a:t>, and </a:t>
            </a:r>
            <a:r>
              <a:rPr lang="en-US" sz="1400" spc="-50" dirty="0" err="1" smtClean="0"/>
              <a:t>eLife</a:t>
            </a:r>
            <a:r>
              <a:rPr lang="en-US" sz="1400" spc="-50" dirty="0" smtClean="0"/>
              <a:t> are launched</a:t>
            </a:r>
            <a:endParaRPr lang="en-US" sz="1400" spc="-50" dirty="0"/>
          </a:p>
        </p:txBody>
      </p:sp>
      <p:cxnSp>
        <p:nvCxnSpPr>
          <p:cNvPr id="62" name="Straight Connector 61"/>
          <p:cNvCxnSpPr/>
          <p:nvPr/>
        </p:nvCxnSpPr>
        <p:spPr>
          <a:xfrm>
            <a:off x="8507731" y="2467928"/>
            <a:ext cx="0" cy="879772"/>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8" name="Picture 6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35302" y="1216416"/>
            <a:ext cx="1068074" cy="1068074"/>
          </a:xfrm>
          <a:prstGeom prst="rect">
            <a:avLst/>
          </a:prstGeom>
        </p:spPr>
      </p:pic>
      <p:cxnSp>
        <p:nvCxnSpPr>
          <p:cNvPr id="48" name="Straight Connector 47"/>
          <p:cNvCxnSpPr/>
          <p:nvPr/>
        </p:nvCxnSpPr>
        <p:spPr>
          <a:xfrm>
            <a:off x="5866459" y="2467927"/>
            <a:ext cx="0" cy="94938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132090" y="2834717"/>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Facebook launches</a:t>
            </a:r>
            <a:endParaRPr lang="en-US" sz="1400" spc="-50" dirty="0"/>
          </a:p>
        </p:txBody>
      </p:sp>
      <p:pic>
        <p:nvPicPr>
          <p:cNvPr id="71" name="Picture 7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00109" y="2081915"/>
            <a:ext cx="1752116" cy="345634"/>
          </a:xfrm>
          <a:prstGeom prst="rect">
            <a:avLst/>
          </a:prstGeom>
        </p:spPr>
      </p:pic>
      <p:sp>
        <p:nvSpPr>
          <p:cNvPr id="73" name="TextBox 72"/>
          <p:cNvSpPr txBox="1"/>
          <p:nvPr/>
        </p:nvSpPr>
        <p:spPr>
          <a:xfrm>
            <a:off x="4358343" y="4036447"/>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Open Access movement begins</a:t>
            </a:r>
            <a:endParaRPr lang="en-US" sz="1400" spc="-50" dirty="0"/>
          </a:p>
        </p:txBody>
      </p:sp>
      <p:pic>
        <p:nvPicPr>
          <p:cNvPr id="74" name="Picture 7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4406" y="4814927"/>
            <a:ext cx="1418376" cy="541562"/>
          </a:xfrm>
          <a:prstGeom prst="rect">
            <a:avLst/>
          </a:prstGeom>
        </p:spPr>
      </p:pic>
      <p:sp>
        <p:nvSpPr>
          <p:cNvPr id="75" name="TextBox 74"/>
          <p:cNvSpPr txBox="1"/>
          <p:nvPr/>
        </p:nvSpPr>
        <p:spPr>
          <a:xfrm>
            <a:off x="4984145"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2002</a:t>
            </a:r>
            <a:endParaRPr lang="en-US" sz="1850" spc="-50" dirty="0">
              <a:solidFill>
                <a:schemeClr val="bg1"/>
              </a:solidFill>
            </a:endParaRPr>
          </a:p>
        </p:txBody>
      </p:sp>
      <p:cxnSp>
        <p:nvCxnSpPr>
          <p:cNvPr id="86" name="Straight Connector 85"/>
          <p:cNvCxnSpPr/>
          <p:nvPr/>
        </p:nvCxnSpPr>
        <p:spPr>
          <a:xfrm flipH="1">
            <a:off x="5262246" y="3813362"/>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91" name="Picture 9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17905" y="5463066"/>
            <a:ext cx="1180795" cy="1050010"/>
          </a:xfrm>
          <a:prstGeom prst="rect">
            <a:avLst/>
          </a:prstGeom>
        </p:spPr>
      </p:pic>
      <p:sp>
        <p:nvSpPr>
          <p:cNvPr id="92" name="TextBox 91"/>
          <p:cNvSpPr txBox="1"/>
          <p:nvPr/>
        </p:nvSpPr>
        <p:spPr>
          <a:xfrm>
            <a:off x="2618098" y="1188093"/>
            <a:ext cx="1693655" cy="533400"/>
          </a:xfrm>
          <a:prstGeom prst="rect">
            <a:avLst/>
          </a:prstGeom>
          <a:noFill/>
        </p:spPr>
        <p:txBody>
          <a:bodyPr wrap="square" lIns="0" tIns="0" rIns="0" bIns="0" rtlCol="0">
            <a:noAutofit/>
          </a:bodyPr>
          <a:lstStyle/>
          <a:p>
            <a:pPr>
              <a:lnSpc>
                <a:spcPct val="90000"/>
              </a:lnSpc>
              <a:spcBef>
                <a:spcPts val="600"/>
              </a:spcBef>
            </a:pPr>
            <a:r>
              <a:rPr lang="en-US" sz="2400" spc="-50" dirty="0" smtClean="0">
                <a:solidFill>
                  <a:schemeClr val="tx1">
                    <a:lumMod val="50000"/>
                  </a:schemeClr>
                </a:solidFill>
                <a:latin typeface="Arial" panose="020B0604020202020204" pitchFamily="34" charset="0"/>
                <a:cs typeface="Arial" panose="020B0604020202020204" pitchFamily="34" charset="0"/>
              </a:rPr>
              <a:t>arXiv.org</a:t>
            </a:r>
            <a:endParaRPr lang="en-US" sz="2400" spc="-50" dirty="0">
              <a:solidFill>
                <a:schemeClr val="tx1">
                  <a:lumMod val="50000"/>
                </a:schemeClr>
              </a:solidFill>
              <a:latin typeface="Arial" panose="020B0604020202020204" pitchFamily="34" charset="0"/>
              <a:cs typeface="Arial" panose="020B0604020202020204" pitchFamily="34" charset="0"/>
            </a:endParaRPr>
          </a:p>
        </p:txBody>
      </p:sp>
      <p:sp>
        <p:nvSpPr>
          <p:cNvPr id="93" name="TextBox 92"/>
          <p:cNvSpPr txBox="1"/>
          <p:nvPr/>
        </p:nvSpPr>
        <p:spPr>
          <a:xfrm>
            <a:off x="4315043"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2001</a:t>
            </a:r>
            <a:endParaRPr lang="en-US" sz="1850" spc="-50" dirty="0">
              <a:solidFill>
                <a:schemeClr val="bg1"/>
              </a:solidFill>
            </a:endParaRPr>
          </a:p>
        </p:txBody>
      </p:sp>
      <p:sp>
        <p:nvSpPr>
          <p:cNvPr id="94" name="TextBox 93"/>
          <p:cNvSpPr txBox="1"/>
          <p:nvPr/>
        </p:nvSpPr>
        <p:spPr>
          <a:xfrm>
            <a:off x="3695634" y="348216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1999</a:t>
            </a:r>
            <a:endParaRPr lang="en-US" sz="1850" spc="-50" dirty="0">
              <a:solidFill>
                <a:schemeClr val="bg1"/>
              </a:solidFill>
            </a:endParaRPr>
          </a:p>
        </p:txBody>
      </p:sp>
      <p:sp>
        <p:nvSpPr>
          <p:cNvPr id="98" name="TextBox 97"/>
          <p:cNvSpPr txBox="1"/>
          <p:nvPr/>
        </p:nvSpPr>
        <p:spPr>
          <a:xfrm>
            <a:off x="3219689" y="4058975"/>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Blogger begins</a:t>
            </a:r>
            <a:endParaRPr lang="en-US" sz="1400" spc="-50" dirty="0"/>
          </a:p>
        </p:txBody>
      </p:sp>
      <p:pic>
        <p:nvPicPr>
          <p:cNvPr id="99" name="Picture 9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153285" y="5498316"/>
            <a:ext cx="1465830" cy="444711"/>
          </a:xfrm>
          <a:prstGeom prst="rect">
            <a:avLst/>
          </a:prstGeom>
        </p:spPr>
      </p:pic>
      <p:cxnSp>
        <p:nvCxnSpPr>
          <p:cNvPr id="100" name="Straight Connector 99"/>
          <p:cNvCxnSpPr/>
          <p:nvPr/>
        </p:nvCxnSpPr>
        <p:spPr>
          <a:xfrm>
            <a:off x="3886200" y="3856208"/>
            <a:ext cx="0" cy="1642108"/>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1" name="Picture 10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056434" y="882101"/>
            <a:ext cx="1005141" cy="887875"/>
          </a:xfrm>
          <a:prstGeom prst="rect">
            <a:avLst/>
          </a:prstGeom>
        </p:spPr>
      </p:pic>
      <p:cxnSp>
        <p:nvCxnSpPr>
          <p:cNvPr id="102" name="Straight Connector 101"/>
          <p:cNvCxnSpPr/>
          <p:nvPr/>
        </p:nvCxnSpPr>
        <p:spPr>
          <a:xfrm>
            <a:off x="4550322" y="1846960"/>
            <a:ext cx="0" cy="153985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650418" y="2651169"/>
            <a:ext cx="857437" cy="500722"/>
          </a:xfrm>
          <a:prstGeom prst="rect">
            <a:avLst/>
          </a:prstGeom>
          <a:noFill/>
        </p:spPr>
        <p:txBody>
          <a:bodyPr wrap="square" lIns="0" tIns="0" rIns="0" bIns="0" rtlCol="0">
            <a:noAutofit/>
          </a:bodyPr>
          <a:lstStyle/>
          <a:p>
            <a:pPr>
              <a:lnSpc>
                <a:spcPct val="90000"/>
              </a:lnSpc>
              <a:spcBef>
                <a:spcPts val="600"/>
              </a:spcBef>
            </a:pPr>
            <a:r>
              <a:rPr lang="en-US" sz="1400" spc="-50" dirty="0" smtClean="0"/>
              <a:t>Wikipedia is launched</a:t>
            </a:r>
            <a:endParaRPr lang="en-US" sz="1400" spc="-50" dirty="0"/>
          </a:p>
        </p:txBody>
      </p:sp>
    </p:spTree>
    <p:extLst>
      <p:ext uri="{BB962C8B-B14F-4D97-AF65-F5344CB8AC3E}">
        <p14:creationId xmlns:p14="http://schemas.microsoft.com/office/powerpoint/2010/main" val="3715983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558541-60C9-42A2-8392-FF12533A6B7A}" type="slidenum">
              <a:rPr lang="en-US" smtClean="0"/>
              <a:pPr/>
              <a:t>8</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4598" y="204415"/>
            <a:ext cx="858375" cy="943927"/>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988" y="5482972"/>
            <a:ext cx="1371010" cy="316703"/>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1091" t="899" r="1846" b="3258"/>
          <a:stretch/>
        </p:blipFill>
        <p:spPr>
          <a:xfrm>
            <a:off x="96308" y="879278"/>
            <a:ext cx="1515659" cy="766345"/>
          </a:xfrm>
          <a:prstGeom prst="rect">
            <a:avLst/>
          </a:prstGeom>
          <a:ln w="38100" cap="sq">
            <a:noFill/>
            <a:prstDash val="solid"/>
            <a:miter lim="800000"/>
          </a:ln>
          <a:effectLst/>
        </p:spPr>
      </p:pic>
      <p:sp>
        <p:nvSpPr>
          <p:cNvPr id="22" name="TextBox 21"/>
          <p:cNvSpPr txBox="1"/>
          <p:nvPr/>
        </p:nvSpPr>
        <p:spPr>
          <a:xfrm>
            <a:off x="551444" y="1769976"/>
            <a:ext cx="1116514" cy="758485"/>
          </a:xfrm>
          <a:prstGeom prst="rect">
            <a:avLst/>
          </a:prstGeom>
          <a:noFill/>
        </p:spPr>
        <p:txBody>
          <a:bodyPr wrap="square" lIns="0" tIns="0" rIns="0" bIns="0" rtlCol="0">
            <a:noAutofit/>
          </a:bodyPr>
          <a:lstStyle/>
          <a:p>
            <a:pPr>
              <a:lnSpc>
                <a:spcPct val="90000"/>
              </a:lnSpc>
              <a:spcBef>
                <a:spcPts val="600"/>
              </a:spcBef>
            </a:pPr>
            <a:r>
              <a:rPr lang="en-US" sz="1400" i="1" spc="-50" dirty="0" smtClean="0"/>
              <a:t>Philosophical Transactions of the Royal Society </a:t>
            </a:r>
            <a:r>
              <a:rPr lang="en-US" sz="1400" spc="-50" dirty="0" smtClean="0"/>
              <a:t>is first published</a:t>
            </a:r>
            <a:endParaRPr lang="en-US" sz="1400" spc="-50" dirty="0"/>
          </a:p>
        </p:txBody>
      </p:sp>
      <p:sp>
        <p:nvSpPr>
          <p:cNvPr id="23" name="Rectangle 22"/>
          <p:cNvSpPr/>
          <p:nvPr/>
        </p:nvSpPr>
        <p:spPr>
          <a:xfrm>
            <a:off x="-6531" y="3352800"/>
            <a:ext cx="9150531" cy="5334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84543" y="3474369"/>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1665</a:t>
            </a:r>
            <a:endParaRPr lang="en-US" sz="1850" spc="-50" dirty="0">
              <a:solidFill>
                <a:schemeClr val="bg1"/>
              </a:solidFill>
            </a:endParaRPr>
          </a:p>
        </p:txBody>
      </p:sp>
      <p:sp>
        <p:nvSpPr>
          <p:cNvPr id="25" name="TextBox 24"/>
          <p:cNvSpPr txBox="1"/>
          <p:nvPr/>
        </p:nvSpPr>
        <p:spPr>
          <a:xfrm>
            <a:off x="876752" y="346953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1869</a:t>
            </a:r>
            <a:endParaRPr lang="en-US" sz="1850" spc="-50" dirty="0">
              <a:solidFill>
                <a:schemeClr val="bg1"/>
              </a:solidFill>
            </a:endParaRPr>
          </a:p>
        </p:txBody>
      </p:sp>
      <p:sp>
        <p:nvSpPr>
          <p:cNvPr id="26" name="TextBox 25"/>
          <p:cNvSpPr txBox="1"/>
          <p:nvPr/>
        </p:nvSpPr>
        <p:spPr>
          <a:xfrm>
            <a:off x="1341895" y="3469271"/>
            <a:ext cx="103739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  1947  …</a:t>
            </a:r>
            <a:endParaRPr lang="en-US" sz="1850" spc="-50" dirty="0">
              <a:solidFill>
                <a:schemeClr val="bg1"/>
              </a:solidFill>
            </a:endParaRPr>
          </a:p>
        </p:txBody>
      </p:sp>
      <p:sp>
        <p:nvSpPr>
          <p:cNvPr id="27" name="TextBox 26"/>
          <p:cNvSpPr txBox="1"/>
          <p:nvPr/>
        </p:nvSpPr>
        <p:spPr>
          <a:xfrm>
            <a:off x="2414656" y="3469272"/>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1990</a:t>
            </a:r>
            <a:endParaRPr lang="en-US" sz="1850" spc="-50" dirty="0">
              <a:solidFill>
                <a:schemeClr val="bg1"/>
              </a:solidFill>
            </a:endParaRPr>
          </a:p>
        </p:txBody>
      </p:sp>
      <p:sp>
        <p:nvSpPr>
          <p:cNvPr id="28" name="TextBox 27"/>
          <p:cNvSpPr txBox="1"/>
          <p:nvPr/>
        </p:nvSpPr>
        <p:spPr>
          <a:xfrm>
            <a:off x="3086711" y="3482114"/>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1991</a:t>
            </a:r>
            <a:endParaRPr lang="en-US" sz="1850" spc="-50" dirty="0">
              <a:solidFill>
                <a:schemeClr val="bg1"/>
              </a:solidFill>
            </a:endParaRPr>
          </a:p>
        </p:txBody>
      </p:sp>
      <p:sp>
        <p:nvSpPr>
          <p:cNvPr id="29" name="TextBox 28"/>
          <p:cNvSpPr txBox="1"/>
          <p:nvPr/>
        </p:nvSpPr>
        <p:spPr>
          <a:xfrm>
            <a:off x="5672653" y="3495061"/>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2004</a:t>
            </a:r>
            <a:endParaRPr lang="en-US" sz="1850" spc="-50" dirty="0">
              <a:solidFill>
                <a:schemeClr val="bg1"/>
              </a:solidFill>
            </a:endParaRPr>
          </a:p>
        </p:txBody>
      </p:sp>
      <p:sp>
        <p:nvSpPr>
          <p:cNvPr id="30" name="TextBox 29"/>
          <p:cNvSpPr txBox="1"/>
          <p:nvPr/>
        </p:nvSpPr>
        <p:spPr>
          <a:xfrm>
            <a:off x="6348899" y="3495061"/>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2006</a:t>
            </a:r>
            <a:endParaRPr lang="en-US" sz="1850" spc="-50" dirty="0">
              <a:solidFill>
                <a:schemeClr val="bg1"/>
              </a:solidFill>
            </a:endParaRPr>
          </a:p>
        </p:txBody>
      </p:sp>
      <p:sp>
        <p:nvSpPr>
          <p:cNvPr id="31" name="TextBox 30"/>
          <p:cNvSpPr txBox="1"/>
          <p:nvPr/>
        </p:nvSpPr>
        <p:spPr>
          <a:xfrm>
            <a:off x="7032045" y="3494514"/>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2008</a:t>
            </a:r>
            <a:endParaRPr lang="en-US" sz="1850" spc="-50" dirty="0">
              <a:solidFill>
                <a:schemeClr val="bg1"/>
              </a:solidFill>
            </a:endParaRPr>
          </a:p>
        </p:txBody>
      </p:sp>
      <p:sp>
        <p:nvSpPr>
          <p:cNvPr id="32" name="TextBox 31"/>
          <p:cNvSpPr txBox="1"/>
          <p:nvPr/>
        </p:nvSpPr>
        <p:spPr>
          <a:xfrm>
            <a:off x="7709043" y="3479524"/>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2010</a:t>
            </a:r>
            <a:endParaRPr lang="en-US" sz="1850" spc="-50" dirty="0">
              <a:solidFill>
                <a:schemeClr val="bg1"/>
              </a:solidFill>
            </a:endParaRPr>
          </a:p>
        </p:txBody>
      </p:sp>
      <p:sp>
        <p:nvSpPr>
          <p:cNvPr id="33" name="TextBox 32"/>
          <p:cNvSpPr txBox="1"/>
          <p:nvPr/>
        </p:nvSpPr>
        <p:spPr>
          <a:xfrm>
            <a:off x="8320556" y="3476150"/>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2012</a:t>
            </a:r>
            <a:endParaRPr lang="en-US" sz="1850" spc="-50" dirty="0">
              <a:solidFill>
                <a:schemeClr val="bg1"/>
              </a:solidFill>
            </a:endParaRPr>
          </a:p>
        </p:txBody>
      </p:sp>
      <p:cxnSp>
        <p:nvCxnSpPr>
          <p:cNvPr id="37" name="Straight Connector 36"/>
          <p:cNvCxnSpPr/>
          <p:nvPr/>
        </p:nvCxnSpPr>
        <p:spPr>
          <a:xfrm>
            <a:off x="381000" y="1687590"/>
            <a:ext cx="0" cy="169922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925620" y="2489327"/>
            <a:ext cx="1091657" cy="758485"/>
          </a:xfrm>
          <a:prstGeom prst="rect">
            <a:avLst/>
          </a:prstGeom>
          <a:noFill/>
        </p:spPr>
        <p:txBody>
          <a:bodyPr wrap="square" lIns="0" tIns="0" rIns="0" bIns="0" rtlCol="0">
            <a:noAutofit/>
          </a:bodyPr>
          <a:lstStyle/>
          <a:p>
            <a:pPr>
              <a:lnSpc>
                <a:spcPct val="90000"/>
              </a:lnSpc>
              <a:spcBef>
                <a:spcPts val="600"/>
              </a:spcBef>
            </a:pPr>
            <a:r>
              <a:rPr lang="en-US" sz="1400" spc="-50" dirty="0" smtClean="0"/>
              <a:t>Elsevier launches its first international journal</a:t>
            </a:r>
            <a:endParaRPr lang="en-US" sz="1400" spc="-50" dirty="0"/>
          </a:p>
        </p:txBody>
      </p:sp>
      <p:cxnSp>
        <p:nvCxnSpPr>
          <p:cNvPr id="39" name="Straight Connector 38"/>
          <p:cNvCxnSpPr/>
          <p:nvPr/>
        </p:nvCxnSpPr>
        <p:spPr>
          <a:xfrm>
            <a:off x="1817905" y="1207225"/>
            <a:ext cx="13672" cy="216210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96308" y="4697960"/>
            <a:ext cx="1091657" cy="758485"/>
          </a:xfrm>
          <a:prstGeom prst="rect">
            <a:avLst/>
          </a:prstGeom>
          <a:noFill/>
        </p:spPr>
        <p:txBody>
          <a:bodyPr wrap="square" lIns="0" tIns="0" rIns="0" bIns="0" rtlCol="0">
            <a:noAutofit/>
          </a:bodyPr>
          <a:lstStyle/>
          <a:p>
            <a:pPr>
              <a:lnSpc>
                <a:spcPct val="90000"/>
              </a:lnSpc>
              <a:spcBef>
                <a:spcPts val="600"/>
              </a:spcBef>
            </a:pPr>
            <a:r>
              <a:rPr lang="en-US" sz="1400" i="1" spc="-50" dirty="0" smtClean="0"/>
              <a:t>Nature </a:t>
            </a:r>
            <a:r>
              <a:rPr lang="en-US" sz="1400" spc="-50" dirty="0" smtClean="0"/>
              <a:t>publishes its first issue</a:t>
            </a:r>
            <a:endParaRPr lang="en-US" sz="1400" spc="-50" dirty="0"/>
          </a:p>
        </p:txBody>
      </p:sp>
      <p:cxnSp>
        <p:nvCxnSpPr>
          <p:cNvPr id="41" name="Straight Connector 40"/>
          <p:cNvCxnSpPr/>
          <p:nvPr/>
        </p:nvCxnSpPr>
        <p:spPr>
          <a:xfrm>
            <a:off x="990600" y="3823640"/>
            <a:ext cx="0" cy="158671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639621" y="4731835"/>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World Wide Web is invented</a:t>
            </a:r>
            <a:endParaRPr lang="en-US" sz="1400" spc="-50" dirty="0"/>
          </a:p>
        </p:txBody>
      </p:sp>
      <p:cxnSp>
        <p:nvCxnSpPr>
          <p:cNvPr id="43" name="Straight Connector 42"/>
          <p:cNvCxnSpPr/>
          <p:nvPr/>
        </p:nvCxnSpPr>
        <p:spPr>
          <a:xfrm>
            <a:off x="2593975" y="3838448"/>
            <a:ext cx="0" cy="158671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399987" y="1625163"/>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err="1" smtClean="0"/>
              <a:t>arXiv</a:t>
            </a:r>
            <a:r>
              <a:rPr lang="en-US" sz="1400" spc="-50" dirty="0" smtClean="0"/>
              <a:t>, the science pre-print server is founded</a:t>
            </a:r>
            <a:endParaRPr lang="en-US" sz="1400" spc="-50" dirty="0"/>
          </a:p>
        </p:txBody>
      </p:sp>
      <p:cxnSp>
        <p:nvCxnSpPr>
          <p:cNvPr id="45" name="Straight Connector 44"/>
          <p:cNvCxnSpPr/>
          <p:nvPr/>
        </p:nvCxnSpPr>
        <p:spPr>
          <a:xfrm>
            <a:off x="3310002" y="1556766"/>
            <a:ext cx="0" cy="1822323"/>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787523" y="3984808"/>
            <a:ext cx="752194" cy="758485"/>
          </a:xfrm>
          <a:prstGeom prst="rect">
            <a:avLst/>
          </a:prstGeom>
          <a:noFill/>
        </p:spPr>
        <p:txBody>
          <a:bodyPr wrap="square" lIns="0" tIns="0" rIns="0" bIns="0" rtlCol="0">
            <a:noAutofit/>
          </a:bodyPr>
          <a:lstStyle/>
          <a:p>
            <a:pPr>
              <a:lnSpc>
                <a:spcPct val="90000"/>
              </a:lnSpc>
              <a:spcBef>
                <a:spcPts val="600"/>
              </a:spcBef>
            </a:pPr>
            <a:r>
              <a:rPr lang="en-US" sz="1400" spc="-50" dirty="0" err="1" smtClean="0"/>
              <a:t>PLOS</a:t>
            </a:r>
            <a:r>
              <a:rPr lang="en-US" sz="1400" spc="-50" dirty="0" smtClean="0"/>
              <a:t> ONE begins publishing, Twitter Launches</a:t>
            </a:r>
            <a:endParaRPr lang="en-US" sz="1400" spc="-50"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89731" y="5295912"/>
            <a:ext cx="772133" cy="65567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6026" y="6090465"/>
            <a:ext cx="1917899" cy="477792"/>
          </a:xfrm>
          <a:prstGeom prst="rect">
            <a:avLst/>
          </a:prstGeom>
        </p:spPr>
      </p:pic>
      <p:cxnSp>
        <p:nvCxnSpPr>
          <p:cNvPr id="52" name="Straight Connector 51"/>
          <p:cNvCxnSpPr/>
          <p:nvPr/>
        </p:nvCxnSpPr>
        <p:spPr>
          <a:xfrm>
            <a:off x="6577907" y="3856208"/>
            <a:ext cx="0" cy="2131863"/>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45783" y="1023195"/>
            <a:ext cx="2264249" cy="802133"/>
          </a:xfrm>
          <a:prstGeom prst="rect">
            <a:avLst/>
          </a:prstGeom>
        </p:spPr>
      </p:pic>
      <p:sp>
        <p:nvSpPr>
          <p:cNvPr id="53" name="TextBox 52"/>
          <p:cNvSpPr txBox="1"/>
          <p:nvPr/>
        </p:nvSpPr>
        <p:spPr>
          <a:xfrm>
            <a:off x="6208978" y="2677529"/>
            <a:ext cx="955708" cy="758485"/>
          </a:xfrm>
          <a:prstGeom prst="rect">
            <a:avLst/>
          </a:prstGeom>
          <a:noFill/>
        </p:spPr>
        <p:txBody>
          <a:bodyPr wrap="square" lIns="0" tIns="0" rIns="0" bIns="0" rtlCol="0">
            <a:noAutofit/>
          </a:bodyPr>
          <a:lstStyle/>
          <a:p>
            <a:pPr>
              <a:lnSpc>
                <a:spcPct val="90000"/>
              </a:lnSpc>
              <a:spcBef>
                <a:spcPts val="600"/>
              </a:spcBef>
            </a:pPr>
            <a:r>
              <a:rPr lang="en-US" sz="1400" spc="-50" dirty="0" smtClean="0"/>
              <a:t>NIH Public Access Policy is mandated</a:t>
            </a:r>
            <a:endParaRPr lang="en-US" sz="1400" spc="-50" dirty="0"/>
          </a:p>
        </p:txBody>
      </p:sp>
      <p:cxnSp>
        <p:nvCxnSpPr>
          <p:cNvPr id="54" name="Straight Connector 53"/>
          <p:cNvCxnSpPr/>
          <p:nvPr/>
        </p:nvCxnSpPr>
        <p:spPr>
          <a:xfrm>
            <a:off x="7162800" y="1846960"/>
            <a:ext cx="0" cy="150074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34645" y="5252415"/>
            <a:ext cx="1411498" cy="501095"/>
          </a:xfrm>
          <a:prstGeom prst="rect">
            <a:avLst/>
          </a:prstGeom>
        </p:spPr>
      </p:pic>
      <p:grpSp>
        <p:nvGrpSpPr>
          <p:cNvPr id="84" name="Group 83"/>
          <p:cNvGrpSpPr/>
          <p:nvPr/>
        </p:nvGrpSpPr>
        <p:grpSpPr>
          <a:xfrm>
            <a:off x="7080017" y="3823640"/>
            <a:ext cx="1240539" cy="1488407"/>
            <a:chOff x="6810266" y="2035645"/>
            <a:chExt cx="1240539" cy="1488407"/>
          </a:xfrm>
        </p:grpSpPr>
        <p:sp>
          <p:nvSpPr>
            <p:cNvPr id="56" name="TextBox 55"/>
            <p:cNvSpPr txBox="1"/>
            <p:nvPr/>
          </p:nvSpPr>
          <p:spPr>
            <a:xfrm>
              <a:off x="6810266" y="2765567"/>
              <a:ext cx="1240539" cy="758485"/>
            </a:xfrm>
            <a:prstGeom prst="rect">
              <a:avLst/>
            </a:prstGeom>
            <a:noFill/>
          </p:spPr>
          <p:txBody>
            <a:bodyPr wrap="square" lIns="0" tIns="0" rIns="0" bIns="0" rtlCol="0">
              <a:noAutofit/>
            </a:bodyPr>
            <a:lstStyle/>
            <a:p>
              <a:pPr>
                <a:lnSpc>
                  <a:spcPct val="90000"/>
                </a:lnSpc>
                <a:spcBef>
                  <a:spcPts val="600"/>
                </a:spcBef>
              </a:pPr>
              <a:r>
                <a:rPr lang="en-US" sz="1400" spc="-50" dirty="0" err="1" smtClean="0"/>
                <a:t>Altmetrics</a:t>
              </a:r>
              <a:r>
                <a:rPr lang="en-US" sz="1400" spc="-50" dirty="0" smtClean="0"/>
                <a:t> Manifesto is written</a:t>
              </a:r>
              <a:endParaRPr lang="en-US" sz="1400" spc="-50" dirty="0"/>
            </a:p>
          </p:txBody>
        </p:sp>
        <p:cxnSp>
          <p:nvCxnSpPr>
            <p:cNvPr id="57" name="Straight Connector 56"/>
            <p:cNvCxnSpPr/>
            <p:nvPr/>
          </p:nvCxnSpPr>
          <p:spPr>
            <a:xfrm flipH="1">
              <a:off x="7698432" y="2035645"/>
              <a:ext cx="7278" cy="1349289"/>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7" name="AutoShape 4" descr="Image result for f1000 research"/>
          <p:cNvSpPr>
            <a:spLocks noChangeAspect="1" noChangeArrowheads="1"/>
          </p:cNvSpPr>
          <p:nvPr/>
        </p:nvSpPr>
        <p:spPr bwMode="auto">
          <a:xfrm>
            <a:off x="155575" y="-1165225"/>
            <a:ext cx="2438400" cy="2438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6" name="Picture 6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12459" y="1999735"/>
            <a:ext cx="1046582" cy="533275"/>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31195" y="1021776"/>
            <a:ext cx="1209111" cy="532008"/>
          </a:xfrm>
          <a:prstGeom prst="rect">
            <a:avLst/>
          </a:prstGeom>
        </p:spPr>
      </p:pic>
      <p:sp>
        <p:nvSpPr>
          <p:cNvPr id="60" name="TextBox 59"/>
          <p:cNvSpPr txBox="1"/>
          <p:nvPr/>
        </p:nvSpPr>
        <p:spPr>
          <a:xfrm>
            <a:off x="7334645" y="2686721"/>
            <a:ext cx="1263051" cy="758485"/>
          </a:xfrm>
          <a:prstGeom prst="rect">
            <a:avLst/>
          </a:prstGeom>
          <a:noFill/>
        </p:spPr>
        <p:txBody>
          <a:bodyPr wrap="square" lIns="0" tIns="0" rIns="0" bIns="0" rtlCol="0">
            <a:noAutofit/>
          </a:bodyPr>
          <a:lstStyle/>
          <a:p>
            <a:pPr>
              <a:lnSpc>
                <a:spcPct val="90000"/>
              </a:lnSpc>
              <a:spcBef>
                <a:spcPts val="600"/>
              </a:spcBef>
            </a:pPr>
            <a:r>
              <a:rPr lang="en-US" sz="1400" spc="-50" dirty="0" smtClean="0"/>
              <a:t>F1000 Research, </a:t>
            </a:r>
            <a:r>
              <a:rPr lang="en-US" sz="1400" spc="-50" dirty="0" err="1" smtClean="0"/>
              <a:t>PeerJ</a:t>
            </a:r>
            <a:r>
              <a:rPr lang="en-US" sz="1400" spc="-50" dirty="0" smtClean="0"/>
              <a:t>, and </a:t>
            </a:r>
            <a:r>
              <a:rPr lang="en-US" sz="1400" spc="-50" dirty="0" err="1" smtClean="0"/>
              <a:t>eLife</a:t>
            </a:r>
            <a:r>
              <a:rPr lang="en-US" sz="1400" spc="-50" dirty="0" smtClean="0"/>
              <a:t> are launched</a:t>
            </a:r>
            <a:endParaRPr lang="en-US" sz="1400" spc="-50" dirty="0"/>
          </a:p>
        </p:txBody>
      </p:sp>
      <p:cxnSp>
        <p:nvCxnSpPr>
          <p:cNvPr id="62" name="Straight Connector 61"/>
          <p:cNvCxnSpPr/>
          <p:nvPr/>
        </p:nvCxnSpPr>
        <p:spPr>
          <a:xfrm>
            <a:off x="8507731" y="2467928"/>
            <a:ext cx="0" cy="879772"/>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8" name="Picture 6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35302" y="1216416"/>
            <a:ext cx="1068074" cy="1068074"/>
          </a:xfrm>
          <a:prstGeom prst="rect">
            <a:avLst/>
          </a:prstGeom>
        </p:spPr>
      </p:pic>
      <p:cxnSp>
        <p:nvCxnSpPr>
          <p:cNvPr id="48" name="Straight Connector 47"/>
          <p:cNvCxnSpPr/>
          <p:nvPr/>
        </p:nvCxnSpPr>
        <p:spPr>
          <a:xfrm>
            <a:off x="5866459" y="2467927"/>
            <a:ext cx="0" cy="94938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132090" y="2834717"/>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Facebook launches</a:t>
            </a:r>
            <a:endParaRPr lang="en-US" sz="1400" spc="-50" dirty="0"/>
          </a:p>
        </p:txBody>
      </p:sp>
      <p:pic>
        <p:nvPicPr>
          <p:cNvPr id="71" name="Picture 7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00109" y="2081915"/>
            <a:ext cx="1752116" cy="345634"/>
          </a:xfrm>
          <a:prstGeom prst="rect">
            <a:avLst/>
          </a:prstGeom>
        </p:spPr>
      </p:pic>
      <p:sp>
        <p:nvSpPr>
          <p:cNvPr id="73" name="TextBox 72"/>
          <p:cNvSpPr txBox="1"/>
          <p:nvPr/>
        </p:nvSpPr>
        <p:spPr>
          <a:xfrm>
            <a:off x="4358343" y="4036447"/>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Open Access movement begins</a:t>
            </a:r>
            <a:endParaRPr lang="en-US" sz="1400" spc="-50" dirty="0"/>
          </a:p>
        </p:txBody>
      </p:sp>
      <p:pic>
        <p:nvPicPr>
          <p:cNvPr id="74" name="Picture 7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4406" y="4814927"/>
            <a:ext cx="1418376" cy="541562"/>
          </a:xfrm>
          <a:prstGeom prst="rect">
            <a:avLst/>
          </a:prstGeom>
        </p:spPr>
      </p:pic>
      <p:sp>
        <p:nvSpPr>
          <p:cNvPr id="75" name="TextBox 74"/>
          <p:cNvSpPr txBox="1"/>
          <p:nvPr/>
        </p:nvSpPr>
        <p:spPr>
          <a:xfrm>
            <a:off x="4984145" y="348160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2002</a:t>
            </a:r>
            <a:endParaRPr lang="en-US" sz="1850" spc="-50" dirty="0">
              <a:solidFill>
                <a:schemeClr val="bg1"/>
              </a:solidFill>
            </a:endParaRPr>
          </a:p>
        </p:txBody>
      </p:sp>
      <p:cxnSp>
        <p:nvCxnSpPr>
          <p:cNvPr id="86" name="Straight Connector 85"/>
          <p:cNvCxnSpPr/>
          <p:nvPr/>
        </p:nvCxnSpPr>
        <p:spPr>
          <a:xfrm flipH="1">
            <a:off x="5262246" y="3813362"/>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91" name="Picture 9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17905" y="5463066"/>
            <a:ext cx="1180795" cy="1050010"/>
          </a:xfrm>
          <a:prstGeom prst="rect">
            <a:avLst/>
          </a:prstGeom>
        </p:spPr>
      </p:pic>
      <p:sp>
        <p:nvSpPr>
          <p:cNvPr id="92" name="TextBox 91"/>
          <p:cNvSpPr txBox="1"/>
          <p:nvPr/>
        </p:nvSpPr>
        <p:spPr>
          <a:xfrm>
            <a:off x="2618098" y="1188093"/>
            <a:ext cx="1693655" cy="533400"/>
          </a:xfrm>
          <a:prstGeom prst="rect">
            <a:avLst/>
          </a:prstGeom>
          <a:noFill/>
        </p:spPr>
        <p:txBody>
          <a:bodyPr wrap="square" lIns="0" tIns="0" rIns="0" bIns="0" rtlCol="0">
            <a:noAutofit/>
          </a:bodyPr>
          <a:lstStyle/>
          <a:p>
            <a:pPr>
              <a:lnSpc>
                <a:spcPct val="90000"/>
              </a:lnSpc>
              <a:spcBef>
                <a:spcPts val="600"/>
              </a:spcBef>
            </a:pPr>
            <a:r>
              <a:rPr lang="en-US" sz="2400" spc="-50" dirty="0" smtClean="0">
                <a:solidFill>
                  <a:schemeClr val="tx1">
                    <a:lumMod val="50000"/>
                  </a:schemeClr>
                </a:solidFill>
                <a:latin typeface="Arial" panose="020B0604020202020204" pitchFamily="34" charset="0"/>
                <a:cs typeface="Arial" panose="020B0604020202020204" pitchFamily="34" charset="0"/>
              </a:rPr>
              <a:t>arXiv.org</a:t>
            </a:r>
            <a:endParaRPr lang="en-US" sz="2400" spc="-50" dirty="0">
              <a:solidFill>
                <a:schemeClr val="tx1">
                  <a:lumMod val="50000"/>
                </a:schemeClr>
              </a:solidFill>
              <a:latin typeface="Arial" panose="020B0604020202020204" pitchFamily="34" charset="0"/>
              <a:cs typeface="Arial" panose="020B0604020202020204" pitchFamily="34" charset="0"/>
            </a:endParaRPr>
          </a:p>
        </p:txBody>
      </p:sp>
      <p:sp>
        <p:nvSpPr>
          <p:cNvPr id="93" name="TextBox 92"/>
          <p:cNvSpPr txBox="1"/>
          <p:nvPr/>
        </p:nvSpPr>
        <p:spPr>
          <a:xfrm>
            <a:off x="4315043" y="3490944"/>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2001</a:t>
            </a:r>
            <a:endParaRPr lang="en-US" sz="1850" spc="-50" dirty="0">
              <a:solidFill>
                <a:schemeClr val="bg1"/>
              </a:solidFill>
            </a:endParaRPr>
          </a:p>
        </p:txBody>
      </p:sp>
      <p:sp>
        <p:nvSpPr>
          <p:cNvPr id="94" name="TextBox 93"/>
          <p:cNvSpPr txBox="1"/>
          <p:nvPr/>
        </p:nvSpPr>
        <p:spPr>
          <a:xfrm>
            <a:off x="3695634" y="3490716"/>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1999</a:t>
            </a:r>
            <a:endParaRPr lang="en-US" sz="1850" spc="-50" dirty="0">
              <a:solidFill>
                <a:schemeClr val="bg1"/>
              </a:solidFill>
            </a:endParaRPr>
          </a:p>
        </p:txBody>
      </p:sp>
      <p:sp>
        <p:nvSpPr>
          <p:cNvPr id="98" name="TextBox 97"/>
          <p:cNvSpPr txBox="1"/>
          <p:nvPr/>
        </p:nvSpPr>
        <p:spPr>
          <a:xfrm>
            <a:off x="3219689" y="4058975"/>
            <a:ext cx="857437" cy="758485"/>
          </a:xfrm>
          <a:prstGeom prst="rect">
            <a:avLst/>
          </a:prstGeom>
          <a:noFill/>
        </p:spPr>
        <p:txBody>
          <a:bodyPr wrap="square" lIns="0" tIns="0" rIns="0" bIns="0" rtlCol="0">
            <a:noAutofit/>
          </a:bodyPr>
          <a:lstStyle/>
          <a:p>
            <a:pPr>
              <a:lnSpc>
                <a:spcPct val="90000"/>
              </a:lnSpc>
              <a:spcBef>
                <a:spcPts val="600"/>
              </a:spcBef>
            </a:pPr>
            <a:r>
              <a:rPr lang="en-US" sz="1400" spc="-50" dirty="0" smtClean="0"/>
              <a:t>Blogger begins</a:t>
            </a:r>
            <a:endParaRPr lang="en-US" sz="1400" spc="-50" dirty="0"/>
          </a:p>
        </p:txBody>
      </p:sp>
      <p:pic>
        <p:nvPicPr>
          <p:cNvPr id="99" name="Picture 9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153285" y="5498316"/>
            <a:ext cx="1465830" cy="444711"/>
          </a:xfrm>
          <a:prstGeom prst="rect">
            <a:avLst/>
          </a:prstGeom>
        </p:spPr>
      </p:pic>
      <p:cxnSp>
        <p:nvCxnSpPr>
          <p:cNvPr id="100" name="Straight Connector 99"/>
          <p:cNvCxnSpPr/>
          <p:nvPr/>
        </p:nvCxnSpPr>
        <p:spPr>
          <a:xfrm>
            <a:off x="3886200" y="3856208"/>
            <a:ext cx="0" cy="1642108"/>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1" name="Picture 10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056434" y="882101"/>
            <a:ext cx="1005141" cy="887875"/>
          </a:xfrm>
          <a:prstGeom prst="rect">
            <a:avLst/>
          </a:prstGeom>
        </p:spPr>
      </p:pic>
      <p:cxnSp>
        <p:nvCxnSpPr>
          <p:cNvPr id="102" name="Straight Connector 101"/>
          <p:cNvCxnSpPr/>
          <p:nvPr/>
        </p:nvCxnSpPr>
        <p:spPr>
          <a:xfrm>
            <a:off x="4550322" y="1846960"/>
            <a:ext cx="0" cy="153985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650418" y="2651169"/>
            <a:ext cx="857437" cy="500722"/>
          </a:xfrm>
          <a:prstGeom prst="rect">
            <a:avLst/>
          </a:prstGeom>
          <a:noFill/>
        </p:spPr>
        <p:txBody>
          <a:bodyPr wrap="square" lIns="0" tIns="0" rIns="0" bIns="0" rtlCol="0">
            <a:noAutofit/>
          </a:bodyPr>
          <a:lstStyle/>
          <a:p>
            <a:pPr>
              <a:lnSpc>
                <a:spcPct val="90000"/>
              </a:lnSpc>
              <a:spcBef>
                <a:spcPts val="600"/>
              </a:spcBef>
            </a:pPr>
            <a:r>
              <a:rPr lang="en-US" sz="1400" spc="-50" dirty="0" smtClean="0"/>
              <a:t>Wikipedia is launched</a:t>
            </a:r>
            <a:endParaRPr lang="en-US" sz="1400" spc="-50" dirty="0"/>
          </a:p>
        </p:txBody>
      </p:sp>
      <p:sp>
        <p:nvSpPr>
          <p:cNvPr id="61" name="Rounded Rectangle 60"/>
          <p:cNvSpPr/>
          <p:nvPr/>
        </p:nvSpPr>
        <p:spPr>
          <a:xfrm>
            <a:off x="1421696" y="2438143"/>
            <a:ext cx="6400799" cy="2667000"/>
          </a:xfrm>
          <a:prstGeom prst="roundRect">
            <a:avLst/>
          </a:prstGeom>
          <a:solidFill>
            <a:schemeClr val="tx1">
              <a:lumMod val="5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“It is one of the noblest duties of a university to advance knowledge, and to diffuse it not merely among those who can attend lectures—but far and wide”</a:t>
            </a:r>
          </a:p>
          <a:p>
            <a:pPr algn="ctr"/>
            <a:endParaRPr lang="en-US" dirty="0" smtClean="0"/>
          </a:p>
          <a:p>
            <a:pPr algn="ctr"/>
            <a:r>
              <a:rPr lang="en-US" sz="1600" dirty="0" smtClean="0"/>
              <a:t>Daniel </a:t>
            </a:r>
            <a:r>
              <a:rPr lang="en-US" sz="1600" dirty="0" err="1" smtClean="0"/>
              <a:t>Coit</a:t>
            </a:r>
            <a:r>
              <a:rPr lang="en-US" sz="1600" dirty="0" smtClean="0"/>
              <a:t> Gilman</a:t>
            </a:r>
          </a:p>
          <a:p>
            <a:pPr algn="ctr"/>
            <a:r>
              <a:rPr lang="en-US" sz="1600" dirty="0" smtClean="0"/>
              <a:t>Founding President, Johns Hopkins University</a:t>
            </a:r>
            <a:endParaRPr lang="en-US" sz="1600" dirty="0"/>
          </a:p>
        </p:txBody>
      </p:sp>
    </p:spTree>
    <p:extLst>
      <p:ext uri="{BB962C8B-B14F-4D97-AF65-F5344CB8AC3E}">
        <p14:creationId xmlns:p14="http://schemas.microsoft.com/office/powerpoint/2010/main" val="1538408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81000" y="2362200"/>
            <a:ext cx="4800600" cy="1143000"/>
          </a:xfrm>
        </p:spPr>
        <p:txBody>
          <a:bodyPr/>
          <a:lstStyle/>
          <a:p>
            <a:r>
              <a:rPr lang="en-US" sz="3600" b="1" dirty="0" smtClean="0"/>
              <a:t>Dissemination Overview</a:t>
            </a:r>
            <a:endParaRPr lang="en-US" sz="3600" b="1" dirty="0"/>
          </a:p>
        </p:txBody>
      </p:sp>
      <p:sp>
        <p:nvSpPr>
          <p:cNvPr id="4" name="TextBox 3"/>
          <p:cNvSpPr txBox="1"/>
          <p:nvPr/>
        </p:nvSpPr>
        <p:spPr>
          <a:xfrm>
            <a:off x="391886" y="3526971"/>
            <a:ext cx="5943600" cy="816429"/>
          </a:xfrm>
          <a:prstGeom prst="rect">
            <a:avLst/>
          </a:prstGeom>
          <a:noFill/>
        </p:spPr>
        <p:txBody>
          <a:bodyPr wrap="square" lIns="0" tIns="0" rIns="0" bIns="0" rtlCol="0">
            <a:noAutofit/>
          </a:bodyPr>
          <a:lstStyle/>
          <a:p>
            <a:pPr>
              <a:lnSpc>
                <a:spcPct val="90000"/>
              </a:lnSpc>
            </a:pPr>
            <a:r>
              <a:rPr lang="en-US" sz="1850" spc="-50" dirty="0" smtClean="0">
                <a:solidFill>
                  <a:schemeClr val="bg1"/>
                </a:solidFill>
              </a:rPr>
              <a:t>Review of dissemination plans, tools, and resources.</a:t>
            </a:r>
            <a:endParaRPr lang="en-US" sz="1850" spc="-50" dirty="0">
              <a:solidFill>
                <a:schemeClr val="bg1"/>
              </a:solidFill>
            </a:endParaRPr>
          </a:p>
        </p:txBody>
      </p:sp>
    </p:spTree>
    <p:extLst>
      <p:ext uri="{BB962C8B-B14F-4D97-AF65-F5344CB8AC3E}">
        <p14:creationId xmlns:p14="http://schemas.microsoft.com/office/powerpoint/2010/main" val="18799915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terms</a:t>
            </a:r>
            <a:endParaRPr lang="en-US" dirty="0"/>
          </a:p>
        </p:txBody>
      </p:sp>
      <p:sp>
        <p:nvSpPr>
          <p:cNvPr id="3" name="Content Placeholder 2"/>
          <p:cNvSpPr>
            <a:spLocks noGrp="1"/>
          </p:cNvSpPr>
          <p:nvPr>
            <p:ph idx="1"/>
          </p:nvPr>
        </p:nvSpPr>
        <p:spPr>
          <a:xfrm>
            <a:off x="801197" y="1621971"/>
            <a:ext cx="2922109" cy="359229"/>
          </a:xfrm>
        </p:spPr>
        <p:txBody>
          <a:bodyPr/>
          <a:lstStyle/>
          <a:p>
            <a:pPr marL="0" indent="0">
              <a:buNone/>
            </a:pPr>
            <a:r>
              <a:rPr lang="en-US" dirty="0" smtClean="0"/>
              <a:t>What is </a:t>
            </a:r>
            <a:r>
              <a:rPr lang="en-US" b="1" dirty="0" smtClean="0"/>
              <a:t>dissemination</a:t>
            </a:r>
            <a:r>
              <a:rPr lang="en-US" dirty="0" smtClean="0"/>
              <a:t>?  </a:t>
            </a:r>
          </a:p>
        </p:txBody>
      </p:sp>
      <p:sp>
        <p:nvSpPr>
          <p:cNvPr id="4" name="Text Placeholder 3"/>
          <p:cNvSpPr>
            <a:spLocks noGrp="1"/>
          </p:cNvSpPr>
          <p:nvPr>
            <p:ph type="body" sz="quarter" idx="13"/>
          </p:nvPr>
        </p:nvSpPr>
        <p:spPr/>
        <p:txBody>
          <a:bodyPr/>
          <a:lstStyle/>
          <a:p>
            <a:r>
              <a:rPr lang="en-US" dirty="0" smtClean="0"/>
              <a:t>Often used </a:t>
            </a:r>
            <a:r>
              <a:rPr lang="en-US" dirty="0" smtClean="0"/>
              <a:t>interchangeably</a:t>
            </a:r>
            <a:r>
              <a:rPr lang="en-US" dirty="0" smtClean="0"/>
              <a:t>, but are actually distinct concepts</a:t>
            </a:r>
            <a:endParaRPr lang="en-US" dirty="0"/>
          </a:p>
        </p:txBody>
      </p:sp>
      <p:sp>
        <p:nvSpPr>
          <p:cNvPr id="5" name="Rectangle 4"/>
          <p:cNvSpPr/>
          <p:nvPr/>
        </p:nvSpPr>
        <p:spPr>
          <a:xfrm>
            <a:off x="3054414" y="1544096"/>
            <a:ext cx="5708585" cy="923330"/>
          </a:xfrm>
          <a:prstGeom prst="rect">
            <a:avLst/>
          </a:prstGeom>
        </p:spPr>
        <p:txBody>
          <a:bodyPr wrap="square">
            <a:spAutoFit/>
          </a:bodyPr>
          <a:lstStyle/>
          <a:p>
            <a:r>
              <a:rPr lang="en-US" dirty="0" smtClean="0"/>
              <a:t>the active process </a:t>
            </a:r>
            <a:r>
              <a:rPr lang="en-US" dirty="0"/>
              <a:t>of making research discoverable and accessible to various </a:t>
            </a:r>
            <a:r>
              <a:rPr lang="en-US" dirty="0" smtClean="0"/>
              <a:t>audiences  (e.g. sharing content online through social media)</a:t>
            </a:r>
            <a:endParaRPr lang="en-US" dirty="0"/>
          </a:p>
        </p:txBody>
      </p:sp>
      <p:sp>
        <p:nvSpPr>
          <p:cNvPr id="6" name="Rectangle 5"/>
          <p:cNvSpPr/>
          <p:nvPr/>
        </p:nvSpPr>
        <p:spPr>
          <a:xfrm>
            <a:off x="3059922" y="3650033"/>
            <a:ext cx="5713664" cy="923330"/>
          </a:xfrm>
          <a:prstGeom prst="rect">
            <a:avLst/>
          </a:prstGeom>
        </p:spPr>
        <p:txBody>
          <a:bodyPr wrap="square">
            <a:spAutoFit/>
          </a:bodyPr>
          <a:lstStyle/>
          <a:p>
            <a:r>
              <a:rPr lang="en-US" dirty="0"/>
              <a:t>the meaningful involvement or exchange between research creators and consumers </a:t>
            </a:r>
            <a:r>
              <a:rPr lang="en-US" dirty="0" smtClean="0"/>
              <a:t>(e.g. receiving feedback from social media followers)</a:t>
            </a:r>
            <a:endParaRPr lang="en-US" dirty="0"/>
          </a:p>
        </p:txBody>
      </p:sp>
      <p:sp>
        <p:nvSpPr>
          <p:cNvPr id="7" name="Rectangle 6"/>
          <p:cNvSpPr/>
          <p:nvPr/>
        </p:nvSpPr>
        <p:spPr>
          <a:xfrm>
            <a:off x="3054414" y="4745859"/>
            <a:ext cx="5619673" cy="923330"/>
          </a:xfrm>
          <a:prstGeom prst="rect">
            <a:avLst/>
          </a:prstGeom>
        </p:spPr>
        <p:txBody>
          <a:bodyPr wrap="square">
            <a:spAutoFit/>
          </a:bodyPr>
          <a:lstStyle/>
          <a:p>
            <a:r>
              <a:rPr lang="en-US" dirty="0"/>
              <a:t>the demonstrated outcomes of research in academia, society, culture, public policy, and beyond </a:t>
            </a:r>
            <a:r>
              <a:rPr lang="en-US" dirty="0" smtClean="0"/>
              <a:t>(e.g. evaluating the outcomes of your findings)</a:t>
            </a:r>
            <a:endParaRPr lang="en-US" dirty="0"/>
          </a:p>
        </p:txBody>
      </p:sp>
      <p:sp>
        <p:nvSpPr>
          <p:cNvPr id="8" name="Rectangle 7"/>
          <p:cNvSpPr/>
          <p:nvPr/>
        </p:nvSpPr>
        <p:spPr>
          <a:xfrm>
            <a:off x="685800" y="3635138"/>
            <a:ext cx="2277355" cy="369332"/>
          </a:xfrm>
          <a:prstGeom prst="rect">
            <a:avLst/>
          </a:prstGeom>
        </p:spPr>
        <p:txBody>
          <a:bodyPr wrap="none">
            <a:spAutoFit/>
          </a:bodyPr>
          <a:lstStyle/>
          <a:p>
            <a:r>
              <a:rPr lang="en-US" dirty="0"/>
              <a:t>What is </a:t>
            </a:r>
            <a:r>
              <a:rPr lang="en-US" b="1" dirty="0"/>
              <a:t>engagement</a:t>
            </a:r>
            <a:r>
              <a:rPr lang="en-US" dirty="0"/>
              <a:t>? </a:t>
            </a:r>
          </a:p>
        </p:txBody>
      </p:sp>
      <p:sp>
        <p:nvSpPr>
          <p:cNvPr id="9" name="Rectangle 8"/>
          <p:cNvSpPr/>
          <p:nvPr/>
        </p:nvSpPr>
        <p:spPr>
          <a:xfrm>
            <a:off x="801196" y="4838192"/>
            <a:ext cx="1697388" cy="369332"/>
          </a:xfrm>
          <a:prstGeom prst="rect">
            <a:avLst/>
          </a:prstGeom>
        </p:spPr>
        <p:txBody>
          <a:bodyPr wrap="none">
            <a:spAutoFit/>
          </a:bodyPr>
          <a:lstStyle/>
          <a:p>
            <a:r>
              <a:rPr lang="en-US" dirty="0"/>
              <a:t>What is </a:t>
            </a:r>
            <a:r>
              <a:rPr lang="en-US" b="1" dirty="0"/>
              <a:t>impact</a:t>
            </a:r>
            <a:r>
              <a:rPr lang="en-US" dirty="0"/>
              <a:t>?</a:t>
            </a:r>
          </a:p>
        </p:txBody>
      </p:sp>
      <p:sp>
        <p:nvSpPr>
          <p:cNvPr id="10" name="Slide Number Placeholder 9"/>
          <p:cNvSpPr>
            <a:spLocks noGrp="1"/>
          </p:cNvSpPr>
          <p:nvPr>
            <p:ph type="sldNum" sz="quarter" idx="12"/>
          </p:nvPr>
        </p:nvSpPr>
        <p:spPr/>
        <p:txBody>
          <a:bodyPr/>
          <a:lstStyle/>
          <a:p>
            <a:fld id="{0D558541-60C9-42A2-8392-FF12533A6B7A}" type="slidenum">
              <a:rPr lang="en-US" smtClean="0"/>
              <a:pPr/>
              <a:t>10</a:t>
            </a:fld>
            <a:endParaRPr lang="en-US" dirty="0"/>
          </a:p>
        </p:txBody>
      </p:sp>
      <p:sp>
        <p:nvSpPr>
          <p:cNvPr id="11" name="Content Placeholder 2"/>
          <p:cNvSpPr txBox="1">
            <a:spLocks/>
          </p:cNvSpPr>
          <p:nvPr/>
        </p:nvSpPr>
        <p:spPr>
          <a:xfrm>
            <a:off x="801196" y="2675087"/>
            <a:ext cx="2922109" cy="359229"/>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t>What is </a:t>
            </a:r>
            <a:r>
              <a:rPr lang="en-US" b="1" dirty="0" smtClean="0"/>
              <a:t>diffusion</a:t>
            </a:r>
            <a:r>
              <a:rPr lang="en-US" dirty="0" smtClean="0"/>
              <a:t>?  </a:t>
            </a:r>
          </a:p>
        </p:txBody>
      </p:sp>
      <p:sp>
        <p:nvSpPr>
          <p:cNvPr id="12" name="Rectangle 11"/>
          <p:cNvSpPr/>
          <p:nvPr/>
        </p:nvSpPr>
        <p:spPr>
          <a:xfrm>
            <a:off x="3032706" y="2606519"/>
            <a:ext cx="5708585" cy="646331"/>
          </a:xfrm>
          <a:prstGeom prst="rect">
            <a:avLst/>
          </a:prstGeom>
        </p:spPr>
        <p:txBody>
          <a:bodyPr wrap="square">
            <a:spAutoFit/>
          </a:bodyPr>
          <a:lstStyle/>
          <a:p>
            <a:r>
              <a:rPr lang="en-US" dirty="0"/>
              <a:t>t</a:t>
            </a:r>
            <a:r>
              <a:rPr lang="en-US" dirty="0" smtClean="0"/>
              <a:t>he passive, informal, unplanned spread of information to various audiences (e.g. a tweet going viral overnight) </a:t>
            </a:r>
            <a:endParaRPr lang="en-US" dirty="0"/>
          </a:p>
        </p:txBody>
      </p:sp>
    </p:spTree>
    <p:extLst>
      <p:ext uri="{BB962C8B-B14F-4D97-AF65-F5344CB8AC3E}">
        <p14:creationId xmlns:p14="http://schemas.microsoft.com/office/powerpoint/2010/main" val="833943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dissemination happen?</a:t>
            </a:r>
          </a:p>
        </p:txBody>
      </p:sp>
      <p:sp>
        <p:nvSpPr>
          <p:cNvPr id="6" name="Slide Number Placeholder 5"/>
          <p:cNvSpPr>
            <a:spLocks noGrp="1"/>
          </p:cNvSpPr>
          <p:nvPr>
            <p:ph type="sldNum" sz="quarter" idx="12"/>
          </p:nvPr>
        </p:nvSpPr>
        <p:spPr>
          <a:xfrm>
            <a:off x="8544560" y="6400800"/>
            <a:ext cx="346745" cy="231266"/>
          </a:xfrm>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1666359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dissemination happen?</a:t>
            </a:r>
          </a:p>
        </p:txBody>
      </p:sp>
      <p:sp>
        <p:nvSpPr>
          <p:cNvPr id="19" name="TextBox 18"/>
          <p:cNvSpPr txBox="1"/>
          <p:nvPr/>
        </p:nvSpPr>
        <p:spPr>
          <a:xfrm>
            <a:off x="963244" y="1543715"/>
            <a:ext cx="2248849" cy="304800"/>
          </a:xfrm>
          <a:prstGeom prst="rect">
            <a:avLst/>
          </a:prstGeom>
          <a:noFill/>
        </p:spPr>
        <p:txBody>
          <a:bodyPr wrap="square" lIns="0" tIns="0" rIns="0" bIns="0" rtlCol="0">
            <a:noAutofit/>
          </a:bodyPr>
          <a:lstStyle/>
          <a:p>
            <a:pPr>
              <a:lnSpc>
                <a:spcPct val="90000"/>
              </a:lnSpc>
              <a:spcBef>
                <a:spcPts val="600"/>
              </a:spcBef>
            </a:pPr>
            <a:r>
              <a:rPr lang="en-US" b="1" spc="-50" dirty="0" smtClean="0"/>
              <a:t>Online Strategies</a:t>
            </a:r>
          </a:p>
          <a:p>
            <a:pPr>
              <a:lnSpc>
                <a:spcPct val="90000"/>
              </a:lnSpc>
              <a:spcBef>
                <a:spcPts val="600"/>
              </a:spcBef>
            </a:pPr>
            <a:endParaRPr lang="en-US" sz="1850" spc="-50" dirty="0"/>
          </a:p>
        </p:txBody>
      </p:sp>
      <p:sp>
        <p:nvSpPr>
          <p:cNvPr id="20" name="TextBox 19"/>
          <p:cNvSpPr txBox="1"/>
          <p:nvPr/>
        </p:nvSpPr>
        <p:spPr>
          <a:xfrm>
            <a:off x="203560" y="2938462"/>
            <a:ext cx="2880955" cy="2166938"/>
          </a:xfrm>
          <a:prstGeom prst="rect">
            <a:avLst/>
          </a:prstGeom>
          <a:noFill/>
        </p:spPr>
        <p:txBody>
          <a:bodyPr wrap="square" lIns="0" tIns="0" rIns="0" bIns="0" rtlCol="0">
            <a:noAutofit/>
          </a:bodyPr>
          <a:lstStyle/>
          <a:p>
            <a:pPr algn="ctr">
              <a:lnSpc>
                <a:spcPct val="90000"/>
              </a:lnSpc>
              <a:spcBef>
                <a:spcPts val="600"/>
              </a:spcBef>
            </a:pPr>
            <a:r>
              <a:rPr lang="en-US" spc="-50" dirty="0" smtClean="0"/>
              <a:t>Website</a:t>
            </a:r>
          </a:p>
          <a:p>
            <a:pPr algn="ctr">
              <a:lnSpc>
                <a:spcPct val="90000"/>
              </a:lnSpc>
              <a:spcBef>
                <a:spcPts val="600"/>
              </a:spcBef>
            </a:pPr>
            <a:r>
              <a:rPr lang="en-US" spc="-50" dirty="0" smtClean="0"/>
              <a:t>Mailing Lists</a:t>
            </a:r>
          </a:p>
          <a:p>
            <a:pPr algn="ctr">
              <a:lnSpc>
                <a:spcPct val="90000"/>
              </a:lnSpc>
              <a:spcBef>
                <a:spcPts val="600"/>
              </a:spcBef>
            </a:pPr>
            <a:r>
              <a:rPr lang="en-US" spc="-50" dirty="0" smtClean="0"/>
              <a:t>Virtual Events</a:t>
            </a:r>
          </a:p>
          <a:p>
            <a:pPr algn="ctr">
              <a:lnSpc>
                <a:spcPct val="90000"/>
              </a:lnSpc>
              <a:spcBef>
                <a:spcPts val="600"/>
              </a:spcBef>
            </a:pPr>
            <a:r>
              <a:rPr lang="en-US" spc="-50" dirty="0" smtClean="0"/>
              <a:t>Social Media </a:t>
            </a:r>
          </a:p>
          <a:p>
            <a:pPr algn="ctr">
              <a:lnSpc>
                <a:spcPct val="90000"/>
              </a:lnSpc>
              <a:spcBef>
                <a:spcPts val="600"/>
              </a:spcBef>
            </a:pPr>
            <a:r>
              <a:rPr lang="en-US" sz="1400" spc="-50" dirty="0" smtClean="0"/>
              <a:t>(Twitter, Facebook, Podcasts, Blogs)</a:t>
            </a:r>
          </a:p>
          <a:p>
            <a:pPr>
              <a:lnSpc>
                <a:spcPct val="90000"/>
              </a:lnSpc>
              <a:spcBef>
                <a:spcPts val="600"/>
              </a:spcBef>
            </a:pPr>
            <a:endParaRPr lang="en-US" sz="1850" spc="-50" dirty="0" smtClean="0"/>
          </a:p>
        </p:txBody>
      </p:sp>
      <p:sp>
        <p:nvSpPr>
          <p:cNvPr id="9" name="Oval 8"/>
          <p:cNvSpPr/>
          <p:nvPr/>
        </p:nvSpPr>
        <p:spPr>
          <a:xfrm>
            <a:off x="1181441" y="1917845"/>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130941"/>
            <a:ext cx="518001" cy="518001"/>
          </a:xfrm>
          <a:prstGeom prst="rect">
            <a:avLst/>
          </a:prstGeom>
        </p:spPr>
      </p:pic>
      <p:sp>
        <p:nvSpPr>
          <p:cNvPr id="6" name="Slide Number Placeholder 5"/>
          <p:cNvSpPr>
            <a:spLocks noGrp="1"/>
          </p:cNvSpPr>
          <p:nvPr>
            <p:ph type="sldNum" sz="quarter" idx="12"/>
          </p:nvPr>
        </p:nvSpPr>
        <p:spPr>
          <a:xfrm>
            <a:off x="8544560" y="6400800"/>
            <a:ext cx="346745" cy="231266"/>
          </a:xfrm>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053646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dissemination happen?</a:t>
            </a:r>
          </a:p>
        </p:txBody>
      </p:sp>
      <p:sp>
        <p:nvSpPr>
          <p:cNvPr id="19" name="TextBox 18"/>
          <p:cNvSpPr txBox="1"/>
          <p:nvPr/>
        </p:nvSpPr>
        <p:spPr>
          <a:xfrm>
            <a:off x="963244" y="1543715"/>
            <a:ext cx="2248849" cy="304800"/>
          </a:xfrm>
          <a:prstGeom prst="rect">
            <a:avLst/>
          </a:prstGeom>
          <a:noFill/>
        </p:spPr>
        <p:txBody>
          <a:bodyPr wrap="square" lIns="0" tIns="0" rIns="0" bIns="0" rtlCol="0">
            <a:noAutofit/>
          </a:bodyPr>
          <a:lstStyle/>
          <a:p>
            <a:pPr>
              <a:lnSpc>
                <a:spcPct val="90000"/>
              </a:lnSpc>
              <a:spcBef>
                <a:spcPts val="600"/>
              </a:spcBef>
            </a:pPr>
            <a:r>
              <a:rPr lang="en-US" b="1" spc="-50" dirty="0" smtClean="0"/>
              <a:t>Online Strategies</a:t>
            </a:r>
          </a:p>
          <a:p>
            <a:pPr>
              <a:lnSpc>
                <a:spcPct val="90000"/>
              </a:lnSpc>
              <a:spcBef>
                <a:spcPts val="600"/>
              </a:spcBef>
            </a:pPr>
            <a:endParaRPr lang="en-US" sz="1850" spc="-50" dirty="0"/>
          </a:p>
        </p:txBody>
      </p:sp>
      <p:sp>
        <p:nvSpPr>
          <p:cNvPr id="20" name="TextBox 19"/>
          <p:cNvSpPr txBox="1"/>
          <p:nvPr/>
        </p:nvSpPr>
        <p:spPr>
          <a:xfrm>
            <a:off x="203560" y="2938462"/>
            <a:ext cx="2880955" cy="2166938"/>
          </a:xfrm>
          <a:prstGeom prst="rect">
            <a:avLst/>
          </a:prstGeom>
          <a:noFill/>
        </p:spPr>
        <p:txBody>
          <a:bodyPr wrap="square" lIns="0" tIns="0" rIns="0" bIns="0" rtlCol="0">
            <a:noAutofit/>
          </a:bodyPr>
          <a:lstStyle/>
          <a:p>
            <a:pPr algn="ctr">
              <a:lnSpc>
                <a:spcPct val="90000"/>
              </a:lnSpc>
              <a:spcBef>
                <a:spcPts val="600"/>
              </a:spcBef>
            </a:pPr>
            <a:r>
              <a:rPr lang="en-US" spc="-50" dirty="0" smtClean="0"/>
              <a:t>Website</a:t>
            </a:r>
          </a:p>
          <a:p>
            <a:pPr algn="ctr">
              <a:lnSpc>
                <a:spcPct val="90000"/>
              </a:lnSpc>
              <a:spcBef>
                <a:spcPts val="600"/>
              </a:spcBef>
            </a:pPr>
            <a:r>
              <a:rPr lang="en-US" spc="-50" dirty="0" smtClean="0"/>
              <a:t>Mailing Lists</a:t>
            </a:r>
          </a:p>
          <a:p>
            <a:pPr algn="ctr">
              <a:lnSpc>
                <a:spcPct val="90000"/>
              </a:lnSpc>
              <a:spcBef>
                <a:spcPts val="600"/>
              </a:spcBef>
            </a:pPr>
            <a:r>
              <a:rPr lang="en-US" spc="-50" dirty="0" smtClean="0"/>
              <a:t>Virtual Events</a:t>
            </a:r>
          </a:p>
          <a:p>
            <a:pPr algn="ctr">
              <a:lnSpc>
                <a:spcPct val="90000"/>
              </a:lnSpc>
              <a:spcBef>
                <a:spcPts val="600"/>
              </a:spcBef>
            </a:pPr>
            <a:r>
              <a:rPr lang="en-US" spc="-50" dirty="0" smtClean="0"/>
              <a:t>Social Media </a:t>
            </a:r>
          </a:p>
          <a:p>
            <a:pPr algn="ctr">
              <a:lnSpc>
                <a:spcPct val="90000"/>
              </a:lnSpc>
              <a:spcBef>
                <a:spcPts val="600"/>
              </a:spcBef>
            </a:pPr>
            <a:r>
              <a:rPr lang="en-US" sz="1400" spc="-50" dirty="0" smtClean="0"/>
              <a:t>(Twitter, Facebook, Podcasts, Blogs)</a:t>
            </a:r>
          </a:p>
          <a:p>
            <a:pPr>
              <a:lnSpc>
                <a:spcPct val="90000"/>
              </a:lnSpc>
              <a:spcBef>
                <a:spcPts val="600"/>
              </a:spcBef>
            </a:pPr>
            <a:endParaRPr lang="en-US" sz="1850" spc="-50" dirty="0" smtClean="0"/>
          </a:p>
        </p:txBody>
      </p:sp>
      <p:sp>
        <p:nvSpPr>
          <p:cNvPr id="21" name="TextBox 20"/>
          <p:cNvSpPr txBox="1"/>
          <p:nvPr/>
        </p:nvSpPr>
        <p:spPr>
          <a:xfrm>
            <a:off x="3631640" y="1530812"/>
            <a:ext cx="2251448" cy="304800"/>
          </a:xfrm>
          <a:prstGeom prst="rect">
            <a:avLst/>
          </a:prstGeom>
          <a:noFill/>
        </p:spPr>
        <p:txBody>
          <a:bodyPr wrap="square" lIns="0" tIns="0" rIns="0" bIns="0" rtlCol="0">
            <a:noAutofit/>
          </a:bodyPr>
          <a:lstStyle/>
          <a:p>
            <a:pPr>
              <a:lnSpc>
                <a:spcPct val="90000"/>
              </a:lnSpc>
              <a:spcBef>
                <a:spcPts val="600"/>
              </a:spcBef>
            </a:pPr>
            <a:r>
              <a:rPr lang="en-US" b="1" spc="-50" dirty="0" smtClean="0"/>
              <a:t>In-person Strategies</a:t>
            </a:r>
          </a:p>
          <a:p>
            <a:pPr>
              <a:lnSpc>
                <a:spcPct val="90000"/>
              </a:lnSpc>
              <a:spcBef>
                <a:spcPts val="600"/>
              </a:spcBef>
            </a:pPr>
            <a:endParaRPr lang="en-US" sz="1850" spc="-50" dirty="0"/>
          </a:p>
        </p:txBody>
      </p:sp>
      <p:sp>
        <p:nvSpPr>
          <p:cNvPr id="22" name="TextBox 21"/>
          <p:cNvSpPr txBox="1"/>
          <p:nvPr/>
        </p:nvSpPr>
        <p:spPr>
          <a:xfrm>
            <a:off x="3288075" y="2977366"/>
            <a:ext cx="2403848" cy="1692801"/>
          </a:xfrm>
          <a:prstGeom prst="rect">
            <a:avLst/>
          </a:prstGeom>
          <a:noFill/>
        </p:spPr>
        <p:txBody>
          <a:bodyPr wrap="square" lIns="0" tIns="0" rIns="0" bIns="0" rtlCol="0">
            <a:noAutofit/>
          </a:bodyPr>
          <a:lstStyle/>
          <a:p>
            <a:pPr algn="ctr">
              <a:lnSpc>
                <a:spcPct val="90000"/>
              </a:lnSpc>
              <a:spcBef>
                <a:spcPts val="600"/>
              </a:spcBef>
            </a:pPr>
            <a:r>
              <a:rPr lang="en-US" spc="-50" dirty="0" smtClean="0"/>
              <a:t>Networking</a:t>
            </a:r>
          </a:p>
          <a:p>
            <a:pPr algn="ctr">
              <a:lnSpc>
                <a:spcPct val="90000"/>
              </a:lnSpc>
              <a:spcBef>
                <a:spcPts val="600"/>
              </a:spcBef>
            </a:pPr>
            <a:r>
              <a:rPr lang="en-US" spc="-50" dirty="0" smtClean="0"/>
              <a:t>Workshops or training</a:t>
            </a:r>
          </a:p>
          <a:p>
            <a:pPr algn="ctr">
              <a:lnSpc>
                <a:spcPct val="90000"/>
              </a:lnSpc>
              <a:spcBef>
                <a:spcPts val="600"/>
              </a:spcBef>
            </a:pPr>
            <a:r>
              <a:rPr lang="en-US" spc="-50" dirty="0" smtClean="0"/>
              <a:t>Meetings</a:t>
            </a:r>
          </a:p>
          <a:p>
            <a:pPr algn="ctr">
              <a:lnSpc>
                <a:spcPct val="90000"/>
              </a:lnSpc>
              <a:spcBef>
                <a:spcPts val="600"/>
              </a:spcBef>
            </a:pPr>
            <a:r>
              <a:rPr lang="en-US" spc="-50" dirty="0" smtClean="0"/>
              <a:t>Conference Presentations</a:t>
            </a:r>
          </a:p>
          <a:p>
            <a:pPr algn="ctr">
              <a:lnSpc>
                <a:spcPct val="90000"/>
              </a:lnSpc>
              <a:spcBef>
                <a:spcPts val="600"/>
              </a:spcBef>
            </a:pPr>
            <a:r>
              <a:rPr lang="en-US" spc="-50" dirty="0" smtClean="0"/>
              <a:t>Community Lectures</a:t>
            </a:r>
          </a:p>
          <a:p>
            <a:pPr>
              <a:lnSpc>
                <a:spcPct val="90000"/>
              </a:lnSpc>
              <a:spcBef>
                <a:spcPts val="600"/>
              </a:spcBef>
            </a:pPr>
            <a:endParaRPr lang="en-US" sz="1850" spc="-50" dirty="0" smtClean="0"/>
          </a:p>
          <a:p>
            <a:pPr>
              <a:lnSpc>
                <a:spcPct val="90000"/>
              </a:lnSpc>
              <a:spcBef>
                <a:spcPts val="600"/>
              </a:spcBef>
            </a:pPr>
            <a:endParaRPr lang="en-US" sz="1850" spc="-50" dirty="0" smtClean="0"/>
          </a:p>
        </p:txBody>
      </p:sp>
      <p:sp>
        <p:nvSpPr>
          <p:cNvPr id="9" name="Oval 8"/>
          <p:cNvSpPr/>
          <p:nvPr/>
        </p:nvSpPr>
        <p:spPr>
          <a:xfrm>
            <a:off x="1181441" y="1917845"/>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130941"/>
            <a:ext cx="518001" cy="518001"/>
          </a:xfrm>
          <a:prstGeom prst="rect">
            <a:avLst/>
          </a:prstGeom>
        </p:spPr>
      </p:pic>
      <p:sp>
        <p:nvSpPr>
          <p:cNvPr id="28" name="Oval 27"/>
          <p:cNvSpPr/>
          <p:nvPr/>
        </p:nvSpPr>
        <p:spPr>
          <a:xfrm>
            <a:off x="4016803" y="1965298"/>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2130941"/>
            <a:ext cx="597999" cy="597999"/>
          </a:xfrm>
          <a:prstGeom prst="rect">
            <a:avLst/>
          </a:prstGeom>
        </p:spPr>
      </p:pic>
      <p:sp>
        <p:nvSpPr>
          <p:cNvPr id="6" name="Slide Number Placeholder 5"/>
          <p:cNvSpPr>
            <a:spLocks noGrp="1"/>
          </p:cNvSpPr>
          <p:nvPr>
            <p:ph type="sldNum" sz="quarter" idx="12"/>
          </p:nvPr>
        </p:nvSpPr>
        <p:spPr>
          <a:xfrm>
            <a:off x="8544560" y="6400800"/>
            <a:ext cx="346745" cy="231266"/>
          </a:xfrm>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13869045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dissemination happen?</a:t>
            </a:r>
          </a:p>
        </p:txBody>
      </p:sp>
      <p:sp>
        <p:nvSpPr>
          <p:cNvPr id="19" name="TextBox 18"/>
          <p:cNvSpPr txBox="1"/>
          <p:nvPr/>
        </p:nvSpPr>
        <p:spPr>
          <a:xfrm>
            <a:off x="963244" y="1543715"/>
            <a:ext cx="2248849" cy="304800"/>
          </a:xfrm>
          <a:prstGeom prst="rect">
            <a:avLst/>
          </a:prstGeom>
          <a:noFill/>
        </p:spPr>
        <p:txBody>
          <a:bodyPr wrap="square" lIns="0" tIns="0" rIns="0" bIns="0" rtlCol="0">
            <a:noAutofit/>
          </a:bodyPr>
          <a:lstStyle/>
          <a:p>
            <a:pPr>
              <a:lnSpc>
                <a:spcPct val="90000"/>
              </a:lnSpc>
              <a:spcBef>
                <a:spcPts val="600"/>
              </a:spcBef>
            </a:pPr>
            <a:r>
              <a:rPr lang="en-US" b="1" spc="-50" dirty="0" smtClean="0"/>
              <a:t>Online Strategies</a:t>
            </a:r>
          </a:p>
          <a:p>
            <a:pPr>
              <a:lnSpc>
                <a:spcPct val="90000"/>
              </a:lnSpc>
              <a:spcBef>
                <a:spcPts val="600"/>
              </a:spcBef>
            </a:pPr>
            <a:endParaRPr lang="en-US" sz="1850" spc="-50" dirty="0"/>
          </a:p>
        </p:txBody>
      </p:sp>
      <p:sp>
        <p:nvSpPr>
          <p:cNvPr id="20" name="TextBox 19"/>
          <p:cNvSpPr txBox="1"/>
          <p:nvPr/>
        </p:nvSpPr>
        <p:spPr>
          <a:xfrm>
            <a:off x="203560" y="2938462"/>
            <a:ext cx="2880955" cy="2166938"/>
          </a:xfrm>
          <a:prstGeom prst="rect">
            <a:avLst/>
          </a:prstGeom>
          <a:noFill/>
        </p:spPr>
        <p:txBody>
          <a:bodyPr wrap="square" lIns="0" tIns="0" rIns="0" bIns="0" rtlCol="0">
            <a:noAutofit/>
          </a:bodyPr>
          <a:lstStyle/>
          <a:p>
            <a:pPr algn="ctr">
              <a:lnSpc>
                <a:spcPct val="90000"/>
              </a:lnSpc>
              <a:spcBef>
                <a:spcPts val="600"/>
              </a:spcBef>
            </a:pPr>
            <a:r>
              <a:rPr lang="en-US" spc="-50" dirty="0" smtClean="0"/>
              <a:t>Website</a:t>
            </a:r>
          </a:p>
          <a:p>
            <a:pPr algn="ctr">
              <a:lnSpc>
                <a:spcPct val="90000"/>
              </a:lnSpc>
              <a:spcBef>
                <a:spcPts val="600"/>
              </a:spcBef>
            </a:pPr>
            <a:r>
              <a:rPr lang="en-US" spc="-50" dirty="0" smtClean="0"/>
              <a:t>Mailing Lists</a:t>
            </a:r>
          </a:p>
          <a:p>
            <a:pPr algn="ctr">
              <a:lnSpc>
                <a:spcPct val="90000"/>
              </a:lnSpc>
              <a:spcBef>
                <a:spcPts val="600"/>
              </a:spcBef>
            </a:pPr>
            <a:r>
              <a:rPr lang="en-US" spc="-50" dirty="0" smtClean="0"/>
              <a:t>Virtual Events</a:t>
            </a:r>
          </a:p>
          <a:p>
            <a:pPr algn="ctr">
              <a:lnSpc>
                <a:spcPct val="90000"/>
              </a:lnSpc>
              <a:spcBef>
                <a:spcPts val="600"/>
              </a:spcBef>
            </a:pPr>
            <a:r>
              <a:rPr lang="en-US" spc="-50" dirty="0" smtClean="0"/>
              <a:t>Social Media </a:t>
            </a:r>
          </a:p>
          <a:p>
            <a:pPr algn="ctr">
              <a:lnSpc>
                <a:spcPct val="90000"/>
              </a:lnSpc>
              <a:spcBef>
                <a:spcPts val="600"/>
              </a:spcBef>
            </a:pPr>
            <a:r>
              <a:rPr lang="en-US" sz="1400" spc="-50" dirty="0" smtClean="0"/>
              <a:t>(Twitter, Facebook, Podcasts, Blogs)</a:t>
            </a:r>
          </a:p>
          <a:p>
            <a:pPr>
              <a:lnSpc>
                <a:spcPct val="90000"/>
              </a:lnSpc>
              <a:spcBef>
                <a:spcPts val="600"/>
              </a:spcBef>
            </a:pPr>
            <a:endParaRPr lang="en-US" sz="1850" spc="-50" dirty="0" smtClean="0"/>
          </a:p>
        </p:txBody>
      </p:sp>
      <p:sp>
        <p:nvSpPr>
          <p:cNvPr id="21" name="TextBox 20"/>
          <p:cNvSpPr txBox="1"/>
          <p:nvPr/>
        </p:nvSpPr>
        <p:spPr>
          <a:xfrm>
            <a:off x="3631640" y="1530812"/>
            <a:ext cx="2251448" cy="304800"/>
          </a:xfrm>
          <a:prstGeom prst="rect">
            <a:avLst/>
          </a:prstGeom>
          <a:noFill/>
        </p:spPr>
        <p:txBody>
          <a:bodyPr wrap="square" lIns="0" tIns="0" rIns="0" bIns="0" rtlCol="0">
            <a:noAutofit/>
          </a:bodyPr>
          <a:lstStyle/>
          <a:p>
            <a:pPr>
              <a:lnSpc>
                <a:spcPct val="90000"/>
              </a:lnSpc>
              <a:spcBef>
                <a:spcPts val="600"/>
              </a:spcBef>
            </a:pPr>
            <a:r>
              <a:rPr lang="en-US" b="1" spc="-50" dirty="0" smtClean="0"/>
              <a:t>In-person Strategies</a:t>
            </a:r>
          </a:p>
          <a:p>
            <a:pPr>
              <a:lnSpc>
                <a:spcPct val="90000"/>
              </a:lnSpc>
              <a:spcBef>
                <a:spcPts val="600"/>
              </a:spcBef>
            </a:pPr>
            <a:endParaRPr lang="en-US" sz="1850" spc="-50" dirty="0"/>
          </a:p>
        </p:txBody>
      </p:sp>
      <p:sp>
        <p:nvSpPr>
          <p:cNvPr id="22" name="TextBox 21"/>
          <p:cNvSpPr txBox="1"/>
          <p:nvPr/>
        </p:nvSpPr>
        <p:spPr>
          <a:xfrm>
            <a:off x="3288075" y="2977366"/>
            <a:ext cx="2403848" cy="1692801"/>
          </a:xfrm>
          <a:prstGeom prst="rect">
            <a:avLst/>
          </a:prstGeom>
          <a:noFill/>
        </p:spPr>
        <p:txBody>
          <a:bodyPr wrap="square" lIns="0" tIns="0" rIns="0" bIns="0" rtlCol="0">
            <a:noAutofit/>
          </a:bodyPr>
          <a:lstStyle/>
          <a:p>
            <a:pPr algn="ctr">
              <a:lnSpc>
                <a:spcPct val="90000"/>
              </a:lnSpc>
              <a:spcBef>
                <a:spcPts val="600"/>
              </a:spcBef>
            </a:pPr>
            <a:r>
              <a:rPr lang="en-US" spc="-50" dirty="0" smtClean="0"/>
              <a:t>Networking</a:t>
            </a:r>
          </a:p>
          <a:p>
            <a:pPr algn="ctr">
              <a:lnSpc>
                <a:spcPct val="90000"/>
              </a:lnSpc>
              <a:spcBef>
                <a:spcPts val="600"/>
              </a:spcBef>
            </a:pPr>
            <a:r>
              <a:rPr lang="en-US" spc="-50" dirty="0" smtClean="0"/>
              <a:t>Workshops or training</a:t>
            </a:r>
          </a:p>
          <a:p>
            <a:pPr algn="ctr">
              <a:lnSpc>
                <a:spcPct val="90000"/>
              </a:lnSpc>
              <a:spcBef>
                <a:spcPts val="600"/>
              </a:spcBef>
            </a:pPr>
            <a:r>
              <a:rPr lang="en-US" spc="-50" dirty="0" smtClean="0"/>
              <a:t>Meetings</a:t>
            </a:r>
          </a:p>
          <a:p>
            <a:pPr algn="ctr">
              <a:lnSpc>
                <a:spcPct val="90000"/>
              </a:lnSpc>
              <a:spcBef>
                <a:spcPts val="600"/>
              </a:spcBef>
            </a:pPr>
            <a:r>
              <a:rPr lang="en-US" spc="-50" dirty="0" smtClean="0"/>
              <a:t>Conference Presentations</a:t>
            </a:r>
          </a:p>
          <a:p>
            <a:pPr algn="ctr">
              <a:lnSpc>
                <a:spcPct val="90000"/>
              </a:lnSpc>
              <a:spcBef>
                <a:spcPts val="600"/>
              </a:spcBef>
            </a:pPr>
            <a:r>
              <a:rPr lang="en-US" spc="-50" dirty="0" smtClean="0"/>
              <a:t>Community Lectures</a:t>
            </a:r>
          </a:p>
          <a:p>
            <a:pPr>
              <a:lnSpc>
                <a:spcPct val="90000"/>
              </a:lnSpc>
              <a:spcBef>
                <a:spcPts val="600"/>
              </a:spcBef>
            </a:pPr>
            <a:endParaRPr lang="en-US" sz="1850" spc="-50" dirty="0" smtClean="0"/>
          </a:p>
          <a:p>
            <a:pPr>
              <a:lnSpc>
                <a:spcPct val="90000"/>
              </a:lnSpc>
              <a:spcBef>
                <a:spcPts val="600"/>
              </a:spcBef>
            </a:pPr>
            <a:endParaRPr lang="en-US" sz="1850" spc="-50" dirty="0" smtClean="0"/>
          </a:p>
        </p:txBody>
      </p:sp>
      <p:sp>
        <p:nvSpPr>
          <p:cNvPr id="9" name="Oval 8"/>
          <p:cNvSpPr/>
          <p:nvPr/>
        </p:nvSpPr>
        <p:spPr>
          <a:xfrm>
            <a:off x="1181441" y="1917845"/>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130941"/>
            <a:ext cx="518001" cy="518001"/>
          </a:xfrm>
          <a:prstGeom prst="rect">
            <a:avLst/>
          </a:prstGeom>
        </p:spPr>
      </p:pic>
      <p:sp>
        <p:nvSpPr>
          <p:cNvPr id="28" name="Oval 27"/>
          <p:cNvSpPr/>
          <p:nvPr/>
        </p:nvSpPr>
        <p:spPr>
          <a:xfrm>
            <a:off x="4016803" y="1965298"/>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2130941"/>
            <a:ext cx="597999" cy="597999"/>
          </a:xfrm>
          <a:prstGeom prst="rect">
            <a:avLst/>
          </a:prstGeom>
        </p:spPr>
      </p:pic>
      <p:sp>
        <p:nvSpPr>
          <p:cNvPr id="6" name="Slide Number Placeholder 5"/>
          <p:cNvSpPr>
            <a:spLocks noGrp="1"/>
          </p:cNvSpPr>
          <p:nvPr>
            <p:ph type="sldNum" sz="quarter" idx="12"/>
          </p:nvPr>
        </p:nvSpPr>
        <p:spPr>
          <a:xfrm>
            <a:off x="8544560" y="6400800"/>
            <a:ext cx="346745" cy="231266"/>
          </a:xfrm>
        </p:spPr>
        <p:txBody>
          <a:bodyPr/>
          <a:lstStyle/>
          <a:p>
            <a:fld id="{0D558541-60C9-42A2-8392-FF12533A6B7A}" type="slidenum">
              <a:rPr lang="en-US" smtClean="0"/>
              <a:pPr/>
              <a:t>14</a:t>
            </a:fld>
            <a:endParaRPr lang="en-US" dirty="0"/>
          </a:p>
        </p:txBody>
      </p:sp>
      <p:sp>
        <p:nvSpPr>
          <p:cNvPr id="17" name="TextBox 16"/>
          <p:cNvSpPr txBox="1"/>
          <p:nvPr/>
        </p:nvSpPr>
        <p:spPr>
          <a:xfrm>
            <a:off x="6629400" y="1534998"/>
            <a:ext cx="1676400" cy="304800"/>
          </a:xfrm>
          <a:prstGeom prst="rect">
            <a:avLst/>
          </a:prstGeom>
          <a:noFill/>
        </p:spPr>
        <p:txBody>
          <a:bodyPr wrap="square" lIns="0" tIns="0" rIns="0" bIns="0" rtlCol="0">
            <a:noAutofit/>
          </a:bodyPr>
          <a:lstStyle/>
          <a:p>
            <a:pPr>
              <a:lnSpc>
                <a:spcPct val="90000"/>
              </a:lnSpc>
              <a:spcBef>
                <a:spcPts val="600"/>
              </a:spcBef>
            </a:pPr>
            <a:r>
              <a:rPr lang="en-US" b="1" spc="-50" dirty="0" smtClean="0"/>
              <a:t>Print Strategies</a:t>
            </a:r>
          </a:p>
          <a:p>
            <a:pPr>
              <a:lnSpc>
                <a:spcPct val="90000"/>
              </a:lnSpc>
              <a:spcBef>
                <a:spcPts val="600"/>
              </a:spcBef>
            </a:pPr>
            <a:endParaRPr lang="en-US" sz="1850" spc="-50" dirty="0"/>
          </a:p>
        </p:txBody>
      </p:sp>
      <p:sp>
        <p:nvSpPr>
          <p:cNvPr id="18" name="TextBox 17"/>
          <p:cNvSpPr txBox="1"/>
          <p:nvPr/>
        </p:nvSpPr>
        <p:spPr>
          <a:xfrm>
            <a:off x="6248400" y="3155017"/>
            <a:ext cx="2286000" cy="1181100"/>
          </a:xfrm>
          <a:prstGeom prst="rect">
            <a:avLst/>
          </a:prstGeom>
          <a:noFill/>
        </p:spPr>
        <p:txBody>
          <a:bodyPr wrap="square" lIns="0" tIns="0" rIns="0" bIns="0" rtlCol="0">
            <a:noAutofit/>
          </a:bodyPr>
          <a:lstStyle/>
          <a:p>
            <a:pPr algn="ctr">
              <a:lnSpc>
                <a:spcPct val="90000"/>
              </a:lnSpc>
              <a:spcBef>
                <a:spcPts val="600"/>
              </a:spcBef>
            </a:pPr>
            <a:r>
              <a:rPr lang="en-US" spc="-50" dirty="0" smtClean="0"/>
              <a:t>Peer-reviewed journals</a:t>
            </a:r>
          </a:p>
          <a:p>
            <a:pPr algn="ctr">
              <a:lnSpc>
                <a:spcPct val="90000"/>
              </a:lnSpc>
              <a:spcBef>
                <a:spcPts val="600"/>
              </a:spcBef>
            </a:pPr>
            <a:r>
              <a:rPr lang="en-US" spc="-50" dirty="0" smtClean="0"/>
              <a:t>Newsletters</a:t>
            </a:r>
          </a:p>
          <a:p>
            <a:pPr algn="ctr">
              <a:lnSpc>
                <a:spcPct val="90000"/>
              </a:lnSpc>
              <a:spcBef>
                <a:spcPts val="600"/>
              </a:spcBef>
            </a:pPr>
            <a:r>
              <a:rPr lang="en-US" spc="-50" dirty="0" smtClean="0"/>
              <a:t>White papers</a:t>
            </a:r>
          </a:p>
          <a:p>
            <a:pPr>
              <a:lnSpc>
                <a:spcPct val="90000"/>
              </a:lnSpc>
              <a:spcBef>
                <a:spcPts val="600"/>
              </a:spcBef>
            </a:pPr>
            <a:endParaRPr lang="en-US" sz="1850" spc="-50" dirty="0" smtClean="0"/>
          </a:p>
        </p:txBody>
      </p:sp>
      <p:grpSp>
        <p:nvGrpSpPr>
          <p:cNvPr id="24" name="Group 23"/>
          <p:cNvGrpSpPr/>
          <p:nvPr/>
        </p:nvGrpSpPr>
        <p:grpSpPr>
          <a:xfrm>
            <a:off x="6825672" y="1962752"/>
            <a:ext cx="906228" cy="883963"/>
            <a:chOff x="6816306" y="3751475"/>
            <a:chExt cx="906228" cy="883963"/>
          </a:xfrm>
        </p:grpSpPr>
        <p:sp>
          <p:nvSpPr>
            <p:cNvPr id="25" name="Oval 24"/>
            <p:cNvSpPr/>
            <p:nvPr/>
          </p:nvSpPr>
          <p:spPr>
            <a:xfrm>
              <a:off x="6816306" y="3751475"/>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5281" y="3953287"/>
              <a:ext cx="528278" cy="528278"/>
            </a:xfrm>
            <a:prstGeom prst="rect">
              <a:avLst/>
            </a:prstGeom>
          </p:spPr>
        </p:pic>
      </p:grpSp>
    </p:spTree>
    <p:extLst>
      <p:ext uri="{BB962C8B-B14F-4D97-AF65-F5344CB8AC3E}">
        <p14:creationId xmlns:p14="http://schemas.microsoft.com/office/powerpoint/2010/main" val="968629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dissemination happen?</a:t>
            </a:r>
          </a:p>
        </p:txBody>
      </p:sp>
      <p:sp>
        <p:nvSpPr>
          <p:cNvPr id="19" name="TextBox 18"/>
          <p:cNvSpPr txBox="1"/>
          <p:nvPr/>
        </p:nvSpPr>
        <p:spPr>
          <a:xfrm>
            <a:off x="963244" y="1543715"/>
            <a:ext cx="2248849" cy="304800"/>
          </a:xfrm>
          <a:prstGeom prst="rect">
            <a:avLst/>
          </a:prstGeom>
          <a:noFill/>
        </p:spPr>
        <p:txBody>
          <a:bodyPr wrap="square" lIns="0" tIns="0" rIns="0" bIns="0" rtlCol="0">
            <a:noAutofit/>
          </a:bodyPr>
          <a:lstStyle/>
          <a:p>
            <a:pPr>
              <a:lnSpc>
                <a:spcPct val="90000"/>
              </a:lnSpc>
              <a:spcBef>
                <a:spcPts val="600"/>
              </a:spcBef>
            </a:pPr>
            <a:r>
              <a:rPr lang="en-US" b="1" spc="-50" dirty="0" smtClean="0"/>
              <a:t>Online Strategies</a:t>
            </a:r>
          </a:p>
          <a:p>
            <a:pPr>
              <a:lnSpc>
                <a:spcPct val="90000"/>
              </a:lnSpc>
              <a:spcBef>
                <a:spcPts val="600"/>
              </a:spcBef>
            </a:pPr>
            <a:endParaRPr lang="en-US" sz="1850" spc="-50" dirty="0"/>
          </a:p>
        </p:txBody>
      </p:sp>
      <p:sp>
        <p:nvSpPr>
          <p:cNvPr id="20" name="TextBox 19"/>
          <p:cNvSpPr txBox="1"/>
          <p:nvPr/>
        </p:nvSpPr>
        <p:spPr>
          <a:xfrm>
            <a:off x="203560" y="2938462"/>
            <a:ext cx="2880955" cy="2166938"/>
          </a:xfrm>
          <a:prstGeom prst="rect">
            <a:avLst/>
          </a:prstGeom>
          <a:noFill/>
        </p:spPr>
        <p:txBody>
          <a:bodyPr wrap="square" lIns="0" tIns="0" rIns="0" bIns="0" rtlCol="0">
            <a:noAutofit/>
          </a:bodyPr>
          <a:lstStyle/>
          <a:p>
            <a:pPr algn="ctr">
              <a:lnSpc>
                <a:spcPct val="90000"/>
              </a:lnSpc>
              <a:spcBef>
                <a:spcPts val="600"/>
              </a:spcBef>
            </a:pPr>
            <a:r>
              <a:rPr lang="en-US" spc="-50" dirty="0" smtClean="0"/>
              <a:t>Website</a:t>
            </a:r>
          </a:p>
          <a:p>
            <a:pPr algn="ctr">
              <a:lnSpc>
                <a:spcPct val="90000"/>
              </a:lnSpc>
              <a:spcBef>
                <a:spcPts val="600"/>
              </a:spcBef>
            </a:pPr>
            <a:r>
              <a:rPr lang="en-US" spc="-50" dirty="0" smtClean="0"/>
              <a:t>Mailing Lists</a:t>
            </a:r>
          </a:p>
          <a:p>
            <a:pPr algn="ctr">
              <a:lnSpc>
                <a:spcPct val="90000"/>
              </a:lnSpc>
              <a:spcBef>
                <a:spcPts val="600"/>
              </a:spcBef>
            </a:pPr>
            <a:r>
              <a:rPr lang="en-US" spc="-50" dirty="0" smtClean="0"/>
              <a:t>Virtual Events</a:t>
            </a:r>
          </a:p>
          <a:p>
            <a:pPr algn="ctr">
              <a:lnSpc>
                <a:spcPct val="90000"/>
              </a:lnSpc>
              <a:spcBef>
                <a:spcPts val="600"/>
              </a:spcBef>
            </a:pPr>
            <a:r>
              <a:rPr lang="en-US" spc="-50" dirty="0" smtClean="0"/>
              <a:t>Social Media </a:t>
            </a:r>
          </a:p>
          <a:p>
            <a:pPr algn="ctr">
              <a:lnSpc>
                <a:spcPct val="90000"/>
              </a:lnSpc>
              <a:spcBef>
                <a:spcPts val="600"/>
              </a:spcBef>
            </a:pPr>
            <a:r>
              <a:rPr lang="en-US" sz="1400" spc="-50" dirty="0" smtClean="0"/>
              <a:t>(Twitter, Facebook, Podcasts, Blogs)</a:t>
            </a:r>
          </a:p>
          <a:p>
            <a:pPr>
              <a:lnSpc>
                <a:spcPct val="90000"/>
              </a:lnSpc>
              <a:spcBef>
                <a:spcPts val="600"/>
              </a:spcBef>
            </a:pPr>
            <a:endParaRPr lang="en-US" sz="1850" spc="-50" dirty="0" smtClean="0"/>
          </a:p>
        </p:txBody>
      </p:sp>
      <p:sp>
        <p:nvSpPr>
          <p:cNvPr id="21" name="TextBox 20"/>
          <p:cNvSpPr txBox="1"/>
          <p:nvPr/>
        </p:nvSpPr>
        <p:spPr>
          <a:xfrm>
            <a:off x="3631640" y="1530812"/>
            <a:ext cx="2251448" cy="304800"/>
          </a:xfrm>
          <a:prstGeom prst="rect">
            <a:avLst/>
          </a:prstGeom>
          <a:noFill/>
        </p:spPr>
        <p:txBody>
          <a:bodyPr wrap="square" lIns="0" tIns="0" rIns="0" bIns="0" rtlCol="0">
            <a:noAutofit/>
          </a:bodyPr>
          <a:lstStyle/>
          <a:p>
            <a:pPr>
              <a:lnSpc>
                <a:spcPct val="90000"/>
              </a:lnSpc>
              <a:spcBef>
                <a:spcPts val="600"/>
              </a:spcBef>
            </a:pPr>
            <a:r>
              <a:rPr lang="en-US" b="1" spc="-50" dirty="0" smtClean="0"/>
              <a:t>In-person Strategies</a:t>
            </a:r>
          </a:p>
          <a:p>
            <a:pPr>
              <a:lnSpc>
                <a:spcPct val="90000"/>
              </a:lnSpc>
              <a:spcBef>
                <a:spcPts val="600"/>
              </a:spcBef>
            </a:pPr>
            <a:endParaRPr lang="en-US" sz="1850" spc="-50" dirty="0"/>
          </a:p>
        </p:txBody>
      </p:sp>
      <p:sp>
        <p:nvSpPr>
          <p:cNvPr id="22" name="TextBox 21"/>
          <p:cNvSpPr txBox="1"/>
          <p:nvPr/>
        </p:nvSpPr>
        <p:spPr>
          <a:xfrm>
            <a:off x="3288075" y="2977366"/>
            <a:ext cx="2403848" cy="1692801"/>
          </a:xfrm>
          <a:prstGeom prst="rect">
            <a:avLst/>
          </a:prstGeom>
          <a:noFill/>
        </p:spPr>
        <p:txBody>
          <a:bodyPr wrap="square" lIns="0" tIns="0" rIns="0" bIns="0" rtlCol="0">
            <a:noAutofit/>
          </a:bodyPr>
          <a:lstStyle/>
          <a:p>
            <a:pPr algn="ctr">
              <a:lnSpc>
                <a:spcPct val="90000"/>
              </a:lnSpc>
              <a:spcBef>
                <a:spcPts val="600"/>
              </a:spcBef>
            </a:pPr>
            <a:r>
              <a:rPr lang="en-US" spc="-50" dirty="0" smtClean="0"/>
              <a:t>Networking</a:t>
            </a:r>
          </a:p>
          <a:p>
            <a:pPr algn="ctr">
              <a:lnSpc>
                <a:spcPct val="90000"/>
              </a:lnSpc>
              <a:spcBef>
                <a:spcPts val="600"/>
              </a:spcBef>
            </a:pPr>
            <a:r>
              <a:rPr lang="en-US" spc="-50" dirty="0" smtClean="0"/>
              <a:t>Workshops or training</a:t>
            </a:r>
          </a:p>
          <a:p>
            <a:pPr algn="ctr">
              <a:lnSpc>
                <a:spcPct val="90000"/>
              </a:lnSpc>
              <a:spcBef>
                <a:spcPts val="600"/>
              </a:spcBef>
            </a:pPr>
            <a:r>
              <a:rPr lang="en-US" spc="-50" dirty="0" smtClean="0"/>
              <a:t>Meetings</a:t>
            </a:r>
          </a:p>
          <a:p>
            <a:pPr algn="ctr">
              <a:lnSpc>
                <a:spcPct val="90000"/>
              </a:lnSpc>
              <a:spcBef>
                <a:spcPts val="600"/>
              </a:spcBef>
            </a:pPr>
            <a:r>
              <a:rPr lang="en-US" spc="-50" dirty="0" smtClean="0"/>
              <a:t>Conference Presentations</a:t>
            </a:r>
          </a:p>
          <a:p>
            <a:pPr algn="ctr">
              <a:lnSpc>
                <a:spcPct val="90000"/>
              </a:lnSpc>
              <a:spcBef>
                <a:spcPts val="600"/>
              </a:spcBef>
            </a:pPr>
            <a:r>
              <a:rPr lang="en-US" spc="-50" dirty="0" smtClean="0"/>
              <a:t>Community Lectures</a:t>
            </a:r>
          </a:p>
          <a:p>
            <a:pPr>
              <a:lnSpc>
                <a:spcPct val="90000"/>
              </a:lnSpc>
              <a:spcBef>
                <a:spcPts val="600"/>
              </a:spcBef>
            </a:pPr>
            <a:endParaRPr lang="en-US" sz="1850" spc="-50" dirty="0" smtClean="0"/>
          </a:p>
          <a:p>
            <a:pPr>
              <a:lnSpc>
                <a:spcPct val="90000"/>
              </a:lnSpc>
              <a:spcBef>
                <a:spcPts val="600"/>
              </a:spcBef>
            </a:pPr>
            <a:endParaRPr lang="en-US" sz="1850" spc="-50" dirty="0" smtClean="0"/>
          </a:p>
        </p:txBody>
      </p:sp>
      <p:sp>
        <p:nvSpPr>
          <p:cNvPr id="9" name="Oval 8"/>
          <p:cNvSpPr/>
          <p:nvPr/>
        </p:nvSpPr>
        <p:spPr>
          <a:xfrm>
            <a:off x="1181441" y="1917845"/>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130941"/>
            <a:ext cx="518001" cy="518001"/>
          </a:xfrm>
          <a:prstGeom prst="rect">
            <a:avLst/>
          </a:prstGeom>
        </p:spPr>
      </p:pic>
      <p:sp>
        <p:nvSpPr>
          <p:cNvPr id="28" name="Oval 27"/>
          <p:cNvSpPr/>
          <p:nvPr/>
        </p:nvSpPr>
        <p:spPr>
          <a:xfrm>
            <a:off x="4016803" y="1965298"/>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2130941"/>
            <a:ext cx="597999" cy="597999"/>
          </a:xfrm>
          <a:prstGeom prst="rect">
            <a:avLst/>
          </a:prstGeom>
        </p:spPr>
      </p:pic>
      <p:sp>
        <p:nvSpPr>
          <p:cNvPr id="6" name="Slide Number Placeholder 5"/>
          <p:cNvSpPr>
            <a:spLocks noGrp="1"/>
          </p:cNvSpPr>
          <p:nvPr>
            <p:ph type="sldNum" sz="quarter" idx="12"/>
          </p:nvPr>
        </p:nvSpPr>
        <p:spPr>
          <a:xfrm>
            <a:off x="8544560" y="6400800"/>
            <a:ext cx="346745" cy="231266"/>
          </a:xfrm>
        </p:spPr>
        <p:txBody>
          <a:bodyPr/>
          <a:lstStyle/>
          <a:p>
            <a:fld id="{0D558541-60C9-42A2-8392-FF12533A6B7A}" type="slidenum">
              <a:rPr lang="en-US" smtClean="0"/>
              <a:pPr/>
              <a:t>15</a:t>
            </a:fld>
            <a:endParaRPr lang="en-US" dirty="0"/>
          </a:p>
        </p:txBody>
      </p:sp>
      <p:sp>
        <p:nvSpPr>
          <p:cNvPr id="17" name="TextBox 16"/>
          <p:cNvSpPr txBox="1"/>
          <p:nvPr/>
        </p:nvSpPr>
        <p:spPr>
          <a:xfrm>
            <a:off x="6629400" y="1534998"/>
            <a:ext cx="1676400" cy="304800"/>
          </a:xfrm>
          <a:prstGeom prst="rect">
            <a:avLst/>
          </a:prstGeom>
          <a:noFill/>
        </p:spPr>
        <p:txBody>
          <a:bodyPr wrap="square" lIns="0" tIns="0" rIns="0" bIns="0" rtlCol="0">
            <a:noAutofit/>
          </a:bodyPr>
          <a:lstStyle/>
          <a:p>
            <a:pPr>
              <a:lnSpc>
                <a:spcPct val="90000"/>
              </a:lnSpc>
              <a:spcBef>
                <a:spcPts val="600"/>
              </a:spcBef>
            </a:pPr>
            <a:r>
              <a:rPr lang="en-US" b="1" spc="-50" dirty="0" smtClean="0"/>
              <a:t>Print Strategies</a:t>
            </a:r>
          </a:p>
          <a:p>
            <a:pPr>
              <a:lnSpc>
                <a:spcPct val="90000"/>
              </a:lnSpc>
              <a:spcBef>
                <a:spcPts val="600"/>
              </a:spcBef>
            </a:pPr>
            <a:endParaRPr lang="en-US" sz="1850" spc="-50" dirty="0"/>
          </a:p>
        </p:txBody>
      </p:sp>
      <p:sp>
        <p:nvSpPr>
          <p:cNvPr id="18" name="TextBox 17"/>
          <p:cNvSpPr txBox="1"/>
          <p:nvPr/>
        </p:nvSpPr>
        <p:spPr>
          <a:xfrm>
            <a:off x="6248400" y="3155017"/>
            <a:ext cx="2286000" cy="1181100"/>
          </a:xfrm>
          <a:prstGeom prst="rect">
            <a:avLst/>
          </a:prstGeom>
          <a:noFill/>
        </p:spPr>
        <p:txBody>
          <a:bodyPr wrap="square" lIns="0" tIns="0" rIns="0" bIns="0" rtlCol="0">
            <a:noAutofit/>
          </a:bodyPr>
          <a:lstStyle/>
          <a:p>
            <a:pPr algn="ctr">
              <a:lnSpc>
                <a:spcPct val="90000"/>
              </a:lnSpc>
              <a:spcBef>
                <a:spcPts val="600"/>
              </a:spcBef>
            </a:pPr>
            <a:r>
              <a:rPr lang="en-US" spc="-50" dirty="0" smtClean="0"/>
              <a:t>Peer-reviewed journals</a:t>
            </a:r>
          </a:p>
          <a:p>
            <a:pPr algn="ctr">
              <a:lnSpc>
                <a:spcPct val="90000"/>
              </a:lnSpc>
              <a:spcBef>
                <a:spcPts val="600"/>
              </a:spcBef>
            </a:pPr>
            <a:r>
              <a:rPr lang="en-US" spc="-50" dirty="0" smtClean="0"/>
              <a:t>Newsletters</a:t>
            </a:r>
          </a:p>
          <a:p>
            <a:pPr algn="ctr">
              <a:lnSpc>
                <a:spcPct val="90000"/>
              </a:lnSpc>
              <a:spcBef>
                <a:spcPts val="600"/>
              </a:spcBef>
            </a:pPr>
            <a:r>
              <a:rPr lang="en-US" spc="-50" dirty="0" smtClean="0"/>
              <a:t>White papers</a:t>
            </a:r>
          </a:p>
          <a:p>
            <a:pPr>
              <a:lnSpc>
                <a:spcPct val="90000"/>
              </a:lnSpc>
              <a:spcBef>
                <a:spcPts val="600"/>
              </a:spcBef>
            </a:pPr>
            <a:endParaRPr lang="en-US" sz="1850" spc="-50" dirty="0" smtClean="0"/>
          </a:p>
        </p:txBody>
      </p:sp>
      <p:grpSp>
        <p:nvGrpSpPr>
          <p:cNvPr id="24" name="Group 23"/>
          <p:cNvGrpSpPr/>
          <p:nvPr/>
        </p:nvGrpSpPr>
        <p:grpSpPr>
          <a:xfrm>
            <a:off x="6825672" y="1962752"/>
            <a:ext cx="906228" cy="883963"/>
            <a:chOff x="6816306" y="3751475"/>
            <a:chExt cx="906228" cy="883963"/>
          </a:xfrm>
        </p:grpSpPr>
        <p:sp>
          <p:nvSpPr>
            <p:cNvPr id="25" name="Oval 24"/>
            <p:cNvSpPr/>
            <p:nvPr/>
          </p:nvSpPr>
          <p:spPr>
            <a:xfrm>
              <a:off x="6816306" y="3751475"/>
              <a:ext cx="906228" cy="883963"/>
            </a:xfrm>
            <a:prstGeom prst="ellipse">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5281" y="3953287"/>
              <a:ext cx="528278" cy="528278"/>
            </a:xfrm>
            <a:prstGeom prst="rect">
              <a:avLst/>
            </a:prstGeom>
          </p:spPr>
        </p:pic>
      </p:grpSp>
      <p:sp>
        <p:nvSpPr>
          <p:cNvPr id="3" name="5-Point Star 2"/>
          <p:cNvSpPr/>
          <p:nvPr/>
        </p:nvSpPr>
        <p:spPr>
          <a:xfrm>
            <a:off x="470802" y="1286239"/>
            <a:ext cx="558440" cy="514952"/>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5-Point Star 22"/>
          <p:cNvSpPr/>
          <p:nvPr/>
        </p:nvSpPr>
        <p:spPr>
          <a:xfrm>
            <a:off x="747267" y="3886200"/>
            <a:ext cx="317780" cy="29303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5863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dissemination?</a:t>
            </a:r>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16</a:t>
            </a:fld>
            <a:endParaRPr lang="en-US" dirty="0"/>
          </a:p>
        </p:txBody>
      </p:sp>
      <p:sp>
        <p:nvSpPr>
          <p:cNvPr id="8" name="Rectangle 7"/>
          <p:cNvSpPr/>
          <p:nvPr/>
        </p:nvSpPr>
        <p:spPr>
          <a:xfrm>
            <a:off x="935369" y="852820"/>
            <a:ext cx="7543802" cy="523220"/>
          </a:xfrm>
          <a:prstGeom prst="rect">
            <a:avLst/>
          </a:prstGeom>
        </p:spPr>
        <p:txBody>
          <a:bodyPr wrap="square">
            <a:spAutoFit/>
          </a:bodyPr>
          <a:lstStyle/>
          <a:p>
            <a:r>
              <a:rPr lang="en-US" sz="1400" dirty="0"/>
              <a:t>With </a:t>
            </a:r>
            <a:r>
              <a:rPr lang="en-US" sz="1400" dirty="0" smtClean="0"/>
              <a:t>persons and organizations </a:t>
            </a:r>
            <a:r>
              <a:rPr lang="en-US" sz="1400" dirty="0"/>
              <a:t>under increasing pressure to demonstrate their relevance and contribution to society, a deliberate digital strategy is vital</a:t>
            </a:r>
          </a:p>
        </p:txBody>
      </p:sp>
    </p:spTree>
    <p:extLst>
      <p:ext uri="{BB962C8B-B14F-4D97-AF65-F5344CB8AC3E}">
        <p14:creationId xmlns:p14="http://schemas.microsoft.com/office/powerpoint/2010/main" val="32179714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dissemination?</a:t>
            </a:r>
            <a:endParaRPr lang="en-US" dirty="0"/>
          </a:p>
        </p:txBody>
      </p:sp>
      <p:sp>
        <p:nvSpPr>
          <p:cNvPr id="5" name="Rectangle 4"/>
          <p:cNvSpPr/>
          <p:nvPr/>
        </p:nvSpPr>
        <p:spPr>
          <a:xfrm>
            <a:off x="952196" y="1431280"/>
            <a:ext cx="7700348" cy="2369880"/>
          </a:xfrm>
          <a:prstGeom prst="rect">
            <a:avLst/>
          </a:prstGeom>
        </p:spPr>
        <p:txBody>
          <a:bodyPr wrap="square">
            <a:spAutoFit/>
          </a:bodyPr>
          <a:lstStyle/>
          <a:p>
            <a:r>
              <a:rPr lang="en-US" b="1" dirty="0" smtClean="0"/>
              <a:t>Practical reasons: </a:t>
            </a:r>
          </a:p>
          <a:p>
            <a:pPr marL="285750" indent="-285750">
              <a:buFont typeface="Arial" panose="020B0604020202020204" pitchFamily="34" charset="0"/>
              <a:buChar char="•"/>
            </a:pPr>
            <a:r>
              <a:rPr lang="en-US" sz="1600" b="1" dirty="0" smtClean="0"/>
              <a:t>Demonstrates contribution</a:t>
            </a:r>
            <a:r>
              <a:rPr lang="en-US" sz="1600" dirty="0" smtClean="0"/>
              <a:t>. Publically </a:t>
            </a:r>
            <a:r>
              <a:rPr lang="en-US" sz="1600" dirty="0"/>
              <a:t>demonstrates contribution to science and exposes findings to colleagues </a:t>
            </a:r>
          </a:p>
          <a:p>
            <a:pPr marL="285750" indent="-285750">
              <a:buFont typeface="Arial" panose="020B0604020202020204" pitchFamily="34" charset="0"/>
              <a:buChar char="•"/>
            </a:pPr>
            <a:r>
              <a:rPr lang="en-US" sz="1600" b="1" dirty="0" smtClean="0"/>
              <a:t>Increases citations</a:t>
            </a:r>
            <a:r>
              <a:rPr lang="en-US" sz="1600" dirty="0" smtClean="0"/>
              <a:t>. Increases possibility of receiving citations (which tends to be a feedback loop for promotion)</a:t>
            </a:r>
          </a:p>
          <a:p>
            <a:pPr marL="285750" indent="-285750">
              <a:buFont typeface="Arial" panose="020B0604020202020204" pitchFamily="34" charset="0"/>
              <a:buChar char="•"/>
            </a:pPr>
            <a:r>
              <a:rPr lang="en-US" sz="1600" b="1" dirty="0" smtClean="0"/>
              <a:t>Garners favorability</a:t>
            </a:r>
            <a:r>
              <a:rPr lang="en-US" sz="1600" dirty="0" smtClean="0"/>
              <a:t>. Spotlight on research findings looks favorable to funders, managers, and more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17</a:t>
            </a:fld>
            <a:endParaRPr lang="en-US" dirty="0"/>
          </a:p>
        </p:txBody>
      </p:sp>
      <p:sp>
        <p:nvSpPr>
          <p:cNvPr id="8" name="Rectangle 7"/>
          <p:cNvSpPr/>
          <p:nvPr/>
        </p:nvSpPr>
        <p:spPr>
          <a:xfrm>
            <a:off x="935369" y="852820"/>
            <a:ext cx="7543802" cy="523220"/>
          </a:xfrm>
          <a:prstGeom prst="rect">
            <a:avLst/>
          </a:prstGeom>
        </p:spPr>
        <p:txBody>
          <a:bodyPr wrap="square">
            <a:spAutoFit/>
          </a:bodyPr>
          <a:lstStyle/>
          <a:p>
            <a:r>
              <a:rPr lang="en-US" sz="1400" dirty="0"/>
              <a:t>With </a:t>
            </a:r>
            <a:r>
              <a:rPr lang="en-US" sz="1400" dirty="0" smtClean="0"/>
              <a:t>persons and organizations </a:t>
            </a:r>
            <a:r>
              <a:rPr lang="en-US" sz="1400" dirty="0"/>
              <a:t>under increasing pressure to demonstrate their relevance and contribution to society, a deliberate digital strategy is vital</a:t>
            </a:r>
          </a:p>
        </p:txBody>
      </p:sp>
    </p:spTree>
    <p:extLst>
      <p:ext uri="{BB962C8B-B14F-4D97-AF65-F5344CB8AC3E}">
        <p14:creationId xmlns:p14="http://schemas.microsoft.com/office/powerpoint/2010/main" val="33340695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dissemination?</a:t>
            </a:r>
            <a:endParaRPr lang="en-US" dirty="0"/>
          </a:p>
        </p:txBody>
      </p:sp>
      <p:sp>
        <p:nvSpPr>
          <p:cNvPr id="5" name="Rectangle 4"/>
          <p:cNvSpPr/>
          <p:nvPr/>
        </p:nvSpPr>
        <p:spPr>
          <a:xfrm>
            <a:off x="952196" y="1431280"/>
            <a:ext cx="7700348" cy="2369880"/>
          </a:xfrm>
          <a:prstGeom prst="rect">
            <a:avLst/>
          </a:prstGeom>
        </p:spPr>
        <p:txBody>
          <a:bodyPr wrap="square">
            <a:spAutoFit/>
          </a:bodyPr>
          <a:lstStyle/>
          <a:p>
            <a:r>
              <a:rPr lang="en-US" b="1" dirty="0" smtClean="0"/>
              <a:t>Practical reasons: </a:t>
            </a:r>
          </a:p>
          <a:p>
            <a:pPr marL="285750" indent="-285750">
              <a:buFont typeface="Arial" panose="020B0604020202020204" pitchFamily="34" charset="0"/>
              <a:buChar char="•"/>
            </a:pPr>
            <a:r>
              <a:rPr lang="en-US" sz="1600" b="1" dirty="0" smtClean="0"/>
              <a:t>Demonstrates contribution</a:t>
            </a:r>
            <a:r>
              <a:rPr lang="en-US" sz="1600" dirty="0" smtClean="0"/>
              <a:t>. Publically </a:t>
            </a:r>
            <a:r>
              <a:rPr lang="en-US" sz="1600" dirty="0"/>
              <a:t>demonstrates contribution to science and exposes findings to colleagues </a:t>
            </a:r>
          </a:p>
          <a:p>
            <a:pPr marL="285750" indent="-285750">
              <a:buFont typeface="Arial" panose="020B0604020202020204" pitchFamily="34" charset="0"/>
              <a:buChar char="•"/>
            </a:pPr>
            <a:r>
              <a:rPr lang="en-US" sz="1600" b="1" dirty="0" smtClean="0"/>
              <a:t>Increases citations</a:t>
            </a:r>
            <a:r>
              <a:rPr lang="en-US" sz="1600" dirty="0" smtClean="0"/>
              <a:t>. Increases possibility of receiving citations (which tends to be a feedback loop for promotion)</a:t>
            </a:r>
          </a:p>
          <a:p>
            <a:pPr marL="285750" indent="-285750">
              <a:buFont typeface="Arial" panose="020B0604020202020204" pitchFamily="34" charset="0"/>
              <a:buChar char="•"/>
            </a:pPr>
            <a:r>
              <a:rPr lang="en-US" sz="1600" b="1" dirty="0" smtClean="0"/>
              <a:t>Garners favorability</a:t>
            </a:r>
            <a:r>
              <a:rPr lang="en-US" sz="1600" dirty="0" smtClean="0"/>
              <a:t>. Spotlight on research findings looks favorable to funders, managers, and more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18</a:t>
            </a:fld>
            <a:endParaRPr lang="en-US" dirty="0"/>
          </a:p>
        </p:txBody>
      </p:sp>
      <p:sp>
        <p:nvSpPr>
          <p:cNvPr id="9" name="TextBox 8"/>
          <p:cNvSpPr txBox="1"/>
          <p:nvPr/>
        </p:nvSpPr>
        <p:spPr>
          <a:xfrm>
            <a:off x="941796" y="3322504"/>
            <a:ext cx="7914641" cy="3505200"/>
          </a:xfrm>
          <a:prstGeom prst="rect">
            <a:avLst/>
          </a:prstGeom>
          <a:noFill/>
        </p:spPr>
        <p:txBody>
          <a:bodyPr wrap="square" lIns="0" tIns="0" rIns="0" bIns="0" rtlCol="0">
            <a:noAutofit/>
          </a:bodyPr>
          <a:lstStyle/>
          <a:p>
            <a:pPr>
              <a:lnSpc>
                <a:spcPct val="90000"/>
              </a:lnSpc>
              <a:spcBef>
                <a:spcPts val="600"/>
              </a:spcBef>
            </a:pPr>
            <a:r>
              <a:rPr lang="en-US" b="1" dirty="0" smtClean="0"/>
              <a:t>Theoretical reasons: </a:t>
            </a:r>
          </a:p>
          <a:p>
            <a:pPr marL="285750" indent="-285750">
              <a:lnSpc>
                <a:spcPct val="90000"/>
              </a:lnSpc>
              <a:spcBef>
                <a:spcPts val="600"/>
              </a:spcBef>
              <a:buFont typeface="Arial" panose="020B0604020202020204" pitchFamily="34" charset="0"/>
              <a:buChar char="•"/>
            </a:pPr>
            <a:r>
              <a:rPr lang="en-US" sz="1600" b="1" dirty="0" smtClean="0"/>
              <a:t>Advance knowledge</a:t>
            </a:r>
            <a:r>
              <a:rPr lang="en-US" sz="1600" dirty="0" smtClean="0"/>
              <a:t>. Exposure to information increases knowledge of the consumer (e.g. dissemination </a:t>
            </a:r>
            <a:r>
              <a:rPr lang="en-US" sz="1600" dirty="0"/>
              <a:t>in journal articles, email, list-</a:t>
            </a:r>
            <a:r>
              <a:rPr lang="en-US" sz="1600" dirty="0" err="1"/>
              <a:t>servs</a:t>
            </a:r>
            <a:r>
              <a:rPr lang="en-US" sz="1600" dirty="0"/>
              <a:t>)</a:t>
            </a:r>
          </a:p>
          <a:p>
            <a:pPr marL="285750" indent="-285750">
              <a:lnSpc>
                <a:spcPct val="90000"/>
              </a:lnSpc>
              <a:spcBef>
                <a:spcPts val="600"/>
              </a:spcBef>
              <a:buFont typeface="Arial" panose="020B0604020202020204" pitchFamily="34" charset="0"/>
              <a:buChar char="•"/>
            </a:pPr>
            <a:r>
              <a:rPr lang="en-US" sz="1600" b="1" dirty="0" smtClean="0"/>
              <a:t>Interact with knowledge</a:t>
            </a:r>
            <a:r>
              <a:rPr lang="en-US" sz="1600" dirty="0" smtClean="0"/>
              <a:t>. Interactive dissemination allows consumers </a:t>
            </a:r>
            <a:r>
              <a:rPr lang="en-US" sz="1600" dirty="0"/>
              <a:t>to explore, learn, decide, or confirm information rather than just reading it </a:t>
            </a:r>
            <a:r>
              <a:rPr lang="en-US" sz="1600" dirty="0" smtClean="0"/>
              <a:t>(e.g. dissemination </a:t>
            </a:r>
            <a:r>
              <a:rPr lang="en-US" sz="1600" dirty="0"/>
              <a:t>through websites, conferences,  news media, </a:t>
            </a:r>
            <a:r>
              <a:rPr lang="en-US" sz="1600" dirty="0" err="1"/>
              <a:t>Reddit</a:t>
            </a:r>
            <a:r>
              <a:rPr lang="en-US" sz="1600" dirty="0"/>
              <a:t>)</a:t>
            </a:r>
            <a:endParaRPr lang="en-US" sz="1600" spc="-50" dirty="0"/>
          </a:p>
          <a:p>
            <a:pPr marL="285750" indent="-285750">
              <a:lnSpc>
                <a:spcPct val="90000"/>
              </a:lnSpc>
              <a:spcBef>
                <a:spcPts val="600"/>
              </a:spcBef>
              <a:buFont typeface="Arial" panose="020B0604020202020204" pitchFamily="34" charset="0"/>
              <a:buChar char="•"/>
            </a:pPr>
            <a:r>
              <a:rPr lang="en-US" sz="1600" b="1" dirty="0" smtClean="0"/>
              <a:t>Increase positive attitudes</a:t>
            </a:r>
            <a:r>
              <a:rPr lang="en-US" sz="1600" dirty="0" smtClean="0"/>
              <a:t>. Interactive experiences with new information increases positive attitudes towards the new knowledge (e.g. videos</a:t>
            </a:r>
            <a:r>
              <a:rPr lang="en-US" sz="1600" dirty="0"/>
              <a:t>, Instagram)</a:t>
            </a:r>
          </a:p>
          <a:p>
            <a:pPr marL="285750" indent="-285750">
              <a:lnSpc>
                <a:spcPct val="90000"/>
              </a:lnSpc>
              <a:spcBef>
                <a:spcPts val="600"/>
              </a:spcBef>
              <a:buFont typeface="Arial" panose="020B0604020202020204" pitchFamily="34" charset="0"/>
              <a:buChar char="•"/>
            </a:pPr>
            <a:r>
              <a:rPr lang="en-US" sz="1600" b="1" dirty="0" smtClean="0"/>
              <a:t>Create gains in competence</a:t>
            </a:r>
            <a:r>
              <a:rPr lang="en-US" sz="1600" dirty="0" smtClean="0"/>
              <a:t>. Continued interaction with knowledge can increase competence of the consumer (e.g. community </a:t>
            </a:r>
            <a:r>
              <a:rPr lang="en-US" sz="1600" dirty="0"/>
              <a:t>lectures, websites, user groups)</a:t>
            </a:r>
            <a:endParaRPr lang="en-US" sz="1600" dirty="0" smtClean="0"/>
          </a:p>
          <a:p>
            <a:pPr marL="285750" indent="-285750">
              <a:lnSpc>
                <a:spcPct val="90000"/>
              </a:lnSpc>
              <a:spcBef>
                <a:spcPts val="600"/>
              </a:spcBef>
              <a:buFont typeface="Arial" panose="020B0604020202020204" pitchFamily="34" charset="0"/>
              <a:buChar char="•"/>
            </a:pPr>
            <a:r>
              <a:rPr lang="en-US" sz="1600" b="1" dirty="0" smtClean="0"/>
              <a:t>Increase usage. </a:t>
            </a:r>
            <a:r>
              <a:rPr lang="en-US" sz="1600" dirty="0" smtClean="0"/>
              <a:t>Increase the use of a new finding or innovation over </a:t>
            </a:r>
            <a:r>
              <a:rPr lang="en-US" sz="1600" dirty="0"/>
              <a:t>time </a:t>
            </a:r>
            <a:r>
              <a:rPr lang="en-US" sz="1600" dirty="0" smtClean="0"/>
              <a:t>(e.g. user </a:t>
            </a:r>
            <a:r>
              <a:rPr lang="en-US" sz="1600" dirty="0"/>
              <a:t>groups, online communities or list </a:t>
            </a:r>
            <a:r>
              <a:rPr lang="en-US" sz="1600" dirty="0" err="1"/>
              <a:t>servs</a:t>
            </a:r>
            <a:r>
              <a:rPr lang="en-US" sz="1600" dirty="0"/>
              <a:t>)</a:t>
            </a:r>
          </a:p>
          <a:p>
            <a:pPr marL="285750" indent="-285750">
              <a:lnSpc>
                <a:spcPct val="90000"/>
              </a:lnSpc>
              <a:spcBef>
                <a:spcPts val="600"/>
              </a:spcBef>
              <a:buFont typeface="Arial" panose="020B0604020202020204" pitchFamily="34" charset="0"/>
              <a:buChar char="•"/>
            </a:pPr>
            <a:endParaRPr lang="en-US" sz="1600" dirty="0" smtClean="0"/>
          </a:p>
        </p:txBody>
      </p:sp>
      <p:sp>
        <p:nvSpPr>
          <p:cNvPr id="8" name="Rectangle 7"/>
          <p:cNvSpPr/>
          <p:nvPr/>
        </p:nvSpPr>
        <p:spPr>
          <a:xfrm>
            <a:off x="935369" y="852820"/>
            <a:ext cx="7543802" cy="523220"/>
          </a:xfrm>
          <a:prstGeom prst="rect">
            <a:avLst/>
          </a:prstGeom>
        </p:spPr>
        <p:txBody>
          <a:bodyPr wrap="square">
            <a:spAutoFit/>
          </a:bodyPr>
          <a:lstStyle/>
          <a:p>
            <a:r>
              <a:rPr lang="en-US" sz="1400" dirty="0"/>
              <a:t>With </a:t>
            </a:r>
            <a:r>
              <a:rPr lang="en-US" sz="1400" dirty="0" smtClean="0"/>
              <a:t>persons and organizations </a:t>
            </a:r>
            <a:r>
              <a:rPr lang="en-US" sz="1400" dirty="0"/>
              <a:t>under increasing pressure to demonstrate their relevance and contribution to society, a deliberate digital strategy is vital</a:t>
            </a:r>
          </a:p>
        </p:txBody>
      </p:sp>
    </p:spTree>
    <p:extLst>
      <p:ext uri="{BB962C8B-B14F-4D97-AF65-F5344CB8AC3E}">
        <p14:creationId xmlns:p14="http://schemas.microsoft.com/office/powerpoint/2010/main" val="1788742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dissemination?</a:t>
            </a:r>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19</a:t>
            </a:fld>
            <a:endParaRPr lang="en-US" dirty="0"/>
          </a:p>
        </p:txBody>
      </p:sp>
      <p:sp>
        <p:nvSpPr>
          <p:cNvPr id="9" name="TextBox 8"/>
          <p:cNvSpPr txBox="1"/>
          <p:nvPr/>
        </p:nvSpPr>
        <p:spPr>
          <a:xfrm>
            <a:off x="604369" y="1614820"/>
            <a:ext cx="7713969" cy="5243180"/>
          </a:xfrm>
          <a:prstGeom prst="rect">
            <a:avLst/>
          </a:prstGeom>
          <a:noFill/>
        </p:spPr>
        <p:txBody>
          <a:bodyPr wrap="square" lIns="0" tIns="0" rIns="0" bIns="0" rtlCol="0">
            <a:noAutofit/>
          </a:bodyPr>
          <a:lstStyle/>
          <a:p>
            <a:pPr>
              <a:lnSpc>
                <a:spcPct val="90000"/>
              </a:lnSpc>
              <a:spcBef>
                <a:spcPts val="600"/>
              </a:spcBef>
            </a:pPr>
            <a:r>
              <a:rPr lang="en-US" sz="1600" dirty="0" smtClean="0"/>
              <a:t>“Applicants </a:t>
            </a:r>
            <a:r>
              <a:rPr lang="en-US" sz="1600" dirty="0"/>
              <a:t>must address </a:t>
            </a:r>
            <a:r>
              <a:rPr lang="en-US" sz="1600" b="1" dirty="0"/>
              <a:t>plans for collection and dissemination of useful products </a:t>
            </a:r>
            <a:r>
              <a:rPr lang="en-US" sz="1600" dirty="0"/>
              <a:t>of the research, including approaches, technologies and tools to the relevant research and user communities. </a:t>
            </a:r>
            <a:r>
              <a:rPr lang="en-US" sz="1600" dirty="0" smtClean="0"/>
              <a:t>“</a:t>
            </a:r>
          </a:p>
          <a:p>
            <a:pPr algn="r">
              <a:lnSpc>
                <a:spcPct val="90000"/>
              </a:lnSpc>
            </a:pPr>
            <a:r>
              <a:rPr lang="en-US" sz="1400" dirty="0" smtClean="0"/>
              <a:t>NIH  Request for Proposal.</a:t>
            </a:r>
          </a:p>
          <a:p>
            <a:pPr algn="r">
              <a:lnSpc>
                <a:spcPct val="90000"/>
              </a:lnSpc>
            </a:pPr>
            <a:r>
              <a:rPr lang="en-US" sz="1400" dirty="0" smtClean="0"/>
              <a:t>Coordination </a:t>
            </a:r>
            <a:r>
              <a:rPr lang="en-US" sz="1400" dirty="0"/>
              <a:t>Center for </a:t>
            </a:r>
            <a:r>
              <a:rPr lang="en-US" sz="1400" dirty="0" smtClean="0"/>
              <a:t>the Models </a:t>
            </a:r>
            <a:r>
              <a:rPr lang="en-US" sz="1400" dirty="0"/>
              <a:t>of Infectious </a:t>
            </a:r>
            <a:r>
              <a:rPr lang="en-US" sz="1400" dirty="0" smtClean="0"/>
              <a:t>Disease Agent </a:t>
            </a:r>
            <a:r>
              <a:rPr lang="en-US" sz="1400" dirty="0"/>
              <a:t>Study (MIDAS) Program. </a:t>
            </a:r>
            <a:r>
              <a:rPr lang="en-US" sz="1100" dirty="0">
                <a:hlinkClick r:id="rId3"/>
              </a:rPr>
              <a:t>https://</a:t>
            </a:r>
            <a:r>
              <a:rPr lang="en-US" sz="1100" dirty="0" smtClean="0">
                <a:hlinkClick r:id="rId3"/>
              </a:rPr>
              <a:t>grants.nih.gov/grants/guide/rfa-files/RFA-GM-18-003.html</a:t>
            </a:r>
            <a:endParaRPr lang="en-US" sz="1100" dirty="0" smtClean="0"/>
          </a:p>
          <a:p>
            <a:pPr algn="r">
              <a:lnSpc>
                <a:spcPct val="90000"/>
              </a:lnSpc>
              <a:spcBef>
                <a:spcPts val="600"/>
              </a:spcBef>
            </a:pPr>
            <a:endParaRPr lang="en-US" sz="1600" dirty="0"/>
          </a:p>
          <a:p>
            <a:pPr>
              <a:lnSpc>
                <a:spcPct val="90000"/>
              </a:lnSpc>
              <a:spcBef>
                <a:spcPts val="600"/>
              </a:spcBef>
            </a:pPr>
            <a:r>
              <a:rPr lang="en-US" sz="1600" dirty="0" smtClean="0"/>
              <a:t>“Investigators </a:t>
            </a:r>
            <a:r>
              <a:rPr lang="en-US" sz="1600" dirty="0"/>
              <a:t>are expected to promptly </a:t>
            </a:r>
            <a:r>
              <a:rPr lang="en-US" sz="1600" b="1" dirty="0"/>
              <a:t>prepare and submit for publication</a:t>
            </a:r>
            <a:r>
              <a:rPr lang="en-US" sz="1600" dirty="0"/>
              <a:t>, with authorship that accurately reflects the contributions of those involved, all significant findings from work conducted under NSF grants. </a:t>
            </a:r>
            <a:r>
              <a:rPr lang="en-US" sz="1600" dirty="0" smtClean="0"/>
              <a:t>“</a:t>
            </a:r>
          </a:p>
          <a:p>
            <a:pPr algn="r">
              <a:lnSpc>
                <a:spcPct val="90000"/>
              </a:lnSpc>
              <a:spcBef>
                <a:spcPts val="600"/>
              </a:spcBef>
            </a:pPr>
            <a:r>
              <a:rPr lang="en-US" sz="1400" dirty="0" smtClean="0"/>
              <a:t>NSF Policies and Procedures. </a:t>
            </a:r>
          </a:p>
          <a:p>
            <a:pPr algn="r">
              <a:lnSpc>
                <a:spcPct val="90000"/>
              </a:lnSpc>
              <a:spcBef>
                <a:spcPts val="600"/>
              </a:spcBef>
            </a:pPr>
            <a:r>
              <a:rPr lang="en-US" sz="1100" dirty="0" smtClean="0">
                <a:hlinkClick r:id="rId4"/>
              </a:rPr>
              <a:t>https</a:t>
            </a:r>
            <a:r>
              <a:rPr lang="en-US" sz="1100" dirty="0">
                <a:hlinkClick r:id="rId4"/>
              </a:rPr>
              <a:t>://</a:t>
            </a:r>
            <a:r>
              <a:rPr lang="en-US" sz="1100" dirty="0" smtClean="0">
                <a:hlinkClick r:id="rId4"/>
              </a:rPr>
              <a:t>www.nsf.gov/pubs/policydocs/pappg18_1/nsf18_1.pdf</a:t>
            </a:r>
            <a:endParaRPr lang="en-US" sz="1100" dirty="0" smtClean="0"/>
          </a:p>
          <a:p>
            <a:pPr algn="r">
              <a:lnSpc>
                <a:spcPct val="90000"/>
              </a:lnSpc>
              <a:spcBef>
                <a:spcPts val="600"/>
              </a:spcBef>
            </a:pPr>
            <a:endParaRPr lang="en-US" sz="1600" dirty="0" smtClean="0"/>
          </a:p>
          <a:p>
            <a:r>
              <a:rPr lang="en-US" sz="1600" dirty="0" smtClean="0"/>
              <a:t>“Dissemination. What </a:t>
            </a:r>
            <a:r>
              <a:rPr lang="en-US" sz="1600" dirty="0"/>
              <a:t>channels will be used to </a:t>
            </a:r>
            <a:r>
              <a:rPr lang="en-US" sz="1600" b="1" dirty="0"/>
              <a:t>disseminate grant products </a:t>
            </a:r>
            <a:r>
              <a:rPr lang="en-US" sz="1600" dirty="0"/>
              <a:t>to target audiences</a:t>
            </a:r>
            <a:r>
              <a:rPr lang="en-US" sz="1600" dirty="0" smtClean="0"/>
              <a:t>?” </a:t>
            </a:r>
          </a:p>
          <a:p>
            <a:endParaRPr lang="en-US" sz="1600" dirty="0"/>
          </a:p>
          <a:p>
            <a:pPr algn="r"/>
            <a:r>
              <a:rPr lang="en-US" sz="1400" dirty="0" smtClean="0"/>
              <a:t>Alfred P. Sloan Foundation. </a:t>
            </a:r>
          </a:p>
          <a:p>
            <a:pPr algn="r"/>
            <a:r>
              <a:rPr lang="en-US" sz="1400" dirty="0" smtClean="0"/>
              <a:t>Grant Application Guidelines. </a:t>
            </a:r>
          </a:p>
          <a:p>
            <a:pPr algn="r"/>
            <a:r>
              <a:rPr lang="en-US" sz="1100" dirty="0" smtClean="0">
                <a:hlinkClick r:id="rId5"/>
              </a:rPr>
              <a:t>https</a:t>
            </a:r>
            <a:r>
              <a:rPr lang="en-US" sz="1100" dirty="0">
                <a:hlinkClick r:id="rId5"/>
              </a:rPr>
              <a:t>://</a:t>
            </a:r>
            <a:r>
              <a:rPr lang="en-US" sz="1100" dirty="0" smtClean="0">
                <a:hlinkClick r:id="rId5"/>
              </a:rPr>
              <a:t>sloan.org/storage/app/media/files/application_documents/proposal_guidelines_research_officer_grants.pdf</a:t>
            </a:r>
            <a:endParaRPr lang="en-US" sz="1100" dirty="0" smtClean="0"/>
          </a:p>
          <a:p>
            <a:pPr algn="r"/>
            <a:endParaRPr lang="en-US" sz="1100" dirty="0"/>
          </a:p>
          <a:p>
            <a:pPr algn="r">
              <a:lnSpc>
                <a:spcPct val="90000"/>
              </a:lnSpc>
              <a:spcBef>
                <a:spcPts val="600"/>
              </a:spcBef>
            </a:pPr>
            <a:endParaRPr lang="en-US" sz="1600" dirty="0"/>
          </a:p>
          <a:p>
            <a:pPr algn="r">
              <a:lnSpc>
                <a:spcPct val="90000"/>
              </a:lnSpc>
              <a:spcBef>
                <a:spcPts val="600"/>
              </a:spcBef>
            </a:pPr>
            <a:endParaRPr lang="en-US" sz="1600" dirty="0" smtClean="0"/>
          </a:p>
          <a:p>
            <a:pPr algn="r">
              <a:lnSpc>
                <a:spcPct val="90000"/>
              </a:lnSpc>
              <a:spcBef>
                <a:spcPts val="600"/>
              </a:spcBef>
            </a:pPr>
            <a:endParaRPr lang="en-US" sz="1600" dirty="0" smtClean="0"/>
          </a:p>
        </p:txBody>
      </p:sp>
      <p:sp>
        <p:nvSpPr>
          <p:cNvPr id="8" name="Rectangle 7"/>
          <p:cNvSpPr/>
          <p:nvPr/>
        </p:nvSpPr>
        <p:spPr>
          <a:xfrm>
            <a:off x="935369" y="852820"/>
            <a:ext cx="7543802" cy="523220"/>
          </a:xfrm>
          <a:prstGeom prst="rect">
            <a:avLst/>
          </a:prstGeom>
        </p:spPr>
        <p:txBody>
          <a:bodyPr wrap="square">
            <a:spAutoFit/>
          </a:bodyPr>
          <a:lstStyle/>
          <a:p>
            <a:r>
              <a:rPr lang="en-US" sz="1400" dirty="0"/>
              <a:t>With </a:t>
            </a:r>
            <a:r>
              <a:rPr lang="en-US" sz="1400" dirty="0" smtClean="0"/>
              <a:t>persons and organizations </a:t>
            </a:r>
            <a:r>
              <a:rPr lang="en-US" sz="1400" dirty="0"/>
              <a:t>under increasing pressure to demonstrate their relevance and contribution to society, a deliberate digital strategy is vital</a:t>
            </a:r>
          </a:p>
        </p:txBody>
      </p:sp>
    </p:spTree>
    <p:extLst>
      <p:ext uri="{BB962C8B-B14F-4D97-AF65-F5344CB8AC3E}">
        <p14:creationId xmlns:p14="http://schemas.microsoft.com/office/powerpoint/2010/main" val="20902106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t="13249" b="36406"/>
          <a:stretch/>
        </p:blipFill>
        <p:spPr>
          <a:xfrm>
            <a:off x="309206" y="2316580"/>
            <a:ext cx="5349741" cy="3159094"/>
          </a:xfrm>
          <a:prstGeom prst="rect">
            <a:avLst/>
          </a:prstGeom>
        </p:spPr>
      </p:pic>
      <p:sp>
        <p:nvSpPr>
          <p:cNvPr id="6" name="Rectangle 5"/>
          <p:cNvSpPr/>
          <p:nvPr/>
        </p:nvSpPr>
        <p:spPr>
          <a:xfrm>
            <a:off x="2743200" y="6248400"/>
            <a:ext cx="6477000" cy="800219"/>
          </a:xfrm>
          <a:prstGeom prst="rect">
            <a:avLst/>
          </a:prstGeom>
        </p:spPr>
        <p:txBody>
          <a:bodyPr wrap="square">
            <a:spAutoFit/>
          </a:bodyPr>
          <a:lstStyle/>
          <a:p>
            <a:r>
              <a:rPr lang="en-US" sz="1400" i="1" dirty="0" smtClean="0"/>
              <a:t>(above) One researcher’s list of “Things to do...” related to dissemination of paper. </a:t>
            </a:r>
            <a:r>
              <a:rPr lang="en-US" sz="1400" i="1" dirty="0" smtClean="0">
                <a:hlinkClick r:id="rId4"/>
              </a:rPr>
              <a:t>https</a:t>
            </a:r>
            <a:r>
              <a:rPr lang="en-US" sz="1400" i="1" dirty="0">
                <a:hlinkClick r:id="rId4"/>
              </a:rPr>
              <a:t>://svpow.com/2015/06/04/things-to-do-when-a-paper-comes-out-a-checklist</a:t>
            </a:r>
            <a:r>
              <a:rPr lang="en-US" sz="1400" i="1" dirty="0" smtClean="0">
                <a:hlinkClick r:id="rId4"/>
              </a:rPr>
              <a:t>/</a:t>
            </a:r>
            <a:endParaRPr lang="en-US" sz="1400" i="1" dirty="0" smtClean="0"/>
          </a:p>
          <a:p>
            <a:endParaRPr lang="en-US" dirty="0"/>
          </a:p>
        </p:txBody>
      </p:sp>
      <p:sp>
        <p:nvSpPr>
          <p:cNvPr id="8" name="Title 1"/>
          <p:cNvSpPr>
            <a:spLocks noGrp="1"/>
          </p:cNvSpPr>
          <p:nvPr>
            <p:ph type="title"/>
          </p:nvPr>
        </p:nvSpPr>
        <p:spPr>
          <a:xfrm>
            <a:off x="990599" y="152400"/>
            <a:ext cx="7713969" cy="762000"/>
          </a:xfrm>
        </p:spPr>
        <p:txBody>
          <a:bodyPr/>
          <a:lstStyle/>
          <a:p>
            <a:r>
              <a:rPr lang="en-US" dirty="0" smtClean="0"/>
              <a:t>Example of dissemination in action</a:t>
            </a:r>
            <a:endParaRPr lang="en-US" dirty="0"/>
          </a:p>
        </p:txBody>
      </p:sp>
      <p:sp>
        <p:nvSpPr>
          <p:cNvPr id="9" name="TextBox 8"/>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 are a researcher who wants to reach a broad academic and public audience with your research</a:t>
            </a:r>
            <a:endParaRPr lang="en-US" sz="1850" b="1" spc="-50" dirty="0"/>
          </a:p>
        </p:txBody>
      </p:sp>
      <p:pic>
        <p:nvPicPr>
          <p:cNvPr id="11" name="Picture 10"/>
          <p:cNvPicPr>
            <a:picLocks noChangeAspect="1"/>
          </p:cNvPicPr>
          <p:nvPr/>
        </p:nvPicPr>
        <p:blipFill rotWithShape="1">
          <a:blip r:embed="rId3"/>
          <a:srcRect t="63299"/>
          <a:stretch/>
        </p:blipFill>
        <p:spPr>
          <a:xfrm>
            <a:off x="4293075" y="3321858"/>
            <a:ext cx="5003325" cy="2153815"/>
          </a:xfrm>
          <a:prstGeom prst="rect">
            <a:avLst/>
          </a:prstGeom>
        </p:spPr>
      </p:pic>
      <p:pic>
        <p:nvPicPr>
          <p:cNvPr id="12" name="Picture 11"/>
          <p:cNvPicPr>
            <a:picLocks noChangeAspect="1"/>
          </p:cNvPicPr>
          <p:nvPr/>
        </p:nvPicPr>
        <p:blipFill rotWithShape="1">
          <a:blip r:embed="rId3"/>
          <a:srcRect b="92238"/>
          <a:stretch/>
        </p:blipFill>
        <p:spPr>
          <a:xfrm>
            <a:off x="309208" y="1781357"/>
            <a:ext cx="4903529" cy="446441"/>
          </a:xfrm>
          <a:prstGeom prst="rect">
            <a:avLst/>
          </a:prstGeom>
        </p:spPr>
      </p:pic>
      <p:pic>
        <p:nvPicPr>
          <p:cNvPr id="13" name="Picture 12"/>
          <p:cNvPicPr>
            <a:picLocks noChangeAspect="1"/>
          </p:cNvPicPr>
          <p:nvPr/>
        </p:nvPicPr>
        <p:blipFill rotWithShape="1">
          <a:blip r:embed="rId3"/>
          <a:srcRect l="3505" t="6877" r="70892" b="85468"/>
          <a:stretch/>
        </p:blipFill>
        <p:spPr>
          <a:xfrm>
            <a:off x="4459566" y="1828800"/>
            <a:ext cx="1255434" cy="440337"/>
          </a:xfrm>
          <a:prstGeom prst="rect">
            <a:avLst/>
          </a:prstGeom>
        </p:spPr>
      </p:pic>
      <p:sp>
        <p:nvSpPr>
          <p:cNvPr id="2" name="Slide Number Placeholder 1"/>
          <p:cNvSpPr>
            <a:spLocks noGrp="1"/>
          </p:cNvSpPr>
          <p:nvPr>
            <p:ph type="sldNum" sz="quarter" idx="12"/>
          </p:nvPr>
        </p:nvSpPr>
        <p:spPr/>
        <p:txBody>
          <a:bodyPr/>
          <a:lstStyle/>
          <a:p>
            <a:fld id="{0D558541-60C9-42A2-8392-FF12533A6B7A}" type="slidenum">
              <a:rPr lang="en-US" smtClean="0"/>
              <a:pPr/>
              <a:t>20</a:t>
            </a:fld>
            <a:endParaRPr lang="en-US" dirty="0"/>
          </a:p>
        </p:txBody>
      </p:sp>
    </p:spTree>
    <p:extLst>
      <p:ext uri="{BB962C8B-B14F-4D97-AF65-F5344CB8AC3E}">
        <p14:creationId xmlns:p14="http://schemas.microsoft.com/office/powerpoint/2010/main" val="326771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dissemination in action</a:t>
            </a:r>
            <a:endParaRPr lang="en-US" dirty="0"/>
          </a:p>
        </p:txBody>
      </p:sp>
      <p:sp>
        <p:nvSpPr>
          <p:cNvPr id="8" name="TextBox 7"/>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your center works on mental health and wants promote their work to teens, general public, and to policy makers.</a:t>
            </a:r>
            <a:endParaRPr lang="en-US" sz="1850" b="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21</a:t>
            </a:fld>
            <a:endParaRPr lang="en-US" dirty="0"/>
          </a:p>
        </p:txBody>
      </p:sp>
    </p:spTree>
    <p:extLst>
      <p:ext uri="{BB962C8B-B14F-4D97-AF65-F5344CB8AC3E}">
        <p14:creationId xmlns:p14="http://schemas.microsoft.com/office/powerpoint/2010/main" val="17964947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dissemination in action</a:t>
            </a:r>
            <a:endParaRPr lang="en-US" dirty="0"/>
          </a:p>
        </p:txBody>
      </p:sp>
      <p:sp>
        <p:nvSpPr>
          <p:cNvPr id="8" name="TextBox 7"/>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your center works on mental health and wants promote their work to teens, general public, and to policy makers.</a:t>
            </a:r>
            <a:endParaRPr lang="en-US" sz="1850" b="1" spc="-50" dirty="0"/>
          </a:p>
        </p:txBody>
      </p:sp>
      <p:sp>
        <p:nvSpPr>
          <p:cNvPr id="12" name="TextBox 11"/>
          <p:cNvSpPr txBox="1"/>
          <p:nvPr/>
        </p:nvSpPr>
        <p:spPr>
          <a:xfrm>
            <a:off x="489447" y="1661389"/>
            <a:ext cx="3493383" cy="1323438"/>
          </a:xfrm>
          <a:prstGeom prst="rect">
            <a:avLst/>
          </a:prstGeom>
          <a:noFill/>
        </p:spPr>
        <p:txBody>
          <a:bodyPr wrap="square" lIns="0" tIns="0" rIns="0" bIns="0" rtlCol="0">
            <a:noAutofit/>
          </a:bodyPr>
          <a:lstStyle/>
          <a:p>
            <a:pPr>
              <a:lnSpc>
                <a:spcPct val="90000"/>
              </a:lnSpc>
              <a:spcBef>
                <a:spcPts val="600"/>
              </a:spcBef>
            </a:pPr>
            <a:r>
              <a:rPr lang="en-US" sz="1850" spc="-50" dirty="0" smtClean="0"/>
              <a:t>Promote mental health initiatives to teens using short video clips on platforms such as Instagram and </a:t>
            </a:r>
            <a:r>
              <a:rPr lang="en-US" sz="1850" spc="-50" dirty="0" smtClean="0"/>
              <a:t>Snapchat.</a:t>
            </a:r>
            <a:endParaRPr lang="en-US" sz="1850" spc="-50" dirty="0"/>
          </a:p>
        </p:txBody>
      </p:sp>
      <p:pic>
        <p:nvPicPr>
          <p:cNvPr id="17" name="Picture 16"/>
          <p:cNvPicPr>
            <a:picLocks noChangeAspect="1"/>
          </p:cNvPicPr>
          <p:nvPr/>
        </p:nvPicPr>
        <p:blipFill rotWithShape="1">
          <a:blip r:embed="rId3"/>
          <a:srcRect l="23133" t="34021" r="25000" b="27449"/>
          <a:stretch/>
        </p:blipFill>
        <p:spPr>
          <a:xfrm>
            <a:off x="4419600" y="1616195"/>
            <a:ext cx="3396572" cy="1528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a:off x="489447" y="2834845"/>
            <a:ext cx="3581400" cy="457200"/>
          </a:xfrm>
          <a:prstGeom prst="rect">
            <a:avLst/>
          </a:prstGeom>
          <a:noFill/>
        </p:spPr>
        <p:txBody>
          <a:bodyPr wrap="square" lIns="0" tIns="0" rIns="0" bIns="0" rtlCol="0">
            <a:noAutofit/>
          </a:bodyPr>
          <a:lstStyle/>
          <a:p>
            <a:pPr>
              <a:lnSpc>
                <a:spcPct val="90000"/>
              </a:lnSpc>
              <a:spcBef>
                <a:spcPts val="600"/>
              </a:spcBef>
            </a:pPr>
            <a:r>
              <a:rPr lang="en-US" sz="1400" i="1" spc="-50" dirty="0" smtClean="0"/>
              <a:t>(right) Video on Instagram by National Alliance for Mental Health with 553 views #</a:t>
            </a:r>
            <a:r>
              <a:rPr lang="en-US" sz="1400" i="1" spc="-50" dirty="0" err="1" smtClean="0"/>
              <a:t>collegementalhealth</a:t>
            </a:r>
            <a:endParaRPr lang="en-US" sz="1400" i="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22</a:t>
            </a:fld>
            <a:endParaRPr lang="en-US" dirty="0"/>
          </a:p>
        </p:txBody>
      </p:sp>
    </p:spTree>
    <p:extLst>
      <p:ext uri="{BB962C8B-B14F-4D97-AF65-F5344CB8AC3E}">
        <p14:creationId xmlns:p14="http://schemas.microsoft.com/office/powerpoint/2010/main" val="343220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dissemination in action</a:t>
            </a:r>
            <a:endParaRPr lang="en-US" dirty="0"/>
          </a:p>
        </p:txBody>
      </p:sp>
      <p:sp>
        <p:nvSpPr>
          <p:cNvPr id="8" name="TextBox 7"/>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your center works on mental health and wants promote their work to teens, general public, and to policy makers.</a:t>
            </a:r>
            <a:endParaRPr lang="en-US" sz="1850" b="1" spc="-50" dirty="0"/>
          </a:p>
        </p:txBody>
      </p:sp>
      <p:sp>
        <p:nvSpPr>
          <p:cNvPr id="12" name="TextBox 11"/>
          <p:cNvSpPr txBox="1"/>
          <p:nvPr/>
        </p:nvSpPr>
        <p:spPr>
          <a:xfrm>
            <a:off x="489447" y="1661389"/>
            <a:ext cx="3493383" cy="1323438"/>
          </a:xfrm>
          <a:prstGeom prst="rect">
            <a:avLst/>
          </a:prstGeom>
          <a:noFill/>
        </p:spPr>
        <p:txBody>
          <a:bodyPr wrap="square" lIns="0" tIns="0" rIns="0" bIns="0" rtlCol="0">
            <a:noAutofit/>
          </a:bodyPr>
          <a:lstStyle/>
          <a:p>
            <a:pPr>
              <a:lnSpc>
                <a:spcPct val="90000"/>
              </a:lnSpc>
              <a:spcBef>
                <a:spcPts val="600"/>
              </a:spcBef>
            </a:pPr>
            <a:r>
              <a:rPr lang="en-US" sz="1850" spc="-50" dirty="0" smtClean="0"/>
              <a:t>Promote mental health initiatives to teens using short video clips on platforms such as Instagram and Snapchat.</a:t>
            </a:r>
            <a:endParaRPr lang="en-US" sz="1850" spc="-50" dirty="0"/>
          </a:p>
        </p:txBody>
      </p:sp>
      <p:pic>
        <p:nvPicPr>
          <p:cNvPr id="17" name="Picture 16"/>
          <p:cNvPicPr>
            <a:picLocks noChangeAspect="1"/>
          </p:cNvPicPr>
          <p:nvPr/>
        </p:nvPicPr>
        <p:blipFill rotWithShape="1">
          <a:blip r:embed="rId3"/>
          <a:srcRect l="23133" t="34021" r="25000" b="27449"/>
          <a:stretch/>
        </p:blipFill>
        <p:spPr>
          <a:xfrm>
            <a:off x="4419600" y="1616195"/>
            <a:ext cx="3396572" cy="1528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p:cNvPicPr>
            <a:picLocks noChangeAspect="1"/>
          </p:cNvPicPr>
          <p:nvPr/>
        </p:nvPicPr>
        <p:blipFill rotWithShape="1">
          <a:blip r:embed="rId4"/>
          <a:srcRect l="27443" t="24699" r="29404" b="12821"/>
          <a:stretch/>
        </p:blipFill>
        <p:spPr>
          <a:xfrm>
            <a:off x="4419600" y="3403862"/>
            <a:ext cx="3396572" cy="29791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a:off x="489447" y="2834845"/>
            <a:ext cx="3581400" cy="457200"/>
          </a:xfrm>
          <a:prstGeom prst="rect">
            <a:avLst/>
          </a:prstGeom>
          <a:noFill/>
        </p:spPr>
        <p:txBody>
          <a:bodyPr wrap="square" lIns="0" tIns="0" rIns="0" bIns="0" rtlCol="0">
            <a:noAutofit/>
          </a:bodyPr>
          <a:lstStyle/>
          <a:p>
            <a:pPr>
              <a:lnSpc>
                <a:spcPct val="90000"/>
              </a:lnSpc>
              <a:spcBef>
                <a:spcPts val="600"/>
              </a:spcBef>
            </a:pPr>
            <a:r>
              <a:rPr lang="en-US" sz="1400" i="1" spc="-50" dirty="0" smtClean="0"/>
              <a:t>(right) Video on Instagram by National Alliance for Mental Health with 553 views #</a:t>
            </a:r>
            <a:r>
              <a:rPr lang="en-US" sz="1400" i="1" spc="-50" dirty="0" err="1" smtClean="0"/>
              <a:t>collegementalhealth</a:t>
            </a:r>
            <a:endParaRPr lang="en-US" sz="1400" i="1" spc="-50" dirty="0"/>
          </a:p>
        </p:txBody>
      </p:sp>
      <p:sp>
        <p:nvSpPr>
          <p:cNvPr id="20" name="TextBox 19"/>
          <p:cNvSpPr txBox="1"/>
          <p:nvPr/>
        </p:nvSpPr>
        <p:spPr>
          <a:xfrm>
            <a:off x="466684" y="3826655"/>
            <a:ext cx="3502699" cy="1066800"/>
          </a:xfrm>
          <a:prstGeom prst="rect">
            <a:avLst/>
          </a:prstGeom>
          <a:noFill/>
        </p:spPr>
        <p:txBody>
          <a:bodyPr wrap="square" lIns="0" tIns="0" rIns="0" bIns="0" rtlCol="0">
            <a:noAutofit/>
          </a:bodyPr>
          <a:lstStyle/>
          <a:p>
            <a:pPr>
              <a:lnSpc>
                <a:spcPct val="90000"/>
              </a:lnSpc>
              <a:spcBef>
                <a:spcPts val="600"/>
              </a:spcBef>
            </a:pPr>
            <a:r>
              <a:rPr lang="en-US" sz="1850" spc="-50" dirty="0" smtClean="0"/>
              <a:t>Promote plain language summaries of mental health research to the general public that can be shared in Facebook groups and on resource websites. </a:t>
            </a:r>
            <a:endParaRPr lang="en-US" sz="1850" spc="-50" dirty="0"/>
          </a:p>
        </p:txBody>
      </p:sp>
      <p:sp>
        <p:nvSpPr>
          <p:cNvPr id="21" name="TextBox 20"/>
          <p:cNvSpPr txBox="1"/>
          <p:nvPr/>
        </p:nvSpPr>
        <p:spPr>
          <a:xfrm>
            <a:off x="445438" y="5029200"/>
            <a:ext cx="3581400" cy="457200"/>
          </a:xfrm>
          <a:prstGeom prst="rect">
            <a:avLst/>
          </a:prstGeom>
          <a:noFill/>
        </p:spPr>
        <p:txBody>
          <a:bodyPr wrap="square" lIns="0" tIns="0" rIns="0" bIns="0" rtlCol="0">
            <a:noAutofit/>
          </a:bodyPr>
          <a:lstStyle/>
          <a:p>
            <a:pPr>
              <a:lnSpc>
                <a:spcPct val="90000"/>
              </a:lnSpc>
              <a:spcBef>
                <a:spcPts val="600"/>
              </a:spcBef>
            </a:pPr>
            <a:r>
              <a:rPr lang="en-US" sz="1400" i="1" spc="-50" dirty="0" smtClean="0"/>
              <a:t>(right) Short article on Facebook by National Alliance for Mental Health with 368 shares #</a:t>
            </a:r>
            <a:r>
              <a:rPr lang="en-US" sz="1400" i="1" spc="-50" dirty="0" err="1" smtClean="0"/>
              <a:t>StigmaFree</a:t>
            </a:r>
            <a:endParaRPr lang="en-US" sz="1400" i="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23</a:t>
            </a:fld>
            <a:endParaRPr lang="en-US" dirty="0"/>
          </a:p>
        </p:txBody>
      </p:sp>
    </p:spTree>
    <p:extLst>
      <p:ext uri="{BB962C8B-B14F-4D97-AF65-F5344CB8AC3E}">
        <p14:creationId xmlns:p14="http://schemas.microsoft.com/office/powerpoint/2010/main" val="2735284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dissemination in action continued…</a:t>
            </a:r>
            <a:endParaRPr lang="en-US" dirty="0"/>
          </a:p>
        </p:txBody>
      </p:sp>
      <p:sp>
        <p:nvSpPr>
          <p:cNvPr id="8" name="TextBox 7"/>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your center works on mental health and wants promote their work to teens, general public, and to policy makers.</a:t>
            </a:r>
            <a:endParaRPr lang="en-US" sz="1850" b="1" spc="-50" dirty="0"/>
          </a:p>
        </p:txBody>
      </p:sp>
      <p:pic>
        <p:nvPicPr>
          <p:cNvPr id="10" name="Picture 9"/>
          <p:cNvPicPr>
            <a:picLocks noChangeAspect="1"/>
          </p:cNvPicPr>
          <p:nvPr/>
        </p:nvPicPr>
        <p:blipFill rotWithShape="1">
          <a:blip r:embed="rId3"/>
          <a:srcRect l="26971" t="26711" r="46485" b="10960"/>
          <a:stretch/>
        </p:blipFill>
        <p:spPr>
          <a:xfrm>
            <a:off x="249920" y="1568786"/>
            <a:ext cx="2474580" cy="35202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782391" y="1568786"/>
            <a:ext cx="3168868" cy="1295400"/>
          </a:xfrm>
          <a:prstGeom prst="rect">
            <a:avLst/>
          </a:prstGeom>
          <a:noFill/>
        </p:spPr>
        <p:txBody>
          <a:bodyPr wrap="square" lIns="0" tIns="0" rIns="0" bIns="0" rtlCol="0">
            <a:noAutofit/>
          </a:bodyPr>
          <a:lstStyle/>
          <a:p>
            <a:pPr>
              <a:lnSpc>
                <a:spcPct val="90000"/>
              </a:lnSpc>
              <a:spcBef>
                <a:spcPts val="600"/>
              </a:spcBef>
            </a:pPr>
            <a:r>
              <a:rPr lang="en-US" sz="1850" spc="-50" dirty="0" smtClean="0"/>
              <a:t>Show the impact of work to funders and how it is supported by local policy makers with a short slideshow on Facebook. </a:t>
            </a:r>
          </a:p>
          <a:p>
            <a:pPr>
              <a:lnSpc>
                <a:spcPct val="90000"/>
              </a:lnSpc>
              <a:spcBef>
                <a:spcPts val="600"/>
              </a:spcBef>
            </a:pPr>
            <a:endParaRPr lang="en-US" sz="1850" spc="-50" dirty="0"/>
          </a:p>
        </p:txBody>
      </p:sp>
      <p:sp>
        <p:nvSpPr>
          <p:cNvPr id="7" name="TextBox 6"/>
          <p:cNvSpPr txBox="1"/>
          <p:nvPr/>
        </p:nvSpPr>
        <p:spPr>
          <a:xfrm>
            <a:off x="5257800" y="5031594"/>
            <a:ext cx="3446768" cy="1674005"/>
          </a:xfrm>
          <a:prstGeom prst="rect">
            <a:avLst/>
          </a:prstGeom>
          <a:noFill/>
        </p:spPr>
        <p:txBody>
          <a:bodyPr wrap="square" lIns="0" tIns="0" rIns="0" bIns="0" rtlCol="0">
            <a:noAutofit/>
          </a:bodyPr>
          <a:lstStyle/>
          <a:p>
            <a:pPr>
              <a:lnSpc>
                <a:spcPct val="90000"/>
              </a:lnSpc>
              <a:spcBef>
                <a:spcPts val="600"/>
              </a:spcBef>
            </a:pPr>
            <a:r>
              <a:rPr lang="en-US" sz="1200" i="1" spc="-50" dirty="0" smtClean="0"/>
              <a:t>(far right, top) White paper on Public Policy Platform of the National Alliance on Mental </a:t>
            </a:r>
            <a:r>
              <a:rPr lang="en-US" sz="1200" i="1" spc="-50" dirty="0"/>
              <a:t>Illness </a:t>
            </a:r>
            <a:r>
              <a:rPr lang="en-US" sz="1200" i="1" spc="-50" dirty="0">
                <a:hlinkClick r:id="rId4"/>
              </a:rPr>
              <a:t>https://</a:t>
            </a:r>
            <a:r>
              <a:rPr lang="en-US" sz="1200" i="1" spc="-50" dirty="0" smtClean="0">
                <a:hlinkClick r:id="rId4"/>
              </a:rPr>
              <a:t>www.nami.org/Learn-More/Public-Policy</a:t>
            </a:r>
            <a:endParaRPr lang="en-US" sz="1200" i="1" spc="-50" dirty="0" smtClean="0"/>
          </a:p>
          <a:p>
            <a:pPr>
              <a:lnSpc>
                <a:spcPct val="90000"/>
              </a:lnSpc>
              <a:spcBef>
                <a:spcPts val="600"/>
              </a:spcBef>
            </a:pPr>
            <a:r>
              <a:rPr lang="en-US" sz="1200" i="1" spc="-50" dirty="0" smtClean="0"/>
              <a:t>(far left, top) Facebook slideshow of National Alliance on Mental Illness meetings with US Senators #Act4MentalHealth</a:t>
            </a:r>
          </a:p>
          <a:p>
            <a:pPr>
              <a:lnSpc>
                <a:spcPct val="90000"/>
              </a:lnSpc>
              <a:spcBef>
                <a:spcPts val="600"/>
              </a:spcBef>
            </a:pPr>
            <a:r>
              <a:rPr lang="en-US" sz="1200" i="1" spc="-50" dirty="0" smtClean="0"/>
              <a:t>(middle, bottom) Blog post for National Alliance on Mental Illness by guest blogger AJ Mendez </a:t>
            </a:r>
            <a:r>
              <a:rPr lang="en-US" sz="1200" i="1" spc="-50" dirty="0" smtClean="0">
                <a:hlinkClick r:id="rId5"/>
              </a:rPr>
              <a:t>https://www.nami.org/Blogs/NAMI-Blog/July-2017/Breaking-Tradition</a:t>
            </a:r>
            <a:endParaRPr lang="en-US" sz="1200" i="1" spc="-50" dirty="0" smtClean="0"/>
          </a:p>
          <a:p>
            <a:pPr>
              <a:lnSpc>
                <a:spcPct val="90000"/>
              </a:lnSpc>
              <a:spcBef>
                <a:spcPts val="600"/>
              </a:spcBef>
            </a:pPr>
            <a:endParaRPr lang="en-US" sz="1850" spc="-50" dirty="0"/>
          </a:p>
        </p:txBody>
      </p:sp>
      <p:sp>
        <p:nvSpPr>
          <p:cNvPr id="9" name="Slide Number Placeholder 8"/>
          <p:cNvSpPr>
            <a:spLocks noGrp="1"/>
          </p:cNvSpPr>
          <p:nvPr>
            <p:ph type="sldNum" sz="quarter" idx="12"/>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19293233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dissemination in action continued…</a:t>
            </a:r>
            <a:endParaRPr lang="en-US" dirty="0"/>
          </a:p>
        </p:txBody>
      </p:sp>
      <p:sp>
        <p:nvSpPr>
          <p:cNvPr id="8" name="TextBox 7"/>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your center works on mental health and wants promote their work to teens, general public, and to policy makers.</a:t>
            </a:r>
            <a:endParaRPr lang="en-US" sz="1850" b="1" spc="-50" dirty="0"/>
          </a:p>
        </p:txBody>
      </p:sp>
      <p:pic>
        <p:nvPicPr>
          <p:cNvPr id="10" name="Picture 9"/>
          <p:cNvPicPr>
            <a:picLocks noChangeAspect="1"/>
          </p:cNvPicPr>
          <p:nvPr/>
        </p:nvPicPr>
        <p:blipFill rotWithShape="1">
          <a:blip r:embed="rId3"/>
          <a:srcRect l="26971" t="26711" r="46485" b="10960"/>
          <a:stretch/>
        </p:blipFill>
        <p:spPr>
          <a:xfrm>
            <a:off x="249920" y="1568786"/>
            <a:ext cx="2474580" cy="35202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rotWithShape="1">
          <a:blip r:embed="rId4"/>
          <a:srcRect l="28509" t="13842" r="29710" b="825"/>
          <a:stretch/>
        </p:blipFill>
        <p:spPr>
          <a:xfrm>
            <a:off x="2916312" y="1574139"/>
            <a:ext cx="2590800" cy="3205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782391" y="1568786"/>
            <a:ext cx="3168868" cy="1295400"/>
          </a:xfrm>
          <a:prstGeom prst="rect">
            <a:avLst/>
          </a:prstGeom>
          <a:noFill/>
        </p:spPr>
        <p:txBody>
          <a:bodyPr wrap="square" lIns="0" tIns="0" rIns="0" bIns="0" rtlCol="0">
            <a:noAutofit/>
          </a:bodyPr>
          <a:lstStyle/>
          <a:p>
            <a:pPr>
              <a:lnSpc>
                <a:spcPct val="90000"/>
              </a:lnSpc>
              <a:spcBef>
                <a:spcPts val="600"/>
              </a:spcBef>
            </a:pPr>
            <a:r>
              <a:rPr lang="en-US" sz="1850" spc="-50" dirty="0" smtClean="0"/>
              <a:t>Show the impact of work to funders and how it is supported by local policy makers with a short slideshow on Facebook. </a:t>
            </a:r>
          </a:p>
          <a:p>
            <a:pPr>
              <a:lnSpc>
                <a:spcPct val="90000"/>
              </a:lnSpc>
              <a:spcBef>
                <a:spcPts val="600"/>
              </a:spcBef>
            </a:pPr>
            <a:endParaRPr lang="en-US" sz="1850" spc="-50" dirty="0"/>
          </a:p>
        </p:txBody>
      </p:sp>
      <p:sp>
        <p:nvSpPr>
          <p:cNvPr id="6" name="Rectangle 5"/>
          <p:cNvSpPr/>
          <p:nvPr/>
        </p:nvSpPr>
        <p:spPr>
          <a:xfrm>
            <a:off x="5698924" y="2756807"/>
            <a:ext cx="3216476" cy="840230"/>
          </a:xfrm>
          <a:prstGeom prst="rect">
            <a:avLst/>
          </a:prstGeom>
        </p:spPr>
        <p:txBody>
          <a:bodyPr wrap="square">
            <a:spAutoFit/>
          </a:bodyPr>
          <a:lstStyle/>
          <a:p>
            <a:pPr>
              <a:lnSpc>
                <a:spcPct val="90000"/>
              </a:lnSpc>
              <a:spcBef>
                <a:spcPts val="600"/>
              </a:spcBef>
            </a:pPr>
            <a:r>
              <a:rPr lang="en-US" spc="-50" dirty="0" smtClean="0"/>
              <a:t>Share </a:t>
            </a:r>
            <a:r>
              <a:rPr lang="en-US" spc="-50" dirty="0"/>
              <a:t>a white paper </a:t>
            </a:r>
            <a:r>
              <a:rPr lang="en-US" spc="-50" dirty="0" smtClean="0"/>
              <a:t>on a website with recommendations </a:t>
            </a:r>
            <a:r>
              <a:rPr lang="en-US" spc="-50" dirty="0"/>
              <a:t>for </a:t>
            </a:r>
            <a:r>
              <a:rPr lang="en-US" spc="-50" dirty="0" smtClean="0"/>
              <a:t>policy change.</a:t>
            </a:r>
            <a:endParaRPr lang="en-US" spc="-50" dirty="0"/>
          </a:p>
        </p:txBody>
      </p:sp>
      <p:sp>
        <p:nvSpPr>
          <p:cNvPr id="7" name="TextBox 6"/>
          <p:cNvSpPr txBox="1"/>
          <p:nvPr/>
        </p:nvSpPr>
        <p:spPr>
          <a:xfrm>
            <a:off x="5257800" y="5031594"/>
            <a:ext cx="3446768" cy="1674005"/>
          </a:xfrm>
          <a:prstGeom prst="rect">
            <a:avLst/>
          </a:prstGeom>
          <a:noFill/>
        </p:spPr>
        <p:txBody>
          <a:bodyPr wrap="square" lIns="0" tIns="0" rIns="0" bIns="0" rtlCol="0">
            <a:noAutofit/>
          </a:bodyPr>
          <a:lstStyle/>
          <a:p>
            <a:pPr>
              <a:lnSpc>
                <a:spcPct val="90000"/>
              </a:lnSpc>
              <a:spcBef>
                <a:spcPts val="600"/>
              </a:spcBef>
            </a:pPr>
            <a:r>
              <a:rPr lang="en-US" sz="1200" i="1" spc="-50" dirty="0" smtClean="0"/>
              <a:t>(far right, top) White paper on Public Policy Platform of the National Alliance on Mental </a:t>
            </a:r>
            <a:r>
              <a:rPr lang="en-US" sz="1200" i="1" spc="-50" dirty="0"/>
              <a:t>Illness </a:t>
            </a:r>
            <a:r>
              <a:rPr lang="en-US" sz="1200" i="1" spc="-50" dirty="0">
                <a:hlinkClick r:id="rId5"/>
              </a:rPr>
              <a:t>https://</a:t>
            </a:r>
            <a:r>
              <a:rPr lang="en-US" sz="1200" i="1" spc="-50" dirty="0" smtClean="0">
                <a:hlinkClick r:id="rId5"/>
              </a:rPr>
              <a:t>www.nami.org/Learn-More/Public-Policy</a:t>
            </a:r>
            <a:endParaRPr lang="en-US" sz="1200" i="1" spc="-50" dirty="0" smtClean="0"/>
          </a:p>
          <a:p>
            <a:pPr>
              <a:lnSpc>
                <a:spcPct val="90000"/>
              </a:lnSpc>
              <a:spcBef>
                <a:spcPts val="600"/>
              </a:spcBef>
            </a:pPr>
            <a:r>
              <a:rPr lang="en-US" sz="1200" i="1" spc="-50" dirty="0" smtClean="0"/>
              <a:t>(far left, top) Facebook slideshow of National Alliance on Mental Illness meetings with US Senators #Act4MentalHealth</a:t>
            </a:r>
          </a:p>
          <a:p>
            <a:pPr>
              <a:lnSpc>
                <a:spcPct val="90000"/>
              </a:lnSpc>
              <a:spcBef>
                <a:spcPts val="600"/>
              </a:spcBef>
            </a:pPr>
            <a:r>
              <a:rPr lang="en-US" sz="1200" i="1" spc="-50" dirty="0" smtClean="0"/>
              <a:t>(middle, bottom) Blog post for National Alliance on Mental Illness by </a:t>
            </a:r>
            <a:r>
              <a:rPr lang="en-US" sz="1200" i="1" spc="-50" dirty="0"/>
              <a:t>guest blogger AJ Mendez </a:t>
            </a:r>
            <a:r>
              <a:rPr lang="en-US" sz="1200" i="1" spc="-50" dirty="0">
                <a:hlinkClick r:id="rId6"/>
              </a:rPr>
              <a:t>https://</a:t>
            </a:r>
            <a:r>
              <a:rPr lang="en-US" sz="1200" i="1" spc="-50" dirty="0" smtClean="0">
                <a:hlinkClick r:id="rId6"/>
              </a:rPr>
              <a:t>www.nami.org/Blogs/NAMI-Blog/July-2017/Breaking-Tradition</a:t>
            </a:r>
            <a:endParaRPr lang="en-US" sz="1200" i="1" spc="-50" dirty="0" smtClean="0"/>
          </a:p>
          <a:p>
            <a:pPr>
              <a:lnSpc>
                <a:spcPct val="90000"/>
              </a:lnSpc>
              <a:spcBef>
                <a:spcPts val="600"/>
              </a:spcBef>
            </a:pPr>
            <a:endParaRPr lang="en-US" sz="1850" spc="-50" dirty="0"/>
          </a:p>
        </p:txBody>
      </p:sp>
      <p:sp>
        <p:nvSpPr>
          <p:cNvPr id="9" name="Slide Number Placeholder 8"/>
          <p:cNvSpPr>
            <a:spLocks noGrp="1"/>
          </p:cNvSpPr>
          <p:nvPr>
            <p:ph type="sldNum" sz="quarter" idx="12"/>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38379147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dissemination in action continued…</a:t>
            </a:r>
            <a:endParaRPr lang="en-US" dirty="0"/>
          </a:p>
        </p:txBody>
      </p:sp>
      <p:sp>
        <p:nvSpPr>
          <p:cNvPr id="8" name="TextBox 7"/>
          <p:cNvSpPr txBox="1"/>
          <p:nvPr/>
        </p:nvSpPr>
        <p:spPr>
          <a:xfrm>
            <a:off x="1008528" y="955739"/>
            <a:ext cx="7088084" cy="1459283"/>
          </a:xfrm>
          <a:prstGeom prst="rect">
            <a:avLst/>
          </a:prstGeom>
          <a:noFill/>
        </p:spPr>
        <p:txBody>
          <a:bodyPr wrap="square" lIns="0" tIns="0" rIns="0" bIns="0" rtlCol="0">
            <a:noAutofit/>
          </a:bodyPr>
          <a:lstStyle/>
          <a:p>
            <a:pPr>
              <a:lnSpc>
                <a:spcPct val="90000"/>
              </a:lnSpc>
              <a:spcBef>
                <a:spcPts val="600"/>
              </a:spcBef>
            </a:pPr>
            <a:r>
              <a:rPr lang="en-US" sz="1850" b="1" spc="-50" dirty="0" smtClean="0"/>
              <a:t>Let’s say your center works on mental health and wants promote their work to teens, general public, and to policy makers.</a:t>
            </a:r>
            <a:endParaRPr lang="en-US" sz="1850" b="1" spc="-50" dirty="0"/>
          </a:p>
        </p:txBody>
      </p:sp>
      <p:pic>
        <p:nvPicPr>
          <p:cNvPr id="10" name="Picture 9"/>
          <p:cNvPicPr>
            <a:picLocks noChangeAspect="1"/>
          </p:cNvPicPr>
          <p:nvPr/>
        </p:nvPicPr>
        <p:blipFill rotWithShape="1">
          <a:blip r:embed="rId3"/>
          <a:srcRect l="26971" t="26711" r="46485" b="10960"/>
          <a:stretch/>
        </p:blipFill>
        <p:spPr>
          <a:xfrm>
            <a:off x="249920" y="1568786"/>
            <a:ext cx="2474580" cy="35202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rotWithShape="1">
          <a:blip r:embed="rId4"/>
          <a:srcRect l="28509" t="13842" r="29710" b="825"/>
          <a:stretch/>
        </p:blipFill>
        <p:spPr>
          <a:xfrm>
            <a:off x="2916312" y="1574139"/>
            <a:ext cx="2590800" cy="3205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rotWithShape="1">
          <a:blip r:embed="rId5"/>
          <a:srcRect l="16892" t="8367" r="19439" b="5482"/>
          <a:stretch/>
        </p:blipFill>
        <p:spPr>
          <a:xfrm>
            <a:off x="1506856" y="3350376"/>
            <a:ext cx="3414721" cy="2799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782391" y="1568786"/>
            <a:ext cx="3168868" cy="1295400"/>
          </a:xfrm>
          <a:prstGeom prst="rect">
            <a:avLst/>
          </a:prstGeom>
          <a:noFill/>
        </p:spPr>
        <p:txBody>
          <a:bodyPr wrap="square" lIns="0" tIns="0" rIns="0" bIns="0" rtlCol="0">
            <a:noAutofit/>
          </a:bodyPr>
          <a:lstStyle/>
          <a:p>
            <a:pPr>
              <a:lnSpc>
                <a:spcPct val="90000"/>
              </a:lnSpc>
              <a:spcBef>
                <a:spcPts val="600"/>
              </a:spcBef>
            </a:pPr>
            <a:r>
              <a:rPr lang="en-US" sz="1850" spc="-50" dirty="0" smtClean="0"/>
              <a:t>Show the impact of work to funders and how it is supported by local policy makers with a short slideshow on Facebook. </a:t>
            </a:r>
          </a:p>
          <a:p>
            <a:pPr>
              <a:lnSpc>
                <a:spcPct val="90000"/>
              </a:lnSpc>
              <a:spcBef>
                <a:spcPts val="600"/>
              </a:spcBef>
            </a:pPr>
            <a:endParaRPr lang="en-US" sz="1850" spc="-50" dirty="0"/>
          </a:p>
        </p:txBody>
      </p:sp>
      <p:sp>
        <p:nvSpPr>
          <p:cNvPr id="6" name="Rectangle 5"/>
          <p:cNvSpPr/>
          <p:nvPr/>
        </p:nvSpPr>
        <p:spPr>
          <a:xfrm>
            <a:off x="5698924" y="2756807"/>
            <a:ext cx="3216476" cy="840230"/>
          </a:xfrm>
          <a:prstGeom prst="rect">
            <a:avLst/>
          </a:prstGeom>
        </p:spPr>
        <p:txBody>
          <a:bodyPr wrap="square">
            <a:spAutoFit/>
          </a:bodyPr>
          <a:lstStyle/>
          <a:p>
            <a:pPr>
              <a:lnSpc>
                <a:spcPct val="90000"/>
              </a:lnSpc>
              <a:spcBef>
                <a:spcPts val="600"/>
              </a:spcBef>
            </a:pPr>
            <a:r>
              <a:rPr lang="en-US" spc="-50" dirty="0" smtClean="0"/>
              <a:t>Share </a:t>
            </a:r>
            <a:r>
              <a:rPr lang="en-US" spc="-50" dirty="0"/>
              <a:t>a white paper </a:t>
            </a:r>
            <a:r>
              <a:rPr lang="en-US" spc="-50" dirty="0" smtClean="0"/>
              <a:t>on a website with recommendations </a:t>
            </a:r>
            <a:r>
              <a:rPr lang="en-US" spc="-50" dirty="0"/>
              <a:t>for </a:t>
            </a:r>
            <a:r>
              <a:rPr lang="en-US" spc="-50" dirty="0" smtClean="0"/>
              <a:t>policy change.</a:t>
            </a:r>
            <a:endParaRPr lang="en-US" spc="-50" dirty="0"/>
          </a:p>
        </p:txBody>
      </p:sp>
      <p:sp>
        <p:nvSpPr>
          <p:cNvPr id="15" name="Rectangle 14"/>
          <p:cNvSpPr/>
          <p:nvPr/>
        </p:nvSpPr>
        <p:spPr>
          <a:xfrm>
            <a:off x="5721336" y="3753978"/>
            <a:ext cx="3292676" cy="1089529"/>
          </a:xfrm>
          <a:prstGeom prst="rect">
            <a:avLst/>
          </a:prstGeom>
        </p:spPr>
        <p:txBody>
          <a:bodyPr wrap="square">
            <a:spAutoFit/>
          </a:bodyPr>
          <a:lstStyle/>
          <a:p>
            <a:pPr>
              <a:lnSpc>
                <a:spcPct val="90000"/>
              </a:lnSpc>
              <a:spcBef>
                <a:spcPts val="600"/>
              </a:spcBef>
            </a:pPr>
            <a:r>
              <a:rPr lang="en-US" spc="-50" dirty="0" smtClean="0"/>
              <a:t>Generate opportunities for researchers to be featured as guest bloggers on blogs of national organizations. </a:t>
            </a:r>
            <a:endParaRPr lang="en-US" spc="-50" dirty="0"/>
          </a:p>
        </p:txBody>
      </p:sp>
      <p:sp>
        <p:nvSpPr>
          <p:cNvPr id="7" name="TextBox 6"/>
          <p:cNvSpPr txBox="1"/>
          <p:nvPr/>
        </p:nvSpPr>
        <p:spPr>
          <a:xfrm>
            <a:off x="5257800" y="5031594"/>
            <a:ext cx="3446768" cy="1674005"/>
          </a:xfrm>
          <a:prstGeom prst="rect">
            <a:avLst/>
          </a:prstGeom>
          <a:noFill/>
        </p:spPr>
        <p:txBody>
          <a:bodyPr wrap="square" lIns="0" tIns="0" rIns="0" bIns="0" rtlCol="0">
            <a:noAutofit/>
          </a:bodyPr>
          <a:lstStyle/>
          <a:p>
            <a:pPr>
              <a:lnSpc>
                <a:spcPct val="90000"/>
              </a:lnSpc>
              <a:spcBef>
                <a:spcPts val="600"/>
              </a:spcBef>
            </a:pPr>
            <a:r>
              <a:rPr lang="en-US" sz="1200" i="1" spc="-50" dirty="0" smtClean="0"/>
              <a:t>(far right, top) White paper on Public Policy Platform of the National Alliance on Mental </a:t>
            </a:r>
            <a:r>
              <a:rPr lang="en-US" sz="1200" i="1" spc="-50" dirty="0"/>
              <a:t>Illness </a:t>
            </a:r>
            <a:r>
              <a:rPr lang="en-US" sz="1200" i="1" spc="-50" dirty="0">
                <a:hlinkClick r:id="rId6"/>
              </a:rPr>
              <a:t>https://</a:t>
            </a:r>
            <a:r>
              <a:rPr lang="en-US" sz="1200" i="1" spc="-50" dirty="0" smtClean="0">
                <a:hlinkClick r:id="rId6"/>
              </a:rPr>
              <a:t>www.nami.org/Learn-More/Public-Policy</a:t>
            </a:r>
            <a:endParaRPr lang="en-US" sz="1200" i="1" spc="-50" dirty="0" smtClean="0"/>
          </a:p>
          <a:p>
            <a:pPr>
              <a:lnSpc>
                <a:spcPct val="90000"/>
              </a:lnSpc>
              <a:spcBef>
                <a:spcPts val="600"/>
              </a:spcBef>
            </a:pPr>
            <a:r>
              <a:rPr lang="en-US" sz="1200" i="1" spc="-50" dirty="0" smtClean="0"/>
              <a:t>(far left, top) Facebook slideshow of National Alliance on Mental Illness meetings with US Senators #Act4MentalHealth</a:t>
            </a:r>
          </a:p>
          <a:p>
            <a:pPr>
              <a:lnSpc>
                <a:spcPct val="90000"/>
              </a:lnSpc>
              <a:spcBef>
                <a:spcPts val="600"/>
              </a:spcBef>
            </a:pPr>
            <a:r>
              <a:rPr lang="en-US" sz="1200" i="1" spc="-50" dirty="0" smtClean="0"/>
              <a:t>(middle, bottom) Blog post for National Alliance on Mental Illness by </a:t>
            </a:r>
            <a:r>
              <a:rPr lang="en-US" sz="1200" i="1" spc="-50" dirty="0"/>
              <a:t>guest blogger AJ Mendez </a:t>
            </a:r>
            <a:r>
              <a:rPr lang="en-US" sz="1200" i="1" spc="-50" dirty="0">
                <a:hlinkClick r:id="rId7"/>
              </a:rPr>
              <a:t>https://</a:t>
            </a:r>
            <a:r>
              <a:rPr lang="en-US" sz="1200" i="1" spc="-50" dirty="0" smtClean="0">
                <a:hlinkClick r:id="rId7"/>
              </a:rPr>
              <a:t>www.nami.org/Blogs/NAMI-Blog/July-2017/Breaking-Tradition</a:t>
            </a:r>
            <a:endParaRPr lang="en-US" sz="1200" i="1" spc="-50" dirty="0" smtClean="0"/>
          </a:p>
          <a:p>
            <a:pPr>
              <a:lnSpc>
                <a:spcPct val="90000"/>
              </a:lnSpc>
              <a:spcBef>
                <a:spcPts val="600"/>
              </a:spcBef>
            </a:pPr>
            <a:endParaRPr lang="en-US" sz="1850" spc="-50" dirty="0"/>
          </a:p>
        </p:txBody>
      </p:sp>
      <p:sp>
        <p:nvSpPr>
          <p:cNvPr id="9" name="Slide Number Placeholder 8"/>
          <p:cNvSpPr>
            <a:spLocks noGrp="1"/>
          </p:cNvSpPr>
          <p:nvPr>
            <p:ph type="sldNum" sz="quarter" idx="12"/>
          </p:nvPr>
        </p:nvSpPr>
        <p:spPr/>
        <p:txBody>
          <a:bodyPr/>
          <a:lstStyle/>
          <a:p>
            <a:fld id="{0D558541-60C9-42A2-8392-FF12533A6B7A}" type="slidenum">
              <a:rPr lang="en-US" smtClean="0"/>
              <a:pPr/>
              <a:t>26</a:t>
            </a:fld>
            <a:endParaRPr lang="en-US" dirty="0"/>
          </a:p>
        </p:txBody>
      </p:sp>
    </p:spTree>
    <p:extLst>
      <p:ext uri="{BB962C8B-B14F-4D97-AF65-F5344CB8AC3E}">
        <p14:creationId xmlns:p14="http://schemas.microsoft.com/office/powerpoint/2010/main" val="20300164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3525685" y="1591580"/>
            <a:ext cx="2417915" cy="313282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744664" y="1524000"/>
            <a:ext cx="2417915" cy="313282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6248399" y="1567193"/>
            <a:ext cx="2417915" cy="313282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Housekeeping…</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2828530"/>
            <a:ext cx="914381" cy="14928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0769" y="2806496"/>
            <a:ext cx="1473172" cy="1473172"/>
          </a:xfrm>
          <a:prstGeom prst="rect">
            <a:avLst/>
          </a:prstGeom>
        </p:spPr>
      </p:pic>
      <p:sp>
        <p:nvSpPr>
          <p:cNvPr id="8" name="TextBox 7"/>
          <p:cNvSpPr txBox="1"/>
          <p:nvPr/>
        </p:nvSpPr>
        <p:spPr>
          <a:xfrm>
            <a:off x="725169" y="981724"/>
            <a:ext cx="8305800" cy="398751"/>
          </a:xfrm>
          <a:prstGeom prst="rect">
            <a:avLst/>
          </a:prstGeom>
          <a:noFill/>
        </p:spPr>
        <p:txBody>
          <a:bodyPr wrap="square" lIns="0" tIns="0" rIns="0" bIns="0" rtlCol="0">
            <a:noAutofit/>
          </a:bodyPr>
          <a:lstStyle/>
          <a:p>
            <a:pPr>
              <a:lnSpc>
                <a:spcPct val="90000"/>
              </a:lnSpc>
              <a:spcBef>
                <a:spcPts val="600"/>
              </a:spcBef>
            </a:pPr>
            <a:r>
              <a:rPr lang="en-US" sz="2000" dirty="0" smtClean="0"/>
              <a:t>Activities and Resources available at: </a:t>
            </a:r>
            <a:r>
              <a:rPr lang="en-US" sz="3200" b="1" dirty="0" smtClean="0"/>
              <a:t>https</a:t>
            </a:r>
            <a:r>
              <a:rPr lang="en-US" sz="3200" b="1" dirty="0"/>
              <a:t>://goo.gl/Fn1ya4</a:t>
            </a:r>
            <a:endParaRPr lang="en-US" sz="2800" b="1" spc="-50" dirty="0"/>
          </a:p>
        </p:txBody>
      </p:sp>
      <p:sp>
        <p:nvSpPr>
          <p:cNvPr id="9" name="TextBox 8"/>
          <p:cNvSpPr txBox="1"/>
          <p:nvPr/>
        </p:nvSpPr>
        <p:spPr>
          <a:xfrm>
            <a:off x="6424121" y="1707445"/>
            <a:ext cx="2066469" cy="609600"/>
          </a:xfrm>
          <a:prstGeom prst="rect">
            <a:avLst/>
          </a:prstGeom>
          <a:noFill/>
        </p:spPr>
        <p:txBody>
          <a:bodyPr wrap="square" lIns="0" tIns="0" rIns="0" bIns="0" rtlCol="0">
            <a:noAutofit/>
          </a:bodyPr>
          <a:lstStyle/>
          <a:p>
            <a:pPr algn="ctr">
              <a:lnSpc>
                <a:spcPct val="90000"/>
              </a:lnSpc>
              <a:spcBef>
                <a:spcPts val="600"/>
              </a:spcBef>
            </a:pPr>
            <a:r>
              <a:rPr lang="en-US" sz="2000" b="1" spc="-50" dirty="0" smtClean="0"/>
              <a:t>Solutions</a:t>
            </a:r>
          </a:p>
          <a:p>
            <a:pPr algn="ctr">
              <a:lnSpc>
                <a:spcPct val="90000"/>
              </a:lnSpc>
              <a:spcBef>
                <a:spcPts val="600"/>
              </a:spcBef>
            </a:pPr>
            <a:r>
              <a:rPr lang="en-US" sz="1600" spc="-50" dirty="0" smtClean="0"/>
              <a:t>Slides with this computer symbol indicate solutions to activities. </a:t>
            </a:r>
            <a:endParaRPr lang="en-US" sz="1600" spc="-50" dirty="0"/>
          </a:p>
        </p:txBody>
      </p:sp>
      <p:sp>
        <p:nvSpPr>
          <p:cNvPr id="10" name="TextBox 9"/>
          <p:cNvSpPr txBox="1"/>
          <p:nvPr/>
        </p:nvSpPr>
        <p:spPr>
          <a:xfrm>
            <a:off x="3608760" y="1707445"/>
            <a:ext cx="2193457" cy="609600"/>
          </a:xfrm>
          <a:prstGeom prst="rect">
            <a:avLst/>
          </a:prstGeom>
          <a:noFill/>
        </p:spPr>
        <p:txBody>
          <a:bodyPr wrap="square" lIns="0" tIns="0" rIns="0" bIns="0" rtlCol="0">
            <a:noAutofit/>
          </a:bodyPr>
          <a:lstStyle/>
          <a:p>
            <a:pPr algn="ctr">
              <a:lnSpc>
                <a:spcPct val="90000"/>
              </a:lnSpc>
              <a:spcBef>
                <a:spcPts val="600"/>
              </a:spcBef>
            </a:pPr>
            <a:r>
              <a:rPr lang="en-US" sz="2000" b="1" spc="-50" dirty="0" smtClean="0"/>
              <a:t>Instructions </a:t>
            </a:r>
          </a:p>
          <a:p>
            <a:pPr algn="ctr">
              <a:lnSpc>
                <a:spcPct val="90000"/>
              </a:lnSpc>
              <a:spcBef>
                <a:spcPts val="600"/>
              </a:spcBef>
            </a:pPr>
            <a:r>
              <a:rPr lang="en-US" sz="1600" spc="-50" dirty="0" smtClean="0"/>
              <a:t>Slides with </a:t>
            </a:r>
            <a:r>
              <a:rPr lang="en-US" sz="1400" spc="-50" dirty="0" smtClean="0"/>
              <a:t>this</a:t>
            </a:r>
            <a:r>
              <a:rPr lang="en-US" sz="1600" spc="-50" dirty="0" smtClean="0"/>
              <a:t> book cover indicate instructions for activities. </a:t>
            </a:r>
            <a:endParaRPr lang="en-US" sz="1600" spc="-50" dirty="0"/>
          </a:p>
        </p:txBody>
      </p:sp>
      <p:sp>
        <p:nvSpPr>
          <p:cNvPr id="12" name="Rectangle 11"/>
          <p:cNvSpPr/>
          <p:nvPr/>
        </p:nvSpPr>
        <p:spPr>
          <a:xfrm>
            <a:off x="381000" y="6240268"/>
            <a:ext cx="2057400" cy="541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05568" y="4973518"/>
            <a:ext cx="7495121" cy="1800949"/>
          </a:xfrm>
          <a:prstGeom prst="rect">
            <a:avLst/>
          </a:prstGeom>
          <a:noFill/>
        </p:spPr>
        <p:txBody>
          <a:bodyPr wrap="square" lIns="0" tIns="0" rIns="0" bIns="0" rtlCol="0">
            <a:noAutofit/>
          </a:bodyPr>
          <a:lstStyle/>
          <a:p>
            <a:pPr>
              <a:lnSpc>
                <a:spcPct val="90000"/>
              </a:lnSpc>
              <a:spcBef>
                <a:spcPts val="600"/>
              </a:spcBef>
            </a:pPr>
            <a:r>
              <a:rPr lang="en-US" b="1" spc="-50" dirty="0" smtClean="0"/>
              <a:t>Choose Your Own Adventure: </a:t>
            </a:r>
          </a:p>
          <a:p>
            <a:pPr marL="285750" indent="-285750">
              <a:lnSpc>
                <a:spcPct val="90000"/>
              </a:lnSpc>
              <a:spcBef>
                <a:spcPts val="600"/>
              </a:spcBef>
              <a:buFont typeface="Arial" panose="020B0604020202020204" pitchFamily="34" charset="0"/>
              <a:buChar char="•"/>
            </a:pPr>
            <a:r>
              <a:rPr lang="en-US" sz="1600" spc="-50" dirty="0" smtClean="0"/>
              <a:t>You are helping a researcher work on a dissemination plan for their newly published paper.</a:t>
            </a:r>
          </a:p>
          <a:p>
            <a:pPr marL="285750" indent="-285750">
              <a:lnSpc>
                <a:spcPct val="90000"/>
              </a:lnSpc>
              <a:spcBef>
                <a:spcPts val="600"/>
              </a:spcBef>
              <a:buFont typeface="Arial" panose="020B0604020202020204" pitchFamily="34" charset="0"/>
              <a:buChar char="•"/>
            </a:pPr>
            <a:r>
              <a:rPr lang="en-US" sz="1600" spc="-50" dirty="0" smtClean="0"/>
              <a:t>You assisting an entire group of researchers with a dissemination plan for the outputs of their entire research portfolio. </a:t>
            </a:r>
          </a:p>
          <a:p>
            <a:pPr marL="285750" indent="-285750">
              <a:lnSpc>
                <a:spcPct val="90000"/>
              </a:lnSpc>
              <a:spcBef>
                <a:spcPts val="600"/>
              </a:spcBef>
              <a:buFont typeface="Arial" panose="020B0604020202020204" pitchFamily="34" charset="0"/>
              <a:buChar char="•"/>
            </a:pPr>
            <a:r>
              <a:rPr lang="en-US" sz="1600" spc="-50" dirty="0" smtClean="0"/>
              <a:t> </a:t>
            </a:r>
            <a:r>
              <a:rPr lang="en-US" sz="1600" spc="-50" dirty="0"/>
              <a:t>You are a researcher who wants to disseminate your own work.</a:t>
            </a:r>
          </a:p>
          <a:p>
            <a:pPr marL="285750" indent="-285750">
              <a:lnSpc>
                <a:spcPct val="90000"/>
              </a:lnSpc>
              <a:spcBef>
                <a:spcPts val="600"/>
              </a:spcBef>
              <a:buFont typeface="Arial" panose="020B0604020202020204" pitchFamily="34" charset="0"/>
              <a:buChar char="•"/>
            </a:pPr>
            <a:endParaRPr lang="en-US" sz="1400"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27</a:t>
            </a:fld>
            <a:endParaRPr lang="en-US" dirty="0"/>
          </a:p>
        </p:txBody>
      </p:sp>
      <p:sp>
        <p:nvSpPr>
          <p:cNvPr id="17" name="TextBox 16"/>
          <p:cNvSpPr txBox="1"/>
          <p:nvPr/>
        </p:nvSpPr>
        <p:spPr>
          <a:xfrm>
            <a:off x="879699" y="1774764"/>
            <a:ext cx="2193457" cy="609600"/>
          </a:xfrm>
          <a:prstGeom prst="rect">
            <a:avLst/>
          </a:prstGeom>
          <a:noFill/>
        </p:spPr>
        <p:txBody>
          <a:bodyPr wrap="square" lIns="0" tIns="0" rIns="0" bIns="0" rtlCol="0">
            <a:noAutofit/>
          </a:bodyPr>
          <a:lstStyle/>
          <a:p>
            <a:pPr algn="ctr">
              <a:lnSpc>
                <a:spcPct val="90000"/>
              </a:lnSpc>
              <a:spcBef>
                <a:spcPts val="600"/>
              </a:spcBef>
            </a:pPr>
            <a:r>
              <a:rPr lang="en-US" sz="2000" b="1" spc="-50" dirty="0" smtClean="0"/>
              <a:t>Reminder</a:t>
            </a:r>
          </a:p>
          <a:p>
            <a:pPr algn="ctr">
              <a:lnSpc>
                <a:spcPct val="90000"/>
              </a:lnSpc>
              <a:spcBef>
                <a:spcPts val="600"/>
              </a:spcBef>
            </a:pPr>
            <a:r>
              <a:rPr lang="en-US" sz="1600" spc="-50" dirty="0" smtClean="0"/>
              <a:t>Slides with this </a:t>
            </a:r>
            <a:r>
              <a:rPr lang="en-US" sz="1600" spc="-50" dirty="0" smtClean="0"/>
              <a:t>checklist </a:t>
            </a:r>
            <a:r>
              <a:rPr lang="en-US" sz="1600" spc="-50" dirty="0" smtClean="0"/>
              <a:t>remind of our workflow</a:t>
            </a:r>
            <a:endParaRPr lang="en-US" sz="1600" spc="-5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9605" y="2806496"/>
            <a:ext cx="1451138" cy="1451138"/>
          </a:xfrm>
          <a:prstGeom prst="rect">
            <a:avLst/>
          </a:prstGeom>
        </p:spPr>
      </p:pic>
    </p:spTree>
    <p:extLst>
      <p:ext uri="{BB962C8B-B14F-4D97-AF65-F5344CB8AC3E}">
        <p14:creationId xmlns:p14="http://schemas.microsoft.com/office/powerpoint/2010/main" val="10016755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3505200" y="1591580"/>
            <a:ext cx="2417915" cy="313282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744664" y="1524000"/>
            <a:ext cx="2417915" cy="313282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6248399" y="1567193"/>
            <a:ext cx="2417915" cy="313282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Housekeeping…</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2828530"/>
            <a:ext cx="914381" cy="14928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0769" y="2806496"/>
            <a:ext cx="1473172" cy="1473172"/>
          </a:xfrm>
          <a:prstGeom prst="rect">
            <a:avLst/>
          </a:prstGeom>
        </p:spPr>
      </p:pic>
      <p:sp>
        <p:nvSpPr>
          <p:cNvPr id="8" name="TextBox 7"/>
          <p:cNvSpPr txBox="1"/>
          <p:nvPr/>
        </p:nvSpPr>
        <p:spPr>
          <a:xfrm>
            <a:off x="725169" y="981724"/>
            <a:ext cx="8305800" cy="398751"/>
          </a:xfrm>
          <a:prstGeom prst="rect">
            <a:avLst/>
          </a:prstGeom>
          <a:noFill/>
        </p:spPr>
        <p:txBody>
          <a:bodyPr wrap="square" lIns="0" tIns="0" rIns="0" bIns="0" rtlCol="0">
            <a:noAutofit/>
          </a:bodyPr>
          <a:lstStyle/>
          <a:p>
            <a:pPr>
              <a:lnSpc>
                <a:spcPct val="90000"/>
              </a:lnSpc>
              <a:spcBef>
                <a:spcPts val="600"/>
              </a:spcBef>
            </a:pPr>
            <a:r>
              <a:rPr lang="en-US" sz="2000" dirty="0" smtClean="0"/>
              <a:t>Activities and Resources available at: </a:t>
            </a:r>
            <a:r>
              <a:rPr lang="en-US" sz="3200" b="1" dirty="0" smtClean="0"/>
              <a:t>https</a:t>
            </a:r>
            <a:r>
              <a:rPr lang="en-US" sz="3200" b="1" dirty="0"/>
              <a:t>://goo.gl/Fn1ya4</a:t>
            </a:r>
            <a:endParaRPr lang="en-US" sz="2800" b="1" spc="-50" dirty="0"/>
          </a:p>
        </p:txBody>
      </p:sp>
      <p:sp>
        <p:nvSpPr>
          <p:cNvPr id="9" name="TextBox 8"/>
          <p:cNvSpPr txBox="1"/>
          <p:nvPr/>
        </p:nvSpPr>
        <p:spPr>
          <a:xfrm>
            <a:off x="6424121" y="1707445"/>
            <a:ext cx="2066469" cy="609600"/>
          </a:xfrm>
          <a:prstGeom prst="rect">
            <a:avLst/>
          </a:prstGeom>
          <a:noFill/>
        </p:spPr>
        <p:txBody>
          <a:bodyPr wrap="square" lIns="0" tIns="0" rIns="0" bIns="0" rtlCol="0">
            <a:noAutofit/>
          </a:bodyPr>
          <a:lstStyle/>
          <a:p>
            <a:pPr algn="ctr">
              <a:lnSpc>
                <a:spcPct val="90000"/>
              </a:lnSpc>
              <a:spcBef>
                <a:spcPts val="600"/>
              </a:spcBef>
            </a:pPr>
            <a:r>
              <a:rPr lang="en-US" sz="2000" b="1" spc="-50" dirty="0" smtClean="0"/>
              <a:t>Solutions</a:t>
            </a:r>
          </a:p>
          <a:p>
            <a:pPr algn="ctr">
              <a:lnSpc>
                <a:spcPct val="90000"/>
              </a:lnSpc>
              <a:spcBef>
                <a:spcPts val="600"/>
              </a:spcBef>
            </a:pPr>
            <a:r>
              <a:rPr lang="en-US" sz="1600" spc="-50" dirty="0" smtClean="0"/>
              <a:t>Slides with this computer symbol indicate solutions to activities. </a:t>
            </a:r>
            <a:endParaRPr lang="en-US" sz="1600" spc="-50" dirty="0"/>
          </a:p>
        </p:txBody>
      </p:sp>
      <p:sp>
        <p:nvSpPr>
          <p:cNvPr id="10" name="TextBox 9"/>
          <p:cNvSpPr txBox="1"/>
          <p:nvPr/>
        </p:nvSpPr>
        <p:spPr>
          <a:xfrm>
            <a:off x="3608760" y="1707445"/>
            <a:ext cx="2193457" cy="609600"/>
          </a:xfrm>
          <a:prstGeom prst="rect">
            <a:avLst/>
          </a:prstGeom>
          <a:noFill/>
        </p:spPr>
        <p:txBody>
          <a:bodyPr wrap="square" lIns="0" tIns="0" rIns="0" bIns="0" rtlCol="0">
            <a:noAutofit/>
          </a:bodyPr>
          <a:lstStyle/>
          <a:p>
            <a:pPr algn="ctr">
              <a:lnSpc>
                <a:spcPct val="90000"/>
              </a:lnSpc>
              <a:spcBef>
                <a:spcPts val="600"/>
              </a:spcBef>
            </a:pPr>
            <a:r>
              <a:rPr lang="en-US" sz="2000" b="1" spc="-50" dirty="0" smtClean="0"/>
              <a:t>Instructions </a:t>
            </a:r>
          </a:p>
          <a:p>
            <a:pPr algn="ctr">
              <a:lnSpc>
                <a:spcPct val="90000"/>
              </a:lnSpc>
              <a:spcBef>
                <a:spcPts val="600"/>
              </a:spcBef>
            </a:pPr>
            <a:r>
              <a:rPr lang="en-US" sz="1600" spc="-50" dirty="0" smtClean="0"/>
              <a:t>Slides with </a:t>
            </a:r>
            <a:r>
              <a:rPr lang="en-US" sz="1400" spc="-50" dirty="0" smtClean="0"/>
              <a:t>this</a:t>
            </a:r>
            <a:r>
              <a:rPr lang="en-US" sz="1600" spc="-50" dirty="0" smtClean="0"/>
              <a:t> book cover indicate instructions for activities. </a:t>
            </a:r>
            <a:endParaRPr lang="en-US" sz="1600" spc="-50" dirty="0"/>
          </a:p>
        </p:txBody>
      </p:sp>
      <p:sp>
        <p:nvSpPr>
          <p:cNvPr id="12" name="Rectangle 11"/>
          <p:cNvSpPr/>
          <p:nvPr/>
        </p:nvSpPr>
        <p:spPr>
          <a:xfrm>
            <a:off x="381000" y="6240268"/>
            <a:ext cx="2057400" cy="541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05568" y="4973518"/>
            <a:ext cx="7495121" cy="1800949"/>
          </a:xfrm>
          <a:prstGeom prst="rect">
            <a:avLst/>
          </a:prstGeom>
          <a:noFill/>
        </p:spPr>
        <p:txBody>
          <a:bodyPr wrap="square" lIns="0" tIns="0" rIns="0" bIns="0" rtlCol="0">
            <a:noAutofit/>
          </a:bodyPr>
          <a:lstStyle/>
          <a:p>
            <a:pPr>
              <a:lnSpc>
                <a:spcPct val="90000"/>
              </a:lnSpc>
              <a:spcBef>
                <a:spcPts val="600"/>
              </a:spcBef>
            </a:pPr>
            <a:r>
              <a:rPr lang="en-US" b="1" spc="-50" dirty="0" smtClean="0"/>
              <a:t>Choose Your Own Adventure: </a:t>
            </a:r>
          </a:p>
          <a:p>
            <a:pPr marL="285750" indent="-285750">
              <a:lnSpc>
                <a:spcPct val="90000"/>
              </a:lnSpc>
              <a:spcBef>
                <a:spcPts val="600"/>
              </a:spcBef>
              <a:buFont typeface="Arial" panose="020B0604020202020204" pitchFamily="34" charset="0"/>
              <a:buChar char="•"/>
            </a:pPr>
            <a:r>
              <a:rPr lang="en-US" sz="1600" spc="-50" dirty="0" smtClean="0"/>
              <a:t>You are helping a researcher work on a dissemination plan for their newly published paper.</a:t>
            </a:r>
          </a:p>
          <a:p>
            <a:pPr marL="285750" indent="-285750">
              <a:lnSpc>
                <a:spcPct val="90000"/>
              </a:lnSpc>
              <a:spcBef>
                <a:spcPts val="600"/>
              </a:spcBef>
              <a:buFont typeface="Arial" panose="020B0604020202020204" pitchFamily="34" charset="0"/>
              <a:buChar char="•"/>
            </a:pPr>
            <a:r>
              <a:rPr lang="en-US" sz="1600" spc="-50" dirty="0" smtClean="0"/>
              <a:t>You are assisting a group of researchers with a dissemination plan for the outputs of their entire research portfolio. </a:t>
            </a:r>
          </a:p>
          <a:p>
            <a:pPr marL="285750" indent="-285750">
              <a:lnSpc>
                <a:spcPct val="90000"/>
              </a:lnSpc>
              <a:spcBef>
                <a:spcPts val="600"/>
              </a:spcBef>
              <a:buFont typeface="Arial" panose="020B0604020202020204" pitchFamily="34" charset="0"/>
              <a:buChar char="•"/>
            </a:pPr>
            <a:r>
              <a:rPr lang="en-US" sz="1600" spc="-50" dirty="0" smtClean="0"/>
              <a:t> </a:t>
            </a:r>
            <a:r>
              <a:rPr lang="en-US" sz="1600" spc="-50" dirty="0"/>
              <a:t>You are a researcher who wants to disseminate your own work.</a:t>
            </a:r>
          </a:p>
          <a:p>
            <a:pPr marL="285750" indent="-285750">
              <a:lnSpc>
                <a:spcPct val="90000"/>
              </a:lnSpc>
              <a:spcBef>
                <a:spcPts val="600"/>
              </a:spcBef>
              <a:buFont typeface="Arial" panose="020B0604020202020204" pitchFamily="34" charset="0"/>
              <a:buChar char="•"/>
            </a:pPr>
            <a:endParaRPr lang="en-US" sz="1400"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28</a:t>
            </a:fld>
            <a:endParaRPr lang="en-US" dirty="0"/>
          </a:p>
        </p:txBody>
      </p:sp>
      <p:sp>
        <p:nvSpPr>
          <p:cNvPr id="17" name="TextBox 16"/>
          <p:cNvSpPr txBox="1"/>
          <p:nvPr/>
        </p:nvSpPr>
        <p:spPr>
          <a:xfrm>
            <a:off x="879699" y="1774764"/>
            <a:ext cx="2193457" cy="609600"/>
          </a:xfrm>
          <a:prstGeom prst="rect">
            <a:avLst/>
          </a:prstGeom>
          <a:noFill/>
        </p:spPr>
        <p:txBody>
          <a:bodyPr wrap="square" lIns="0" tIns="0" rIns="0" bIns="0" rtlCol="0">
            <a:noAutofit/>
          </a:bodyPr>
          <a:lstStyle/>
          <a:p>
            <a:pPr algn="ctr">
              <a:lnSpc>
                <a:spcPct val="90000"/>
              </a:lnSpc>
              <a:spcBef>
                <a:spcPts val="600"/>
              </a:spcBef>
            </a:pPr>
            <a:r>
              <a:rPr lang="en-US" sz="2000" b="1" spc="-50" dirty="0" smtClean="0"/>
              <a:t>Reminder</a:t>
            </a:r>
          </a:p>
          <a:p>
            <a:pPr algn="ctr">
              <a:lnSpc>
                <a:spcPct val="90000"/>
              </a:lnSpc>
              <a:spcBef>
                <a:spcPts val="600"/>
              </a:spcBef>
            </a:pPr>
            <a:r>
              <a:rPr lang="en-US" sz="1600" spc="-50" dirty="0" smtClean="0"/>
              <a:t>Slides with this </a:t>
            </a:r>
            <a:r>
              <a:rPr lang="en-US" sz="1600" spc="-50" dirty="0" smtClean="0"/>
              <a:t>checklist </a:t>
            </a:r>
            <a:r>
              <a:rPr lang="en-US" sz="1600" spc="-50" dirty="0" smtClean="0"/>
              <a:t>remind of our workflow</a:t>
            </a:r>
            <a:endParaRPr lang="en-US" sz="1600" spc="-5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9605" y="2806496"/>
            <a:ext cx="1451138" cy="1451138"/>
          </a:xfrm>
          <a:prstGeom prst="rect">
            <a:avLst/>
          </a:prstGeom>
        </p:spPr>
      </p:pic>
      <p:sp>
        <p:nvSpPr>
          <p:cNvPr id="11" name="5-Point Star 10"/>
          <p:cNvSpPr/>
          <p:nvPr/>
        </p:nvSpPr>
        <p:spPr>
          <a:xfrm>
            <a:off x="853713" y="5181600"/>
            <a:ext cx="422499" cy="38100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68334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743200"/>
            <a:ext cx="4615544" cy="1143000"/>
          </a:xfrm>
        </p:spPr>
        <p:txBody>
          <a:bodyPr/>
          <a:lstStyle/>
          <a:p>
            <a:r>
              <a:rPr lang="en-US" sz="3600" b="1" dirty="0" smtClean="0"/>
              <a:t>Dissemination Plans</a:t>
            </a:r>
            <a:endParaRPr lang="en-US" sz="3600" b="1" dirty="0"/>
          </a:p>
        </p:txBody>
      </p:sp>
      <p:sp>
        <p:nvSpPr>
          <p:cNvPr id="4" name="TextBox 3"/>
          <p:cNvSpPr txBox="1"/>
          <p:nvPr/>
        </p:nvSpPr>
        <p:spPr>
          <a:xfrm>
            <a:off x="370726" y="3886200"/>
            <a:ext cx="5943600" cy="816429"/>
          </a:xfrm>
          <a:prstGeom prst="rect">
            <a:avLst/>
          </a:prstGeom>
          <a:noFill/>
        </p:spPr>
        <p:txBody>
          <a:bodyPr wrap="square" lIns="0" tIns="0" rIns="0" bIns="0" rtlCol="0">
            <a:noAutofit/>
          </a:bodyPr>
          <a:lstStyle/>
          <a:p>
            <a:pPr>
              <a:lnSpc>
                <a:spcPct val="90000"/>
              </a:lnSpc>
            </a:pPr>
            <a:r>
              <a:rPr lang="en-US" sz="1850" spc="-50" dirty="0" smtClean="0">
                <a:solidFill>
                  <a:schemeClr val="bg1"/>
                </a:solidFill>
              </a:rPr>
              <a:t>A step-by-step review of writing a dissemination plan.</a:t>
            </a:r>
            <a:endParaRPr lang="en-US" sz="1850" spc="-50" dirty="0">
              <a:solidFill>
                <a:schemeClr val="bg1"/>
              </a:solidFill>
            </a:endParaRPr>
          </a:p>
        </p:txBody>
      </p:sp>
    </p:spTree>
    <p:extLst>
      <p:ext uri="{BB962C8B-B14F-4D97-AF65-F5344CB8AC3E}">
        <p14:creationId xmlns:p14="http://schemas.microsoft.com/office/powerpoint/2010/main" val="13504984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dirty="0"/>
              <a:t>Who is your target audience(s)?</a:t>
            </a:r>
          </a:p>
          <a:p>
            <a:pPr lvl="1"/>
            <a:r>
              <a:rPr lang="en-US" dirty="0" smtClean="0"/>
              <a:t>What </a:t>
            </a:r>
            <a:r>
              <a:rPr lang="en-US"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marL="0" indent="0">
              <a:buNone/>
            </a:pPr>
            <a:endParaRPr lang="en-US" sz="800" dirty="0" smtClean="0"/>
          </a:p>
          <a:p>
            <a:r>
              <a:rPr lang="en-US" b="1" dirty="0" smtClean="0"/>
              <a:t>More detailed plans and tools: </a:t>
            </a:r>
            <a:endParaRPr lang="en-US" b="1" dirty="0"/>
          </a:p>
          <a:p>
            <a:pPr lvl="1"/>
            <a:r>
              <a:rPr lang="en-US" dirty="0"/>
              <a:t>Dissemination and Communication tools by Research Partnerships for Healthy Chicagoland Communities: </a:t>
            </a:r>
            <a:r>
              <a:rPr lang="en-US" sz="1200" u="sng" dirty="0">
                <a:hlinkClick r:id="rId3"/>
              </a:rPr>
              <a:t>http://arccresources.net/category/dissemination-communication-tools/</a:t>
            </a:r>
            <a:endParaRPr lang="en-US" sz="1200" u="sng" dirty="0"/>
          </a:p>
          <a:p>
            <a:pPr lvl="1"/>
            <a:r>
              <a:rPr lang="en-US" dirty="0" smtClean="0"/>
              <a:t>Dissemination </a:t>
            </a:r>
            <a:r>
              <a:rPr lang="en-US" dirty="0"/>
              <a:t>Planning </a:t>
            </a:r>
            <a:r>
              <a:rPr lang="en-US" dirty="0" smtClean="0"/>
              <a:t>Tool </a:t>
            </a:r>
            <a:r>
              <a:rPr lang="en-US" dirty="0"/>
              <a:t>by </a:t>
            </a:r>
            <a:r>
              <a:rPr lang="en-US" dirty="0" smtClean="0"/>
              <a:t>AHRQ: </a:t>
            </a:r>
            <a:r>
              <a:rPr lang="en-US" sz="1200" dirty="0" smtClean="0">
                <a:hlinkClick r:id="rId4"/>
              </a:rPr>
              <a:t>https</a:t>
            </a:r>
            <a:r>
              <a:rPr lang="en-US" sz="1200" dirty="0">
                <a:hlinkClick r:id="rId4"/>
              </a:rPr>
              <a:t>://</a:t>
            </a:r>
            <a:r>
              <a:rPr lang="en-US" sz="1200" dirty="0" smtClean="0">
                <a:hlinkClick r:id="rId4"/>
              </a:rPr>
              <a:t>www.ahrq.gov/professionals/quality-patient-safety/patient-safety-resources/resources/advances-in-patient-safety/vol4/planningtool.html</a:t>
            </a:r>
            <a:endParaRPr lang="en-US" sz="1200" dirty="0" smtClean="0"/>
          </a:p>
          <a:p>
            <a:pPr lvl="1"/>
            <a:r>
              <a:rPr lang="en-US" dirty="0"/>
              <a:t>Dissemination and Implementation Framework and </a:t>
            </a:r>
            <a:r>
              <a:rPr lang="en-US" dirty="0" smtClean="0"/>
              <a:t>Toolkit by PCORI: </a:t>
            </a:r>
            <a:r>
              <a:rPr lang="en-US" sz="1200" dirty="0" smtClean="0">
                <a:hlinkClick r:id="rId5"/>
              </a:rPr>
              <a:t>https</a:t>
            </a:r>
            <a:r>
              <a:rPr lang="en-US" sz="1200" dirty="0">
                <a:hlinkClick r:id="rId5"/>
              </a:rPr>
              <a:t>://</a:t>
            </a:r>
            <a:r>
              <a:rPr lang="en-US" sz="1200" dirty="0" smtClean="0">
                <a:hlinkClick r:id="rId5"/>
              </a:rPr>
              <a:t>www.mathematica-mpr.com/our-publications-and-findings/projects/pcori-dissemination-and-implementation-framework-and-toolkit</a:t>
            </a:r>
            <a:endParaRPr lang="en-US" sz="1200" dirty="0" smtClean="0"/>
          </a:p>
          <a:p>
            <a:pPr lvl="1"/>
            <a:r>
              <a:rPr lang="en-US" dirty="0"/>
              <a:t>Recommendations for Research </a:t>
            </a:r>
            <a:r>
              <a:rPr lang="en-US" dirty="0" smtClean="0"/>
              <a:t>Dissemination </a:t>
            </a:r>
            <a:r>
              <a:rPr lang="en-US" dirty="0"/>
              <a:t>by the Center for AIDS Prevention Studies at the University of California, San </a:t>
            </a:r>
            <a:r>
              <a:rPr lang="en-US" dirty="0" smtClean="0"/>
              <a:t>Francisco: </a:t>
            </a:r>
            <a:r>
              <a:rPr lang="en-US" sz="1200" dirty="0" smtClean="0">
                <a:hlinkClick r:id="rId6"/>
              </a:rPr>
              <a:t>https</a:t>
            </a:r>
            <a:r>
              <a:rPr lang="en-US" sz="1200" dirty="0">
                <a:hlinkClick r:id="rId6"/>
              </a:rPr>
              <a:t>://caps.ucsf.edu/about/community-advisory-board/recommendations-for-research-dissemination</a:t>
            </a:r>
            <a:r>
              <a:rPr lang="en-US" sz="1200" dirty="0" smtClean="0">
                <a:hlinkClick r:id="rId6"/>
              </a:rPr>
              <a:t>/</a:t>
            </a:r>
            <a:endParaRPr lang="en-US" sz="12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30</a:t>
            </a:fld>
            <a:endParaRPr lang="en-US" dirty="0"/>
          </a:p>
        </p:txBody>
      </p:sp>
    </p:spTree>
    <p:extLst>
      <p:ext uri="{BB962C8B-B14F-4D97-AF65-F5344CB8AC3E}">
        <p14:creationId xmlns:p14="http://schemas.microsoft.com/office/powerpoint/2010/main" val="1820172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u="sng"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dirty="0"/>
              <a:t>Who is your target audience(s)?</a:t>
            </a:r>
          </a:p>
          <a:p>
            <a:pPr lvl="1"/>
            <a:r>
              <a:rPr lang="en-US" dirty="0" smtClean="0"/>
              <a:t>What </a:t>
            </a:r>
            <a:r>
              <a:rPr lang="en-US"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31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
        <p:nvSpPr>
          <p:cNvPr id="4" name="Rounded Rectangle 3"/>
          <p:cNvSpPr/>
          <p:nvPr/>
        </p:nvSpPr>
        <p:spPr>
          <a:xfrm>
            <a:off x="838200" y="1371600"/>
            <a:ext cx="6781800" cy="381000"/>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27136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1: Choose a research paper</a:t>
            </a:r>
            <a:endParaRPr lang="en-US" dirty="0"/>
          </a:p>
        </p:txBody>
      </p:sp>
      <p:sp>
        <p:nvSpPr>
          <p:cNvPr id="3" name="Content Placeholder 2"/>
          <p:cNvSpPr>
            <a:spLocks noGrp="1"/>
          </p:cNvSpPr>
          <p:nvPr>
            <p:ph idx="1"/>
          </p:nvPr>
        </p:nvSpPr>
        <p:spPr>
          <a:xfrm>
            <a:off x="363525" y="1280160"/>
            <a:ext cx="8170876" cy="5105400"/>
          </a:xfrm>
        </p:spPr>
        <p:txBody>
          <a:bodyPr/>
          <a:lstStyle/>
          <a:p>
            <a:pPr lvl="0"/>
            <a:r>
              <a:rPr lang="en-US" sz="1800" dirty="0" smtClean="0"/>
              <a:t>Choose a research paper to use in the upcoming activities. </a:t>
            </a:r>
          </a:p>
          <a:p>
            <a:pPr lvl="0"/>
            <a:r>
              <a:rPr lang="en-US" sz="1800" dirty="0" err="1" smtClean="0"/>
              <a:t>PDFs</a:t>
            </a:r>
            <a:r>
              <a:rPr lang="en-US" sz="1800" dirty="0" smtClean="0"/>
              <a:t> are located in Google Drive folder: </a:t>
            </a:r>
            <a:r>
              <a:rPr lang="en-US" sz="1800" b="1" dirty="0">
                <a:hlinkClick r:id="rId3"/>
              </a:rPr>
              <a:t>https://</a:t>
            </a:r>
            <a:r>
              <a:rPr lang="en-US" sz="1800" b="1" dirty="0" smtClean="0">
                <a:hlinkClick r:id="rId3"/>
              </a:rPr>
              <a:t>goo.gl/Fn1ya4</a:t>
            </a:r>
            <a:endParaRPr lang="en-US" sz="1800" b="1" dirty="0" smtClean="0"/>
          </a:p>
          <a:p>
            <a:pPr marL="0" lvl="0" indent="0">
              <a:buNone/>
            </a:pPr>
            <a:endParaRPr lang="en-US" sz="1800" dirty="0" smtClean="0"/>
          </a:p>
          <a:p>
            <a:pPr lvl="0"/>
            <a:endParaRPr lang="en-US" sz="500" dirty="0" smtClean="0"/>
          </a:p>
          <a:p>
            <a:pPr marL="206375" lvl="1" indent="0">
              <a:buNone/>
            </a:pPr>
            <a:r>
              <a:rPr lang="en-US" sz="1600" dirty="0" smtClean="0"/>
              <a:t>Relationship </a:t>
            </a:r>
            <a:r>
              <a:rPr lang="en-US" sz="1600" dirty="0"/>
              <a:t>between Clinic and Ambulatory Blood-Pressure Measurements and </a:t>
            </a:r>
            <a:r>
              <a:rPr lang="en-US" sz="1600" dirty="0" smtClean="0"/>
              <a:t>Mortality</a:t>
            </a:r>
          </a:p>
          <a:p>
            <a:pPr marL="206375" lvl="1" indent="0">
              <a:buNone/>
            </a:pPr>
            <a:endParaRPr lang="en-US" sz="500" dirty="0" smtClean="0"/>
          </a:p>
          <a:p>
            <a:pPr marL="206375" lvl="1" indent="0">
              <a:buNone/>
            </a:pPr>
            <a:r>
              <a:rPr lang="en-US" sz="1600" dirty="0" smtClean="0"/>
              <a:t>Gaps </a:t>
            </a:r>
            <a:r>
              <a:rPr lang="en-US" sz="1600" dirty="0"/>
              <a:t>in Receipt of Clinically Indicated Genetic Counseling After Diagnosis of Breast </a:t>
            </a:r>
            <a:r>
              <a:rPr lang="en-US" sz="1600" dirty="0" smtClean="0"/>
              <a:t>Cancer</a:t>
            </a:r>
          </a:p>
          <a:p>
            <a:pPr marL="206375" lvl="1" indent="0">
              <a:buNone/>
            </a:pPr>
            <a:endParaRPr lang="en-US" sz="500" dirty="0" smtClean="0"/>
          </a:p>
          <a:p>
            <a:pPr marL="206375" lvl="1" indent="0">
              <a:buNone/>
            </a:pPr>
            <a:r>
              <a:rPr lang="en-US" sz="1600" dirty="0" smtClean="0"/>
              <a:t>Communication </a:t>
            </a:r>
            <a:r>
              <a:rPr lang="en-US" sz="1600" dirty="0"/>
              <a:t>About Prognosis With Adolescent and Young Adult Patients With Cancer: Information Needs, Prognostic Awareness, and Outcomes of </a:t>
            </a:r>
            <a:r>
              <a:rPr lang="en-US" sz="1600" dirty="0" smtClean="0"/>
              <a:t>Disclosure </a:t>
            </a:r>
          </a:p>
          <a:p>
            <a:pPr marL="206375" lvl="1" indent="0">
              <a:buNone/>
            </a:pPr>
            <a:endParaRPr lang="en-US" sz="500" dirty="0"/>
          </a:p>
          <a:p>
            <a:pPr marL="206375" lvl="1" indent="0">
              <a:buNone/>
            </a:pPr>
            <a:r>
              <a:rPr lang="en-US" sz="1600" dirty="0" smtClean="0"/>
              <a:t>Association </a:t>
            </a:r>
            <a:r>
              <a:rPr lang="en-US" sz="1600" dirty="0"/>
              <a:t>between use of acid-suppressive medications and antibiotics during infancy and allergic diseases in early </a:t>
            </a:r>
            <a:r>
              <a:rPr lang="en-US" sz="1600" dirty="0" smtClean="0"/>
              <a:t>childhood</a:t>
            </a:r>
          </a:p>
          <a:p>
            <a:pPr marL="206375" lvl="1" indent="0">
              <a:buNone/>
            </a:pPr>
            <a:endParaRPr lang="en-US" sz="500" dirty="0"/>
          </a:p>
          <a:p>
            <a:pPr marL="206375" lvl="1" indent="0">
              <a:buNone/>
            </a:pPr>
            <a:r>
              <a:rPr lang="en-US" sz="1600" dirty="0" smtClean="0"/>
              <a:t>Association </a:t>
            </a:r>
            <a:r>
              <a:rPr lang="en-US" sz="1600" dirty="0"/>
              <a:t>between receptivity to tobacco advertising and progression to tobacco use in youth and young adults in the path </a:t>
            </a:r>
            <a:r>
              <a:rPr lang="en-US" sz="1600" dirty="0" smtClean="0"/>
              <a:t>study</a:t>
            </a:r>
          </a:p>
          <a:p>
            <a:pPr marL="206375" lvl="1" indent="0">
              <a:buNone/>
            </a:pPr>
            <a:endParaRPr lang="en-US" sz="500" dirty="0" smtClean="0"/>
          </a:p>
          <a:p>
            <a:pPr marL="206375" lvl="1" indent="0">
              <a:buNone/>
            </a:pPr>
            <a:r>
              <a:rPr lang="en-US" sz="1600" dirty="0" smtClean="0"/>
              <a:t>Programming </a:t>
            </a:r>
            <a:r>
              <a:rPr lang="en-US" sz="1600" dirty="0"/>
              <a:t>of Schwann Cells by Lats1/2-TAZ/YAP Signaling Drives Malignant Peripheral Nerve Sheath </a:t>
            </a:r>
            <a:r>
              <a:rPr lang="en-US" sz="1600" dirty="0" err="1" smtClean="0"/>
              <a:t>Tumorigenesis</a:t>
            </a:r>
            <a:endParaRPr lang="en-US" sz="1600" dirty="0"/>
          </a:p>
          <a:p>
            <a:pPr marL="0" indent="0">
              <a:buNone/>
            </a:pP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152400"/>
            <a:ext cx="1236968" cy="2019540"/>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32</a:t>
            </a:fld>
            <a:endParaRPr lang="en-US" dirty="0"/>
          </a:p>
        </p:txBody>
      </p:sp>
    </p:spTree>
    <p:extLst>
      <p:ext uri="{BB962C8B-B14F-4D97-AF65-F5344CB8AC3E}">
        <p14:creationId xmlns:p14="http://schemas.microsoft.com/office/powerpoint/2010/main" val="16051245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4270" y="261087"/>
            <a:ext cx="923058" cy="923058"/>
          </a:xfrm>
          <a:prstGeom prst="rect">
            <a:avLst/>
          </a:prstGeom>
        </p:spPr>
      </p:pic>
      <p:sp>
        <p:nvSpPr>
          <p:cNvPr id="2" name="Title 1"/>
          <p:cNvSpPr>
            <a:spLocks noGrp="1"/>
          </p:cNvSpPr>
          <p:nvPr>
            <p:ph type="title"/>
          </p:nvPr>
        </p:nvSpPr>
        <p:spPr/>
        <p:txBody>
          <a:bodyPr/>
          <a:lstStyle/>
          <a:p>
            <a:r>
              <a:rPr lang="en-US" dirty="0"/>
              <a:t>Activity 1: Choose a research paper</a:t>
            </a:r>
          </a:p>
        </p:txBody>
      </p:sp>
      <p:sp>
        <p:nvSpPr>
          <p:cNvPr id="3" name="Content Placeholder 2"/>
          <p:cNvSpPr>
            <a:spLocks noGrp="1"/>
          </p:cNvSpPr>
          <p:nvPr>
            <p:ph idx="1"/>
          </p:nvPr>
        </p:nvSpPr>
        <p:spPr>
          <a:xfrm>
            <a:off x="800583" y="1326206"/>
            <a:ext cx="7505216" cy="4076476"/>
          </a:xfrm>
        </p:spPr>
        <p:txBody>
          <a:bodyPr/>
          <a:lstStyle/>
          <a:p>
            <a:pPr marL="0" indent="0">
              <a:buNone/>
            </a:pPr>
            <a:r>
              <a:rPr lang="en-US" sz="1800" b="1" dirty="0" smtClean="0"/>
              <a:t>Article title</a:t>
            </a:r>
          </a:p>
          <a:p>
            <a:pPr marL="0" indent="0">
              <a:buNone/>
            </a:pPr>
            <a:r>
              <a:rPr lang="en-US" sz="1800" dirty="0" smtClean="0"/>
              <a:t>Does </a:t>
            </a:r>
            <a:r>
              <a:rPr lang="en-US" sz="1800" dirty="0"/>
              <a:t>physical activity attenuate, or even eliminate, the detrimental association of sitting time with mortality? A </a:t>
            </a:r>
            <a:r>
              <a:rPr lang="en-US" sz="1800" dirty="0" err="1"/>
              <a:t>harmonised</a:t>
            </a:r>
            <a:r>
              <a:rPr lang="en-US" sz="1800" dirty="0"/>
              <a:t> meta-analysis of data from more than 1 million men and women</a:t>
            </a:r>
          </a:p>
          <a:p>
            <a:pPr marL="0" indent="0">
              <a:buNone/>
            </a:pPr>
            <a:r>
              <a:rPr lang="en-US" sz="1800" b="1" dirty="0"/>
              <a:t>Background</a:t>
            </a:r>
          </a:p>
          <a:p>
            <a:pPr marL="0" indent="0">
              <a:buNone/>
            </a:pPr>
            <a:r>
              <a:rPr lang="en-US" sz="1800" dirty="0"/>
              <a:t>High amounts of sedentary </a:t>
            </a:r>
            <a:r>
              <a:rPr lang="en-US" sz="1800" dirty="0" err="1"/>
              <a:t>behaviour</a:t>
            </a:r>
            <a:r>
              <a:rPr lang="en-US" sz="1800" dirty="0"/>
              <a:t> have been associated with increased risks of several chronic conditions and mortality. However, it is unclear whether physical activity attenuates or even eliminates the detrimental effects of prolonged sitting. We examined the associations of sedentary </a:t>
            </a:r>
            <a:r>
              <a:rPr lang="en-US" sz="1800" dirty="0" err="1"/>
              <a:t>behaviour</a:t>
            </a:r>
            <a:r>
              <a:rPr lang="en-US" sz="1800" dirty="0"/>
              <a:t> and physical activity with all-cause mortality.</a:t>
            </a:r>
          </a:p>
          <a:p>
            <a:pPr marL="0" indent="0">
              <a:buNone/>
            </a:pPr>
            <a:r>
              <a:rPr lang="en-US" sz="1800" b="1" dirty="0" smtClean="0"/>
              <a:t>Interpretation</a:t>
            </a:r>
            <a:endParaRPr lang="en-US" sz="1800" b="1" dirty="0"/>
          </a:p>
          <a:p>
            <a:pPr marL="0" indent="0">
              <a:buNone/>
            </a:pPr>
            <a:r>
              <a:rPr lang="en-US" sz="1800" dirty="0"/>
              <a:t>High levels of moderate intensity physical activity (</a:t>
            </a:r>
            <a:r>
              <a:rPr lang="en-US" sz="1800" dirty="0" err="1"/>
              <a:t>ie</a:t>
            </a:r>
            <a:r>
              <a:rPr lang="en-US" sz="1800" dirty="0"/>
              <a:t>, about 60–75 min per day) seem to eliminate the increased risk of death associated with high sitting time. </a:t>
            </a:r>
          </a:p>
        </p:txBody>
      </p:sp>
      <p:sp>
        <p:nvSpPr>
          <p:cNvPr id="6" name="Rectangle 5"/>
          <p:cNvSpPr/>
          <p:nvPr/>
        </p:nvSpPr>
        <p:spPr>
          <a:xfrm>
            <a:off x="2209800" y="5873115"/>
            <a:ext cx="6629400" cy="984885"/>
          </a:xfrm>
          <a:prstGeom prst="rect">
            <a:avLst/>
          </a:prstGeom>
        </p:spPr>
        <p:txBody>
          <a:bodyPr wrap="square">
            <a:spAutoFit/>
          </a:bodyPr>
          <a:lstStyle/>
          <a:p>
            <a:pPr>
              <a:spcBef>
                <a:spcPts val="0"/>
              </a:spcBef>
              <a:spcAft>
                <a:spcPts val="0"/>
              </a:spcAft>
            </a:pPr>
            <a:r>
              <a:rPr lang="en-US" sz="1000" i="1" dirty="0" err="1" smtClean="0"/>
              <a:t>Ekelund</a:t>
            </a:r>
            <a:r>
              <a:rPr lang="en-US" sz="1000" i="1" dirty="0" smtClean="0"/>
              <a:t> </a:t>
            </a:r>
            <a:r>
              <a:rPr lang="en-US" sz="1000" i="1" dirty="0"/>
              <a:t>U, </a:t>
            </a:r>
            <a:r>
              <a:rPr lang="en-US" sz="1000" i="1" dirty="0" err="1"/>
              <a:t>Steene-Johannessen</a:t>
            </a:r>
            <a:r>
              <a:rPr lang="en-US" sz="1000" i="1" dirty="0"/>
              <a:t> J, Brown WJ, </a:t>
            </a:r>
            <a:r>
              <a:rPr lang="en-US" sz="1000" i="1" dirty="0" err="1"/>
              <a:t>Fagerland</a:t>
            </a:r>
            <a:r>
              <a:rPr lang="en-US" sz="1000" i="1" dirty="0"/>
              <a:t> MW, Owen N, Powell KE, Bauman A, Lee I-M. Does physical activity attenuate, or even eliminate, the detrimental association of sitting time with mortality? A </a:t>
            </a:r>
            <a:r>
              <a:rPr lang="en-US" sz="1000" i="1" dirty="0" err="1"/>
              <a:t>harmonised</a:t>
            </a:r>
            <a:r>
              <a:rPr lang="en-US" sz="1000" i="1" dirty="0"/>
              <a:t> meta-analysis of data from more than 1 million men and women. The Lancet. 2016;388(10051):1302–1310</a:t>
            </a:r>
            <a:r>
              <a:rPr lang="en-US" sz="1000" i="1" dirty="0" smtClean="0"/>
              <a:t>.</a:t>
            </a:r>
          </a:p>
          <a:p>
            <a:pPr>
              <a:spcBef>
                <a:spcPts val="0"/>
              </a:spcBef>
              <a:spcAft>
                <a:spcPts val="0"/>
              </a:spcAft>
            </a:pPr>
            <a:r>
              <a:rPr lang="en-US" sz="1000" i="1" dirty="0">
                <a:hlinkClick r:id="rId4"/>
              </a:rPr>
              <a:t>http://</a:t>
            </a:r>
            <a:r>
              <a:rPr lang="en-US" sz="1000" i="1" dirty="0" smtClean="0">
                <a:hlinkClick r:id="rId4"/>
              </a:rPr>
              <a:t>www.thelancet.com/journals/lancet/article/PIIS0140-6736(16)30370-1/fulltext</a:t>
            </a:r>
            <a:endParaRPr lang="en-US" sz="1000" i="1" dirty="0" smtClean="0"/>
          </a:p>
          <a:p>
            <a:pPr>
              <a:spcBef>
                <a:spcPts val="0"/>
              </a:spcBef>
              <a:spcAft>
                <a:spcPts val="0"/>
              </a:spcAft>
            </a:pPr>
            <a:endParaRPr lang="en-US" dirty="0">
              <a:effectLst/>
            </a:endParaRPr>
          </a:p>
        </p:txBody>
      </p:sp>
      <p:sp>
        <p:nvSpPr>
          <p:cNvPr id="7" name="Slide Number Placeholder 6"/>
          <p:cNvSpPr>
            <a:spLocks noGrp="1"/>
          </p:cNvSpPr>
          <p:nvPr>
            <p:ph type="sldNum" sz="quarter" idx="12"/>
          </p:nvPr>
        </p:nvSpPr>
        <p:spPr/>
        <p:txBody>
          <a:bodyPr/>
          <a:lstStyle/>
          <a:p>
            <a:fld id="{0D558541-60C9-42A2-8392-FF12533A6B7A}" type="slidenum">
              <a:rPr lang="en-US" smtClean="0"/>
              <a:pPr/>
              <a:t>33</a:t>
            </a:fld>
            <a:endParaRPr lang="en-US" dirty="0"/>
          </a:p>
        </p:txBody>
      </p:sp>
    </p:spTree>
    <p:extLst>
      <p:ext uri="{BB962C8B-B14F-4D97-AF65-F5344CB8AC3E}">
        <p14:creationId xmlns:p14="http://schemas.microsoft.com/office/powerpoint/2010/main" val="27504542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u="sng" dirty="0" smtClean="0"/>
              <a:t>What </a:t>
            </a:r>
            <a:r>
              <a:rPr lang="en-US" u="sng" dirty="0"/>
              <a:t>do you want to achieve? </a:t>
            </a:r>
            <a:endParaRPr lang="en-US" u="sng" dirty="0" smtClean="0"/>
          </a:p>
          <a:p>
            <a:pPr lvl="1"/>
            <a:r>
              <a:rPr lang="en-US" dirty="0"/>
              <a:t>Who is your target audience(s)?</a:t>
            </a:r>
          </a:p>
          <a:p>
            <a:pPr lvl="1"/>
            <a:r>
              <a:rPr lang="en-US" dirty="0" smtClean="0"/>
              <a:t>What </a:t>
            </a:r>
            <a:r>
              <a:rPr lang="en-US"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34</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
        <p:nvSpPr>
          <p:cNvPr id="7" name="Rounded Rectangle 6"/>
          <p:cNvSpPr/>
          <p:nvPr/>
        </p:nvSpPr>
        <p:spPr>
          <a:xfrm>
            <a:off x="824429" y="1676400"/>
            <a:ext cx="3518971" cy="381000"/>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06166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goals for dissemination plans</a:t>
            </a:r>
            <a:endParaRPr lang="en-US" dirty="0"/>
          </a:p>
        </p:txBody>
      </p:sp>
      <p:sp>
        <p:nvSpPr>
          <p:cNvPr id="3" name="Content Placeholder 2"/>
          <p:cNvSpPr>
            <a:spLocks noGrp="1"/>
          </p:cNvSpPr>
          <p:nvPr>
            <p:ph idx="1"/>
          </p:nvPr>
        </p:nvSpPr>
        <p:spPr>
          <a:xfrm>
            <a:off x="999564" y="1143000"/>
            <a:ext cx="8247368" cy="4093029"/>
          </a:xfrm>
        </p:spPr>
        <p:txBody>
          <a:bodyPr/>
          <a:lstStyle/>
          <a:p>
            <a:r>
              <a:rPr lang="en-US" sz="1800" b="1" dirty="0"/>
              <a:t>What do you want to achieve? </a:t>
            </a:r>
          </a:p>
          <a:p>
            <a:pPr lvl="1"/>
            <a:r>
              <a:rPr lang="en-US" dirty="0" smtClean="0"/>
              <a:t>Reach your audience in an eye catching way</a:t>
            </a:r>
          </a:p>
          <a:p>
            <a:pPr lvl="1"/>
            <a:r>
              <a:rPr lang="en-US" dirty="0" smtClean="0"/>
              <a:t>Make an impact on policy</a:t>
            </a:r>
          </a:p>
          <a:p>
            <a:pPr lvl="1"/>
            <a:r>
              <a:rPr lang="en-US" dirty="0" smtClean="0"/>
              <a:t>Expand your digital presence</a:t>
            </a:r>
          </a:p>
          <a:p>
            <a:pPr lvl="1"/>
            <a:r>
              <a:rPr lang="en-US" dirty="0" smtClean="0"/>
              <a:t>Reach non-academic audiences</a:t>
            </a:r>
          </a:p>
          <a:p>
            <a:pPr lvl="1"/>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35</a:t>
            </a:fld>
            <a:endParaRPr lang="en-US" dirty="0"/>
          </a:p>
        </p:txBody>
      </p:sp>
    </p:spTree>
    <p:extLst>
      <p:ext uri="{BB962C8B-B14F-4D97-AF65-F5344CB8AC3E}">
        <p14:creationId xmlns:p14="http://schemas.microsoft.com/office/powerpoint/2010/main" val="3645106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goals for dissemination plans</a:t>
            </a:r>
          </a:p>
        </p:txBody>
      </p:sp>
      <p:sp>
        <p:nvSpPr>
          <p:cNvPr id="3" name="Content Placeholder 2"/>
          <p:cNvSpPr>
            <a:spLocks noGrp="1"/>
          </p:cNvSpPr>
          <p:nvPr>
            <p:ph idx="1"/>
          </p:nvPr>
        </p:nvSpPr>
        <p:spPr>
          <a:xfrm>
            <a:off x="896632" y="1169908"/>
            <a:ext cx="8247368" cy="4093029"/>
          </a:xfrm>
        </p:spPr>
        <p:txBody>
          <a:bodyPr/>
          <a:lstStyle/>
          <a:p>
            <a:r>
              <a:rPr lang="en-US" b="1" dirty="0"/>
              <a:t>What do you want to achieve? </a:t>
            </a:r>
            <a:endParaRPr lang="en-US" b="1" dirty="0" smtClean="0"/>
          </a:p>
          <a:p>
            <a:pPr lvl="1"/>
            <a:r>
              <a:rPr lang="en-US" dirty="0" smtClean="0"/>
              <a:t>Reach your audience in an eye catching way</a:t>
            </a:r>
          </a:p>
          <a:p>
            <a:pPr lvl="1"/>
            <a:r>
              <a:rPr lang="en-US" dirty="0" smtClean="0"/>
              <a:t>Make an impact on policy</a:t>
            </a:r>
          </a:p>
          <a:p>
            <a:pPr lvl="1"/>
            <a:r>
              <a:rPr lang="en-US" dirty="0" smtClean="0"/>
              <a:t>Expand your digital presence</a:t>
            </a:r>
          </a:p>
          <a:p>
            <a:pPr lvl="1"/>
            <a:r>
              <a:rPr lang="en-US" dirty="0" smtClean="0"/>
              <a:t>Reach non-academic audiences</a:t>
            </a:r>
          </a:p>
          <a:p>
            <a:pPr lvl="1"/>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36</a:t>
            </a:fld>
            <a:endParaRPr lang="en-US" dirty="0"/>
          </a:p>
        </p:txBody>
      </p:sp>
      <p:sp>
        <p:nvSpPr>
          <p:cNvPr id="5" name="TextBox 4"/>
          <p:cNvSpPr txBox="1"/>
          <p:nvPr/>
        </p:nvSpPr>
        <p:spPr>
          <a:xfrm>
            <a:off x="1981200" y="3352800"/>
            <a:ext cx="5316232" cy="1066800"/>
          </a:xfrm>
          <a:prstGeom prst="rect">
            <a:avLst/>
          </a:prstGeom>
          <a:noFill/>
        </p:spPr>
        <p:txBody>
          <a:bodyPr wrap="square" lIns="0" tIns="0" rIns="0" bIns="0" rtlCol="0">
            <a:noAutofit/>
          </a:bodyPr>
          <a:lstStyle/>
          <a:p>
            <a:pPr algn="ctr">
              <a:lnSpc>
                <a:spcPct val="90000"/>
              </a:lnSpc>
              <a:spcBef>
                <a:spcPts val="600"/>
              </a:spcBef>
            </a:pPr>
            <a:r>
              <a:rPr lang="en-US" sz="2400" b="1" spc="-50" dirty="0" smtClean="0"/>
              <a:t>Whatever your goal is, make note of it to focus your work toward that goal. </a:t>
            </a:r>
            <a:endParaRPr lang="en-US" sz="2400" b="1" spc="-50" dirty="0"/>
          </a:p>
        </p:txBody>
      </p:sp>
      <p:sp>
        <p:nvSpPr>
          <p:cNvPr id="4" name="TextBox 3"/>
          <p:cNvSpPr txBox="1"/>
          <p:nvPr/>
        </p:nvSpPr>
        <p:spPr>
          <a:xfrm>
            <a:off x="990599" y="4876800"/>
            <a:ext cx="7239001" cy="762000"/>
          </a:xfrm>
          <a:prstGeom prst="rect">
            <a:avLst/>
          </a:prstGeom>
          <a:noFill/>
        </p:spPr>
        <p:txBody>
          <a:bodyPr wrap="square" lIns="0" tIns="0" rIns="0" bIns="0" rtlCol="0">
            <a:noAutofit/>
          </a:bodyPr>
          <a:lstStyle/>
          <a:p>
            <a:pPr marL="174625" indent="-174625">
              <a:lnSpc>
                <a:spcPct val="90000"/>
              </a:lnSpc>
              <a:spcBef>
                <a:spcPct val="20000"/>
              </a:spcBef>
              <a:buClr>
                <a:schemeClr val="accent1"/>
              </a:buClr>
              <a:buFont typeface="Arial" pitchFamily="34" charset="0"/>
              <a:buChar char="•"/>
            </a:pPr>
            <a:r>
              <a:rPr lang="en-US" sz="1850" spc="-50" dirty="0"/>
              <a:t>Establishing goals allows you to evaluate whether you’ve accomplished what you had hoped for. </a:t>
            </a:r>
          </a:p>
        </p:txBody>
      </p:sp>
    </p:spTree>
    <p:extLst>
      <p:ext uri="{BB962C8B-B14F-4D97-AF65-F5344CB8AC3E}">
        <p14:creationId xmlns:p14="http://schemas.microsoft.com/office/powerpoint/2010/main" val="40618113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want to achieve? (continued)</a:t>
            </a:r>
            <a:endParaRPr lang="en-US" dirty="0"/>
          </a:p>
        </p:txBody>
      </p:sp>
      <p:pic>
        <p:nvPicPr>
          <p:cNvPr id="5" name="Picture 4"/>
          <p:cNvPicPr>
            <a:picLocks noChangeAspect="1"/>
          </p:cNvPicPr>
          <p:nvPr/>
        </p:nvPicPr>
        <p:blipFill rotWithShape="1">
          <a:blip r:embed="rId3"/>
          <a:srcRect l="34025" t="16413" r="33195" b="28863"/>
          <a:stretch/>
        </p:blipFill>
        <p:spPr>
          <a:xfrm>
            <a:off x="2286000" y="1143000"/>
            <a:ext cx="4326731" cy="449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2317376" y="5822576"/>
            <a:ext cx="4388224" cy="762000"/>
          </a:xfrm>
          <a:prstGeom prst="rect">
            <a:avLst/>
          </a:prstGeom>
          <a:noFill/>
        </p:spPr>
        <p:txBody>
          <a:bodyPr wrap="square" lIns="0" tIns="0" rIns="0" bIns="0" rtlCol="0">
            <a:noAutofit/>
          </a:bodyPr>
          <a:lstStyle/>
          <a:p>
            <a:pPr>
              <a:lnSpc>
                <a:spcPct val="90000"/>
              </a:lnSpc>
              <a:spcBef>
                <a:spcPts val="600"/>
              </a:spcBef>
            </a:pPr>
            <a:r>
              <a:rPr lang="en-US" sz="1600" i="1" spc="-50" dirty="0" smtClean="0"/>
              <a:t>(above) Example of an “eye catching” tweet that links to a research article by scientists at Lund University. </a:t>
            </a:r>
            <a:endParaRPr lang="en-US" sz="1600" i="1" spc="-50" dirty="0"/>
          </a:p>
        </p:txBody>
      </p:sp>
      <p:sp>
        <p:nvSpPr>
          <p:cNvPr id="8" name="Slide Number Placeholder 7"/>
          <p:cNvSpPr>
            <a:spLocks noGrp="1"/>
          </p:cNvSpPr>
          <p:nvPr>
            <p:ph type="sldNum" sz="quarter" idx="12"/>
          </p:nvPr>
        </p:nvSpPr>
        <p:spPr/>
        <p:txBody>
          <a:bodyPr/>
          <a:lstStyle/>
          <a:p>
            <a:fld id="{0D558541-60C9-42A2-8392-FF12533A6B7A}" type="slidenum">
              <a:rPr lang="en-US" smtClean="0"/>
              <a:pPr/>
              <a:t>37</a:t>
            </a:fld>
            <a:endParaRPr lang="en-US" dirty="0"/>
          </a:p>
        </p:txBody>
      </p:sp>
    </p:spTree>
    <p:extLst>
      <p:ext uri="{BB962C8B-B14F-4D97-AF65-F5344CB8AC3E}">
        <p14:creationId xmlns:p14="http://schemas.microsoft.com/office/powerpoint/2010/main" val="28084325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2: What do you want to achieve?</a:t>
            </a:r>
          </a:p>
        </p:txBody>
      </p:sp>
      <p:sp>
        <p:nvSpPr>
          <p:cNvPr id="3" name="Content Placeholder 2"/>
          <p:cNvSpPr>
            <a:spLocks noGrp="1"/>
          </p:cNvSpPr>
          <p:nvPr>
            <p:ph idx="1"/>
          </p:nvPr>
        </p:nvSpPr>
        <p:spPr>
          <a:xfrm>
            <a:off x="985519" y="1371600"/>
            <a:ext cx="7462521" cy="2133600"/>
          </a:xfrm>
        </p:spPr>
        <p:txBody>
          <a:bodyPr/>
          <a:lstStyle/>
          <a:p>
            <a:r>
              <a:rPr lang="en-US" b="1" dirty="0"/>
              <a:t>What do you want to achieve? </a:t>
            </a:r>
            <a:endParaRPr lang="en-US" b="1" dirty="0" smtClean="0"/>
          </a:p>
          <a:p>
            <a:pPr lvl="1"/>
            <a:r>
              <a:rPr lang="en-US" dirty="0" smtClean="0"/>
              <a:t>Increase awareness of importance of daily physical activity</a:t>
            </a:r>
          </a:p>
          <a:p>
            <a:pPr lvl="1"/>
            <a:r>
              <a:rPr lang="en-US" dirty="0" smtClean="0"/>
              <a:t>Reach a non-academic audience</a:t>
            </a:r>
          </a:p>
          <a:p>
            <a:pPr lvl="1"/>
            <a:r>
              <a:rPr lang="en-US" dirty="0" smtClean="0"/>
              <a:t>Spark discussion on developing healthy workplaces and daily life practices</a:t>
            </a:r>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38</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9034" y="304800"/>
            <a:ext cx="1371600" cy="1371600"/>
          </a:xfrm>
          <a:prstGeom prst="rect">
            <a:avLst/>
          </a:prstGeom>
        </p:spPr>
      </p:pic>
    </p:spTree>
    <p:extLst>
      <p:ext uri="{BB962C8B-B14F-4D97-AF65-F5344CB8AC3E}">
        <p14:creationId xmlns:p14="http://schemas.microsoft.com/office/powerpoint/2010/main" val="17172290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2: What do you want to achieve?</a:t>
            </a:r>
            <a:endParaRPr lang="en-US" dirty="0"/>
          </a:p>
        </p:txBody>
      </p:sp>
      <p:sp>
        <p:nvSpPr>
          <p:cNvPr id="3" name="Content Placeholder 2"/>
          <p:cNvSpPr>
            <a:spLocks noGrp="1"/>
          </p:cNvSpPr>
          <p:nvPr>
            <p:ph idx="1"/>
          </p:nvPr>
        </p:nvSpPr>
        <p:spPr>
          <a:xfrm>
            <a:off x="922971" y="1310680"/>
            <a:ext cx="6324600" cy="1219200"/>
          </a:xfrm>
        </p:spPr>
        <p:txBody>
          <a:bodyPr/>
          <a:lstStyle/>
          <a:p>
            <a:pPr marL="0" lvl="0" indent="0">
              <a:buNone/>
            </a:pPr>
            <a:r>
              <a:rPr lang="en-US" sz="2000" dirty="0" smtClean="0"/>
              <a:t>Take a few moments to review your paper and decide what your goals might be in disseminating the information in paper. </a:t>
            </a:r>
            <a:endParaRPr lang="en-US" sz="2000"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400" y="381000"/>
            <a:ext cx="1138859" cy="1859361"/>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39</a:t>
            </a:fld>
            <a:endParaRPr lang="en-US" dirty="0"/>
          </a:p>
        </p:txBody>
      </p:sp>
    </p:spTree>
    <p:extLst>
      <p:ext uri="{BB962C8B-B14F-4D97-AF65-F5344CB8AC3E}">
        <p14:creationId xmlns:p14="http://schemas.microsoft.com/office/powerpoint/2010/main" val="1690919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u="sng" dirty="0"/>
              <a:t>Who is your target audience(s)?</a:t>
            </a:r>
          </a:p>
          <a:p>
            <a:pPr lvl="1"/>
            <a:r>
              <a:rPr lang="en-US" dirty="0" smtClean="0"/>
              <a:t>What </a:t>
            </a:r>
            <a:r>
              <a:rPr lang="en-US"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40</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
        <p:nvSpPr>
          <p:cNvPr id="7" name="Rounded Rectangle 6"/>
          <p:cNvSpPr/>
          <p:nvPr/>
        </p:nvSpPr>
        <p:spPr>
          <a:xfrm>
            <a:off x="959385" y="2057400"/>
            <a:ext cx="3518971" cy="381000"/>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806104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an audience</a:t>
            </a:r>
            <a:endParaRPr lang="en-US" dirty="0"/>
          </a:p>
        </p:txBody>
      </p:sp>
      <p:sp>
        <p:nvSpPr>
          <p:cNvPr id="3" name="Content Placeholder 2"/>
          <p:cNvSpPr>
            <a:spLocks noGrp="1"/>
          </p:cNvSpPr>
          <p:nvPr>
            <p:ph idx="1"/>
          </p:nvPr>
        </p:nvSpPr>
        <p:spPr>
          <a:xfrm>
            <a:off x="990599" y="1143000"/>
            <a:ext cx="7391401" cy="4093029"/>
          </a:xfrm>
        </p:spPr>
        <p:txBody>
          <a:bodyPr/>
          <a:lstStyle/>
          <a:p>
            <a:r>
              <a:rPr lang="en-US" b="1" dirty="0" smtClean="0"/>
              <a:t>Who is </a:t>
            </a:r>
            <a:r>
              <a:rPr lang="en-US" b="1" dirty="0"/>
              <a:t>your target </a:t>
            </a:r>
            <a:r>
              <a:rPr lang="en-US" b="1" dirty="0" smtClean="0"/>
              <a:t>audience(s)?</a:t>
            </a:r>
          </a:p>
          <a:p>
            <a:pPr marL="568325" lvl="1" indent="-285750"/>
            <a:r>
              <a:rPr lang="en-US" dirty="0"/>
              <a:t>Consider different types of audiences. Who would benefit from this information?</a:t>
            </a:r>
          </a:p>
          <a:p>
            <a:pPr marL="568325" lvl="1" indent="-285750"/>
            <a:r>
              <a:rPr lang="en-US" dirty="0"/>
              <a:t>Consider what motivates your audiences. Why should they be </a:t>
            </a:r>
            <a:r>
              <a:rPr lang="en-US" dirty="0" smtClean="0"/>
              <a:t>interested? </a:t>
            </a:r>
            <a:endParaRPr lang="en-US" dirty="0"/>
          </a:p>
          <a:p>
            <a:pPr marL="568325" lvl="1" indent="-285750"/>
            <a:r>
              <a:rPr lang="en-US" dirty="0" smtClean="0"/>
              <a:t>Consider how your audience should adopt </a:t>
            </a:r>
            <a:r>
              <a:rPr lang="en-US" dirty="0"/>
              <a:t>or act on your </a:t>
            </a:r>
            <a:r>
              <a:rPr lang="en-US" dirty="0" smtClean="0"/>
              <a:t>information. </a:t>
            </a:r>
            <a:endParaRPr lang="en-US" dirty="0"/>
          </a:p>
          <a:p>
            <a:pPr marL="568325" lvl="1" indent="-285750"/>
            <a:r>
              <a:rPr lang="en-US" dirty="0"/>
              <a:t>Actively </a:t>
            </a:r>
            <a:r>
              <a:rPr lang="en-US" dirty="0" smtClean="0"/>
              <a:t>listen </a:t>
            </a:r>
            <a:r>
              <a:rPr lang="en-US" dirty="0"/>
              <a:t>to their feedback and incorporate their perspectives. </a:t>
            </a:r>
          </a:p>
          <a:p>
            <a:endParaRPr lang="en-US" b="1" dirty="0"/>
          </a:p>
          <a:p>
            <a:endParaRPr lang="en-US" b="1" dirty="0" smtClean="0"/>
          </a:p>
          <a:p>
            <a:endParaRPr lang="en-US" dirty="0" smtClean="0"/>
          </a:p>
          <a:p>
            <a:endParaRPr lang="en-US"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41</a:t>
            </a:fld>
            <a:endParaRPr lang="en-US" dirty="0"/>
          </a:p>
        </p:txBody>
      </p:sp>
    </p:spTree>
    <p:extLst>
      <p:ext uri="{BB962C8B-B14F-4D97-AF65-F5344CB8AC3E}">
        <p14:creationId xmlns:p14="http://schemas.microsoft.com/office/powerpoint/2010/main" val="29338427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an audience</a:t>
            </a:r>
            <a:endParaRPr lang="en-US" dirty="0"/>
          </a:p>
        </p:txBody>
      </p:sp>
      <p:pic>
        <p:nvPicPr>
          <p:cNvPr id="4" name="Picture 3"/>
          <p:cNvPicPr>
            <a:picLocks noChangeAspect="1"/>
          </p:cNvPicPr>
          <p:nvPr/>
        </p:nvPicPr>
        <p:blipFill rotWithShape="1">
          <a:blip r:embed="rId3"/>
          <a:srcRect l="34855" t="30666" r="35221" b="30000"/>
          <a:stretch/>
        </p:blipFill>
        <p:spPr>
          <a:xfrm>
            <a:off x="1600200" y="1066800"/>
            <a:ext cx="5907052" cy="48326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2362200" y="6019800"/>
            <a:ext cx="5486400" cy="838200"/>
          </a:xfrm>
          <a:prstGeom prst="rect">
            <a:avLst/>
          </a:prstGeom>
          <a:noFill/>
        </p:spPr>
        <p:txBody>
          <a:bodyPr wrap="square" lIns="0" tIns="0" rIns="0" bIns="0" rtlCol="0">
            <a:noAutofit/>
          </a:bodyPr>
          <a:lstStyle/>
          <a:p>
            <a:pPr>
              <a:lnSpc>
                <a:spcPct val="90000"/>
              </a:lnSpc>
              <a:spcBef>
                <a:spcPts val="600"/>
              </a:spcBef>
            </a:pPr>
            <a:r>
              <a:rPr lang="en-US" sz="1400" i="1" spc="-50" dirty="0" smtClean="0"/>
              <a:t>(above) Screenshot of tweet aimed at four different audiences on importance of universally used data identifiers by </a:t>
            </a:r>
            <a:r>
              <a:rPr lang="en-US" sz="1400" i="1" spc="-50" dirty="0" err="1" smtClean="0"/>
              <a:t>PLoS</a:t>
            </a:r>
            <a:r>
              <a:rPr lang="en-US" sz="1400" i="1" spc="-50" dirty="0" smtClean="0"/>
              <a:t> Biology on July 6, 2017. </a:t>
            </a:r>
          </a:p>
          <a:p>
            <a:pPr>
              <a:lnSpc>
                <a:spcPct val="90000"/>
              </a:lnSpc>
              <a:spcBef>
                <a:spcPts val="600"/>
              </a:spcBef>
            </a:pPr>
            <a:r>
              <a:rPr lang="en-US" sz="1400" i="1" spc="-50" dirty="0">
                <a:hlinkClick r:id="rId4"/>
              </a:rPr>
              <a:t>https://</a:t>
            </a:r>
            <a:r>
              <a:rPr lang="en-US" sz="1400" i="1" spc="-50" dirty="0" smtClean="0">
                <a:hlinkClick r:id="rId4"/>
              </a:rPr>
              <a:t>twitter.com/PLOSBiology/status/883007654154686464</a:t>
            </a:r>
            <a:endParaRPr lang="en-US" sz="1400" i="1" spc="-50" dirty="0" smtClean="0"/>
          </a:p>
          <a:p>
            <a:pPr>
              <a:lnSpc>
                <a:spcPct val="90000"/>
              </a:lnSpc>
              <a:spcBef>
                <a:spcPts val="600"/>
              </a:spcBef>
            </a:pPr>
            <a:endParaRPr lang="en-US" sz="1850" spc="-50" dirty="0"/>
          </a:p>
        </p:txBody>
      </p:sp>
      <p:sp>
        <p:nvSpPr>
          <p:cNvPr id="8" name="Slide Number Placeholder 7"/>
          <p:cNvSpPr>
            <a:spLocks noGrp="1"/>
          </p:cNvSpPr>
          <p:nvPr>
            <p:ph type="sldNum" sz="quarter" idx="12"/>
          </p:nvPr>
        </p:nvSpPr>
        <p:spPr/>
        <p:txBody>
          <a:bodyPr/>
          <a:lstStyle/>
          <a:p>
            <a:fld id="{0D558541-60C9-42A2-8392-FF12533A6B7A}" type="slidenum">
              <a:rPr lang="en-US" smtClean="0"/>
              <a:pPr/>
              <a:t>42</a:t>
            </a:fld>
            <a:endParaRPr lang="en-US" dirty="0"/>
          </a:p>
        </p:txBody>
      </p:sp>
    </p:spTree>
    <p:extLst>
      <p:ext uri="{BB962C8B-B14F-4D97-AF65-F5344CB8AC3E}">
        <p14:creationId xmlns:p14="http://schemas.microsoft.com/office/powerpoint/2010/main" val="14968643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an audience</a:t>
            </a:r>
            <a:endParaRPr lang="en-US" dirty="0"/>
          </a:p>
        </p:txBody>
      </p:sp>
      <p:sp>
        <p:nvSpPr>
          <p:cNvPr id="8" name="Slide Number Placeholder 7"/>
          <p:cNvSpPr>
            <a:spLocks noGrp="1"/>
          </p:cNvSpPr>
          <p:nvPr>
            <p:ph type="sldNum" sz="quarter" idx="12"/>
          </p:nvPr>
        </p:nvSpPr>
        <p:spPr/>
        <p:txBody>
          <a:bodyPr/>
          <a:lstStyle/>
          <a:p>
            <a:fld id="{0D558541-60C9-42A2-8392-FF12533A6B7A}" type="slidenum">
              <a:rPr lang="en-US" smtClean="0"/>
              <a:pPr/>
              <a:t>43</a:t>
            </a:fld>
            <a:endParaRPr lang="en-US" dirty="0"/>
          </a:p>
        </p:txBody>
      </p:sp>
      <p:sp>
        <p:nvSpPr>
          <p:cNvPr id="3" name="TextBox 2"/>
          <p:cNvSpPr txBox="1"/>
          <p:nvPr/>
        </p:nvSpPr>
        <p:spPr>
          <a:xfrm>
            <a:off x="883796" y="1090972"/>
            <a:ext cx="7422003" cy="5486400"/>
          </a:xfrm>
          <a:prstGeom prst="rect">
            <a:avLst/>
          </a:prstGeom>
          <a:noFill/>
        </p:spPr>
        <p:txBody>
          <a:bodyPr wrap="square" lIns="0" tIns="0" rIns="0" bIns="0" rtlCol="0">
            <a:noAutofit/>
          </a:bodyPr>
          <a:lstStyle/>
          <a:p>
            <a:pPr>
              <a:lnSpc>
                <a:spcPct val="90000"/>
              </a:lnSpc>
              <a:spcBef>
                <a:spcPts val="600"/>
              </a:spcBef>
            </a:pPr>
            <a:r>
              <a:rPr lang="en-US" sz="2000" dirty="0" smtClean="0"/>
              <a:t>“</a:t>
            </a:r>
            <a:r>
              <a:rPr lang="en-US" sz="2000" dirty="0"/>
              <a:t>The purpose of personas is to create reliable and realistic representations of your key audience segments for reference.”</a:t>
            </a:r>
          </a:p>
          <a:p>
            <a:pPr algn="r"/>
            <a:endParaRPr lang="en-US" sz="1200" dirty="0" smtClean="0"/>
          </a:p>
          <a:p>
            <a:pPr marL="174625" indent="-174625">
              <a:spcBef>
                <a:spcPct val="20000"/>
              </a:spcBef>
              <a:buClr>
                <a:schemeClr val="accent1"/>
              </a:buClr>
              <a:buFont typeface="Arial" pitchFamily="34" charset="0"/>
              <a:buChar char="•"/>
            </a:pPr>
            <a:r>
              <a:rPr lang="en-US" sz="1850" b="1" spc="-50" dirty="0" smtClean="0"/>
              <a:t>Effective personas: </a:t>
            </a:r>
          </a:p>
          <a:p>
            <a:pPr marL="568325" lvl="1" indent="-285750">
              <a:spcBef>
                <a:spcPct val="20000"/>
              </a:spcBef>
              <a:buClr>
                <a:srgbClr val="605F62"/>
              </a:buClr>
              <a:buFont typeface="Symbol" pitchFamily="18" charset="2"/>
              <a:buChar char="-"/>
            </a:pPr>
            <a:r>
              <a:rPr lang="en-US" sz="1850" spc="-50" dirty="0"/>
              <a:t>Represent a major user group for your website</a:t>
            </a:r>
          </a:p>
          <a:p>
            <a:pPr marL="568325" lvl="1" indent="-285750">
              <a:spcBef>
                <a:spcPct val="20000"/>
              </a:spcBef>
              <a:buClr>
                <a:srgbClr val="605F62"/>
              </a:buClr>
              <a:buFont typeface="Symbol" pitchFamily="18" charset="2"/>
              <a:buChar char="-"/>
            </a:pPr>
            <a:r>
              <a:rPr lang="en-US" sz="1850" spc="-50" dirty="0"/>
              <a:t>Express and focus on the major needs and expectations of the most important user groups</a:t>
            </a:r>
          </a:p>
          <a:p>
            <a:pPr marL="568325" lvl="1" indent="-285750">
              <a:spcBef>
                <a:spcPct val="20000"/>
              </a:spcBef>
              <a:buClr>
                <a:srgbClr val="605F62"/>
              </a:buClr>
              <a:buFont typeface="Symbol" pitchFamily="18" charset="2"/>
              <a:buChar char="-"/>
            </a:pPr>
            <a:r>
              <a:rPr lang="en-US" sz="1850" spc="-50" dirty="0"/>
              <a:t>Give a clear picture of the user's expectations and how they're likely to use the site</a:t>
            </a:r>
          </a:p>
          <a:p>
            <a:pPr marL="568325" lvl="1" indent="-285750">
              <a:spcBef>
                <a:spcPct val="20000"/>
              </a:spcBef>
              <a:buClr>
                <a:srgbClr val="605F62"/>
              </a:buClr>
              <a:buFont typeface="Symbol" pitchFamily="18" charset="2"/>
              <a:buChar char="-"/>
            </a:pPr>
            <a:r>
              <a:rPr lang="en-US" sz="1850" spc="-50" dirty="0"/>
              <a:t>Describe real people with backgrounds, goals, and </a:t>
            </a:r>
            <a:r>
              <a:rPr lang="en-US" sz="1850" spc="-50" dirty="0" smtClean="0"/>
              <a:t>values</a:t>
            </a:r>
          </a:p>
          <a:p>
            <a:pPr marL="282575" lvl="1" algn="r">
              <a:spcBef>
                <a:spcPct val="20000"/>
              </a:spcBef>
              <a:buClr>
                <a:srgbClr val="605F62"/>
              </a:buClr>
            </a:pPr>
            <a:r>
              <a:rPr lang="en-US" sz="1200" spc="-50" dirty="0" smtClean="0"/>
              <a:t>Source</a:t>
            </a:r>
            <a:r>
              <a:rPr lang="en-US" sz="1200" spc="-50" dirty="0"/>
              <a:t>: Personas. Available at: </a:t>
            </a:r>
            <a:r>
              <a:rPr lang="en-US" sz="1200" spc="-50" dirty="0">
                <a:hlinkClick r:id="rId3"/>
              </a:rPr>
              <a:t>https://www.usability.gov/how-to-and-tools/methods/personas.html</a:t>
            </a:r>
            <a:endParaRPr lang="en-US" sz="1200" spc="-50" dirty="0"/>
          </a:p>
          <a:p>
            <a:pPr marL="568325" lvl="1" indent="-285750">
              <a:spcBef>
                <a:spcPct val="20000"/>
              </a:spcBef>
              <a:buClr>
                <a:srgbClr val="605F62"/>
              </a:buClr>
              <a:buFont typeface="Symbol" pitchFamily="18" charset="2"/>
              <a:buChar char="-"/>
            </a:pPr>
            <a:endParaRPr lang="en-US" sz="1850" spc="-50" dirty="0"/>
          </a:p>
          <a:p>
            <a:pPr>
              <a:lnSpc>
                <a:spcPct val="90000"/>
              </a:lnSpc>
              <a:spcBef>
                <a:spcPts val="600"/>
              </a:spcBef>
            </a:pPr>
            <a:endParaRPr lang="en-US" sz="1200" spc="-50" dirty="0"/>
          </a:p>
        </p:txBody>
      </p:sp>
      <p:sp>
        <p:nvSpPr>
          <p:cNvPr id="5" name="Rectangle 4"/>
          <p:cNvSpPr/>
          <p:nvPr/>
        </p:nvSpPr>
        <p:spPr>
          <a:xfrm>
            <a:off x="1127248" y="4648200"/>
            <a:ext cx="7315200" cy="1569660"/>
          </a:xfrm>
          <a:prstGeom prst="rect">
            <a:avLst/>
          </a:prstGeom>
        </p:spPr>
        <p:txBody>
          <a:bodyPr wrap="square">
            <a:spAutoFit/>
          </a:bodyPr>
          <a:lstStyle/>
          <a:p>
            <a:r>
              <a:rPr lang="en-US" sz="2000" dirty="0"/>
              <a:t>“Tailoring health education messages to patients’ characteristics has been shown to enhance the intention to adopt or change particular health behaviors.” </a:t>
            </a:r>
          </a:p>
          <a:p>
            <a:pPr algn="r"/>
            <a:r>
              <a:rPr lang="en-US" sz="1200" spc="-50" dirty="0"/>
              <a:t>Source: </a:t>
            </a:r>
            <a:r>
              <a:rPr lang="en-US" sz="1200" dirty="0"/>
              <a:t>Using personas as an intermediate construct </a:t>
            </a:r>
          </a:p>
          <a:p>
            <a:pPr algn="r"/>
            <a:r>
              <a:rPr lang="en-US" sz="1200" dirty="0"/>
              <a:t>in the development of tailored messages: a Case Study. </a:t>
            </a:r>
          </a:p>
          <a:p>
            <a:pPr algn="r"/>
            <a:r>
              <a:rPr lang="en-US" sz="1200" dirty="0"/>
              <a:t>Available at:  </a:t>
            </a:r>
            <a:r>
              <a:rPr lang="en-US" sz="1200" dirty="0">
                <a:hlinkClick r:id="rId4"/>
              </a:rPr>
              <a:t>http://ebooks.iospress.nl/publication/34727</a:t>
            </a:r>
            <a:endParaRPr lang="en-US" sz="1200" dirty="0"/>
          </a:p>
        </p:txBody>
      </p:sp>
    </p:spTree>
    <p:extLst>
      <p:ext uri="{BB962C8B-B14F-4D97-AF65-F5344CB8AC3E}">
        <p14:creationId xmlns:p14="http://schemas.microsoft.com/office/powerpoint/2010/main" val="14403226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5"/>
          <p:cNvSpPr txBox="1">
            <a:spLocks noChangeArrowheads="1"/>
          </p:cNvSpPr>
          <p:nvPr/>
        </p:nvSpPr>
        <p:spPr bwMode="auto">
          <a:xfrm>
            <a:off x="762000" y="3378710"/>
            <a:ext cx="4172795" cy="1638355"/>
          </a:xfrm>
          <a:prstGeom prst="rect">
            <a:avLst/>
          </a:prstGeom>
          <a:noFill/>
          <a:ln>
            <a:noFill/>
          </a:ln>
        </p:spPr>
        <p:txBody>
          <a:bodyPr rot="0" vert="horz" wrap="square" lIns="91440" tIns="45720" rIns="91440" bIns="45720" anchor="t" anchorCtr="0" upright="1">
            <a:noAutofit/>
          </a:bodyPr>
          <a:lstStyle/>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Interests or Concerns: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Managing research goals</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Obtaining new grant funding</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Publishing research findings</a:t>
            </a:r>
          </a:p>
          <a:p>
            <a:pPr marL="342900" marR="0" lvl="0" indent="-342900">
              <a:lnSpc>
                <a:spcPct val="107000"/>
              </a:lnSpc>
              <a:spcBef>
                <a:spcPts val="0"/>
              </a:spcBef>
              <a:spcAft>
                <a:spcPts val="80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Keeping current with new research in field</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 Box 32"/>
          <p:cNvSpPr txBox="1"/>
          <p:nvPr/>
        </p:nvSpPr>
        <p:spPr>
          <a:xfrm>
            <a:off x="2286000" y="6096000"/>
            <a:ext cx="6629400" cy="88692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ea typeface="Calibri" panose="020F0502020204030204" pitchFamily="34" charset="0"/>
                <a:cs typeface="Times New Roman" panose="02020603050405020304" pitchFamily="18" charset="0"/>
              </a:rPr>
              <a:t>Images available at: </a:t>
            </a:r>
          </a:p>
          <a:p>
            <a:pPr marL="0" marR="0">
              <a:spcBef>
                <a:spcPts val="0"/>
              </a:spcBef>
              <a:spcAft>
                <a:spcPts val="0"/>
              </a:spcAft>
            </a:pPr>
            <a:r>
              <a:rPr lang="en-US" sz="1000" u="sng" dirty="0">
                <a:solidFill>
                  <a:srgbClr val="0563C1"/>
                </a:solidFill>
                <a:effectLst/>
                <a:ea typeface="Calibri" panose="020F0502020204030204" pitchFamily="34" charset="0"/>
                <a:cs typeface="Times New Roman" panose="02020603050405020304" pitchFamily="18" charset="0"/>
                <a:hlinkClick r:id="rId3"/>
              </a:rPr>
              <a:t>https://www.flickr.com/photos/cambridgeuniversity-engineering/5390553302</a:t>
            </a:r>
            <a:endParaRPr lang="en-US" sz="10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00" u="sng" dirty="0">
                <a:solidFill>
                  <a:srgbClr val="0563C1"/>
                </a:solidFill>
                <a:effectLst/>
                <a:ea typeface="Calibri" panose="020F0502020204030204" pitchFamily="34" charset="0"/>
                <a:cs typeface="Times New Roman" panose="02020603050405020304" pitchFamily="18" charset="0"/>
                <a:hlinkClick r:id="rId4"/>
              </a:rPr>
              <a:t>http://mrmc.amedd.army.mil/index.cfm?pageid=media_resources.articles.senior_scientist_retires_from_USAMRICD</a:t>
            </a:r>
            <a:endParaRPr lang="en-US" sz="10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00" u="sng" dirty="0">
                <a:solidFill>
                  <a:srgbClr val="0563C1"/>
                </a:solidFill>
                <a:effectLst/>
                <a:ea typeface="Calibri" panose="020F0502020204030204" pitchFamily="34" charset="0"/>
                <a:cs typeface="Times New Roman" panose="02020603050405020304" pitchFamily="18" charset="0"/>
                <a:hlinkClick r:id="rId5"/>
              </a:rPr>
              <a:t>https://www.flickr.com/photos/rdecom/15158050618</a:t>
            </a:r>
            <a:endParaRPr lang="en-US" sz="1000" dirty="0">
              <a:effectLst/>
              <a:ea typeface="Calibri" panose="020F0502020204030204" pitchFamily="34" charset="0"/>
              <a:cs typeface="Times New Roman" panose="02020603050405020304" pitchFamily="18" charset="0"/>
            </a:endParaRPr>
          </a:p>
        </p:txBody>
      </p:sp>
      <p:pic>
        <p:nvPicPr>
          <p:cNvPr id="9" name="Picture 8" descr="C:\Users\keg827\Downloads\5390553302_183fd7e30b_o.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9200" y="1044625"/>
            <a:ext cx="1295400" cy="1943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15158050618_f59ef941ba_b"/>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8000" y="1061761"/>
            <a:ext cx="2895600" cy="1925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Don Maxwell, seen here with Karen Brecht"/>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77000" y="1054450"/>
            <a:ext cx="1921788" cy="1933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 Box 35"/>
          <p:cNvSpPr txBox="1"/>
          <p:nvPr/>
        </p:nvSpPr>
        <p:spPr>
          <a:xfrm>
            <a:off x="381000" y="369156"/>
            <a:ext cx="6639647" cy="43114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800" b="1" spc="-50" dirty="0">
                <a:solidFill>
                  <a:schemeClr val="tx2"/>
                </a:solidFill>
                <a:latin typeface="+mj-lt"/>
                <a:ea typeface="+mj-ea"/>
                <a:cs typeface="+mj-cs"/>
              </a:rPr>
              <a:t>Audience: </a:t>
            </a:r>
            <a:r>
              <a:rPr lang="en-US" sz="2800" spc="-50" dirty="0">
                <a:solidFill>
                  <a:schemeClr val="tx2"/>
                </a:solidFill>
                <a:latin typeface="+mj-lt"/>
                <a:ea typeface="+mj-ea"/>
                <a:cs typeface="+mj-cs"/>
              </a:rPr>
              <a:t>Basic Science Researcher(s)</a:t>
            </a:r>
          </a:p>
        </p:txBody>
      </p:sp>
      <p:sp>
        <p:nvSpPr>
          <p:cNvPr id="13" name="Text Box 36"/>
          <p:cNvSpPr txBox="1">
            <a:spLocks noChangeArrowheads="1"/>
          </p:cNvSpPr>
          <p:nvPr/>
        </p:nvSpPr>
        <p:spPr bwMode="auto">
          <a:xfrm>
            <a:off x="4800600" y="3378710"/>
            <a:ext cx="4114800" cy="1404304"/>
          </a:xfrm>
          <a:prstGeom prst="rect">
            <a:avLst/>
          </a:prstGeom>
          <a:noFill/>
          <a:ln>
            <a:noFill/>
          </a:ln>
        </p:spPr>
        <p:txBody>
          <a:bodyPr rot="0" vert="horz" wrap="square" lIns="91440" tIns="45720" rIns="91440" bIns="45720" anchor="t" anchorCtr="0" upright="1">
            <a:noAutofit/>
          </a:bodyPr>
          <a:lstStyle/>
          <a:p>
            <a:pPr marL="0" marR="0">
              <a:lnSpc>
                <a:spcPct val="107000"/>
              </a:lnSpc>
              <a:spcBef>
                <a:spcPts val="0"/>
              </a:spcBef>
              <a:spcAft>
                <a:spcPts val="80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Considerations</a:t>
            </a: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Uses technology for work and personal life</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Knowledge maybe hyper-focused to specific area or field</a:t>
            </a:r>
          </a:p>
          <a:p>
            <a:pPr marL="0" marR="0">
              <a:lnSpc>
                <a:spcPct val="106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Slide Number Placeholder 1"/>
          <p:cNvSpPr>
            <a:spLocks noGrp="1"/>
          </p:cNvSpPr>
          <p:nvPr>
            <p:ph type="sldNum" sz="quarter" idx="12"/>
          </p:nvPr>
        </p:nvSpPr>
        <p:spPr/>
        <p:txBody>
          <a:bodyPr/>
          <a:lstStyle/>
          <a:p>
            <a:fld id="{0D558541-60C9-42A2-8392-FF12533A6B7A}" type="slidenum">
              <a:rPr lang="en-US" smtClean="0"/>
              <a:pPr/>
              <a:t>44</a:t>
            </a:fld>
            <a:endParaRPr lang="en-US" dirty="0"/>
          </a:p>
        </p:txBody>
      </p:sp>
    </p:spTree>
    <p:extLst>
      <p:ext uri="{BB962C8B-B14F-4D97-AF65-F5344CB8AC3E}">
        <p14:creationId xmlns:p14="http://schemas.microsoft.com/office/powerpoint/2010/main" val="34860284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Audience:</a:t>
            </a:r>
            <a:r>
              <a:rPr lang="en-US" dirty="0"/>
              <a:t> Senior Citizen(s</a:t>
            </a:r>
            <a:r>
              <a:rPr lang="en-US" dirty="0" smtClean="0"/>
              <a:t>)</a:t>
            </a:r>
            <a:endParaRPr lang="en-US" dirty="0"/>
          </a:p>
        </p:txBody>
      </p:sp>
      <p:pic>
        <p:nvPicPr>
          <p:cNvPr id="5" name="Picture 4" descr="man person people old male love portrait human care profession black together lifestyle health smiling sculpture family happy head grandfather age senior aging older elderly adult pensioner retirement retired mature facial hai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2731" y="1191975"/>
            <a:ext cx="1312069" cy="16394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File:Aerobics class.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340" y="1191975"/>
            <a:ext cx="2461052" cy="1639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 Box 15"/>
          <p:cNvSpPr txBox="1"/>
          <p:nvPr/>
        </p:nvSpPr>
        <p:spPr>
          <a:xfrm>
            <a:off x="2136457" y="5955145"/>
            <a:ext cx="6474143" cy="7334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50" dirty="0">
                <a:effectLst/>
                <a:ea typeface="Calibri" panose="020F0502020204030204" pitchFamily="34" charset="0"/>
                <a:cs typeface="Times New Roman" panose="02020603050405020304" pitchFamily="18" charset="0"/>
              </a:rPr>
              <a:t>Images available at: </a:t>
            </a: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5"/>
              </a:rPr>
              <a:t>https://pxhere.com/en/photo/702817</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5"/>
              </a:rPr>
              <a:t>https://pxhere.com/en/photo/702817</a:t>
            </a:r>
            <a:r>
              <a:rPr lang="en-US" sz="1050" u="sng" dirty="0">
                <a:solidFill>
                  <a:srgbClr val="0563C1"/>
                </a:solidFill>
                <a:effectLst/>
                <a:ea typeface="Calibri" panose="020F0502020204030204" pitchFamily="34" charset="0"/>
                <a:cs typeface="Times New Roman" panose="02020603050405020304" pitchFamily="18" charset="0"/>
                <a:hlinkClick r:id="rId6"/>
              </a:rPr>
              <a:t>https://commons.wikimedia.org/wiki/File:Aerobics_class.jpg</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7"/>
              </a:rPr>
              <a:t>https://obamawhitehouse.archives.gov/seniors-town-hall</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dirty="0">
                <a:effectLst/>
                <a:ea typeface="Calibri" panose="020F0502020204030204" pitchFamily="34" charset="0"/>
                <a:cs typeface="Times New Roman" panose="02020603050405020304" pitchFamily="18" charset="0"/>
              </a:rPr>
              <a:t> </a:t>
            </a:r>
          </a:p>
        </p:txBody>
      </p:sp>
      <p:sp>
        <p:nvSpPr>
          <p:cNvPr id="8" name="Text Box 22"/>
          <p:cNvSpPr txBox="1"/>
          <p:nvPr/>
        </p:nvSpPr>
        <p:spPr>
          <a:xfrm>
            <a:off x="609600" y="3233619"/>
            <a:ext cx="3810000" cy="13335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b="1" dirty="0">
                <a:effectLst/>
                <a:ea typeface="Calibri" panose="020F0502020204030204" pitchFamily="34" charset="0"/>
                <a:cs typeface="Times New Roman" panose="02020603050405020304" pitchFamily="18" charset="0"/>
              </a:rPr>
              <a:t>Interests or Concerns: </a:t>
            </a:r>
            <a:endParaRPr lang="en-US"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Keeping up with friends and family</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Possibly a caregiver for family member with a health condition</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Staying healthy and active</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Worried about health of friends</a:t>
            </a:r>
          </a:p>
        </p:txBody>
      </p:sp>
      <p:sp>
        <p:nvSpPr>
          <p:cNvPr id="9" name="Text Box 37"/>
          <p:cNvSpPr txBox="1"/>
          <p:nvPr/>
        </p:nvSpPr>
        <p:spPr>
          <a:xfrm>
            <a:off x="4572052" y="3276086"/>
            <a:ext cx="4267147" cy="15240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b="1" dirty="0">
                <a:effectLst/>
                <a:ea typeface="Calibri" panose="020F0502020204030204" pitchFamily="34" charset="0"/>
                <a:cs typeface="Times New Roman" panose="02020603050405020304" pitchFamily="18" charset="0"/>
              </a:rPr>
              <a:t>Considerations</a:t>
            </a:r>
            <a:endParaRPr lang="en-US"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Uses cell phone for calling friends and family</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Has some social media accounts but uses them sporadically</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Searches internet for health information and participates in patient forums</a:t>
            </a:r>
            <a:endParaRPr lang="en-US" sz="1400" dirty="0">
              <a:effectLst/>
              <a:ea typeface="Calibri" panose="020F0502020204030204" pitchFamily="34" charset="0"/>
              <a:cs typeface="Times New Roman" panose="02020603050405020304" pitchFamily="18" charset="0"/>
            </a:endParaRPr>
          </a:p>
        </p:txBody>
      </p:sp>
      <p:pic>
        <p:nvPicPr>
          <p:cNvPr id="10" name="Picture 9" descr="The Audience Listens During a Tele-town Hall Meeting with Senior Citizens "/>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37887" y="1205468"/>
            <a:ext cx="2419392" cy="16129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0D558541-60C9-42A2-8392-FF12533A6B7A}" type="slidenum">
              <a:rPr lang="en-US" smtClean="0"/>
              <a:pPr/>
              <a:t>45</a:t>
            </a:fld>
            <a:endParaRPr lang="en-US" dirty="0"/>
          </a:p>
        </p:txBody>
      </p:sp>
    </p:spTree>
    <p:extLst>
      <p:ext uri="{BB962C8B-B14F-4D97-AF65-F5344CB8AC3E}">
        <p14:creationId xmlns:p14="http://schemas.microsoft.com/office/powerpoint/2010/main" val="12012179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8001001" cy="762000"/>
          </a:xfrm>
        </p:spPr>
        <p:txBody>
          <a:bodyPr/>
          <a:lstStyle/>
          <a:p>
            <a:r>
              <a:rPr lang="en-US" b="1" dirty="0"/>
              <a:t>Audience: </a:t>
            </a:r>
            <a:r>
              <a:rPr lang="en-US" dirty="0"/>
              <a:t>Community Group/Government/Committee</a:t>
            </a:r>
          </a:p>
        </p:txBody>
      </p:sp>
      <p:sp>
        <p:nvSpPr>
          <p:cNvPr id="5" name="Text Box 23"/>
          <p:cNvSpPr txBox="1"/>
          <p:nvPr/>
        </p:nvSpPr>
        <p:spPr>
          <a:xfrm>
            <a:off x="609600" y="3134162"/>
            <a:ext cx="3990974" cy="242485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Interests or Concerns: </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Creating a safe, healthy community for all</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May have a specific cause or function</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Focused on local issues but keeps abreast of national trends</a:t>
            </a:r>
          </a:p>
          <a:p>
            <a:pPr marL="342900" marR="0" lvl="0" indent="-342900">
              <a:lnSpc>
                <a:spcPct val="107000"/>
              </a:lnSpc>
              <a:spcBef>
                <a:spcPts val="0"/>
              </a:spcBef>
              <a:spcAft>
                <a:spcPts val="800"/>
              </a:spcAft>
              <a:buFont typeface="Symbol" panose="05050102010706020507" pitchFamily="18" charset="2"/>
              <a:buChar char=""/>
            </a:pPr>
            <a:endParaRPr lang="en-US" sz="1100" dirty="0">
              <a:effectLst/>
              <a:ea typeface="Calibri" panose="020F0502020204030204" pitchFamily="34" charset="0"/>
              <a:cs typeface="Times New Roman" panose="02020603050405020304" pitchFamily="18" charset="0"/>
            </a:endParaRPr>
          </a:p>
        </p:txBody>
      </p:sp>
      <p:pic>
        <p:nvPicPr>
          <p:cNvPr id="6" name="Picture 5" descr="Men and women at a town hall meeting : 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162826"/>
            <a:ext cx="2514601" cy="16778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 Box 43"/>
          <p:cNvSpPr txBox="1"/>
          <p:nvPr/>
        </p:nvSpPr>
        <p:spPr>
          <a:xfrm>
            <a:off x="4829174" y="3169074"/>
            <a:ext cx="3933826" cy="239352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Considerations: </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Has an active social network and is comfortable with technology in work and personal life</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Uses social media to keep current on topics and communicate with community members</a:t>
            </a:r>
          </a:p>
          <a:p>
            <a:pPr marR="0" lvl="0">
              <a:lnSpc>
                <a:spcPct val="107000"/>
              </a:lnSpc>
              <a:spcBef>
                <a:spcPts val="0"/>
              </a:spcBef>
              <a:spcAft>
                <a:spcPts val="0"/>
              </a:spcAft>
            </a:pPr>
            <a:r>
              <a:rPr lang="en-US" sz="1600" b="1" dirty="0">
                <a:effectLst/>
                <a:ea typeface="Calibri" panose="020F0502020204030204" pitchFamily="34" charset="0"/>
                <a:cs typeface="Times New Roman" panose="02020603050405020304" pitchFamily="18" charset="0"/>
              </a:rPr>
              <a:t> </a:t>
            </a:r>
            <a:endParaRPr lang="en-US" sz="1600" dirty="0">
              <a:effectLst/>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100" b="1" dirty="0">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8" name="Text Box 1"/>
          <p:cNvSpPr txBox="1"/>
          <p:nvPr/>
        </p:nvSpPr>
        <p:spPr>
          <a:xfrm>
            <a:off x="2116474" y="6108493"/>
            <a:ext cx="7010402" cy="6286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 dirty="0">
                <a:effectLst/>
                <a:ea typeface="Calibri" panose="020F0502020204030204" pitchFamily="34" charset="0"/>
                <a:cs typeface="Times New Roman" panose="02020603050405020304" pitchFamily="18" charset="0"/>
              </a:rPr>
              <a:t>Images available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900" u="sng" dirty="0">
                <a:solidFill>
                  <a:srgbClr val="0563C1"/>
                </a:solidFill>
                <a:effectLst/>
                <a:ea typeface="Calibri" panose="020F0502020204030204" pitchFamily="34" charset="0"/>
                <a:cs typeface="Times New Roman" panose="02020603050405020304" pitchFamily="18" charset="0"/>
                <a:hlinkClick r:id="rId4"/>
              </a:rPr>
              <a:t>http://www.freestockphotos.biz/stockphoto/16437</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900" u="sng" dirty="0">
                <a:solidFill>
                  <a:srgbClr val="0563C1"/>
                </a:solidFill>
                <a:effectLst/>
                <a:ea typeface="Calibri" panose="020F0502020204030204" pitchFamily="34" charset="0"/>
                <a:cs typeface="Times New Roman" panose="02020603050405020304" pitchFamily="18" charset="0"/>
                <a:hlinkClick r:id="rId5"/>
              </a:rPr>
              <a:t>http://www.columbus.af.mil/News/Article-Display/Article/1329327/base-community-emergency-management-teams-build-stronger-bonds/</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900" u="sng" dirty="0">
                <a:solidFill>
                  <a:srgbClr val="0563C1"/>
                </a:solidFill>
                <a:effectLst/>
                <a:ea typeface="Calibri" panose="020F0502020204030204" pitchFamily="34" charset="0"/>
                <a:cs typeface="Times New Roman" panose="02020603050405020304" pitchFamily="18" charset="0"/>
                <a:hlinkClick r:id="rId6"/>
              </a:rPr>
              <a:t>https://pixnio.com/people/crowd/african-american-woman-in-group-of-people</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00" dirty="0">
                <a:effectLst/>
                <a:ea typeface="Calibri" panose="020F0502020204030204" pitchFamily="34"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dirty="0">
                <a:effectLst/>
                <a:ea typeface="Calibri" panose="020F0502020204030204" pitchFamily="34"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p:txBody>
      </p:sp>
      <p:pic>
        <p:nvPicPr>
          <p:cNvPr id="9" name="Picture 8" descr="Base, community emergency management teams build stronger bond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68999" y="1161305"/>
            <a:ext cx="2352676" cy="17008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frican American, woman, group, people"/>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42673" y="1169332"/>
            <a:ext cx="2619376" cy="17448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0D558541-60C9-42A2-8392-FF12533A6B7A}" type="slidenum">
              <a:rPr lang="en-US" smtClean="0"/>
              <a:pPr/>
              <a:t>46</a:t>
            </a:fld>
            <a:endParaRPr lang="en-US" dirty="0"/>
          </a:p>
        </p:txBody>
      </p:sp>
    </p:spTree>
    <p:extLst>
      <p:ext uri="{BB962C8B-B14F-4D97-AF65-F5344CB8AC3E}">
        <p14:creationId xmlns:p14="http://schemas.microsoft.com/office/powerpoint/2010/main" val="9633204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Audience: </a:t>
            </a:r>
            <a:r>
              <a:rPr lang="en-US" dirty="0"/>
              <a:t>Clinical Researcher(s)</a:t>
            </a:r>
          </a:p>
        </p:txBody>
      </p:sp>
      <p:pic>
        <p:nvPicPr>
          <p:cNvPr id="5" name="Picture 4" descr="Men and women at a town hall meeting : 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257" y="1148658"/>
            <a:ext cx="2667318" cy="17790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Box 21"/>
          <p:cNvSpPr txBox="1"/>
          <p:nvPr/>
        </p:nvSpPr>
        <p:spPr>
          <a:xfrm>
            <a:off x="609600" y="3255766"/>
            <a:ext cx="3886200" cy="14573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Interests or Concerns: </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Developing research goals and recruiting patients for studies</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Spending long hours in the clinic or hospital treating patients</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Keeping current with newest research in field</a:t>
            </a:r>
          </a:p>
        </p:txBody>
      </p:sp>
      <p:pic>
        <p:nvPicPr>
          <p:cNvPr id="7" name="Picture 6" descr="File:Doctor consults with patient (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1171151"/>
            <a:ext cx="2636359" cy="1756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 Box 8"/>
          <p:cNvSpPr txBox="1"/>
          <p:nvPr/>
        </p:nvSpPr>
        <p:spPr>
          <a:xfrm>
            <a:off x="2362200" y="5943600"/>
            <a:ext cx="6494768" cy="6858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 dirty="0">
                <a:effectLst/>
                <a:ea typeface="Calibri" panose="020F0502020204030204" pitchFamily="34" charset="0"/>
                <a:cs typeface="Times New Roman" panose="02020603050405020304" pitchFamily="18" charset="0"/>
              </a:rPr>
              <a:t>Images available at:</a:t>
            </a:r>
          </a:p>
          <a:p>
            <a:pPr marL="0" marR="0">
              <a:spcBef>
                <a:spcPts val="0"/>
              </a:spcBef>
              <a:spcAft>
                <a:spcPts val="0"/>
              </a:spcAft>
            </a:pPr>
            <a:r>
              <a:rPr lang="en-US" sz="900" u="sng" dirty="0">
                <a:solidFill>
                  <a:srgbClr val="0563C1"/>
                </a:solidFill>
                <a:effectLst/>
                <a:ea typeface="Calibri" panose="020F0502020204030204" pitchFamily="34" charset="0"/>
                <a:cs typeface="Times New Roman" panose="02020603050405020304" pitchFamily="18" charset="0"/>
                <a:hlinkClick r:id="rId5"/>
              </a:rPr>
              <a:t>http://www.freestockphotos.biz/stockphoto/16433</a:t>
            </a:r>
            <a:endParaRPr lang="en-US" sz="9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900" u="sng" dirty="0">
                <a:solidFill>
                  <a:srgbClr val="0563C1"/>
                </a:solidFill>
                <a:effectLst/>
                <a:ea typeface="Calibri" panose="020F0502020204030204" pitchFamily="34" charset="0"/>
                <a:cs typeface="Times New Roman" panose="02020603050405020304" pitchFamily="18" charset="0"/>
                <a:hlinkClick r:id="rId6"/>
              </a:rPr>
              <a:t>https://commons.wikimedia.org/wiki/File:Doctor_consults_with_patient_(7).jpg</a:t>
            </a:r>
            <a:endParaRPr lang="en-US" sz="9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900" u="sng" dirty="0">
                <a:solidFill>
                  <a:srgbClr val="0563C1"/>
                </a:solidFill>
                <a:effectLst/>
                <a:ea typeface="Calibri" panose="020F0502020204030204" pitchFamily="34" charset="0"/>
                <a:cs typeface="Times New Roman" panose="02020603050405020304" pitchFamily="18" charset="0"/>
                <a:hlinkClick r:id="rId7"/>
              </a:rPr>
              <a:t>http://www.59mdw.af.mil/News/Article-Display/Article/1096421/pathology-lab-serves-mtfs-around-the-globe/</a:t>
            </a:r>
            <a:endParaRPr lang="en-US" sz="900" dirty="0">
              <a:effectLst/>
              <a:ea typeface="Calibri" panose="020F0502020204030204" pitchFamily="34" charset="0"/>
              <a:cs typeface="Times New Roman" panose="02020603050405020304" pitchFamily="18" charset="0"/>
            </a:endParaRPr>
          </a:p>
        </p:txBody>
      </p:sp>
      <p:pic>
        <p:nvPicPr>
          <p:cNvPr id="9" name="Picture 8" descr="Image result for clinical researche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04982" y="1161733"/>
            <a:ext cx="1389951" cy="17659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 Box 44"/>
          <p:cNvSpPr txBox="1">
            <a:spLocks noChangeArrowheads="1"/>
          </p:cNvSpPr>
          <p:nvPr/>
        </p:nvSpPr>
        <p:spPr bwMode="auto">
          <a:xfrm>
            <a:off x="4641941" y="3184418"/>
            <a:ext cx="4081463" cy="1524000"/>
          </a:xfrm>
          <a:prstGeom prst="rect">
            <a:avLst/>
          </a:prstGeom>
          <a:noFill/>
          <a:ln>
            <a:noFill/>
          </a:ln>
        </p:spPr>
        <p:txBody>
          <a:bodyPr rot="0" vert="horz" wrap="square" lIns="91440" tIns="45720" rIns="91440" bIns="45720" anchor="t" anchorCtr="0" upright="1">
            <a:noAutofit/>
          </a:bodyPr>
          <a:lstStyle/>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Considerations: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Uses technology for work and personal life</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Knowledge maybe hyper-focused to specific area or field</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Has well-developed network of mentors and colleagues for support and feedback</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Follows a few health-care related blogs and trade publications, frequently overwhelmed with volume of email</a:t>
            </a:r>
          </a:p>
          <a:p>
            <a:pPr marL="22860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Slide Number Placeholder 2"/>
          <p:cNvSpPr>
            <a:spLocks noGrp="1"/>
          </p:cNvSpPr>
          <p:nvPr>
            <p:ph type="sldNum" sz="quarter" idx="12"/>
          </p:nvPr>
        </p:nvSpPr>
        <p:spPr/>
        <p:txBody>
          <a:bodyPr/>
          <a:lstStyle/>
          <a:p>
            <a:fld id="{0D558541-60C9-42A2-8392-FF12533A6B7A}" type="slidenum">
              <a:rPr lang="en-US" smtClean="0"/>
              <a:pPr/>
              <a:t>47</a:t>
            </a:fld>
            <a:endParaRPr lang="en-US" dirty="0"/>
          </a:p>
        </p:txBody>
      </p:sp>
    </p:spTree>
    <p:extLst>
      <p:ext uri="{BB962C8B-B14F-4D97-AF65-F5344CB8AC3E}">
        <p14:creationId xmlns:p14="http://schemas.microsoft.com/office/powerpoint/2010/main" val="26860720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Audience: </a:t>
            </a:r>
            <a:r>
              <a:rPr lang="en-US" dirty="0"/>
              <a:t>Health Care Provider(s)</a:t>
            </a:r>
          </a:p>
        </p:txBody>
      </p:sp>
      <p:pic>
        <p:nvPicPr>
          <p:cNvPr id="5" name="Picture 4" descr="National Doctor's Da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1022" y="1229676"/>
            <a:ext cx="2362056" cy="1689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Box 6"/>
          <p:cNvSpPr txBox="1"/>
          <p:nvPr/>
        </p:nvSpPr>
        <p:spPr>
          <a:xfrm>
            <a:off x="2208944" y="5715000"/>
            <a:ext cx="6494768" cy="9906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ea typeface="Calibri" panose="020F0502020204030204" pitchFamily="34" charset="0"/>
                <a:cs typeface="Times New Roman" panose="02020603050405020304" pitchFamily="18" charset="0"/>
              </a:rPr>
              <a:t>Images available at: </a:t>
            </a:r>
          </a:p>
          <a:p>
            <a:pPr marL="0" marR="0">
              <a:spcBef>
                <a:spcPts val="0"/>
              </a:spcBef>
              <a:spcAft>
                <a:spcPts val="0"/>
              </a:spcAft>
            </a:pPr>
            <a:r>
              <a:rPr lang="en-US" sz="1000" u="sng" dirty="0">
                <a:solidFill>
                  <a:srgbClr val="0563C1"/>
                </a:solidFill>
                <a:effectLst/>
                <a:ea typeface="Calibri" panose="020F0502020204030204" pitchFamily="34" charset="0"/>
                <a:cs typeface="Times New Roman" panose="02020603050405020304" pitchFamily="18" charset="0"/>
                <a:hlinkClick r:id="rId4"/>
              </a:rPr>
              <a:t>http://www.hanscom.af.mil/News/Photos/igphoto/2001893884/</a:t>
            </a:r>
            <a:endParaRPr lang="en-US" sz="10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00" u="sng" dirty="0">
                <a:solidFill>
                  <a:srgbClr val="0563C1"/>
                </a:solidFill>
                <a:effectLst/>
                <a:ea typeface="Calibri" panose="020F0502020204030204" pitchFamily="34" charset="0"/>
                <a:cs typeface="Times New Roman" panose="02020603050405020304" pitchFamily="18" charset="0"/>
                <a:hlinkClick r:id="rId5"/>
              </a:rPr>
              <a:t>https://commons.wikimedia.org/wiki/File:Doctor_examines_patient.jpg</a:t>
            </a:r>
            <a:endParaRPr lang="en-US" sz="1000" dirty="0">
              <a:effectLst/>
              <a:ea typeface="Calibri" panose="020F0502020204030204" pitchFamily="34" charset="0"/>
              <a:cs typeface="Times New Roman" panose="02020603050405020304" pitchFamily="18" charset="0"/>
            </a:endParaRPr>
          </a:p>
          <a:p>
            <a:r>
              <a:rPr lang="en-US" sz="1000" u="sng" dirty="0">
                <a:solidFill>
                  <a:schemeClr val="bg2">
                    <a:lumMod val="90000"/>
                  </a:schemeClr>
                </a:solidFill>
                <a:ea typeface="Calibri" panose="020F0502020204030204" pitchFamily="34" charset="0"/>
                <a:cs typeface="Times New Roman" panose="02020603050405020304" pitchFamily="18" charset="0"/>
              </a:rPr>
              <a:t>https://commons.wikimedia.org/wiki/File:US_Navy_070919-N-6278K-082_Karina_Craine,_a_pediatrician_and_Project_Hope_volunteer_attached_to_Military_Sealift_Command_hospital_ship_USNS_Comfort_(T-AH_20).jpg </a:t>
            </a:r>
          </a:p>
          <a:p>
            <a:endParaRPr lang="en-US" sz="1000" u="sng" dirty="0">
              <a:solidFill>
                <a:schemeClr val="bg2">
                  <a:lumMod val="90000"/>
                </a:schemeClr>
              </a:solidFill>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dirty="0">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sp>
        <p:nvSpPr>
          <p:cNvPr id="7" name="Text Box 18"/>
          <p:cNvSpPr txBox="1"/>
          <p:nvPr/>
        </p:nvSpPr>
        <p:spPr>
          <a:xfrm>
            <a:off x="547687" y="3124200"/>
            <a:ext cx="3952875" cy="283067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Interests or Concerns:</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Providing preventative, curative, or rehabilitative health care services to people, families or communities </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Learning new procedures and keeping up to date on newest treatment guidelines</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pic>
        <p:nvPicPr>
          <p:cNvPr id="8" name="Picture 7" descr="File:Doctor examines patient.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 y="1206450"/>
            <a:ext cx="2594700" cy="1689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File:US Navy 070919-N-6278K-082 Karina Craine, a pediatrician and Project Hope volunteer attached to Military Sealift Command hospital ship USNS Comfort (T-AH 20).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72200" y="1206450"/>
            <a:ext cx="2400050" cy="17123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 Box 48"/>
          <p:cNvSpPr txBox="1">
            <a:spLocks noChangeArrowheads="1"/>
          </p:cNvSpPr>
          <p:nvPr/>
        </p:nvSpPr>
        <p:spPr bwMode="auto">
          <a:xfrm>
            <a:off x="4648200" y="3127357"/>
            <a:ext cx="4114800" cy="2098176"/>
          </a:xfrm>
          <a:prstGeom prst="rect">
            <a:avLst/>
          </a:prstGeom>
          <a:noFill/>
          <a:ln>
            <a:noFill/>
          </a:ln>
        </p:spPr>
        <p:txBody>
          <a:bodyPr rot="0" vert="horz" wrap="square" lIns="91440" tIns="45720" rIns="91440" bIns="45720" anchor="t" anchorCtr="0" upright="1">
            <a:noAutofit/>
          </a:bodyPr>
          <a:lstStyle/>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Considerations: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Uses technology for work and personal life</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Interested in evidence-based information</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Follows a few health-care related blogs and trade publications, frequently overwhelmed with volume of email</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Slide Number Placeholder 2"/>
          <p:cNvSpPr>
            <a:spLocks noGrp="1"/>
          </p:cNvSpPr>
          <p:nvPr>
            <p:ph type="sldNum" sz="quarter" idx="12"/>
          </p:nvPr>
        </p:nvSpPr>
        <p:spPr/>
        <p:txBody>
          <a:bodyPr/>
          <a:lstStyle/>
          <a:p>
            <a:fld id="{0D558541-60C9-42A2-8392-FF12533A6B7A}" type="slidenum">
              <a:rPr lang="en-US" smtClean="0"/>
              <a:pPr/>
              <a:t>48</a:t>
            </a:fld>
            <a:endParaRPr lang="en-US" dirty="0"/>
          </a:p>
        </p:txBody>
      </p:sp>
    </p:spTree>
    <p:extLst>
      <p:ext uri="{BB962C8B-B14F-4D97-AF65-F5344CB8AC3E}">
        <p14:creationId xmlns:p14="http://schemas.microsoft.com/office/powerpoint/2010/main" val="23083456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Audience:</a:t>
            </a:r>
            <a:r>
              <a:rPr lang="en-US" dirty="0"/>
              <a:t> Professional Worker(s</a:t>
            </a:r>
            <a:r>
              <a:rPr lang="en-US" dirty="0" smtClean="0"/>
              <a:t>)</a:t>
            </a:r>
            <a:endParaRPr lang="en-US" dirty="0"/>
          </a:p>
        </p:txBody>
      </p:sp>
      <p:sp>
        <p:nvSpPr>
          <p:cNvPr id="5" name="Text Box 51"/>
          <p:cNvSpPr txBox="1"/>
          <p:nvPr/>
        </p:nvSpPr>
        <p:spPr>
          <a:xfrm>
            <a:off x="457200" y="3160266"/>
            <a:ext cx="3657600" cy="232613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Interests or Concerns:</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Keeping up with technology trends that affect profession</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Working long hours to receive promotion</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Possibly a caregiver for family member with health condition</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6" name="Text Box 20"/>
          <p:cNvSpPr txBox="1"/>
          <p:nvPr/>
        </p:nvSpPr>
        <p:spPr>
          <a:xfrm>
            <a:off x="4253865" y="3124200"/>
            <a:ext cx="4638040" cy="15335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Considerations</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Uses technology for work and personal life</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Comfortable interacting online in patient or caregiver forums</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Frequently uses internet and social media for health-related searching and finding sources of information</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pic>
        <p:nvPicPr>
          <p:cNvPr id="7" name="Picture 6" descr="Men and women at a town hall meeting : 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22" y="1262653"/>
            <a:ext cx="2636178" cy="1758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422503" y="1187466"/>
            <a:ext cx="2368697" cy="1936734"/>
          </a:xfrm>
          <a:prstGeom prst="rect">
            <a:avLst/>
          </a:prstGeom>
          <a:noFill/>
          <a:ln>
            <a:noFill/>
          </a:ln>
          <a:effectLst/>
        </p:spPr>
      </p:pic>
      <p:sp>
        <p:nvSpPr>
          <p:cNvPr id="9" name="Text Box 2"/>
          <p:cNvSpPr txBox="1"/>
          <p:nvPr/>
        </p:nvSpPr>
        <p:spPr>
          <a:xfrm>
            <a:off x="2274855" y="5949058"/>
            <a:ext cx="5019675" cy="6191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50" dirty="0">
                <a:effectLst/>
                <a:ea typeface="Calibri" panose="020F0502020204030204" pitchFamily="34" charset="0"/>
                <a:cs typeface="Times New Roman" panose="02020603050405020304" pitchFamily="18" charset="0"/>
              </a:rPr>
              <a:t>Images available at:</a:t>
            </a: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5"/>
              </a:rPr>
              <a:t>https://www.flickr.com/photos/37873897@N06/8049576586</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6"/>
              </a:rPr>
              <a:t>http://www.freestockphotos.biz/stockphoto/16488</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7"/>
              </a:rPr>
              <a:t>http://www.albany.marines.mil/Photos/igphoto/2001700886/</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800" dirty="0">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800" dirty="0">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pic>
        <p:nvPicPr>
          <p:cNvPr id="10" name="Picture 9" descr="A professional interview panel quizzes transitioning service members in mock job-readiness interviews, during a five-day Transition Readiness Seminar at Marine Corps Logistics Base Albany, recently. The training is a monthly activity designed to assist military families to adjust to civilian careers, explore eligible benefits and other options after leaving active-duty service."/>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89503" y="1300325"/>
            <a:ext cx="2197354" cy="17206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0D558541-60C9-42A2-8392-FF12533A6B7A}" type="slidenum">
              <a:rPr lang="en-US" smtClean="0"/>
              <a:pPr/>
              <a:t>49</a:t>
            </a:fld>
            <a:endParaRPr lang="en-US" dirty="0"/>
          </a:p>
        </p:txBody>
      </p:sp>
    </p:spTree>
    <p:extLst>
      <p:ext uri="{BB962C8B-B14F-4D97-AF65-F5344CB8AC3E}">
        <p14:creationId xmlns:p14="http://schemas.microsoft.com/office/powerpoint/2010/main" val="34837852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Audience: </a:t>
            </a:r>
            <a:r>
              <a:rPr lang="en-US" dirty="0"/>
              <a:t>Funding Agency </a:t>
            </a:r>
          </a:p>
        </p:txBody>
      </p:sp>
      <p:sp>
        <p:nvSpPr>
          <p:cNvPr id="6" name="Text Box 55"/>
          <p:cNvSpPr txBox="1"/>
          <p:nvPr/>
        </p:nvSpPr>
        <p:spPr>
          <a:xfrm>
            <a:off x="228600" y="2924724"/>
            <a:ext cx="4338320" cy="2105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Interests or Concerns:</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Strongly interested in advancing goals or agenda of agency and has target audience that funding is meant to benefit</a:t>
            </a:r>
          </a:p>
          <a:p>
            <a:pPr marL="342900" marR="0" lvl="0" indent="-342900">
              <a:lnSpc>
                <a:spcPct val="107000"/>
              </a:lnSpc>
              <a:spcBef>
                <a:spcPts val="0"/>
              </a:spcBef>
              <a:spcAft>
                <a:spcPts val="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Interested in efficiency and effectiveness in the research process and tracking milestones</a:t>
            </a:r>
          </a:p>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Tracks actions and sentiments of larger actors, such as governmental bodies, non-profit organizations, regional health departments as related to the agency’s research agenda </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7" name="Text Box 56"/>
          <p:cNvSpPr txBox="1">
            <a:spLocks noChangeArrowheads="1"/>
          </p:cNvSpPr>
          <p:nvPr/>
        </p:nvSpPr>
        <p:spPr bwMode="auto">
          <a:xfrm>
            <a:off x="4648200" y="2855858"/>
            <a:ext cx="4348480" cy="2105025"/>
          </a:xfrm>
          <a:prstGeom prst="rect">
            <a:avLst/>
          </a:prstGeom>
          <a:noFill/>
          <a:ln>
            <a:noFill/>
          </a:ln>
        </p:spPr>
        <p:txBody>
          <a:bodyPr rot="0" vert="horz" wrap="square" lIns="91440" tIns="45720" rIns="91440" bIns="45720" anchor="t" anchorCtr="0" upright="1">
            <a:noAutofit/>
          </a:bodyPr>
          <a:lstStyle/>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Considerations: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Uses social media to interact with target audience, often attracting a large following of supporters </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May conduct campaigns online or by other means to increase or sustain funding for research</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Concentrates on making outputs of funded research accessible and understandable to target audience or social media followers</a:t>
            </a:r>
          </a:p>
          <a:p>
            <a:pPr marL="22860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6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838200" y="1082493"/>
            <a:ext cx="2057400" cy="17002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 Box 58"/>
          <p:cNvSpPr txBox="1"/>
          <p:nvPr/>
        </p:nvSpPr>
        <p:spPr>
          <a:xfrm>
            <a:off x="2047875" y="5791200"/>
            <a:ext cx="7081762" cy="7143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50" dirty="0">
                <a:effectLst/>
                <a:ea typeface="Calibri" panose="020F0502020204030204" pitchFamily="34" charset="0"/>
                <a:cs typeface="Times New Roman" panose="02020603050405020304" pitchFamily="18" charset="0"/>
              </a:rPr>
              <a:t>Images available at: </a:t>
            </a: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4"/>
              </a:rPr>
              <a:t>https://www.flickr.com/photos/niexecutive/12360696495</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5"/>
              </a:rPr>
              <a:t>http://www.wpafb.af.mil/News/Article-Display/Article/1138562/sponsored-research-funding-is-a-win-win-for-both-afit-students-and-the-sponsors/</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u="sng" dirty="0">
                <a:solidFill>
                  <a:srgbClr val="0563C1"/>
                </a:solidFill>
                <a:effectLst/>
                <a:ea typeface="Calibri" panose="020F0502020204030204" pitchFamily="34" charset="0"/>
                <a:cs typeface="Times New Roman" panose="02020603050405020304" pitchFamily="18" charset="0"/>
                <a:hlinkClick r:id="rId6"/>
              </a:rPr>
              <a:t>http://www.wpafb.af.mil/News/Article-Display/Article/819121/afosr-explores-basic-research-collaboration-with-south-africa/</a:t>
            </a:r>
            <a:endParaRPr lang="en-US" sz="105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050" dirty="0">
                <a:effectLst/>
                <a:ea typeface="Calibri" panose="020F0502020204030204" pitchFamily="34" charset="0"/>
                <a:cs typeface="Times New Roman" panose="02020603050405020304" pitchFamily="18" charset="0"/>
              </a:rPr>
              <a:t> </a:t>
            </a:r>
          </a:p>
          <a:p>
            <a:pPr marL="0" marR="0">
              <a:spcBef>
                <a:spcPts val="0"/>
              </a:spcBef>
              <a:spcAft>
                <a:spcPts val="0"/>
              </a:spcAft>
            </a:pPr>
            <a:r>
              <a:rPr lang="en-US" sz="800" dirty="0">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800" dirty="0">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pic>
        <p:nvPicPr>
          <p:cNvPr id="10" name="Picture 9" descr="Dr. Heidi Ries, AFIT Dean for Research, oversees the AFIT Office of Research and Sponsored Programs. 217 research projects sponsored by numerous organizations including the Air Force Research Laboratory, National Air and Space Intelligence Center, DOD High Energy Laser Joint Technology Office and the National Security Agency. (U.S. Air Force photo/Stacey Geiger) "/>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20251" y="1066475"/>
            <a:ext cx="2274898" cy="17061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The U.S. Joint Services and Office of the Secretary of Defense, African Technical Exchange, hosted by the Air Force Office of Scientific Research, was held in Arlington, Virginia in May.  (U.S. Air Force photo/ Cory Jones)"/>
          <p:cNvPicPr/>
          <p:nvPr/>
        </p:nvPicPr>
        <p:blipFill rotWithShape="1">
          <a:blip r:embed="rId8">
            <a:extLst>
              <a:ext uri="{28A0092B-C50C-407E-A947-70E740481C1C}">
                <a14:useLocalDpi xmlns:a14="http://schemas.microsoft.com/office/drawing/2010/main" val="0"/>
              </a:ext>
            </a:extLst>
          </a:blip>
          <a:srcRect l="32372" t="18475" r="28366" b="8805"/>
          <a:stretch/>
        </p:blipFill>
        <p:spPr bwMode="auto">
          <a:xfrm>
            <a:off x="6019800" y="1069872"/>
            <a:ext cx="2286000" cy="17255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3" name="Slide Number Placeholder 2"/>
          <p:cNvSpPr>
            <a:spLocks noGrp="1"/>
          </p:cNvSpPr>
          <p:nvPr>
            <p:ph type="sldNum" sz="quarter" idx="12"/>
          </p:nvPr>
        </p:nvSpPr>
        <p:spPr/>
        <p:txBody>
          <a:bodyPr/>
          <a:lstStyle/>
          <a:p>
            <a:fld id="{0D558541-60C9-42A2-8392-FF12533A6B7A}" type="slidenum">
              <a:rPr lang="en-US" smtClean="0"/>
              <a:pPr/>
              <a:t>50</a:t>
            </a:fld>
            <a:endParaRPr lang="en-US" dirty="0"/>
          </a:p>
        </p:txBody>
      </p:sp>
    </p:spTree>
    <p:extLst>
      <p:ext uri="{BB962C8B-B14F-4D97-AF65-F5344CB8AC3E}">
        <p14:creationId xmlns:p14="http://schemas.microsoft.com/office/powerpoint/2010/main" val="16084440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304800"/>
            <a:ext cx="1371600" cy="1371600"/>
          </a:xfrm>
          <a:prstGeom prst="rect">
            <a:avLst/>
          </a:prstGeom>
        </p:spPr>
      </p:pic>
      <p:sp>
        <p:nvSpPr>
          <p:cNvPr id="2" name="Title 1"/>
          <p:cNvSpPr>
            <a:spLocks noGrp="1"/>
          </p:cNvSpPr>
          <p:nvPr>
            <p:ph type="title"/>
          </p:nvPr>
        </p:nvSpPr>
        <p:spPr/>
        <p:txBody>
          <a:bodyPr/>
          <a:lstStyle/>
          <a:p>
            <a:r>
              <a:rPr lang="en-US" dirty="0" smtClean="0"/>
              <a:t>Activity 3: Choose an audience</a:t>
            </a:r>
            <a:endParaRPr lang="en-US" dirty="0"/>
          </a:p>
        </p:txBody>
      </p:sp>
      <p:sp>
        <p:nvSpPr>
          <p:cNvPr id="3" name="Content Placeholder 2"/>
          <p:cNvSpPr>
            <a:spLocks noGrp="1"/>
          </p:cNvSpPr>
          <p:nvPr>
            <p:ph idx="1"/>
          </p:nvPr>
        </p:nvSpPr>
        <p:spPr>
          <a:xfrm>
            <a:off x="990598" y="1295400"/>
            <a:ext cx="5181601" cy="3124200"/>
          </a:xfrm>
        </p:spPr>
        <p:txBody>
          <a:bodyPr/>
          <a:lstStyle/>
          <a:p>
            <a:r>
              <a:rPr lang="en-US" b="1" dirty="0" smtClean="0"/>
              <a:t>Who </a:t>
            </a:r>
            <a:r>
              <a:rPr lang="en-US" b="1" dirty="0"/>
              <a:t>is your target audience(s)? </a:t>
            </a:r>
            <a:endParaRPr lang="en-US" b="1" dirty="0" smtClean="0"/>
          </a:p>
          <a:p>
            <a:pPr lvl="1"/>
            <a:r>
              <a:rPr lang="en-US" dirty="0" smtClean="0"/>
              <a:t>Professional workers who sit for 8 hours per day (i.e. office workers, transportation workers, etc.)</a:t>
            </a:r>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51</a:t>
            </a:fld>
            <a:endParaRPr lang="en-US" dirty="0"/>
          </a:p>
        </p:txBody>
      </p:sp>
    </p:spTree>
    <p:extLst>
      <p:ext uri="{BB962C8B-B14F-4D97-AF65-F5344CB8AC3E}">
        <p14:creationId xmlns:p14="http://schemas.microsoft.com/office/powerpoint/2010/main" val="897754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3: Choose an audience</a:t>
            </a:r>
          </a:p>
        </p:txBody>
      </p:sp>
      <p:sp>
        <p:nvSpPr>
          <p:cNvPr id="3" name="Content Placeholder 2"/>
          <p:cNvSpPr>
            <a:spLocks noGrp="1"/>
          </p:cNvSpPr>
          <p:nvPr>
            <p:ph idx="1"/>
          </p:nvPr>
        </p:nvSpPr>
        <p:spPr>
          <a:xfrm>
            <a:off x="685800" y="1301393"/>
            <a:ext cx="6629400" cy="4093029"/>
          </a:xfrm>
        </p:spPr>
        <p:txBody>
          <a:bodyPr/>
          <a:lstStyle/>
          <a:p>
            <a:r>
              <a:rPr lang="en-US" dirty="0" smtClean="0"/>
              <a:t>Look over the audience types and choose one or two to focus your strategy on. </a:t>
            </a:r>
          </a:p>
          <a:p>
            <a:pPr lvl="1"/>
            <a:r>
              <a:rPr lang="en-US" dirty="0" smtClean="0"/>
              <a:t>Basic Science Researcher(s)</a:t>
            </a:r>
          </a:p>
          <a:p>
            <a:pPr lvl="1"/>
            <a:r>
              <a:rPr lang="en-US" dirty="0" smtClean="0"/>
              <a:t>Senior Citizen(s)</a:t>
            </a:r>
          </a:p>
          <a:p>
            <a:pPr lvl="1"/>
            <a:r>
              <a:rPr lang="en-US" dirty="0" smtClean="0"/>
              <a:t>Community Group/Government/Committee</a:t>
            </a:r>
          </a:p>
          <a:p>
            <a:pPr lvl="1"/>
            <a:r>
              <a:rPr lang="en-US" dirty="0" smtClean="0"/>
              <a:t>Clinical Researcher(s)</a:t>
            </a:r>
          </a:p>
          <a:p>
            <a:pPr lvl="1"/>
            <a:r>
              <a:rPr lang="en-US" dirty="0" smtClean="0"/>
              <a:t>Health Care Provider(s)</a:t>
            </a:r>
          </a:p>
          <a:p>
            <a:pPr lvl="1"/>
            <a:r>
              <a:rPr lang="en-US" dirty="0" smtClean="0"/>
              <a:t>Professional Worker(s)</a:t>
            </a:r>
            <a:endParaRPr lang="en-US" dirty="0"/>
          </a:p>
          <a:p>
            <a:pPr lvl="1"/>
            <a:r>
              <a:rPr lang="en-US" dirty="0" smtClean="0"/>
              <a:t>Funding Agency</a:t>
            </a:r>
          </a:p>
          <a:p>
            <a:pPr lvl="1"/>
            <a:r>
              <a:rPr lang="en-US" i="1" dirty="0" smtClean="0"/>
              <a:t>Not an exhaustive list of all audience types, but enough for today…</a:t>
            </a:r>
            <a:endParaRPr lang="en-US" i="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352" y="371283"/>
            <a:ext cx="1186216" cy="1936679"/>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52</a:t>
            </a:fld>
            <a:endParaRPr lang="en-US" dirty="0"/>
          </a:p>
        </p:txBody>
      </p:sp>
    </p:spTree>
    <p:extLst>
      <p:ext uri="{BB962C8B-B14F-4D97-AF65-F5344CB8AC3E}">
        <p14:creationId xmlns:p14="http://schemas.microsoft.com/office/powerpoint/2010/main" val="12109772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dirty="0"/>
              <a:t>Who is your target audience(s)?</a:t>
            </a:r>
          </a:p>
          <a:p>
            <a:pPr lvl="1"/>
            <a:r>
              <a:rPr lang="en-US" u="sng" dirty="0" smtClean="0"/>
              <a:t>What </a:t>
            </a:r>
            <a:r>
              <a:rPr lang="en-US" u="sng"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53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
        <p:nvSpPr>
          <p:cNvPr id="7" name="Rounded Rectangle 6"/>
          <p:cNvSpPr/>
          <p:nvPr/>
        </p:nvSpPr>
        <p:spPr>
          <a:xfrm>
            <a:off x="838200" y="2362200"/>
            <a:ext cx="5257800" cy="381000"/>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921036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 format or tool</a:t>
            </a:r>
            <a:endParaRPr lang="en-US" dirty="0"/>
          </a:p>
        </p:txBody>
      </p:sp>
      <p:sp>
        <p:nvSpPr>
          <p:cNvPr id="3" name="Content Placeholder 2"/>
          <p:cNvSpPr>
            <a:spLocks noGrp="1"/>
          </p:cNvSpPr>
          <p:nvPr>
            <p:ph idx="1"/>
          </p:nvPr>
        </p:nvSpPr>
        <p:spPr>
          <a:xfrm>
            <a:off x="980286" y="1004698"/>
            <a:ext cx="7049689" cy="372568"/>
          </a:xfrm>
        </p:spPr>
        <p:txBody>
          <a:bodyPr/>
          <a:lstStyle/>
          <a:p>
            <a:r>
              <a:rPr lang="en-US" b="1" dirty="0" smtClean="0"/>
              <a:t>What tool, resource, or format do you want to use?</a:t>
            </a:r>
          </a:p>
          <a:p>
            <a:pPr marL="206375" lvl="1" indent="0">
              <a:buNone/>
            </a:pPr>
            <a:endParaRPr lang="en-US" dirty="0" smtClean="0"/>
          </a:p>
          <a:p>
            <a:pPr marL="0" indent="0">
              <a:buNone/>
            </a:pPr>
            <a:endParaRPr lang="en-US" dirty="0"/>
          </a:p>
        </p:txBody>
      </p:sp>
      <p:sp>
        <p:nvSpPr>
          <p:cNvPr id="8" name="AutoShape 2" descr="Image result for pinterest"/>
          <p:cNvSpPr>
            <a:spLocks noChangeAspect="1" noChangeArrowheads="1"/>
          </p:cNvSpPr>
          <p:nvPr/>
        </p:nvSpPr>
        <p:spPr bwMode="auto">
          <a:xfrm>
            <a:off x="155575" y="-509588"/>
            <a:ext cx="4257675" cy="1076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10" descr="Image result for wikipedia logo"/>
          <p:cNvSpPr>
            <a:spLocks noChangeAspect="1" noChangeArrowheads="1"/>
          </p:cNvSpPr>
          <p:nvPr/>
        </p:nvSpPr>
        <p:spPr bwMode="auto">
          <a:xfrm>
            <a:off x="155575" y="-2865438"/>
            <a:ext cx="4886325" cy="5981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0" name="Group 39"/>
          <p:cNvGrpSpPr/>
          <p:nvPr/>
        </p:nvGrpSpPr>
        <p:grpSpPr>
          <a:xfrm>
            <a:off x="838200" y="1228726"/>
            <a:ext cx="7632444" cy="4577541"/>
            <a:chOff x="821619" y="1994116"/>
            <a:chExt cx="7632444" cy="4577541"/>
          </a:xfrm>
        </p:grpSpPr>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2632" r="2"/>
            <a:stretch/>
          </p:blipFill>
          <p:spPr>
            <a:xfrm>
              <a:off x="6320463" y="4177630"/>
              <a:ext cx="2133600" cy="563575"/>
            </a:xfrm>
            <a:prstGeom prst="rect">
              <a:avLst/>
            </a:prstGeom>
          </p:spPr>
        </p:pic>
        <p:pic>
          <p:nvPicPr>
            <p:cNvPr id="25" name="Picture 24"/>
            <p:cNvPicPr>
              <a:picLocks noChangeAspect="1"/>
            </p:cNvPicPr>
            <p:nvPr/>
          </p:nvPicPr>
          <p:blipFill rotWithShape="1">
            <a:blip r:embed="rId4" cstate="print">
              <a:extLst>
                <a:ext uri="{28A0092B-C50C-407E-A947-70E740481C1C}">
                  <a14:useLocalDpi xmlns:a14="http://schemas.microsoft.com/office/drawing/2010/main" val="0"/>
                </a:ext>
              </a:extLst>
            </a:blip>
            <a:srcRect t="18362" b="18362"/>
            <a:stretch/>
          </p:blipFill>
          <p:spPr>
            <a:xfrm>
              <a:off x="4930230" y="5762851"/>
              <a:ext cx="1805370" cy="808806"/>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6959" y="5617021"/>
              <a:ext cx="2287227" cy="764587"/>
            </a:xfrm>
            <a:prstGeom prst="rect">
              <a:avLst/>
            </a:prstGeom>
          </p:spPr>
        </p:pic>
        <p:pic>
          <p:nvPicPr>
            <p:cNvPr id="27"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3038" y="3137107"/>
              <a:ext cx="1113955" cy="1113955"/>
            </a:xfrm>
            <a:prstGeom prst="rect">
              <a:avLst/>
            </a:prstGeom>
          </p:spPr>
        </p:pic>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50559" y="4025758"/>
              <a:ext cx="1259891" cy="1446355"/>
            </a:xfrm>
            <a:prstGeom prst="rect">
              <a:avLst/>
            </a:prstGeom>
          </p:spPr>
        </p:pic>
        <p:pic>
          <p:nvPicPr>
            <p:cNvPr id="30" name="Pictur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1619" y="4644415"/>
              <a:ext cx="1187157" cy="1064950"/>
            </a:xfrm>
            <a:prstGeom prst="rect">
              <a:avLst/>
            </a:prstGeom>
          </p:spPr>
        </p:pic>
        <p:pic>
          <p:nvPicPr>
            <p:cNvPr id="31" name="Picture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37467" y="3274438"/>
              <a:ext cx="2749380" cy="630983"/>
            </a:xfrm>
            <a:prstGeom prst="rect">
              <a:avLst/>
            </a:prstGeom>
          </p:spPr>
        </p:pic>
        <p:pic>
          <p:nvPicPr>
            <p:cNvPr id="33" name="Picture 32"/>
            <p:cNvPicPr>
              <a:picLocks noChangeAspect="1"/>
            </p:cNvPicPr>
            <p:nvPr/>
          </p:nvPicPr>
          <p:blipFill rotWithShape="1">
            <a:blip r:embed="rId10" cstate="print">
              <a:extLst>
                <a:ext uri="{28A0092B-C50C-407E-A947-70E740481C1C}">
                  <a14:useLocalDpi xmlns:a14="http://schemas.microsoft.com/office/drawing/2010/main" val="0"/>
                </a:ext>
              </a:extLst>
            </a:blip>
            <a:srcRect t="15682" b="21922"/>
            <a:stretch/>
          </p:blipFill>
          <p:spPr>
            <a:xfrm>
              <a:off x="5819468" y="1994116"/>
              <a:ext cx="1656199" cy="1033420"/>
            </a:xfrm>
            <a:prstGeom prst="rect">
              <a:avLst/>
            </a:prstGeom>
          </p:spPr>
        </p:pic>
        <p:pic>
          <p:nvPicPr>
            <p:cNvPr id="34" name="Picture 33"/>
            <p:cNvPicPr>
              <a:picLocks noChangeAspect="1"/>
            </p:cNvPicPr>
            <p:nvPr/>
          </p:nvPicPr>
          <p:blipFill rotWithShape="1">
            <a:blip r:embed="rId11" cstate="print">
              <a:extLst>
                <a:ext uri="{28A0092B-C50C-407E-A947-70E740481C1C}">
                  <a14:useLocalDpi xmlns:a14="http://schemas.microsoft.com/office/drawing/2010/main" val="0"/>
                </a:ext>
              </a:extLst>
            </a:blip>
            <a:srcRect t="31334" b="31333"/>
            <a:stretch/>
          </p:blipFill>
          <p:spPr>
            <a:xfrm>
              <a:off x="3513626" y="4916563"/>
              <a:ext cx="2343792" cy="875016"/>
            </a:xfrm>
            <a:prstGeom prst="rect">
              <a:avLst/>
            </a:prstGeom>
          </p:spPr>
        </p:pic>
        <p:pic>
          <p:nvPicPr>
            <p:cNvPr id="35" name="Picture 3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09144" y="4215130"/>
              <a:ext cx="2593695" cy="591363"/>
            </a:xfrm>
            <a:prstGeom prst="rect">
              <a:avLst/>
            </a:prstGeom>
          </p:spPr>
        </p:pic>
        <p:pic>
          <p:nvPicPr>
            <p:cNvPr id="36" name="Picture 35"/>
            <p:cNvPicPr>
              <a:picLocks noChangeAspect="1"/>
            </p:cNvPicPr>
            <p:nvPr/>
          </p:nvPicPr>
          <p:blipFill rotWithShape="1">
            <a:blip r:embed="rId13">
              <a:extLst>
                <a:ext uri="{28A0092B-C50C-407E-A947-70E740481C1C}">
                  <a14:useLocalDpi xmlns:a14="http://schemas.microsoft.com/office/drawing/2010/main" val="0"/>
                </a:ext>
              </a:extLst>
            </a:blip>
            <a:srcRect t="10720" b="9279"/>
            <a:stretch/>
          </p:blipFill>
          <p:spPr>
            <a:xfrm>
              <a:off x="2098468" y="3064542"/>
              <a:ext cx="2707524" cy="1007451"/>
            </a:xfrm>
            <a:prstGeom prst="rect">
              <a:avLst/>
            </a:prstGeom>
          </p:spPr>
        </p:pic>
        <p:pic>
          <p:nvPicPr>
            <p:cNvPr id="37" name="Picture 3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84235" y="5286403"/>
              <a:ext cx="1518425" cy="1138818"/>
            </a:xfrm>
            <a:prstGeom prst="rect">
              <a:avLst/>
            </a:prstGeom>
          </p:spPr>
        </p:pic>
        <p:pic>
          <p:nvPicPr>
            <p:cNvPr id="38" name="Picture 37"/>
            <p:cNvPicPr>
              <a:picLocks noChangeAspect="1"/>
            </p:cNvPicPr>
            <p:nvPr/>
          </p:nvPicPr>
          <p:blipFill rotWithShape="1">
            <a:blip r:embed="rId15">
              <a:extLst>
                <a:ext uri="{28A0092B-C50C-407E-A947-70E740481C1C}">
                  <a14:useLocalDpi xmlns:a14="http://schemas.microsoft.com/office/drawing/2010/main" val="0"/>
                </a:ext>
              </a:extLst>
            </a:blip>
            <a:srcRect t="27904" b="24748"/>
            <a:stretch/>
          </p:blipFill>
          <p:spPr>
            <a:xfrm>
              <a:off x="3124200" y="2231424"/>
              <a:ext cx="2379814" cy="632929"/>
            </a:xfrm>
            <a:prstGeom prst="rect">
              <a:avLst/>
            </a:prstGeom>
          </p:spPr>
        </p:pic>
        <p:pic>
          <p:nvPicPr>
            <p:cNvPr id="39" name="Picture 38"/>
            <p:cNvPicPr>
              <a:picLocks noChangeAspect="1"/>
            </p:cNvPicPr>
            <p:nvPr/>
          </p:nvPicPr>
          <p:blipFill rotWithShape="1">
            <a:blip r:embed="rId16">
              <a:extLst>
                <a:ext uri="{28A0092B-C50C-407E-A947-70E740481C1C}">
                  <a14:useLocalDpi xmlns:a14="http://schemas.microsoft.com/office/drawing/2010/main" val="0"/>
                </a:ext>
              </a:extLst>
            </a:blip>
            <a:srcRect b="51727"/>
            <a:stretch/>
          </p:blipFill>
          <p:spPr>
            <a:xfrm>
              <a:off x="821619" y="2260416"/>
              <a:ext cx="2043816" cy="618277"/>
            </a:xfrm>
            <a:prstGeom prst="rect">
              <a:avLst/>
            </a:prstGeom>
          </p:spPr>
        </p:pic>
        <p:pic>
          <p:nvPicPr>
            <p:cNvPr id="24" name="Picture 2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203609" y="4927124"/>
              <a:ext cx="788486" cy="782241"/>
            </a:xfrm>
            <a:prstGeom prst="rect">
              <a:avLst/>
            </a:prstGeom>
          </p:spPr>
        </p:pic>
      </p:grpSp>
      <p:sp>
        <p:nvSpPr>
          <p:cNvPr id="41" name="Rectangle 40"/>
          <p:cNvSpPr/>
          <p:nvPr/>
        </p:nvSpPr>
        <p:spPr>
          <a:xfrm>
            <a:off x="2472648" y="5923080"/>
            <a:ext cx="5889698" cy="738664"/>
          </a:xfrm>
          <a:prstGeom prst="rect">
            <a:avLst/>
          </a:prstGeom>
        </p:spPr>
        <p:txBody>
          <a:bodyPr wrap="square">
            <a:spAutoFit/>
          </a:bodyPr>
          <a:lstStyle/>
          <a:p>
            <a:r>
              <a:rPr lang="en-US" sz="1400" dirty="0" smtClean="0"/>
              <a:t>A good resource for learning more about Social Media users: Pew </a:t>
            </a:r>
            <a:r>
              <a:rPr lang="en-US" sz="1400" dirty="0"/>
              <a:t>Research </a:t>
            </a:r>
            <a:r>
              <a:rPr lang="en-US" sz="1400" dirty="0" smtClean="0"/>
              <a:t>Center’s </a:t>
            </a:r>
            <a:r>
              <a:rPr lang="en-US" sz="1400" dirty="0"/>
              <a:t>“Social Media Fact Sheet” </a:t>
            </a:r>
            <a:r>
              <a:rPr lang="en-US" sz="1400" dirty="0" smtClean="0">
                <a:hlinkClick r:id="rId18"/>
              </a:rPr>
              <a:t>http</a:t>
            </a:r>
            <a:r>
              <a:rPr lang="en-US" sz="1400" dirty="0">
                <a:hlinkClick r:id="rId18"/>
              </a:rPr>
              <a:t>://www.pewinternet.org/fact-sheet/social-media/</a:t>
            </a:r>
            <a:endParaRPr lang="en-US" sz="1400" dirty="0"/>
          </a:p>
        </p:txBody>
      </p:sp>
      <p:sp>
        <p:nvSpPr>
          <p:cNvPr id="42" name="Slide Number Placeholder 41"/>
          <p:cNvSpPr>
            <a:spLocks noGrp="1"/>
          </p:cNvSpPr>
          <p:nvPr>
            <p:ph type="sldNum" sz="quarter" idx="12"/>
          </p:nvPr>
        </p:nvSpPr>
        <p:spPr/>
        <p:txBody>
          <a:bodyPr/>
          <a:lstStyle/>
          <a:p>
            <a:fld id="{0D558541-60C9-42A2-8392-FF12533A6B7A}" type="slidenum">
              <a:rPr lang="en-US" smtClean="0"/>
              <a:pPr/>
              <a:t>54</a:t>
            </a:fld>
            <a:endParaRPr lang="en-US" dirty="0"/>
          </a:p>
        </p:txBody>
      </p:sp>
    </p:spTree>
    <p:extLst>
      <p:ext uri="{BB962C8B-B14F-4D97-AF65-F5344CB8AC3E}">
        <p14:creationId xmlns:p14="http://schemas.microsoft.com/office/powerpoint/2010/main" val="4017374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Poll</a:t>
            </a:r>
            <a:endParaRPr lang="en-US" dirty="0"/>
          </a:p>
        </p:txBody>
      </p:sp>
      <p:sp>
        <p:nvSpPr>
          <p:cNvPr id="3" name="Content Placeholder 2"/>
          <p:cNvSpPr>
            <a:spLocks noGrp="1"/>
          </p:cNvSpPr>
          <p:nvPr>
            <p:ph idx="1"/>
          </p:nvPr>
        </p:nvSpPr>
        <p:spPr>
          <a:xfrm>
            <a:off x="838200" y="1219200"/>
            <a:ext cx="7049689" cy="4093029"/>
          </a:xfrm>
        </p:spPr>
        <p:txBody>
          <a:bodyPr/>
          <a:lstStyle/>
          <a:p>
            <a:r>
              <a:rPr lang="en-US" dirty="0" smtClean="0"/>
              <a:t>Which social media tool do you use most often for work?</a:t>
            </a:r>
          </a:p>
        </p:txBody>
      </p:sp>
      <p:sp>
        <p:nvSpPr>
          <p:cNvPr id="5" name="Slide Number Placeholder 4"/>
          <p:cNvSpPr>
            <a:spLocks noGrp="1"/>
          </p:cNvSpPr>
          <p:nvPr>
            <p:ph type="sldNum" sz="quarter" idx="12"/>
          </p:nvPr>
        </p:nvSpPr>
        <p:spPr/>
        <p:txBody>
          <a:bodyPr/>
          <a:lstStyle/>
          <a:p>
            <a:fld id="{0D558541-60C9-42A2-8392-FF12533A6B7A}" type="slidenum">
              <a:rPr lang="en-US" smtClean="0"/>
              <a:pPr/>
              <a:t>55</a:t>
            </a:fld>
            <a:endParaRPr lang="en-US" dirty="0"/>
          </a:p>
        </p:txBody>
      </p:sp>
    </p:spTree>
    <p:extLst>
      <p:ext uri="{BB962C8B-B14F-4D97-AF65-F5344CB8AC3E}">
        <p14:creationId xmlns:p14="http://schemas.microsoft.com/office/powerpoint/2010/main" val="22460947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44046" y="1277224"/>
            <a:ext cx="2096273" cy="307777"/>
          </a:xfrm>
          <a:prstGeom prst="rect">
            <a:avLst/>
          </a:prstGeom>
          <a:noFill/>
        </p:spPr>
        <p:txBody>
          <a:bodyPr wrap="square" rtlCol="0">
            <a:spAutoFit/>
          </a:bodyPr>
          <a:lstStyle/>
          <a:p>
            <a:r>
              <a:rPr lang="en-US" sz="1400" dirty="0" smtClean="0"/>
              <a:t>1.65 billion globally</a:t>
            </a:r>
            <a:endParaRPr lang="en-US" sz="1400" dirty="0"/>
          </a:p>
        </p:txBody>
      </p:sp>
      <p:sp>
        <p:nvSpPr>
          <p:cNvPr id="8" name="TextBox 7"/>
          <p:cNvSpPr txBox="1"/>
          <p:nvPr/>
        </p:nvSpPr>
        <p:spPr>
          <a:xfrm>
            <a:off x="1079199" y="2085695"/>
            <a:ext cx="3235410" cy="738664"/>
          </a:xfrm>
          <a:prstGeom prst="rect">
            <a:avLst/>
          </a:prstGeom>
          <a:noFill/>
        </p:spPr>
        <p:txBody>
          <a:bodyPr wrap="square" rtlCol="0">
            <a:spAutoFit/>
          </a:bodyPr>
          <a:lstStyle/>
          <a:p>
            <a:r>
              <a:rPr lang="en-US" sz="1400" dirty="0" smtClean="0"/>
              <a:t>87% of 18-29 year-olds world wide </a:t>
            </a:r>
          </a:p>
          <a:p>
            <a:r>
              <a:rPr lang="en-US" sz="1400" dirty="0" smtClean="0"/>
              <a:t>77% of adult women online</a:t>
            </a:r>
          </a:p>
          <a:p>
            <a:r>
              <a:rPr lang="en-US" sz="1400" dirty="0" smtClean="0"/>
              <a:t>66% of adult men online</a:t>
            </a:r>
            <a:endParaRPr lang="en-US" sz="1400" dirty="0"/>
          </a:p>
        </p:txBody>
      </p:sp>
      <p:sp>
        <p:nvSpPr>
          <p:cNvPr id="9" name="TextBox 8"/>
          <p:cNvSpPr txBox="1"/>
          <p:nvPr/>
        </p:nvSpPr>
        <p:spPr>
          <a:xfrm>
            <a:off x="1103487" y="3193246"/>
            <a:ext cx="3388655" cy="523220"/>
          </a:xfrm>
          <a:prstGeom prst="rect">
            <a:avLst/>
          </a:prstGeom>
          <a:noFill/>
        </p:spPr>
        <p:txBody>
          <a:bodyPr wrap="square" rtlCol="0">
            <a:spAutoFit/>
          </a:bodyPr>
          <a:lstStyle/>
          <a:p>
            <a:r>
              <a:rPr lang="en-US" sz="1400" dirty="0" smtClean="0"/>
              <a:t>Connecting personally with friends, family, and topics that we care about</a:t>
            </a:r>
            <a:endParaRPr lang="en-US" sz="1400" dirty="0"/>
          </a:p>
        </p:txBody>
      </p:sp>
      <p:sp>
        <p:nvSpPr>
          <p:cNvPr id="10" name="TextBox 9"/>
          <p:cNvSpPr txBox="1"/>
          <p:nvPr/>
        </p:nvSpPr>
        <p:spPr>
          <a:xfrm>
            <a:off x="1106399" y="4151684"/>
            <a:ext cx="3219413" cy="738664"/>
          </a:xfrm>
          <a:prstGeom prst="rect">
            <a:avLst/>
          </a:prstGeom>
          <a:noFill/>
        </p:spPr>
        <p:txBody>
          <a:bodyPr wrap="square" rtlCol="0">
            <a:spAutoFit/>
          </a:bodyPr>
          <a:lstStyle/>
          <a:p>
            <a:r>
              <a:rPr lang="en-US" sz="1400" dirty="0" smtClean="0"/>
              <a:t>Huge user base. Great for building public and private groups around themed topics. Also great for sharing video.</a:t>
            </a:r>
            <a:endParaRPr lang="en-US" sz="1400"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65" y="294946"/>
            <a:ext cx="2043435" cy="508588"/>
          </a:xfrm>
          <a:prstGeom prst="rect">
            <a:avLst/>
          </a:prstGeom>
        </p:spPr>
      </p:pic>
      <p:sp>
        <p:nvSpPr>
          <p:cNvPr id="13" name="TextBox 12"/>
          <p:cNvSpPr txBox="1"/>
          <p:nvPr/>
        </p:nvSpPr>
        <p:spPr>
          <a:xfrm>
            <a:off x="834227" y="1023128"/>
            <a:ext cx="3491585" cy="307777"/>
          </a:xfrm>
          <a:prstGeom prst="rect">
            <a:avLst/>
          </a:prstGeom>
          <a:noFill/>
        </p:spPr>
        <p:txBody>
          <a:bodyPr wrap="square" rtlCol="0">
            <a:spAutoFit/>
          </a:bodyPr>
          <a:lstStyle/>
          <a:p>
            <a:r>
              <a:rPr lang="en-US" sz="1400" b="1" dirty="0" smtClean="0"/>
              <a:t>Number of active users (per month)</a:t>
            </a:r>
            <a:endParaRPr lang="en-US" sz="1400" b="1" dirty="0"/>
          </a:p>
        </p:txBody>
      </p:sp>
      <p:sp>
        <p:nvSpPr>
          <p:cNvPr id="14" name="TextBox 13"/>
          <p:cNvSpPr txBox="1"/>
          <p:nvPr/>
        </p:nvSpPr>
        <p:spPr>
          <a:xfrm>
            <a:off x="834227" y="1766609"/>
            <a:ext cx="2076554" cy="307777"/>
          </a:xfrm>
          <a:prstGeom prst="rect">
            <a:avLst/>
          </a:prstGeom>
          <a:noFill/>
        </p:spPr>
        <p:txBody>
          <a:bodyPr wrap="square" rtlCol="0">
            <a:spAutoFit/>
          </a:bodyPr>
          <a:lstStyle/>
          <a:p>
            <a:r>
              <a:rPr lang="en-US" sz="1400" b="1" dirty="0" smtClean="0"/>
              <a:t>Key audiences</a:t>
            </a:r>
            <a:endParaRPr lang="en-US" sz="1400" b="1" dirty="0"/>
          </a:p>
        </p:txBody>
      </p:sp>
      <p:sp>
        <p:nvSpPr>
          <p:cNvPr id="15" name="TextBox 14"/>
          <p:cNvSpPr txBox="1"/>
          <p:nvPr/>
        </p:nvSpPr>
        <p:spPr>
          <a:xfrm>
            <a:off x="834227" y="2922150"/>
            <a:ext cx="1780401" cy="307777"/>
          </a:xfrm>
          <a:prstGeom prst="rect">
            <a:avLst/>
          </a:prstGeom>
          <a:noFill/>
        </p:spPr>
        <p:txBody>
          <a:bodyPr wrap="square" rtlCol="0">
            <a:spAutoFit/>
          </a:bodyPr>
          <a:lstStyle/>
          <a:p>
            <a:r>
              <a:rPr lang="en-US" sz="1400" b="1" dirty="0" smtClean="0"/>
              <a:t>Used for</a:t>
            </a:r>
            <a:endParaRPr lang="en-US" sz="1400" b="1"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56</a:t>
            </a:fld>
            <a:endParaRPr lang="en-US" dirty="0"/>
          </a:p>
        </p:txBody>
      </p:sp>
      <p:sp>
        <p:nvSpPr>
          <p:cNvPr id="34" name="TextBox 33"/>
          <p:cNvSpPr txBox="1"/>
          <p:nvPr/>
        </p:nvSpPr>
        <p:spPr>
          <a:xfrm>
            <a:off x="5425863" y="1241182"/>
            <a:ext cx="3396215" cy="1477328"/>
          </a:xfrm>
          <a:prstGeom prst="rect">
            <a:avLst/>
          </a:prstGeom>
          <a:noFill/>
        </p:spPr>
        <p:txBody>
          <a:bodyPr wrap="square" rtlCol="0">
            <a:spAutoFit/>
          </a:bodyPr>
          <a:lstStyle/>
          <a:p>
            <a:r>
              <a:rPr lang="en-US" sz="1400" dirty="0" smtClean="0"/>
              <a:t>Post between 10 am and 3 pm EST Monday through Friday. Thursday is best from 1-2 pm EST. </a:t>
            </a:r>
            <a:endParaRPr lang="en-US" sz="700" dirty="0" smtClean="0"/>
          </a:p>
          <a:p>
            <a:endParaRPr lang="en-US" sz="1600" dirty="0" smtClean="0"/>
          </a:p>
          <a:p>
            <a:endParaRPr lang="en-US" sz="1600" dirty="0"/>
          </a:p>
          <a:p>
            <a:endParaRPr lang="en-US" sz="1600" dirty="0"/>
          </a:p>
        </p:txBody>
      </p:sp>
      <p:sp>
        <p:nvSpPr>
          <p:cNvPr id="37" name="TextBox 36"/>
          <p:cNvSpPr txBox="1"/>
          <p:nvPr/>
        </p:nvSpPr>
        <p:spPr>
          <a:xfrm>
            <a:off x="5242767" y="969447"/>
            <a:ext cx="2236699" cy="307777"/>
          </a:xfrm>
          <a:prstGeom prst="rect">
            <a:avLst/>
          </a:prstGeom>
          <a:noFill/>
        </p:spPr>
        <p:txBody>
          <a:bodyPr wrap="square" rtlCol="0">
            <a:spAutoFit/>
          </a:bodyPr>
          <a:lstStyle/>
          <a:p>
            <a:r>
              <a:rPr lang="en-US" sz="1400" b="1" dirty="0" smtClean="0"/>
              <a:t>Time</a:t>
            </a:r>
            <a:endParaRPr lang="en-US" sz="1400" b="1" dirty="0"/>
          </a:p>
        </p:txBody>
      </p:sp>
      <p:sp>
        <p:nvSpPr>
          <p:cNvPr id="38" name="TextBox 37"/>
          <p:cNvSpPr txBox="1"/>
          <p:nvPr/>
        </p:nvSpPr>
        <p:spPr>
          <a:xfrm>
            <a:off x="862931" y="4914842"/>
            <a:ext cx="2236699" cy="307777"/>
          </a:xfrm>
          <a:prstGeom prst="rect">
            <a:avLst/>
          </a:prstGeom>
          <a:noFill/>
        </p:spPr>
        <p:txBody>
          <a:bodyPr wrap="square" rtlCol="0">
            <a:spAutoFit/>
          </a:bodyPr>
          <a:lstStyle/>
          <a:p>
            <a:r>
              <a:rPr lang="en-US" sz="1400" b="1" dirty="0" smtClean="0"/>
              <a:t>Engagement</a:t>
            </a:r>
            <a:endParaRPr lang="en-US" sz="1400" b="1" dirty="0"/>
          </a:p>
        </p:txBody>
      </p:sp>
      <p:sp>
        <p:nvSpPr>
          <p:cNvPr id="39" name="TextBox 38"/>
          <p:cNvSpPr txBox="1"/>
          <p:nvPr/>
        </p:nvSpPr>
        <p:spPr>
          <a:xfrm>
            <a:off x="5254836" y="2189341"/>
            <a:ext cx="2236699" cy="307777"/>
          </a:xfrm>
          <a:prstGeom prst="rect">
            <a:avLst/>
          </a:prstGeom>
          <a:noFill/>
        </p:spPr>
        <p:txBody>
          <a:bodyPr wrap="square" rtlCol="0">
            <a:spAutoFit/>
          </a:bodyPr>
          <a:lstStyle/>
          <a:p>
            <a:r>
              <a:rPr lang="en-US" sz="1400" b="1" dirty="0" smtClean="0"/>
              <a:t>Access/Privacy</a:t>
            </a:r>
            <a:endParaRPr lang="en-US" sz="1400" b="1" dirty="0"/>
          </a:p>
        </p:txBody>
      </p:sp>
      <p:sp>
        <p:nvSpPr>
          <p:cNvPr id="5" name="Rectangle 4"/>
          <p:cNvSpPr/>
          <p:nvPr/>
        </p:nvSpPr>
        <p:spPr>
          <a:xfrm>
            <a:off x="1103487" y="5222619"/>
            <a:ext cx="3782698" cy="738664"/>
          </a:xfrm>
          <a:prstGeom prst="rect">
            <a:avLst/>
          </a:prstGeom>
        </p:spPr>
        <p:txBody>
          <a:bodyPr wrap="square">
            <a:spAutoFit/>
          </a:bodyPr>
          <a:lstStyle/>
          <a:p>
            <a:r>
              <a:rPr lang="en-US" sz="1400" dirty="0"/>
              <a:t>Use photos in posts. Reply to commenters.</a:t>
            </a:r>
          </a:p>
          <a:p>
            <a:r>
              <a:rPr lang="en-US" sz="1400" dirty="0" smtClean="0"/>
              <a:t>Use </a:t>
            </a:r>
            <a:r>
              <a:rPr lang="en-US" sz="1400" dirty="0"/>
              <a:t>Facebook “Note” to create a blog post that lives in Facebook. </a:t>
            </a:r>
          </a:p>
        </p:txBody>
      </p:sp>
      <p:sp>
        <p:nvSpPr>
          <p:cNvPr id="17" name="Rectangle 16"/>
          <p:cNvSpPr/>
          <p:nvPr/>
        </p:nvSpPr>
        <p:spPr>
          <a:xfrm>
            <a:off x="5425863" y="2477326"/>
            <a:ext cx="3176926" cy="954107"/>
          </a:xfrm>
          <a:prstGeom prst="rect">
            <a:avLst/>
          </a:prstGeom>
        </p:spPr>
        <p:txBody>
          <a:bodyPr wrap="square">
            <a:spAutoFit/>
          </a:bodyPr>
          <a:lstStyle/>
          <a:p>
            <a:r>
              <a:rPr lang="en-US" sz="1400" dirty="0"/>
              <a:t>Check out applications accessing your Facebook information. From your profile, go to settings, then “Apps”, and see “Active Apps and Websites”. </a:t>
            </a:r>
          </a:p>
        </p:txBody>
      </p:sp>
      <p:sp>
        <p:nvSpPr>
          <p:cNvPr id="40" name="TextBox 39"/>
          <p:cNvSpPr txBox="1"/>
          <p:nvPr/>
        </p:nvSpPr>
        <p:spPr>
          <a:xfrm>
            <a:off x="5489138" y="3961692"/>
            <a:ext cx="3163406" cy="2246769"/>
          </a:xfrm>
          <a:prstGeom prst="rect">
            <a:avLst/>
          </a:prstGeom>
          <a:noFill/>
        </p:spPr>
        <p:txBody>
          <a:bodyPr wrap="square" rtlCol="0">
            <a:spAutoFit/>
          </a:bodyPr>
          <a:lstStyle/>
          <a:p>
            <a:r>
              <a:rPr lang="en-US" sz="1400" dirty="0" smtClean="0"/>
              <a:t>Search using words or phrases. Once you’ve run the search, you will see a filter menu to further narrow the search. </a:t>
            </a:r>
          </a:p>
          <a:p>
            <a:r>
              <a:rPr lang="en-US" sz="1400" dirty="0" smtClean="0"/>
              <a:t>Facebook Search Help: </a:t>
            </a:r>
            <a:r>
              <a:rPr lang="en-US" sz="1400" dirty="0" smtClean="0">
                <a:hlinkClick r:id="rId4"/>
              </a:rPr>
              <a:t>https</a:t>
            </a:r>
            <a:r>
              <a:rPr lang="en-US" sz="1400" dirty="0">
                <a:hlinkClick r:id="rId4"/>
              </a:rPr>
              <a:t>://www.facebook.com/help/460711197281324</a:t>
            </a:r>
            <a:r>
              <a:rPr lang="en-US" sz="1400" dirty="0" smtClean="0">
                <a:hlinkClick r:id="rId4"/>
              </a:rPr>
              <a:t>/</a:t>
            </a:r>
            <a:endParaRPr lang="en-US" sz="1400" dirty="0" smtClean="0"/>
          </a:p>
          <a:p>
            <a:r>
              <a:rPr lang="en-US" sz="1400" dirty="0" smtClean="0"/>
              <a:t>For advanced Facebook searching, try Search is Back: </a:t>
            </a:r>
            <a:endParaRPr lang="en-US" sz="1400" dirty="0"/>
          </a:p>
          <a:p>
            <a:r>
              <a:rPr lang="en-US" sz="1400" dirty="0" smtClean="0">
                <a:hlinkClick r:id="rId5"/>
              </a:rPr>
              <a:t>https</a:t>
            </a:r>
            <a:r>
              <a:rPr lang="en-US" sz="1400" dirty="0">
                <a:hlinkClick r:id="rId5"/>
              </a:rPr>
              <a:t>://searchisback.com</a:t>
            </a:r>
            <a:r>
              <a:rPr lang="en-US" sz="1400" dirty="0" smtClean="0">
                <a:hlinkClick r:id="rId5"/>
              </a:rPr>
              <a:t>/</a:t>
            </a:r>
            <a:endParaRPr lang="en-US" sz="1200" dirty="0" smtClean="0"/>
          </a:p>
          <a:p>
            <a:endParaRPr lang="en-US" sz="1400" dirty="0"/>
          </a:p>
        </p:txBody>
      </p:sp>
      <p:sp>
        <p:nvSpPr>
          <p:cNvPr id="41" name="TextBox 40"/>
          <p:cNvSpPr txBox="1"/>
          <p:nvPr/>
        </p:nvSpPr>
        <p:spPr>
          <a:xfrm>
            <a:off x="5201828" y="3579373"/>
            <a:ext cx="2236699" cy="307777"/>
          </a:xfrm>
          <a:prstGeom prst="rect">
            <a:avLst/>
          </a:prstGeom>
          <a:noFill/>
        </p:spPr>
        <p:txBody>
          <a:bodyPr wrap="square" rtlCol="0">
            <a:spAutoFit/>
          </a:bodyPr>
          <a:lstStyle/>
          <a:p>
            <a:r>
              <a:rPr lang="en-US" sz="1400" b="1" dirty="0" smtClean="0"/>
              <a:t>Advanced Searching</a:t>
            </a:r>
            <a:endParaRPr lang="en-US" sz="1400" b="1" dirty="0"/>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1579" y="1803051"/>
            <a:ext cx="476255" cy="476255"/>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731" y="1108568"/>
            <a:ext cx="422104" cy="422104"/>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4636" y="2300063"/>
            <a:ext cx="462393" cy="462393"/>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83859" y="1071585"/>
            <a:ext cx="470977" cy="470977"/>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2355" y="4869633"/>
            <a:ext cx="470977" cy="470977"/>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2027" y="3885514"/>
            <a:ext cx="478834" cy="478834"/>
          </a:xfrm>
          <a:prstGeom prst="rect">
            <a:avLst/>
          </a:prstGeom>
        </p:spPr>
      </p:pic>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49427" y="3584651"/>
            <a:ext cx="456068" cy="456068"/>
          </a:xfrm>
          <a:prstGeom prst="rect">
            <a:avLst/>
          </a:prstGeom>
        </p:spPr>
      </p:pic>
      <p:pic>
        <p:nvPicPr>
          <p:cNvPr id="21" name="Picture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29749" y="2970611"/>
            <a:ext cx="417988" cy="417988"/>
          </a:xfrm>
          <a:prstGeom prst="rect">
            <a:avLst/>
          </a:prstGeom>
        </p:spPr>
      </p:pic>
      <p:sp>
        <p:nvSpPr>
          <p:cNvPr id="35" name="TextBox 34"/>
          <p:cNvSpPr txBox="1"/>
          <p:nvPr/>
        </p:nvSpPr>
        <p:spPr>
          <a:xfrm>
            <a:off x="860861" y="3931909"/>
            <a:ext cx="3478076" cy="307777"/>
          </a:xfrm>
          <a:prstGeom prst="rect">
            <a:avLst/>
          </a:prstGeom>
          <a:noFill/>
        </p:spPr>
        <p:txBody>
          <a:bodyPr wrap="square" rtlCol="0">
            <a:spAutoFit/>
          </a:bodyPr>
          <a:lstStyle/>
          <a:p>
            <a:r>
              <a:rPr lang="en-US" sz="1400" b="1" dirty="0" smtClean="0"/>
              <a:t>Why it is good for research dissemination</a:t>
            </a:r>
            <a:endParaRPr lang="en-US" sz="1400" b="1" dirty="0"/>
          </a:p>
        </p:txBody>
      </p:sp>
    </p:spTree>
    <p:extLst>
      <p:ext uri="{BB962C8B-B14F-4D97-AF65-F5344CB8AC3E}">
        <p14:creationId xmlns:p14="http://schemas.microsoft.com/office/powerpoint/2010/main" val="2705353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44046" y="1277224"/>
            <a:ext cx="2096273" cy="307777"/>
          </a:xfrm>
          <a:prstGeom prst="rect">
            <a:avLst/>
          </a:prstGeom>
          <a:noFill/>
        </p:spPr>
        <p:txBody>
          <a:bodyPr wrap="square" rtlCol="0">
            <a:spAutoFit/>
          </a:bodyPr>
          <a:lstStyle/>
          <a:p>
            <a:r>
              <a:rPr lang="en-US" sz="1400" dirty="0"/>
              <a:t>310 million globally</a:t>
            </a:r>
          </a:p>
        </p:txBody>
      </p:sp>
      <p:sp>
        <p:nvSpPr>
          <p:cNvPr id="8" name="TextBox 7"/>
          <p:cNvSpPr txBox="1"/>
          <p:nvPr/>
        </p:nvSpPr>
        <p:spPr>
          <a:xfrm>
            <a:off x="1079199" y="2085695"/>
            <a:ext cx="3235410" cy="738664"/>
          </a:xfrm>
          <a:prstGeom prst="rect">
            <a:avLst/>
          </a:prstGeom>
          <a:noFill/>
        </p:spPr>
        <p:txBody>
          <a:bodyPr wrap="square" rtlCol="0">
            <a:spAutoFit/>
          </a:bodyPr>
          <a:lstStyle/>
          <a:p>
            <a:r>
              <a:rPr lang="en-US" sz="1400" dirty="0"/>
              <a:t>37% of 18-29 year-olds world wide </a:t>
            </a:r>
          </a:p>
          <a:p>
            <a:r>
              <a:rPr lang="en-US" sz="1400" dirty="0"/>
              <a:t>21% of adult women online</a:t>
            </a:r>
          </a:p>
          <a:p>
            <a:r>
              <a:rPr lang="en-US" sz="1400" dirty="0"/>
              <a:t>24% of adult men online</a:t>
            </a:r>
          </a:p>
        </p:txBody>
      </p:sp>
      <p:sp>
        <p:nvSpPr>
          <p:cNvPr id="9" name="TextBox 8"/>
          <p:cNvSpPr txBox="1"/>
          <p:nvPr/>
        </p:nvSpPr>
        <p:spPr>
          <a:xfrm>
            <a:off x="1103487" y="3193246"/>
            <a:ext cx="3388655" cy="738664"/>
          </a:xfrm>
          <a:prstGeom prst="rect">
            <a:avLst/>
          </a:prstGeom>
          <a:noFill/>
        </p:spPr>
        <p:txBody>
          <a:bodyPr wrap="square" rtlCol="0">
            <a:spAutoFit/>
          </a:bodyPr>
          <a:lstStyle/>
          <a:p>
            <a:r>
              <a:rPr lang="en-US" sz="1400" dirty="0"/>
              <a:t>Finding news and entertainment, online networking, and feeling connected to large trending debates</a:t>
            </a:r>
          </a:p>
        </p:txBody>
      </p:sp>
      <p:sp>
        <p:nvSpPr>
          <p:cNvPr id="10" name="TextBox 9"/>
          <p:cNvSpPr txBox="1"/>
          <p:nvPr/>
        </p:nvSpPr>
        <p:spPr>
          <a:xfrm>
            <a:off x="1106399" y="4304823"/>
            <a:ext cx="3219413" cy="954107"/>
          </a:xfrm>
          <a:prstGeom prst="rect">
            <a:avLst/>
          </a:prstGeom>
          <a:noFill/>
        </p:spPr>
        <p:txBody>
          <a:bodyPr wrap="square" rtlCol="0">
            <a:spAutoFit/>
          </a:bodyPr>
          <a:lstStyle/>
          <a:p>
            <a:r>
              <a:rPr lang="en-US" sz="1400" dirty="0"/>
              <a:t>Very popular social media network for connecting with other researchers and also journalists. Follow hashtags around research interests.</a:t>
            </a:r>
          </a:p>
        </p:txBody>
      </p:sp>
      <p:sp>
        <p:nvSpPr>
          <p:cNvPr id="13" name="TextBox 12"/>
          <p:cNvSpPr txBox="1"/>
          <p:nvPr/>
        </p:nvSpPr>
        <p:spPr>
          <a:xfrm>
            <a:off x="834227" y="1023128"/>
            <a:ext cx="3491585" cy="307777"/>
          </a:xfrm>
          <a:prstGeom prst="rect">
            <a:avLst/>
          </a:prstGeom>
          <a:noFill/>
        </p:spPr>
        <p:txBody>
          <a:bodyPr wrap="square" rtlCol="0">
            <a:spAutoFit/>
          </a:bodyPr>
          <a:lstStyle/>
          <a:p>
            <a:r>
              <a:rPr lang="en-US" sz="1400" b="1" dirty="0" smtClean="0"/>
              <a:t>Number of active users (per month)</a:t>
            </a:r>
            <a:endParaRPr lang="en-US" sz="1400" b="1" dirty="0"/>
          </a:p>
        </p:txBody>
      </p:sp>
      <p:sp>
        <p:nvSpPr>
          <p:cNvPr id="14" name="TextBox 13"/>
          <p:cNvSpPr txBox="1"/>
          <p:nvPr/>
        </p:nvSpPr>
        <p:spPr>
          <a:xfrm>
            <a:off x="834227" y="1766609"/>
            <a:ext cx="2076554" cy="307777"/>
          </a:xfrm>
          <a:prstGeom prst="rect">
            <a:avLst/>
          </a:prstGeom>
          <a:noFill/>
        </p:spPr>
        <p:txBody>
          <a:bodyPr wrap="square" rtlCol="0">
            <a:spAutoFit/>
          </a:bodyPr>
          <a:lstStyle/>
          <a:p>
            <a:r>
              <a:rPr lang="en-US" sz="1400" b="1" dirty="0" smtClean="0"/>
              <a:t>Key audiences</a:t>
            </a:r>
            <a:endParaRPr lang="en-US" sz="1400" b="1" dirty="0"/>
          </a:p>
        </p:txBody>
      </p:sp>
      <p:sp>
        <p:nvSpPr>
          <p:cNvPr id="15" name="TextBox 14"/>
          <p:cNvSpPr txBox="1"/>
          <p:nvPr/>
        </p:nvSpPr>
        <p:spPr>
          <a:xfrm>
            <a:off x="834227" y="2922150"/>
            <a:ext cx="1780401" cy="307777"/>
          </a:xfrm>
          <a:prstGeom prst="rect">
            <a:avLst/>
          </a:prstGeom>
          <a:noFill/>
        </p:spPr>
        <p:txBody>
          <a:bodyPr wrap="square" rtlCol="0">
            <a:spAutoFit/>
          </a:bodyPr>
          <a:lstStyle/>
          <a:p>
            <a:r>
              <a:rPr lang="en-US" sz="1400" b="1" dirty="0" smtClean="0"/>
              <a:t>Used for</a:t>
            </a:r>
            <a:endParaRPr lang="en-US" sz="1400" b="1"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57</a:t>
            </a:fld>
            <a:endParaRPr lang="en-US" dirty="0"/>
          </a:p>
        </p:txBody>
      </p:sp>
      <p:sp>
        <p:nvSpPr>
          <p:cNvPr id="34" name="TextBox 33"/>
          <p:cNvSpPr txBox="1"/>
          <p:nvPr/>
        </p:nvSpPr>
        <p:spPr>
          <a:xfrm>
            <a:off x="5425863" y="1241182"/>
            <a:ext cx="3396215" cy="1477328"/>
          </a:xfrm>
          <a:prstGeom prst="rect">
            <a:avLst/>
          </a:prstGeom>
          <a:noFill/>
        </p:spPr>
        <p:txBody>
          <a:bodyPr wrap="square" rtlCol="0">
            <a:spAutoFit/>
          </a:bodyPr>
          <a:lstStyle/>
          <a:p>
            <a:r>
              <a:rPr lang="en-US" sz="1400" dirty="0"/>
              <a:t>Tweet between 9 am and 3 pm EST, Monday through Thursday. Consider </a:t>
            </a:r>
            <a:r>
              <a:rPr lang="en-US" sz="1400" dirty="0" err="1">
                <a:hlinkClick r:id="rId3"/>
              </a:rPr>
              <a:t>Tweriod</a:t>
            </a:r>
            <a:r>
              <a:rPr lang="en-US" sz="1400" dirty="0">
                <a:hlinkClick r:id="rId3"/>
              </a:rPr>
              <a:t> </a:t>
            </a:r>
            <a:r>
              <a:rPr lang="en-US" sz="1400" dirty="0"/>
              <a:t>to find when your followers are most likely online.</a:t>
            </a:r>
          </a:p>
          <a:p>
            <a:endParaRPr lang="en-US" sz="1600" dirty="0" smtClean="0"/>
          </a:p>
          <a:p>
            <a:endParaRPr lang="en-US" sz="1600" dirty="0"/>
          </a:p>
          <a:p>
            <a:endParaRPr lang="en-US" sz="1600" dirty="0"/>
          </a:p>
        </p:txBody>
      </p:sp>
      <p:sp>
        <p:nvSpPr>
          <p:cNvPr id="37" name="TextBox 36"/>
          <p:cNvSpPr txBox="1"/>
          <p:nvPr/>
        </p:nvSpPr>
        <p:spPr>
          <a:xfrm>
            <a:off x="5242767" y="969447"/>
            <a:ext cx="2236699" cy="307777"/>
          </a:xfrm>
          <a:prstGeom prst="rect">
            <a:avLst/>
          </a:prstGeom>
          <a:noFill/>
        </p:spPr>
        <p:txBody>
          <a:bodyPr wrap="square" rtlCol="0">
            <a:spAutoFit/>
          </a:bodyPr>
          <a:lstStyle/>
          <a:p>
            <a:r>
              <a:rPr lang="en-US" sz="1400" b="1" dirty="0" smtClean="0"/>
              <a:t>Time</a:t>
            </a:r>
            <a:endParaRPr lang="en-US" sz="1400" b="1" dirty="0"/>
          </a:p>
        </p:txBody>
      </p:sp>
      <p:sp>
        <p:nvSpPr>
          <p:cNvPr id="38" name="TextBox 37"/>
          <p:cNvSpPr txBox="1"/>
          <p:nvPr/>
        </p:nvSpPr>
        <p:spPr>
          <a:xfrm>
            <a:off x="886687" y="5200312"/>
            <a:ext cx="2236699" cy="307777"/>
          </a:xfrm>
          <a:prstGeom prst="rect">
            <a:avLst/>
          </a:prstGeom>
          <a:noFill/>
        </p:spPr>
        <p:txBody>
          <a:bodyPr wrap="square" rtlCol="0">
            <a:spAutoFit/>
          </a:bodyPr>
          <a:lstStyle/>
          <a:p>
            <a:r>
              <a:rPr lang="en-US" sz="1400" b="1" dirty="0" smtClean="0"/>
              <a:t>Engagement</a:t>
            </a:r>
            <a:endParaRPr lang="en-US" sz="1400" b="1" dirty="0"/>
          </a:p>
        </p:txBody>
      </p:sp>
      <p:sp>
        <p:nvSpPr>
          <p:cNvPr id="39" name="TextBox 38"/>
          <p:cNvSpPr txBox="1"/>
          <p:nvPr/>
        </p:nvSpPr>
        <p:spPr>
          <a:xfrm>
            <a:off x="5254836" y="2189341"/>
            <a:ext cx="2236699" cy="307777"/>
          </a:xfrm>
          <a:prstGeom prst="rect">
            <a:avLst/>
          </a:prstGeom>
          <a:noFill/>
        </p:spPr>
        <p:txBody>
          <a:bodyPr wrap="square" rtlCol="0">
            <a:spAutoFit/>
          </a:bodyPr>
          <a:lstStyle/>
          <a:p>
            <a:r>
              <a:rPr lang="en-US" sz="1400" b="1" dirty="0" smtClean="0"/>
              <a:t>Access/Privacy</a:t>
            </a:r>
            <a:endParaRPr lang="en-US" sz="1400" b="1" dirty="0"/>
          </a:p>
        </p:txBody>
      </p:sp>
      <p:sp>
        <p:nvSpPr>
          <p:cNvPr id="5" name="Rectangle 4"/>
          <p:cNvSpPr/>
          <p:nvPr/>
        </p:nvSpPr>
        <p:spPr>
          <a:xfrm>
            <a:off x="1064366" y="5463010"/>
            <a:ext cx="3782698" cy="523220"/>
          </a:xfrm>
          <a:prstGeom prst="rect">
            <a:avLst/>
          </a:prstGeom>
        </p:spPr>
        <p:txBody>
          <a:bodyPr wrap="square">
            <a:spAutoFit/>
          </a:bodyPr>
          <a:lstStyle/>
          <a:p>
            <a:r>
              <a:rPr lang="en-US" sz="1400" dirty="0"/>
              <a:t>Use hashtags to double engagement rates. Reply to commenters.</a:t>
            </a:r>
          </a:p>
        </p:txBody>
      </p:sp>
      <p:sp>
        <p:nvSpPr>
          <p:cNvPr id="17" name="Rectangle 16"/>
          <p:cNvSpPr/>
          <p:nvPr/>
        </p:nvSpPr>
        <p:spPr>
          <a:xfrm>
            <a:off x="5425863" y="2477326"/>
            <a:ext cx="3176926" cy="954107"/>
          </a:xfrm>
          <a:prstGeom prst="rect">
            <a:avLst/>
          </a:prstGeom>
        </p:spPr>
        <p:txBody>
          <a:bodyPr wrap="square">
            <a:spAutoFit/>
          </a:bodyPr>
          <a:lstStyle/>
          <a:p>
            <a:r>
              <a:rPr lang="en-US" sz="1400" dirty="0"/>
              <a:t>Check out applications accessing your Twitter account. From your profile settings, go to “Apps.” You then click on “revoke access.”</a:t>
            </a:r>
          </a:p>
        </p:txBody>
      </p:sp>
      <p:sp>
        <p:nvSpPr>
          <p:cNvPr id="40" name="TextBox 39"/>
          <p:cNvSpPr txBox="1"/>
          <p:nvPr/>
        </p:nvSpPr>
        <p:spPr>
          <a:xfrm>
            <a:off x="5489138" y="3961692"/>
            <a:ext cx="3163406" cy="2797689"/>
          </a:xfrm>
          <a:prstGeom prst="rect">
            <a:avLst/>
          </a:prstGeom>
          <a:noFill/>
        </p:spPr>
        <p:txBody>
          <a:bodyPr wrap="square" rtlCol="0">
            <a:spAutoFit/>
          </a:bodyPr>
          <a:lstStyle/>
          <a:p>
            <a:pPr>
              <a:lnSpc>
                <a:spcPct val="90000"/>
              </a:lnSpc>
              <a:spcBef>
                <a:spcPts val="600"/>
              </a:spcBef>
            </a:pPr>
            <a:r>
              <a:rPr lang="en-US" sz="1400" b="1" spc="-50" dirty="0"/>
              <a:t>twitter search: </a:t>
            </a:r>
            <a:r>
              <a:rPr lang="en-US" sz="1400" spc="-50" dirty="0"/>
              <a:t>containing both “twitter” and  “search”</a:t>
            </a:r>
            <a:endParaRPr lang="en-US" sz="700" b="1" spc="-50" dirty="0"/>
          </a:p>
          <a:p>
            <a:pPr>
              <a:lnSpc>
                <a:spcPct val="90000"/>
              </a:lnSpc>
              <a:spcBef>
                <a:spcPts val="600"/>
              </a:spcBef>
            </a:pPr>
            <a:r>
              <a:rPr lang="en-US" sz="1400" b="1" spc="-50" dirty="0"/>
              <a:t>“happy hour”: </a:t>
            </a:r>
            <a:r>
              <a:rPr lang="en-US" sz="1400" spc="-50" dirty="0"/>
              <a:t>containing the exact phrase “happy hour”</a:t>
            </a:r>
            <a:endParaRPr lang="en-US" sz="1400" b="1" spc="-50" dirty="0"/>
          </a:p>
          <a:p>
            <a:pPr>
              <a:lnSpc>
                <a:spcPct val="90000"/>
              </a:lnSpc>
              <a:spcBef>
                <a:spcPts val="600"/>
              </a:spcBef>
            </a:pPr>
            <a:r>
              <a:rPr lang="en-US" sz="1400" b="1" spc="-50" dirty="0"/>
              <a:t>love OR hate: </a:t>
            </a:r>
            <a:r>
              <a:rPr lang="en-US" sz="1400" spc="-50" dirty="0"/>
              <a:t>containing either “love” or “hate” (or both). </a:t>
            </a:r>
            <a:endParaRPr lang="en-US" sz="1400" b="1" spc="-50" dirty="0"/>
          </a:p>
          <a:p>
            <a:pPr>
              <a:lnSpc>
                <a:spcPct val="90000"/>
              </a:lnSpc>
              <a:spcBef>
                <a:spcPts val="600"/>
              </a:spcBef>
            </a:pPr>
            <a:r>
              <a:rPr lang="en-US" sz="1400" b="1" spc="-50" dirty="0"/>
              <a:t>beer –root: </a:t>
            </a:r>
            <a:r>
              <a:rPr lang="en-US" sz="1400" spc="-50" dirty="0"/>
              <a:t>containing “beer” but not “root”</a:t>
            </a:r>
            <a:endParaRPr lang="en-US" sz="1400" b="1" spc="-50" dirty="0"/>
          </a:p>
          <a:p>
            <a:pPr>
              <a:lnSpc>
                <a:spcPct val="90000"/>
              </a:lnSpc>
              <a:spcBef>
                <a:spcPts val="600"/>
              </a:spcBef>
            </a:pPr>
            <a:r>
              <a:rPr lang="en-US" sz="1400" b="1" spc="-50" dirty="0" smtClean="0">
                <a:sym typeface="Wingdings" panose="05000000000000000000" pitchFamily="2" charset="2"/>
              </a:rPr>
              <a:t>hilarious </a:t>
            </a:r>
            <a:r>
              <a:rPr lang="en-US" sz="1400" b="1" spc="-50" dirty="0" err="1">
                <a:sym typeface="Wingdings" panose="05000000000000000000" pitchFamily="2" charset="2"/>
              </a:rPr>
              <a:t>filter:links</a:t>
            </a:r>
            <a:r>
              <a:rPr lang="en-US" sz="1400" b="1" spc="-50" dirty="0">
                <a:sym typeface="Wingdings" panose="05000000000000000000" pitchFamily="2" charset="2"/>
              </a:rPr>
              <a:t> :</a:t>
            </a:r>
            <a:r>
              <a:rPr lang="en-US" sz="1400" spc="-50" dirty="0">
                <a:sym typeface="Wingdings" panose="05000000000000000000" pitchFamily="2" charset="2"/>
              </a:rPr>
              <a:t> containing “hilarious” and linking to URLs</a:t>
            </a:r>
          </a:p>
          <a:p>
            <a:pPr>
              <a:lnSpc>
                <a:spcPct val="90000"/>
              </a:lnSpc>
              <a:spcBef>
                <a:spcPts val="600"/>
              </a:spcBef>
            </a:pPr>
            <a:r>
              <a:rPr lang="en-US" sz="1400" b="1" spc="-50" dirty="0">
                <a:sym typeface="Wingdings" panose="05000000000000000000" pitchFamily="2" charset="2"/>
              </a:rPr>
              <a:t>Twitter Advanced Search: </a:t>
            </a:r>
            <a:r>
              <a:rPr lang="en-US" sz="1200" b="1" spc="-50" dirty="0">
                <a:sym typeface="Wingdings" panose="05000000000000000000" pitchFamily="2" charset="2"/>
                <a:hlinkClick r:id="rId4"/>
              </a:rPr>
              <a:t>https://twitter.com/search-advanced?lang=en</a:t>
            </a:r>
            <a:endParaRPr lang="en-US" sz="1200" b="1" spc="-50" dirty="0">
              <a:sym typeface="Wingdings" panose="05000000000000000000" pitchFamily="2" charset="2"/>
            </a:endParaRPr>
          </a:p>
          <a:p>
            <a:endParaRPr lang="en-US" sz="1400" dirty="0"/>
          </a:p>
        </p:txBody>
      </p:sp>
      <p:sp>
        <p:nvSpPr>
          <p:cNvPr id="41" name="TextBox 40"/>
          <p:cNvSpPr txBox="1"/>
          <p:nvPr/>
        </p:nvSpPr>
        <p:spPr>
          <a:xfrm>
            <a:off x="5201828" y="3579373"/>
            <a:ext cx="2236699" cy="307777"/>
          </a:xfrm>
          <a:prstGeom prst="rect">
            <a:avLst/>
          </a:prstGeom>
          <a:noFill/>
        </p:spPr>
        <p:txBody>
          <a:bodyPr wrap="square" rtlCol="0">
            <a:spAutoFit/>
          </a:bodyPr>
          <a:lstStyle/>
          <a:p>
            <a:r>
              <a:rPr lang="en-US" sz="1400" b="1" dirty="0" smtClean="0"/>
              <a:t>Advanced Searching</a:t>
            </a:r>
            <a:endParaRPr lang="en-US" sz="1400" b="1" dirty="0"/>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579" y="1803051"/>
            <a:ext cx="476255" cy="476255"/>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731" y="1108568"/>
            <a:ext cx="422104" cy="422104"/>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4636" y="2300063"/>
            <a:ext cx="462393" cy="462393"/>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83859" y="1071585"/>
            <a:ext cx="470977" cy="470977"/>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9884" y="5227521"/>
            <a:ext cx="470977" cy="470977"/>
          </a:xfrm>
          <a:prstGeom prst="rect">
            <a:avLst/>
          </a:prstGeom>
        </p:spPr>
      </p:pic>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5393" y="4040719"/>
            <a:ext cx="478834" cy="478834"/>
          </a:xfrm>
          <a:prstGeom prst="rect">
            <a:avLst/>
          </a:prstGeom>
        </p:spPr>
      </p:pic>
      <p:pic>
        <p:nvPicPr>
          <p:cNvPr id="19" name="Pictur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49427" y="3584651"/>
            <a:ext cx="456068" cy="456068"/>
          </a:xfrm>
          <a:prstGeom prst="rect">
            <a:avLst/>
          </a:prstGeom>
        </p:spPr>
      </p:pic>
      <p:pic>
        <p:nvPicPr>
          <p:cNvPr id="21" name="Pictur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29749" y="2970611"/>
            <a:ext cx="417988" cy="417988"/>
          </a:xfrm>
          <a:prstGeom prst="rect">
            <a:avLst/>
          </a:prstGeom>
        </p:spPr>
      </p:pic>
      <p:pic>
        <p:nvPicPr>
          <p:cNvPr id="32" name="Picture 31"/>
          <p:cNvPicPr>
            <a:picLocks noChangeAspect="1"/>
          </p:cNvPicPr>
          <p:nvPr/>
        </p:nvPicPr>
        <p:blipFill rotWithShape="1">
          <a:blip r:embed="rId13">
            <a:extLst>
              <a:ext uri="{28A0092B-C50C-407E-A947-70E740481C1C}">
                <a14:useLocalDpi xmlns:a14="http://schemas.microsoft.com/office/drawing/2010/main" val="0"/>
              </a:ext>
            </a:extLst>
          </a:blip>
          <a:srcRect t="27099" b="28616"/>
          <a:stretch/>
        </p:blipFill>
        <p:spPr>
          <a:xfrm>
            <a:off x="1011346" y="315919"/>
            <a:ext cx="2036654" cy="494131"/>
          </a:xfrm>
          <a:prstGeom prst="rect">
            <a:avLst/>
          </a:prstGeom>
        </p:spPr>
      </p:pic>
      <p:sp>
        <p:nvSpPr>
          <p:cNvPr id="35" name="TextBox 34"/>
          <p:cNvSpPr txBox="1"/>
          <p:nvPr/>
        </p:nvSpPr>
        <p:spPr>
          <a:xfrm>
            <a:off x="847736" y="4027501"/>
            <a:ext cx="3478076" cy="307777"/>
          </a:xfrm>
          <a:prstGeom prst="rect">
            <a:avLst/>
          </a:prstGeom>
          <a:noFill/>
        </p:spPr>
        <p:txBody>
          <a:bodyPr wrap="square" rtlCol="0">
            <a:spAutoFit/>
          </a:bodyPr>
          <a:lstStyle/>
          <a:p>
            <a:r>
              <a:rPr lang="en-US" sz="1400" b="1" dirty="0" smtClean="0"/>
              <a:t>Why it is good for research dissemination</a:t>
            </a:r>
            <a:endParaRPr lang="en-US" sz="1400" b="1" dirty="0"/>
          </a:p>
        </p:txBody>
      </p:sp>
    </p:spTree>
    <p:extLst>
      <p:ext uri="{BB962C8B-B14F-4D97-AF65-F5344CB8AC3E}">
        <p14:creationId xmlns:p14="http://schemas.microsoft.com/office/powerpoint/2010/main" val="10516543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44046" y="1277224"/>
            <a:ext cx="2096273" cy="307777"/>
          </a:xfrm>
          <a:prstGeom prst="rect">
            <a:avLst/>
          </a:prstGeom>
          <a:noFill/>
        </p:spPr>
        <p:txBody>
          <a:bodyPr wrap="square" rtlCol="0">
            <a:spAutoFit/>
          </a:bodyPr>
          <a:lstStyle/>
          <a:p>
            <a:r>
              <a:rPr lang="en-US" sz="1400" dirty="0"/>
              <a:t>100 million globally</a:t>
            </a:r>
          </a:p>
        </p:txBody>
      </p:sp>
      <p:sp>
        <p:nvSpPr>
          <p:cNvPr id="8" name="TextBox 7"/>
          <p:cNvSpPr txBox="1"/>
          <p:nvPr/>
        </p:nvSpPr>
        <p:spPr>
          <a:xfrm>
            <a:off x="1079199" y="2085695"/>
            <a:ext cx="3235410" cy="738664"/>
          </a:xfrm>
          <a:prstGeom prst="rect">
            <a:avLst/>
          </a:prstGeom>
          <a:noFill/>
        </p:spPr>
        <p:txBody>
          <a:bodyPr wrap="square" rtlCol="0">
            <a:spAutoFit/>
          </a:bodyPr>
          <a:lstStyle/>
          <a:p>
            <a:r>
              <a:rPr lang="en-US" sz="1400" dirty="0"/>
              <a:t>31% of 30-49 year-olds world wide </a:t>
            </a:r>
          </a:p>
          <a:p>
            <a:r>
              <a:rPr lang="en-US" sz="1400" dirty="0"/>
              <a:t>28% of adult women online</a:t>
            </a:r>
          </a:p>
          <a:p>
            <a:r>
              <a:rPr lang="en-US" sz="1400" dirty="0"/>
              <a:t>27% of adult men online</a:t>
            </a:r>
          </a:p>
        </p:txBody>
      </p:sp>
      <p:sp>
        <p:nvSpPr>
          <p:cNvPr id="9" name="TextBox 8"/>
          <p:cNvSpPr txBox="1"/>
          <p:nvPr/>
        </p:nvSpPr>
        <p:spPr>
          <a:xfrm>
            <a:off x="1103487" y="3193246"/>
            <a:ext cx="3388655" cy="523220"/>
          </a:xfrm>
          <a:prstGeom prst="rect">
            <a:avLst/>
          </a:prstGeom>
          <a:noFill/>
        </p:spPr>
        <p:txBody>
          <a:bodyPr wrap="square" rtlCol="0">
            <a:spAutoFit/>
          </a:bodyPr>
          <a:lstStyle/>
          <a:p>
            <a:r>
              <a:rPr lang="en-US" sz="1400" dirty="0"/>
              <a:t>Professional networking and job hunting; an online CV</a:t>
            </a:r>
          </a:p>
        </p:txBody>
      </p:sp>
      <p:sp>
        <p:nvSpPr>
          <p:cNvPr id="10" name="TextBox 9"/>
          <p:cNvSpPr txBox="1"/>
          <p:nvPr/>
        </p:nvSpPr>
        <p:spPr>
          <a:xfrm>
            <a:off x="1106399" y="4304823"/>
            <a:ext cx="3219413" cy="523220"/>
          </a:xfrm>
          <a:prstGeom prst="rect">
            <a:avLst/>
          </a:prstGeom>
          <a:noFill/>
        </p:spPr>
        <p:txBody>
          <a:bodyPr wrap="square" rtlCol="0">
            <a:spAutoFit/>
          </a:bodyPr>
          <a:lstStyle/>
          <a:p>
            <a:r>
              <a:rPr lang="en-US" sz="1400" dirty="0"/>
              <a:t>Good for sharing blog posts, developing a professional network.</a:t>
            </a:r>
          </a:p>
        </p:txBody>
      </p:sp>
      <p:sp>
        <p:nvSpPr>
          <p:cNvPr id="13" name="TextBox 12"/>
          <p:cNvSpPr txBox="1"/>
          <p:nvPr/>
        </p:nvSpPr>
        <p:spPr>
          <a:xfrm>
            <a:off x="834227" y="1023128"/>
            <a:ext cx="3491585" cy="307777"/>
          </a:xfrm>
          <a:prstGeom prst="rect">
            <a:avLst/>
          </a:prstGeom>
          <a:noFill/>
        </p:spPr>
        <p:txBody>
          <a:bodyPr wrap="square" rtlCol="0">
            <a:spAutoFit/>
          </a:bodyPr>
          <a:lstStyle/>
          <a:p>
            <a:r>
              <a:rPr lang="en-US" sz="1400" b="1" dirty="0" smtClean="0"/>
              <a:t>Number of active users (per month)</a:t>
            </a:r>
            <a:endParaRPr lang="en-US" sz="1400" b="1" dirty="0"/>
          </a:p>
        </p:txBody>
      </p:sp>
      <p:sp>
        <p:nvSpPr>
          <p:cNvPr id="14" name="TextBox 13"/>
          <p:cNvSpPr txBox="1"/>
          <p:nvPr/>
        </p:nvSpPr>
        <p:spPr>
          <a:xfrm>
            <a:off x="834227" y="1766609"/>
            <a:ext cx="2076554" cy="307777"/>
          </a:xfrm>
          <a:prstGeom prst="rect">
            <a:avLst/>
          </a:prstGeom>
          <a:noFill/>
        </p:spPr>
        <p:txBody>
          <a:bodyPr wrap="square" rtlCol="0">
            <a:spAutoFit/>
          </a:bodyPr>
          <a:lstStyle/>
          <a:p>
            <a:r>
              <a:rPr lang="en-US" sz="1400" b="1" dirty="0" smtClean="0"/>
              <a:t>Key audiences</a:t>
            </a:r>
            <a:endParaRPr lang="en-US" sz="1400" b="1" dirty="0"/>
          </a:p>
        </p:txBody>
      </p:sp>
      <p:sp>
        <p:nvSpPr>
          <p:cNvPr id="15" name="TextBox 14"/>
          <p:cNvSpPr txBox="1"/>
          <p:nvPr/>
        </p:nvSpPr>
        <p:spPr>
          <a:xfrm>
            <a:off x="834227" y="2922150"/>
            <a:ext cx="1780401" cy="307777"/>
          </a:xfrm>
          <a:prstGeom prst="rect">
            <a:avLst/>
          </a:prstGeom>
          <a:noFill/>
        </p:spPr>
        <p:txBody>
          <a:bodyPr wrap="square" rtlCol="0">
            <a:spAutoFit/>
          </a:bodyPr>
          <a:lstStyle/>
          <a:p>
            <a:r>
              <a:rPr lang="en-US" sz="1400" b="1" dirty="0" smtClean="0"/>
              <a:t>Used for</a:t>
            </a:r>
            <a:endParaRPr lang="en-US" sz="1400" b="1"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58</a:t>
            </a:fld>
            <a:endParaRPr lang="en-US" dirty="0"/>
          </a:p>
        </p:txBody>
      </p:sp>
      <p:sp>
        <p:nvSpPr>
          <p:cNvPr id="34" name="TextBox 33"/>
          <p:cNvSpPr txBox="1"/>
          <p:nvPr/>
        </p:nvSpPr>
        <p:spPr>
          <a:xfrm>
            <a:off x="5425863" y="1241182"/>
            <a:ext cx="3396215" cy="1261884"/>
          </a:xfrm>
          <a:prstGeom prst="rect">
            <a:avLst/>
          </a:prstGeom>
          <a:noFill/>
        </p:spPr>
        <p:txBody>
          <a:bodyPr wrap="square" rtlCol="0">
            <a:spAutoFit/>
          </a:bodyPr>
          <a:lstStyle/>
          <a:p>
            <a:r>
              <a:rPr lang="en-US" sz="1400" dirty="0"/>
              <a:t>Post Tuesday through Thursday. Best time is Wednesday from 3-5 </a:t>
            </a:r>
            <a:r>
              <a:rPr lang="en-US" sz="1400" dirty="0" smtClean="0"/>
              <a:t>pm EST. </a:t>
            </a:r>
            <a:endParaRPr lang="en-US" sz="1400" dirty="0"/>
          </a:p>
          <a:p>
            <a:endParaRPr lang="en-US" sz="1600" dirty="0" smtClean="0"/>
          </a:p>
          <a:p>
            <a:endParaRPr lang="en-US" sz="1600" dirty="0"/>
          </a:p>
          <a:p>
            <a:endParaRPr lang="en-US" sz="1600" dirty="0"/>
          </a:p>
        </p:txBody>
      </p:sp>
      <p:sp>
        <p:nvSpPr>
          <p:cNvPr id="37" name="TextBox 36"/>
          <p:cNvSpPr txBox="1"/>
          <p:nvPr/>
        </p:nvSpPr>
        <p:spPr>
          <a:xfrm>
            <a:off x="5242767" y="969447"/>
            <a:ext cx="2236699" cy="307777"/>
          </a:xfrm>
          <a:prstGeom prst="rect">
            <a:avLst/>
          </a:prstGeom>
          <a:noFill/>
        </p:spPr>
        <p:txBody>
          <a:bodyPr wrap="square" rtlCol="0">
            <a:spAutoFit/>
          </a:bodyPr>
          <a:lstStyle/>
          <a:p>
            <a:r>
              <a:rPr lang="en-US" sz="1400" b="1" dirty="0" smtClean="0"/>
              <a:t>Time</a:t>
            </a:r>
            <a:endParaRPr lang="en-US" sz="1400" b="1" dirty="0"/>
          </a:p>
        </p:txBody>
      </p:sp>
      <p:sp>
        <p:nvSpPr>
          <p:cNvPr id="38" name="TextBox 37"/>
          <p:cNvSpPr txBox="1"/>
          <p:nvPr/>
        </p:nvSpPr>
        <p:spPr>
          <a:xfrm>
            <a:off x="886687" y="5200312"/>
            <a:ext cx="2236699" cy="307777"/>
          </a:xfrm>
          <a:prstGeom prst="rect">
            <a:avLst/>
          </a:prstGeom>
          <a:noFill/>
        </p:spPr>
        <p:txBody>
          <a:bodyPr wrap="square" rtlCol="0">
            <a:spAutoFit/>
          </a:bodyPr>
          <a:lstStyle/>
          <a:p>
            <a:r>
              <a:rPr lang="en-US" sz="1400" b="1" dirty="0" smtClean="0"/>
              <a:t>Engagement</a:t>
            </a:r>
            <a:endParaRPr lang="en-US" sz="1400" b="1" dirty="0"/>
          </a:p>
        </p:txBody>
      </p:sp>
      <p:sp>
        <p:nvSpPr>
          <p:cNvPr id="39" name="TextBox 38"/>
          <p:cNvSpPr txBox="1"/>
          <p:nvPr/>
        </p:nvSpPr>
        <p:spPr>
          <a:xfrm>
            <a:off x="5254836" y="2189341"/>
            <a:ext cx="2236699" cy="307777"/>
          </a:xfrm>
          <a:prstGeom prst="rect">
            <a:avLst/>
          </a:prstGeom>
          <a:noFill/>
        </p:spPr>
        <p:txBody>
          <a:bodyPr wrap="square" rtlCol="0">
            <a:spAutoFit/>
          </a:bodyPr>
          <a:lstStyle/>
          <a:p>
            <a:r>
              <a:rPr lang="en-US" sz="1400" b="1" dirty="0" smtClean="0"/>
              <a:t>Access/Privacy</a:t>
            </a:r>
            <a:endParaRPr lang="en-US" sz="1400" b="1" dirty="0"/>
          </a:p>
        </p:txBody>
      </p:sp>
      <p:sp>
        <p:nvSpPr>
          <p:cNvPr id="5" name="Rectangle 4"/>
          <p:cNvSpPr/>
          <p:nvPr/>
        </p:nvSpPr>
        <p:spPr>
          <a:xfrm>
            <a:off x="1064366" y="5463010"/>
            <a:ext cx="3782698" cy="480131"/>
          </a:xfrm>
          <a:prstGeom prst="rect">
            <a:avLst/>
          </a:prstGeom>
        </p:spPr>
        <p:txBody>
          <a:bodyPr wrap="square">
            <a:spAutoFit/>
          </a:bodyPr>
          <a:lstStyle/>
          <a:p>
            <a:pPr>
              <a:lnSpc>
                <a:spcPct val="90000"/>
              </a:lnSpc>
              <a:spcBef>
                <a:spcPts val="600"/>
              </a:spcBef>
            </a:pPr>
            <a:r>
              <a:rPr lang="en-US" sz="1400" spc="-50" dirty="0"/>
              <a:t>Users look for posts on industry trends and news, tips or best practices, and jobs or skills</a:t>
            </a:r>
          </a:p>
        </p:txBody>
      </p:sp>
      <p:sp>
        <p:nvSpPr>
          <p:cNvPr id="17" name="Rectangle 16"/>
          <p:cNvSpPr/>
          <p:nvPr/>
        </p:nvSpPr>
        <p:spPr>
          <a:xfrm>
            <a:off x="5425863" y="2477326"/>
            <a:ext cx="3176926" cy="954107"/>
          </a:xfrm>
          <a:prstGeom prst="rect">
            <a:avLst/>
          </a:prstGeom>
        </p:spPr>
        <p:txBody>
          <a:bodyPr wrap="square">
            <a:spAutoFit/>
          </a:bodyPr>
          <a:lstStyle/>
          <a:p>
            <a:r>
              <a:rPr lang="en-US" sz="1400" dirty="0"/>
              <a:t>Manage your account privacy settings in your profile. In the Privacy tab learn what can be seen about you, what information can be used, etc. </a:t>
            </a:r>
          </a:p>
        </p:txBody>
      </p:sp>
      <p:sp>
        <p:nvSpPr>
          <p:cNvPr id="40" name="TextBox 39"/>
          <p:cNvSpPr txBox="1"/>
          <p:nvPr/>
        </p:nvSpPr>
        <p:spPr>
          <a:xfrm>
            <a:off x="5489138" y="3961692"/>
            <a:ext cx="3163406" cy="2246769"/>
          </a:xfrm>
          <a:prstGeom prst="rect">
            <a:avLst/>
          </a:prstGeom>
          <a:noFill/>
        </p:spPr>
        <p:txBody>
          <a:bodyPr wrap="square" rtlCol="0">
            <a:spAutoFit/>
          </a:bodyPr>
          <a:lstStyle/>
          <a:p>
            <a:r>
              <a:rPr lang="en-US" sz="1400" dirty="0"/>
              <a:t>Simple search is available for people, jobs, and posts. </a:t>
            </a:r>
          </a:p>
          <a:p>
            <a:endParaRPr lang="en-US" sz="1400" dirty="0"/>
          </a:p>
          <a:p>
            <a:r>
              <a:rPr lang="en-US" sz="1400" dirty="0"/>
              <a:t>Advanced search available to  premium members</a:t>
            </a:r>
          </a:p>
          <a:p>
            <a:endParaRPr lang="en-US" sz="1400" dirty="0"/>
          </a:p>
          <a:p>
            <a:r>
              <a:rPr lang="en-US" sz="1400" dirty="0"/>
              <a:t>See more information: </a:t>
            </a:r>
            <a:r>
              <a:rPr lang="en-US" sz="1400" dirty="0">
                <a:hlinkClick r:id="rId3"/>
              </a:rPr>
              <a:t>https://www.linkedin.com/help/linkedin/suggested/302</a:t>
            </a:r>
            <a:endParaRPr lang="en-US" sz="1400" dirty="0"/>
          </a:p>
          <a:p>
            <a:endParaRPr lang="en-US" sz="1400" dirty="0"/>
          </a:p>
        </p:txBody>
      </p:sp>
      <p:sp>
        <p:nvSpPr>
          <p:cNvPr id="41" name="TextBox 40"/>
          <p:cNvSpPr txBox="1"/>
          <p:nvPr/>
        </p:nvSpPr>
        <p:spPr>
          <a:xfrm>
            <a:off x="5201828" y="3579373"/>
            <a:ext cx="2236699" cy="307777"/>
          </a:xfrm>
          <a:prstGeom prst="rect">
            <a:avLst/>
          </a:prstGeom>
          <a:noFill/>
        </p:spPr>
        <p:txBody>
          <a:bodyPr wrap="square" rtlCol="0">
            <a:spAutoFit/>
          </a:bodyPr>
          <a:lstStyle/>
          <a:p>
            <a:r>
              <a:rPr lang="en-US" sz="1400" b="1" dirty="0" smtClean="0"/>
              <a:t>Advanced Searching</a:t>
            </a:r>
            <a:endParaRPr lang="en-US" sz="1400" b="1"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579" y="1803051"/>
            <a:ext cx="476255" cy="47625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731" y="1108568"/>
            <a:ext cx="422104" cy="422104"/>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4636" y="2300063"/>
            <a:ext cx="462393" cy="462393"/>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83859" y="1071585"/>
            <a:ext cx="470977" cy="470977"/>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9884" y="5227521"/>
            <a:ext cx="470977" cy="470977"/>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5393" y="4040719"/>
            <a:ext cx="478834" cy="47883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49427" y="3584651"/>
            <a:ext cx="456068" cy="456068"/>
          </a:xfrm>
          <a:prstGeom prst="rect">
            <a:avLst/>
          </a:prstGeom>
        </p:spPr>
      </p:pic>
      <p:pic>
        <p:nvPicPr>
          <p:cNvPr id="21" name="Pictur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9749" y="2970611"/>
            <a:ext cx="417988" cy="417988"/>
          </a:xfrm>
          <a:prstGeom prst="rect">
            <a:avLst/>
          </a:prstGeom>
        </p:spPr>
      </p:pic>
      <p:pic>
        <p:nvPicPr>
          <p:cNvPr id="28" name="Picture 27"/>
          <p:cNvPicPr>
            <a:picLocks noChangeAspect="1"/>
          </p:cNvPicPr>
          <p:nvPr/>
        </p:nvPicPr>
        <p:blipFill rotWithShape="1">
          <a:blip r:embed="rId12" cstate="print">
            <a:extLst>
              <a:ext uri="{28A0092B-C50C-407E-A947-70E740481C1C}">
                <a14:useLocalDpi xmlns:a14="http://schemas.microsoft.com/office/drawing/2010/main" val="0"/>
              </a:ext>
            </a:extLst>
          </a:blip>
          <a:srcRect t="24144" b="32973"/>
          <a:stretch/>
        </p:blipFill>
        <p:spPr>
          <a:xfrm>
            <a:off x="1064366" y="251197"/>
            <a:ext cx="1846415" cy="593848"/>
          </a:xfrm>
          <a:prstGeom prst="rect">
            <a:avLst/>
          </a:prstGeom>
        </p:spPr>
      </p:pic>
      <p:sp>
        <p:nvSpPr>
          <p:cNvPr id="29" name="TextBox 28"/>
          <p:cNvSpPr txBox="1"/>
          <p:nvPr/>
        </p:nvSpPr>
        <p:spPr>
          <a:xfrm>
            <a:off x="847736" y="4027501"/>
            <a:ext cx="3478076" cy="307777"/>
          </a:xfrm>
          <a:prstGeom prst="rect">
            <a:avLst/>
          </a:prstGeom>
          <a:noFill/>
        </p:spPr>
        <p:txBody>
          <a:bodyPr wrap="square" rtlCol="0">
            <a:spAutoFit/>
          </a:bodyPr>
          <a:lstStyle/>
          <a:p>
            <a:r>
              <a:rPr lang="en-US" sz="1400" b="1" dirty="0" smtClean="0"/>
              <a:t>Why it is good for research dissemination</a:t>
            </a:r>
            <a:endParaRPr lang="en-US" sz="1400" b="1" dirty="0"/>
          </a:p>
        </p:txBody>
      </p:sp>
    </p:spTree>
    <p:extLst>
      <p:ext uri="{BB962C8B-B14F-4D97-AF65-F5344CB8AC3E}">
        <p14:creationId xmlns:p14="http://schemas.microsoft.com/office/powerpoint/2010/main" val="5951005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41579" y="6324600"/>
            <a:ext cx="2020621" cy="39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44046" y="1277224"/>
            <a:ext cx="2096273" cy="307777"/>
          </a:xfrm>
          <a:prstGeom prst="rect">
            <a:avLst/>
          </a:prstGeom>
          <a:noFill/>
        </p:spPr>
        <p:txBody>
          <a:bodyPr wrap="square" rtlCol="0">
            <a:spAutoFit/>
          </a:bodyPr>
          <a:lstStyle/>
          <a:p>
            <a:r>
              <a:rPr lang="en-US" sz="1400" dirty="0"/>
              <a:t>100 million globally </a:t>
            </a:r>
          </a:p>
        </p:txBody>
      </p:sp>
      <p:sp>
        <p:nvSpPr>
          <p:cNvPr id="8" name="TextBox 7"/>
          <p:cNvSpPr txBox="1"/>
          <p:nvPr/>
        </p:nvSpPr>
        <p:spPr>
          <a:xfrm>
            <a:off x="1079199" y="2085695"/>
            <a:ext cx="3235410" cy="738664"/>
          </a:xfrm>
          <a:prstGeom prst="rect">
            <a:avLst/>
          </a:prstGeom>
          <a:noFill/>
        </p:spPr>
        <p:txBody>
          <a:bodyPr wrap="square" rtlCol="0">
            <a:spAutoFit/>
          </a:bodyPr>
          <a:lstStyle/>
          <a:p>
            <a:r>
              <a:rPr lang="en-US" sz="1400" dirty="0"/>
              <a:t>34% of 18-29 year-olds world wide </a:t>
            </a:r>
          </a:p>
          <a:p>
            <a:r>
              <a:rPr lang="en-US" sz="1400" dirty="0"/>
              <a:t>42% of adult women online</a:t>
            </a:r>
          </a:p>
          <a:p>
            <a:r>
              <a:rPr lang="en-US" sz="1400" dirty="0"/>
              <a:t>13% of adult men online</a:t>
            </a:r>
          </a:p>
        </p:txBody>
      </p:sp>
      <p:sp>
        <p:nvSpPr>
          <p:cNvPr id="9" name="TextBox 8"/>
          <p:cNvSpPr txBox="1"/>
          <p:nvPr/>
        </p:nvSpPr>
        <p:spPr>
          <a:xfrm>
            <a:off x="1103487" y="3193246"/>
            <a:ext cx="3388655" cy="738664"/>
          </a:xfrm>
          <a:prstGeom prst="rect">
            <a:avLst/>
          </a:prstGeom>
          <a:noFill/>
        </p:spPr>
        <p:txBody>
          <a:bodyPr wrap="square" rtlCol="0">
            <a:spAutoFit/>
          </a:bodyPr>
          <a:lstStyle/>
          <a:p>
            <a:r>
              <a:rPr lang="en-US" sz="1400" dirty="0"/>
              <a:t>Curating images connected to  hobbies, ideas, and aspirations. People use Pinterest to seek out information and solutions.</a:t>
            </a:r>
          </a:p>
        </p:txBody>
      </p:sp>
      <p:sp>
        <p:nvSpPr>
          <p:cNvPr id="10" name="TextBox 9"/>
          <p:cNvSpPr txBox="1"/>
          <p:nvPr/>
        </p:nvSpPr>
        <p:spPr>
          <a:xfrm>
            <a:off x="1106399" y="4304823"/>
            <a:ext cx="3219413" cy="954107"/>
          </a:xfrm>
          <a:prstGeom prst="rect">
            <a:avLst/>
          </a:prstGeom>
          <a:noFill/>
        </p:spPr>
        <p:txBody>
          <a:bodyPr wrap="square" rtlCol="0">
            <a:spAutoFit/>
          </a:bodyPr>
          <a:lstStyle/>
          <a:p>
            <a:r>
              <a:rPr lang="en-US" sz="1400" dirty="0"/>
              <a:t>For anyone working with infographics and images, this is a useful platform for connecting with students, colleagues, and smaller interest groups.</a:t>
            </a:r>
          </a:p>
        </p:txBody>
      </p:sp>
      <p:sp>
        <p:nvSpPr>
          <p:cNvPr id="13" name="TextBox 12"/>
          <p:cNvSpPr txBox="1"/>
          <p:nvPr/>
        </p:nvSpPr>
        <p:spPr>
          <a:xfrm>
            <a:off x="834227" y="1023128"/>
            <a:ext cx="3491585" cy="307777"/>
          </a:xfrm>
          <a:prstGeom prst="rect">
            <a:avLst/>
          </a:prstGeom>
          <a:noFill/>
        </p:spPr>
        <p:txBody>
          <a:bodyPr wrap="square" rtlCol="0">
            <a:spAutoFit/>
          </a:bodyPr>
          <a:lstStyle/>
          <a:p>
            <a:r>
              <a:rPr lang="en-US" sz="1400" b="1" dirty="0" smtClean="0"/>
              <a:t>Number of active users (per month)</a:t>
            </a:r>
            <a:endParaRPr lang="en-US" sz="1400" b="1" dirty="0"/>
          </a:p>
        </p:txBody>
      </p:sp>
      <p:sp>
        <p:nvSpPr>
          <p:cNvPr id="14" name="TextBox 13"/>
          <p:cNvSpPr txBox="1"/>
          <p:nvPr/>
        </p:nvSpPr>
        <p:spPr>
          <a:xfrm>
            <a:off x="834227" y="1766609"/>
            <a:ext cx="2076554" cy="307777"/>
          </a:xfrm>
          <a:prstGeom prst="rect">
            <a:avLst/>
          </a:prstGeom>
          <a:noFill/>
        </p:spPr>
        <p:txBody>
          <a:bodyPr wrap="square" rtlCol="0">
            <a:spAutoFit/>
          </a:bodyPr>
          <a:lstStyle/>
          <a:p>
            <a:r>
              <a:rPr lang="en-US" sz="1400" b="1" dirty="0" smtClean="0"/>
              <a:t>Key audiences</a:t>
            </a:r>
            <a:endParaRPr lang="en-US" sz="1400" b="1" dirty="0"/>
          </a:p>
        </p:txBody>
      </p:sp>
      <p:sp>
        <p:nvSpPr>
          <p:cNvPr id="15" name="TextBox 14"/>
          <p:cNvSpPr txBox="1"/>
          <p:nvPr/>
        </p:nvSpPr>
        <p:spPr>
          <a:xfrm>
            <a:off x="834227" y="2922150"/>
            <a:ext cx="1780401" cy="307777"/>
          </a:xfrm>
          <a:prstGeom prst="rect">
            <a:avLst/>
          </a:prstGeom>
          <a:noFill/>
        </p:spPr>
        <p:txBody>
          <a:bodyPr wrap="square" rtlCol="0">
            <a:spAutoFit/>
          </a:bodyPr>
          <a:lstStyle/>
          <a:p>
            <a:r>
              <a:rPr lang="en-US" sz="1400" b="1" dirty="0" smtClean="0"/>
              <a:t>Used for</a:t>
            </a:r>
            <a:endParaRPr lang="en-US" sz="1400" b="1"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59</a:t>
            </a:fld>
            <a:endParaRPr lang="en-US" dirty="0"/>
          </a:p>
        </p:txBody>
      </p:sp>
      <p:sp>
        <p:nvSpPr>
          <p:cNvPr id="34" name="TextBox 33"/>
          <p:cNvSpPr txBox="1"/>
          <p:nvPr/>
        </p:nvSpPr>
        <p:spPr>
          <a:xfrm>
            <a:off x="5425863" y="1241182"/>
            <a:ext cx="3396215" cy="1477328"/>
          </a:xfrm>
          <a:prstGeom prst="rect">
            <a:avLst/>
          </a:prstGeom>
          <a:noFill/>
        </p:spPr>
        <p:txBody>
          <a:bodyPr wrap="square" rtlCol="0">
            <a:spAutoFit/>
          </a:bodyPr>
          <a:lstStyle/>
          <a:p>
            <a:r>
              <a:rPr lang="en-US" sz="1400" dirty="0"/>
              <a:t>Post any day from 2 pm – 4 pm EST , and 8 pm – 1 am EST. Best time is Saturday morning.</a:t>
            </a:r>
          </a:p>
          <a:p>
            <a:endParaRPr lang="en-US" sz="1600" dirty="0" smtClean="0"/>
          </a:p>
          <a:p>
            <a:endParaRPr lang="en-US" sz="1600" dirty="0"/>
          </a:p>
          <a:p>
            <a:endParaRPr lang="en-US" sz="1600" dirty="0"/>
          </a:p>
        </p:txBody>
      </p:sp>
      <p:sp>
        <p:nvSpPr>
          <p:cNvPr id="37" name="TextBox 36"/>
          <p:cNvSpPr txBox="1"/>
          <p:nvPr/>
        </p:nvSpPr>
        <p:spPr>
          <a:xfrm>
            <a:off x="5242767" y="969447"/>
            <a:ext cx="2236699" cy="307777"/>
          </a:xfrm>
          <a:prstGeom prst="rect">
            <a:avLst/>
          </a:prstGeom>
          <a:noFill/>
        </p:spPr>
        <p:txBody>
          <a:bodyPr wrap="square" rtlCol="0">
            <a:spAutoFit/>
          </a:bodyPr>
          <a:lstStyle/>
          <a:p>
            <a:r>
              <a:rPr lang="en-US" sz="1400" b="1" dirty="0" smtClean="0"/>
              <a:t>Time</a:t>
            </a:r>
            <a:endParaRPr lang="en-US" sz="1400" b="1" dirty="0"/>
          </a:p>
        </p:txBody>
      </p:sp>
      <p:sp>
        <p:nvSpPr>
          <p:cNvPr id="38" name="TextBox 37"/>
          <p:cNvSpPr txBox="1"/>
          <p:nvPr/>
        </p:nvSpPr>
        <p:spPr>
          <a:xfrm>
            <a:off x="886687" y="5200312"/>
            <a:ext cx="2236699" cy="307777"/>
          </a:xfrm>
          <a:prstGeom prst="rect">
            <a:avLst/>
          </a:prstGeom>
          <a:noFill/>
        </p:spPr>
        <p:txBody>
          <a:bodyPr wrap="square" rtlCol="0">
            <a:spAutoFit/>
          </a:bodyPr>
          <a:lstStyle/>
          <a:p>
            <a:r>
              <a:rPr lang="en-US" sz="1400" b="1" dirty="0" smtClean="0"/>
              <a:t>Engagement</a:t>
            </a:r>
            <a:endParaRPr lang="en-US" sz="1400" b="1" dirty="0"/>
          </a:p>
        </p:txBody>
      </p:sp>
      <p:sp>
        <p:nvSpPr>
          <p:cNvPr id="39" name="TextBox 38"/>
          <p:cNvSpPr txBox="1"/>
          <p:nvPr/>
        </p:nvSpPr>
        <p:spPr>
          <a:xfrm>
            <a:off x="5254836" y="2189341"/>
            <a:ext cx="2236699" cy="307777"/>
          </a:xfrm>
          <a:prstGeom prst="rect">
            <a:avLst/>
          </a:prstGeom>
          <a:noFill/>
        </p:spPr>
        <p:txBody>
          <a:bodyPr wrap="square" rtlCol="0">
            <a:spAutoFit/>
          </a:bodyPr>
          <a:lstStyle/>
          <a:p>
            <a:r>
              <a:rPr lang="en-US" sz="1400" b="1" dirty="0" smtClean="0"/>
              <a:t>Access/Privacy</a:t>
            </a:r>
            <a:endParaRPr lang="en-US" sz="1400" b="1" dirty="0"/>
          </a:p>
        </p:txBody>
      </p:sp>
      <p:sp>
        <p:nvSpPr>
          <p:cNvPr id="5" name="Rectangle 4"/>
          <p:cNvSpPr/>
          <p:nvPr/>
        </p:nvSpPr>
        <p:spPr>
          <a:xfrm>
            <a:off x="1064366" y="5463010"/>
            <a:ext cx="3782698" cy="1603516"/>
          </a:xfrm>
          <a:prstGeom prst="rect">
            <a:avLst/>
          </a:prstGeom>
        </p:spPr>
        <p:txBody>
          <a:bodyPr wrap="square">
            <a:spAutoFit/>
          </a:bodyPr>
          <a:lstStyle/>
          <a:p>
            <a:pPr>
              <a:lnSpc>
                <a:spcPct val="90000"/>
              </a:lnSpc>
              <a:spcBef>
                <a:spcPts val="600"/>
              </a:spcBef>
            </a:pPr>
            <a:r>
              <a:rPr lang="en-US" sz="1400" dirty="0"/>
              <a:t>Post images on a blog or website that can be pinned in Pinterest. Lighter images w/out faces are pinned more often  (736 X 1102 </a:t>
            </a:r>
            <a:r>
              <a:rPr lang="en-US" sz="1400" dirty="0" smtClean="0"/>
              <a:t>size).</a:t>
            </a:r>
          </a:p>
          <a:p>
            <a:pPr>
              <a:lnSpc>
                <a:spcPct val="90000"/>
              </a:lnSpc>
              <a:spcBef>
                <a:spcPts val="600"/>
              </a:spcBef>
            </a:pPr>
            <a:r>
              <a:rPr lang="en-US" sz="1400" dirty="0" smtClean="0"/>
              <a:t>Create </a:t>
            </a:r>
            <a:r>
              <a:rPr lang="en-US" sz="1400" dirty="0"/>
              <a:t>a board of pins and keep it secret, then through out the day, pin them on your live boards. </a:t>
            </a:r>
          </a:p>
          <a:p>
            <a:pPr>
              <a:lnSpc>
                <a:spcPct val="90000"/>
              </a:lnSpc>
              <a:spcBef>
                <a:spcPts val="600"/>
              </a:spcBef>
            </a:pPr>
            <a:endParaRPr lang="en-US" sz="1400" dirty="0"/>
          </a:p>
        </p:txBody>
      </p:sp>
      <p:sp>
        <p:nvSpPr>
          <p:cNvPr id="17" name="Rectangle 16"/>
          <p:cNvSpPr/>
          <p:nvPr/>
        </p:nvSpPr>
        <p:spPr>
          <a:xfrm>
            <a:off x="5425862" y="2477326"/>
            <a:ext cx="3565050" cy="954107"/>
          </a:xfrm>
          <a:prstGeom prst="rect">
            <a:avLst/>
          </a:prstGeom>
        </p:spPr>
        <p:txBody>
          <a:bodyPr wrap="square">
            <a:spAutoFit/>
          </a:bodyPr>
          <a:lstStyle/>
          <a:p>
            <a:r>
              <a:rPr lang="en-US" sz="1400" dirty="0"/>
              <a:t>Go to Pinterest Privacy to learn what information is collected and how it is used. See: </a:t>
            </a:r>
            <a:r>
              <a:rPr lang="en-US" sz="1400" dirty="0">
                <a:hlinkClick r:id="rId3"/>
              </a:rPr>
              <a:t>https://policy.pinterest.com/en/privacy-policy</a:t>
            </a:r>
            <a:endParaRPr lang="en-US" sz="1400" dirty="0"/>
          </a:p>
        </p:txBody>
      </p:sp>
      <p:sp>
        <p:nvSpPr>
          <p:cNvPr id="40" name="TextBox 39"/>
          <p:cNvSpPr txBox="1"/>
          <p:nvPr/>
        </p:nvSpPr>
        <p:spPr>
          <a:xfrm>
            <a:off x="5489138" y="3961692"/>
            <a:ext cx="3163406" cy="2031325"/>
          </a:xfrm>
          <a:prstGeom prst="rect">
            <a:avLst/>
          </a:prstGeom>
          <a:noFill/>
        </p:spPr>
        <p:txBody>
          <a:bodyPr wrap="square" rtlCol="0">
            <a:spAutoFit/>
          </a:bodyPr>
          <a:lstStyle/>
          <a:p>
            <a:r>
              <a:rPr lang="en-US" sz="1400" dirty="0"/>
              <a:t>Simple search is available for pins, boards or people using keywords or hashtags, or browse pins by category. </a:t>
            </a:r>
          </a:p>
          <a:p>
            <a:endParaRPr lang="en-US" sz="1400" dirty="0"/>
          </a:p>
          <a:p>
            <a:r>
              <a:rPr lang="en-US" sz="1400" dirty="0"/>
              <a:t>Use keywords as part of the file name </a:t>
            </a:r>
          </a:p>
          <a:p>
            <a:endParaRPr lang="en-US" sz="1400" dirty="0"/>
          </a:p>
          <a:p>
            <a:r>
              <a:rPr lang="en-US" sz="1400" dirty="0"/>
              <a:t>See more information: </a:t>
            </a:r>
            <a:r>
              <a:rPr lang="en-US" sz="1400" dirty="0">
                <a:hlinkClick r:id="rId4"/>
              </a:rPr>
              <a:t>https://help.pinterest.com/en/articles/finding-things-pinterest</a:t>
            </a:r>
            <a:endParaRPr lang="en-US" sz="1400" dirty="0"/>
          </a:p>
        </p:txBody>
      </p:sp>
      <p:sp>
        <p:nvSpPr>
          <p:cNvPr id="41" name="TextBox 40"/>
          <p:cNvSpPr txBox="1"/>
          <p:nvPr/>
        </p:nvSpPr>
        <p:spPr>
          <a:xfrm>
            <a:off x="5201828" y="3579373"/>
            <a:ext cx="2236699" cy="307777"/>
          </a:xfrm>
          <a:prstGeom prst="rect">
            <a:avLst/>
          </a:prstGeom>
          <a:noFill/>
        </p:spPr>
        <p:txBody>
          <a:bodyPr wrap="square" rtlCol="0">
            <a:spAutoFit/>
          </a:bodyPr>
          <a:lstStyle/>
          <a:p>
            <a:r>
              <a:rPr lang="en-US" sz="1400" b="1" dirty="0" smtClean="0"/>
              <a:t>Advanced Searching</a:t>
            </a:r>
            <a:endParaRPr lang="en-US" sz="1400" b="1" dirty="0"/>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579" y="1803051"/>
            <a:ext cx="476255" cy="476255"/>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731" y="1108568"/>
            <a:ext cx="422104" cy="422104"/>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4636" y="2300063"/>
            <a:ext cx="462393" cy="462393"/>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83859" y="1071585"/>
            <a:ext cx="470977" cy="470977"/>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9884" y="5227521"/>
            <a:ext cx="470977" cy="470977"/>
          </a:xfrm>
          <a:prstGeom prst="rect">
            <a:avLst/>
          </a:prstGeom>
        </p:spPr>
      </p:pic>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5393" y="4040719"/>
            <a:ext cx="478834" cy="478834"/>
          </a:xfrm>
          <a:prstGeom prst="rect">
            <a:avLst/>
          </a:prstGeom>
        </p:spPr>
      </p:pic>
      <p:pic>
        <p:nvPicPr>
          <p:cNvPr id="19" name="Pictur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49427" y="3584651"/>
            <a:ext cx="456068" cy="456068"/>
          </a:xfrm>
          <a:prstGeom prst="rect">
            <a:avLst/>
          </a:prstGeom>
        </p:spPr>
      </p:pic>
      <p:pic>
        <p:nvPicPr>
          <p:cNvPr id="21" name="Pictur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29749" y="2970611"/>
            <a:ext cx="417988" cy="417988"/>
          </a:xfrm>
          <a:prstGeom prst="rect">
            <a:avLst/>
          </a:prstGeom>
        </p:spPr>
      </p:pic>
      <p:pic>
        <p:nvPicPr>
          <p:cNvPr id="29" name="Picture 28"/>
          <p:cNvPicPr>
            <a:picLocks noChangeAspect="1"/>
          </p:cNvPicPr>
          <p:nvPr/>
        </p:nvPicPr>
        <p:blipFill rotWithShape="1">
          <a:blip r:embed="rId13" cstate="print">
            <a:extLst>
              <a:ext uri="{28A0092B-C50C-407E-A947-70E740481C1C}">
                <a14:useLocalDpi xmlns:a14="http://schemas.microsoft.com/office/drawing/2010/main" val="0"/>
              </a:ext>
            </a:extLst>
          </a:blip>
          <a:srcRect t="20540" b="28216"/>
          <a:stretch/>
        </p:blipFill>
        <p:spPr>
          <a:xfrm>
            <a:off x="871020" y="296077"/>
            <a:ext cx="2252365" cy="509199"/>
          </a:xfrm>
          <a:prstGeom prst="rect">
            <a:avLst/>
          </a:prstGeom>
        </p:spPr>
      </p:pic>
      <p:sp>
        <p:nvSpPr>
          <p:cNvPr id="30" name="TextBox 29"/>
          <p:cNvSpPr txBox="1"/>
          <p:nvPr/>
        </p:nvSpPr>
        <p:spPr>
          <a:xfrm>
            <a:off x="847736" y="4027501"/>
            <a:ext cx="3478076" cy="307777"/>
          </a:xfrm>
          <a:prstGeom prst="rect">
            <a:avLst/>
          </a:prstGeom>
          <a:noFill/>
        </p:spPr>
        <p:txBody>
          <a:bodyPr wrap="square" rtlCol="0">
            <a:spAutoFit/>
          </a:bodyPr>
          <a:lstStyle/>
          <a:p>
            <a:r>
              <a:rPr lang="en-US" sz="1400" b="1" dirty="0" smtClean="0"/>
              <a:t>Why it is good for research dissemination</a:t>
            </a:r>
            <a:endParaRPr lang="en-US" sz="1400" b="1" dirty="0"/>
          </a:p>
        </p:txBody>
      </p:sp>
    </p:spTree>
    <p:extLst>
      <p:ext uri="{BB962C8B-B14F-4D97-AF65-F5344CB8AC3E}">
        <p14:creationId xmlns:p14="http://schemas.microsoft.com/office/powerpoint/2010/main" val="6772791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41579" y="6324600"/>
            <a:ext cx="2020621" cy="39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44046" y="1277224"/>
            <a:ext cx="2096273" cy="307777"/>
          </a:xfrm>
          <a:prstGeom prst="rect">
            <a:avLst/>
          </a:prstGeom>
          <a:noFill/>
        </p:spPr>
        <p:txBody>
          <a:bodyPr wrap="square" rtlCol="0">
            <a:spAutoFit/>
          </a:bodyPr>
          <a:lstStyle/>
          <a:p>
            <a:r>
              <a:rPr lang="en-US" sz="1400" dirty="0"/>
              <a:t>400 million globally</a:t>
            </a:r>
          </a:p>
        </p:txBody>
      </p:sp>
      <p:sp>
        <p:nvSpPr>
          <p:cNvPr id="8" name="TextBox 7"/>
          <p:cNvSpPr txBox="1"/>
          <p:nvPr/>
        </p:nvSpPr>
        <p:spPr>
          <a:xfrm>
            <a:off x="1079199" y="2085695"/>
            <a:ext cx="3235410" cy="738664"/>
          </a:xfrm>
          <a:prstGeom prst="rect">
            <a:avLst/>
          </a:prstGeom>
          <a:noFill/>
        </p:spPr>
        <p:txBody>
          <a:bodyPr wrap="square" rtlCol="0">
            <a:spAutoFit/>
          </a:bodyPr>
          <a:lstStyle/>
          <a:p>
            <a:r>
              <a:rPr lang="en-US" sz="1400" dirty="0"/>
              <a:t>53% of 18-29 year-olds world wide </a:t>
            </a:r>
          </a:p>
          <a:p>
            <a:r>
              <a:rPr lang="en-US" sz="1400" dirty="0"/>
              <a:t>29% of adult women online</a:t>
            </a:r>
          </a:p>
          <a:p>
            <a:r>
              <a:rPr lang="en-US" sz="1400" dirty="0"/>
              <a:t>22% of adult men online</a:t>
            </a:r>
          </a:p>
        </p:txBody>
      </p:sp>
      <p:sp>
        <p:nvSpPr>
          <p:cNvPr id="9" name="TextBox 8"/>
          <p:cNvSpPr txBox="1"/>
          <p:nvPr/>
        </p:nvSpPr>
        <p:spPr>
          <a:xfrm>
            <a:off x="1103487" y="3193246"/>
            <a:ext cx="3388655" cy="738664"/>
          </a:xfrm>
          <a:prstGeom prst="rect">
            <a:avLst/>
          </a:prstGeom>
          <a:noFill/>
        </p:spPr>
        <p:txBody>
          <a:bodyPr wrap="square" rtlCol="0">
            <a:spAutoFit/>
          </a:bodyPr>
          <a:lstStyle/>
          <a:p>
            <a:r>
              <a:rPr lang="en-US" sz="1400" dirty="0"/>
              <a:t>Popular network for instantly sharing photos and videos. Enormous user base among young people around the world</a:t>
            </a:r>
          </a:p>
        </p:txBody>
      </p:sp>
      <p:sp>
        <p:nvSpPr>
          <p:cNvPr id="10" name="TextBox 9"/>
          <p:cNvSpPr txBox="1"/>
          <p:nvPr/>
        </p:nvSpPr>
        <p:spPr>
          <a:xfrm>
            <a:off x="1106399" y="4304823"/>
            <a:ext cx="3219413" cy="954107"/>
          </a:xfrm>
          <a:prstGeom prst="rect">
            <a:avLst/>
          </a:prstGeom>
          <a:noFill/>
        </p:spPr>
        <p:txBody>
          <a:bodyPr wrap="square" rtlCol="0">
            <a:spAutoFit/>
          </a:bodyPr>
          <a:lstStyle/>
          <a:p>
            <a:r>
              <a:rPr lang="en-US" sz="1400" dirty="0"/>
              <a:t>Offers </a:t>
            </a:r>
            <a:r>
              <a:rPr lang="en-US" sz="1400" dirty="0" smtClean="0"/>
              <a:t>an easy </a:t>
            </a:r>
            <a:r>
              <a:rPr lang="en-US" sz="1400" dirty="0"/>
              <a:t>and accessible way of sharing photos and videos with younger audiences. At the forefront of social media photo sharing.</a:t>
            </a:r>
          </a:p>
        </p:txBody>
      </p:sp>
      <p:sp>
        <p:nvSpPr>
          <p:cNvPr id="13" name="TextBox 12"/>
          <p:cNvSpPr txBox="1"/>
          <p:nvPr/>
        </p:nvSpPr>
        <p:spPr>
          <a:xfrm>
            <a:off x="834227" y="1023128"/>
            <a:ext cx="3491585" cy="307777"/>
          </a:xfrm>
          <a:prstGeom prst="rect">
            <a:avLst/>
          </a:prstGeom>
          <a:noFill/>
        </p:spPr>
        <p:txBody>
          <a:bodyPr wrap="square" rtlCol="0">
            <a:spAutoFit/>
          </a:bodyPr>
          <a:lstStyle/>
          <a:p>
            <a:r>
              <a:rPr lang="en-US" sz="1400" b="1" dirty="0" smtClean="0"/>
              <a:t>Number of active users (per month)</a:t>
            </a:r>
            <a:endParaRPr lang="en-US" sz="1400" b="1" dirty="0"/>
          </a:p>
        </p:txBody>
      </p:sp>
      <p:sp>
        <p:nvSpPr>
          <p:cNvPr id="14" name="TextBox 13"/>
          <p:cNvSpPr txBox="1"/>
          <p:nvPr/>
        </p:nvSpPr>
        <p:spPr>
          <a:xfrm>
            <a:off x="834227" y="1766609"/>
            <a:ext cx="2076554" cy="307777"/>
          </a:xfrm>
          <a:prstGeom prst="rect">
            <a:avLst/>
          </a:prstGeom>
          <a:noFill/>
        </p:spPr>
        <p:txBody>
          <a:bodyPr wrap="square" rtlCol="0">
            <a:spAutoFit/>
          </a:bodyPr>
          <a:lstStyle/>
          <a:p>
            <a:r>
              <a:rPr lang="en-US" sz="1400" b="1" dirty="0" smtClean="0"/>
              <a:t>Key audiences</a:t>
            </a:r>
            <a:endParaRPr lang="en-US" sz="1400" b="1" dirty="0"/>
          </a:p>
        </p:txBody>
      </p:sp>
      <p:sp>
        <p:nvSpPr>
          <p:cNvPr id="15" name="TextBox 14"/>
          <p:cNvSpPr txBox="1"/>
          <p:nvPr/>
        </p:nvSpPr>
        <p:spPr>
          <a:xfrm>
            <a:off x="834227" y="2922150"/>
            <a:ext cx="1780401" cy="307777"/>
          </a:xfrm>
          <a:prstGeom prst="rect">
            <a:avLst/>
          </a:prstGeom>
          <a:noFill/>
        </p:spPr>
        <p:txBody>
          <a:bodyPr wrap="square" rtlCol="0">
            <a:spAutoFit/>
          </a:bodyPr>
          <a:lstStyle/>
          <a:p>
            <a:r>
              <a:rPr lang="en-US" sz="1400" b="1" dirty="0" smtClean="0"/>
              <a:t>Used for</a:t>
            </a:r>
            <a:endParaRPr lang="en-US" sz="1400" b="1"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60</a:t>
            </a:fld>
            <a:endParaRPr lang="en-US" dirty="0"/>
          </a:p>
        </p:txBody>
      </p:sp>
      <p:sp>
        <p:nvSpPr>
          <p:cNvPr id="34" name="TextBox 33"/>
          <p:cNvSpPr txBox="1"/>
          <p:nvPr/>
        </p:nvSpPr>
        <p:spPr>
          <a:xfrm>
            <a:off x="5425863" y="1241182"/>
            <a:ext cx="3396215" cy="1261884"/>
          </a:xfrm>
          <a:prstGeom prst="rect">
            <a:avLst/>
          </a:prstGeom>
          <a:noFill/>
        </p:spPr>
        <p:txBody>
          <a:bodyPr wrap="square" rtlCol="0">
            <a:spAutoFit/>
          </a:bodyPr>
          <a:lstStyle/>
          <a:p>
            <a:r>
              <a:rPr lang="en-US" sz="1400" dirty="0"/>
              <a:t>Post Tuesday through Friday from 9 am – 6 pm EST. Best time is Wednesday at 3 pm.</a:t>
            </a:r>
          </a:p>
          <a:p>
            <a:endParaRPr lang="en-US" sz="1600" dirty="0" smtClean="0"/>
          </a:p>
          <a:p>
            <a:endParaRPr lang="en-US" sz="1600" dirty="0"/>
          </a:p>
          <a:p>
            <a:endParaRPr lang="en-US" sz="1600" dirty="0"/>
          </a:p>
        </p:txBody>
      </p:sp>
      <p:sp>
        <p:nvSpPr>
          <p:cNvPr id="37" name="TextBox 36"/>
          <p:cNvSpPr txBox="1"/>
          <p:nvPr/>
        </p:nvSpPr>
        <p:spPr>
          <a:xfrm>
            <a:off x="5242767" y="969447"/>
            <a:ext cx="2236699" cy="307777"/>
          </a:xfrm>
          <a:prstGeom prst="rect">
            <a:avLst/>
          </a:prstGeom>
          <a:noFill/>
        </p:spPr>
        <p:txBody>
          <a:bodyPr wrap="square" rtlCol="0">
            <a:spAutoFit/>
          </a:bodyPr>
          <a:lstStyle/>
          <a:p>
            <a:r>
              <a:rPr lang="en-US" sz="1400" b="1" dirty="0" smtClean="0"/>
              <a:t>Time</a:t>
            </a:r>
            <a:endParaRPr lang="en-US" sz="1400" b="1" dirty="0"/>
          </a:p>
        </p:txBody>
      </p:sp>
      <p:sp>
        <p:nvSpPr>
          <p:cNvPr id="38" name="TextBox 37"/>
          <p:cNvSpPr txBox="1"/>
          <p:nvPr/>
        </p:nvSpPr>
        <p:spPr>
          <a:xfrm>
            <a:off x="886687" y="5200312"/>
            <a:ext cx="2236699" cy="307777"/>
          </a:xfrm>
          <a:prstGeom prst="rect">
            <a:avLst/>
          </a:prstGeom>
          <a:noFill/>
        </p:spPr>
        <p:txBody>
          <a:bodyPr wrap="square" rtlCol="0">
            <a:spAutoFit/>
          </a:bodyPr>
          <a:lstStyle/>
          <a:p>
            <a:r>
              <a:rPr lang="en-US" sz="1400" b="1" dirty="0" smtClean="0"/>
              <a:t>Engagement</a:t>
            </a:r>
            <a:endParaRPr lang="en-US" sz="1400" b="1" dirty="0"/>
          </a:p>
        </p:txBody>
      </p:sp>
      <p:sp>
        <p:nvSpPr>
          <p:cNvPr id="39" name="TextBox 38"/>
          <p:cNvSpPr txBox="1"/>
          <p:nvPr/>
        </p:nvSpPr>
        <p:spPr>
          <a:xfrm>
            <a:off x="5254836" y="2189341"/>
            <a:ext cx="2236699" cy="307777"/>
          </a:xfrm>
          <a:prstGeom prst="rect">
            <a:avLst/>
          </a:prstGeom>
          <a:noFill/>
        </p:spPr>
        <p:txBody>
          <a:bodyPr wrap="square" rtlCol="0">
            <a:spAutoFit/>
          </a:bodyPr>
          <a:lstStyle/>
          <a:p>
            <a:r>
              <a:rPr lang="en-US" sz="1400" b="1" dirty="0" smtClean="0"/>
              <a:t>Access/Privacy</a:t>
            </a:r>
            <a:endParaRPr lang="en-US" sz="1400" b="1" dirty="0"/>
          </a:p>
        </p:txBody>
      </p:sp>
      <p:sp>
        <p:nvSpPr>
          <p:cNvPr id="5" name="Rectangle 4"/>
          <p:cNvSpPr/>
          <p:nvPr/>
        </p:nvSpPr>
        <p:spPr>
          <a:xfrm>
            <a:off x="1064366" y="5463010"/>
            <a:ext cx="3782698" cy="1009507"/>
          </a:xfrm>
          <a:prstGeom prst="rect">
            <a:avLst/>
          </a:prstGeom>
        </p:spPr>
        <p:txBody>
          <a:bodyPr wrap="square">
            <a:spAutoFit/>
          </a:bodyPr>
          <a:lstStyle/>
          <a:p>
            <a:r>
              <a:rPr lang="en-US" sz="1400" dirty="0"/>
              <a:t>Like and comment on other Instagram user’s photos. Use popular hashtags, ask questions in photo captions</a:t>
            </a:r>
          </a:p>
          <a:p>
            <a:pPr>
              <a:lnSpc>
                <a:spcPct val="90000"/>
              </a:lnSpc>
              <a:spcBef>
                <a:spcPts val="600"/>
              </a:spcBef>
            </a:pPr>
            <a:endParaRPr lang="en-US" sz="1400" dirty="0"/>
          </a:p>
        </p:txBody>
      </p:sp>
      <p:sp>
        <p:nvSpPr>
          <p:cNvPr id="17" name="Rectangle 16"/>
          <p:cNvSpPr/>
          <p:nvPr/>
        </p:nvSpPr>
        <p:spPr>
          <a:xfrm>
            <a:off x="5425862" y="2477326"/>
            <a:ext cx="3641938" cy="738664"/>
          </a:xfrm>
          <a:prstGeom prst="rect">
            <a:avLst/>
          </a:prstGeom>
        </p:spPr>
        <p:txBody>
          <a:bodyPr wrap="square">
            <a:spAutoFit/>
          </a:bodyPr>
          <a:lstStyle/>
          <a:p>
            <a:r>
              <a:rPr lang="en-US" sz="1400" dirty="0"/>
              <a:t>Instagram was acquired by Facebook in 2012. See Instagram privacy policy here: </a:t>
            </a:r>
            <a:r>
              <a:rPr lang="en-US" sz="1400" dirty="0">
                <a:hlinkClick r:id="rId3"/>
              </a:rPr>
              <a:t>https://help.instagram.com/155833707900388</a:t>
            </a:r>
            <a:endParaRPr lang="en-US" sz="1400" dirty="0"/>
          </a:p>
        </p:txBody>
      </p:sp>
      <p:sp>
        <p:nvSpPr>
          <p:cNvPr id="40" name="TextBox 39"/>
          <p:cNvSpPr txBox="1"/>
          <p:nvPr/>
        </p:nvSpPr>
        <p:spPr>
          <a:xfrm>
            <a:off x="5489138" y="3961692"/>
            <a:ext cx="3163406" cy="523220"/>
          </a:xfrm>
          <a:prstGeom prst="rect">
            <a:avLst/>
          </a:prstGeom>
          <a:noFill/>
        </p:spPr>
        <p:txBody>
          <a:bodyPr wrap="square" rtlCol="0">
            <a:spAutoFit/>
          </a:bodyPr>
          <a:lstStyle/>
          <a:p>
            <a:r>
              <a:rPr lang="en-US" sz="1400" dirty="0"/>
              <a:t>Simple search for People, Places or Tags. Can only search one hashtag at a time. </a:t>
            </a:r>
          </a:p>
        </p:txBody>
      </p:sp>
      <p:sp>
        <p:nvSpPr>
          <p:cNvPr id="41" name="TextBox 40"/>
          <p:cNvSpPr txBox="1"/>
          <p:nvPr/>
        </p:nvSpPr>
        <p:spPr>
          <a:xfrm>
            <a:off x="5201828" y="3579373"/>
            <a:ext cx="2236699" cy="307777"/>
          </a:xfrm>
          <a:prstGeom prst="rect">
            <a:avLst/>
          </a:prstGeom>
          <a:noFill/>
        </p:spPr>
        <p:txBody>
          <a:bodyPr wrap="square" rtlCol="0">
            <a:spAutoFit/>
          </a:bodyPr>
          <a:lstStyle/>
          <a:p>
            <a:r>
              <a:rPr lang="en-US" sz="1400" b="1" dirty="0" smtClean="0"/>
              <a:t>Advanced Searching</a:t>
            </a:r>
            <a:endParaRPr lang="en-US" sz="1400" b="1"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579" y="1803051"/>
            <a:ext cx="476255" cy="47625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731" y="1108568"/>
            <a:ext cx="422104" cy="422104"/>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4636" y="2300063"/>
            <a:ext cx="462393" cy="462393"/>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83859" y="1071585"/>
            <a:ext cx="470977" cy="470977"/>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9884" y="5227521"/>
            <a:ext cx="470977" cy="470977"/>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5393" y="4040719"/>
            <a:ext cx="478834" cy="47883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49427" y="3584651"/>
            <a:ext cx="456068" cy="456068"/>
          </a:xfrm>
          <a:prstGeom prst="rect">
            <a:avLst/>
          </a:prstGeom>
        </p:spPr>
      </p:pic>
      <p:pic>
        <p:nvPicPr>
          <p:cNvPr id="21" name="Pictur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9749" y="2970611"/>
            <a:ext cx="417988" cy="417988"/>
          </a:xfrm>
          <a:prstGeom prst="rect">
            <a:avLst/>
          </a:prstGeom>
        </p:spPr>
      </p:pic>
      <p:pic>
        <p:nvPicPr>
          <p:cNvPr id="30" name="Picture 29"/>
          <p:cNvPicPr>
            <a:picLocks noChangeAspect="1"/>
          </p:cNvPicPr>
          <p:nvPr/>
        </p:nvPicPr>
        <p:blipFill rotWithShape="1">
          <a:blip r:embed="rId12" cstate="print">
            <a:extLst>
              <a:ext uri="{28A0092B-C50C-407E-A947-70E740481C1C}">
                <a14:useLocalDpi xmlns:a14="http://schemas.microsoft.com/office/drawing/2010/main" val="0"/>
              </a:ext>
            </a:extLst>
          </a:blip>
          <a:srcRect t="28068" b="31067"/>
          <a:stretch/>
        </p:blipFill>
        <p:spPr>
          <a:xfrm>
            <a:off x="950636" y="291253"/>
            <a:ext cx="2172750" cy="572833"/>
          </a:xfrm>
          <a:prstGeom prst="rect">
            <a:avLst/>
          </a:prstGeom>
        </p:spPr>
      </p:pic>
      <p:sp>
        <p:nvSpPr>
          <p:cNvPr id="31" name="TextBox 30"/>
          <p:cNvSpPr txBox="1"/>
          <p:nvPr/>
        </p:nvSpPr>
        <p:spPr>
          <a:xfrm>
            <a:off x="847736" y="4027501"/>
            <a:ext cx="3478076" cy="307777"/>
          </a:xfrm>
          <a:prstGeom prst="rect">
            <a:avLst/>
          </a:prstGeom>
          <a:noFill/>
        </p:spPr>
        <p:txBody>
          <a:bodyPr wrap="square" rtlCol="0">
            <a:spAutoFit/>
          </a:bodyPr>
          <a:lstStyle/>
          <a:p>
            <a:r>
              <a:rPr lang="en-US" sz="1400" b="1" dirty="0" smtClean="0"/>
              <a:t>Why it is good for research dissemination</a:t>
            </a:r>
            <a:endParaRPr lang="en-US" sz="1400" b="1" dirty="0"/>
          </a:p>
        </p:txBody>
      </p:sp>
    </p:spTree>
    <p:extLst>
      <p:ext uri="{BB962C8B-B14F-4D97-AF65-F5344CB8AC3E}">
        <p14:creationId xmlns:p14="http://schemas.microsoft.com/office/powerpoint/2010/main" val="25658570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41579" y="6324600"/>
            <a:ext cx="2020621" cy="39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44046" y="1277224"/>
            <a:ext cx="2096273" cy="307777"/>
          </a:xfrm>
          <a:prstGeom prst="rect">
            <a:avLst/>
          </a:prstGeom>
          <a:noFill/>
        </p:spPr>
        <p:txBody>
          <a:bodyPr wrap="square" rtlCol="0">
            <a:spAutoFit/>
          </a:bodyPr>
          <a:lstStyle/>
          <a:p>
            <a:r>
              <a:rPr lang="en-US" sz="1400" dirty="0"/>
              <a:t>1 billion globally</a:t>
            </a:r>
          </a:p>
        </p:txBody>
      </p:sp>
      <p:sp>
        <p:nvSpPr>
          <p:cNvPr id="8" name="TextBox 7"/>
          <p:cNvSpPr txBox="1"/>
          <p:nvPr/>
        </p:nvSpPr>
        <p:spPr>
          <a:xfrm>
            <a:off x="1079199" y="2085695"/>
            <a:ext cx="3235410" cy="523220"/>
          </a:xfrm>
          <a:prstGeom prst="rect">
            <a:avLst/>
          </a:prstGeom>
          <a:noFill/>
        </p:spPr>
        <p:txBody>
          <a:bodyPr wrap="square" rtlCol="0">
            <a:spAutoFit/>
          </a:bodyPr>
          <a:lstStyle/>
          <a:p>
            <a:r>
              <a:rPr lang="en-US" sz="1400" dirty="0"/>
              <a:t>Almost a third of all people on the internet are YouTube users</a:t>
            </a:r>
          </a:p>
        </p:txBody>
      </p:sp>
      <p:sp>
        <p:nvSpPr>
          <p:cNvPr id="9" name="TextBox 8"/>
          <p:cNvSpPr txBox="1"/>
          <p:nvPr/>
        </p:nvSpPr>
        <p:spPr>
          <a:xfrm>
            <a:off x="1103487" y="3193246"/>
            <a:ext cx="3388655" cy="738664"/>
          </a:xfrm>
          <a:prstGeom prst="rect">
            <a:avLst/>
          </a:prstGeom>
          <a:noFill/>
        </p:spPr>
        <p:txBody>
          <a:bodyPr wrap="square" rtlCol="0">
            <a:spAutoFit/>
          </a:bodyPr>
          <a:lstStyle/>
          <a:p>
            <a:r>
              <a:rPr lang="en-US" sz="1400" dirty="0"/>
              <a:t>Dedicated video platform where any individual, brand, or organization can show off their content in a sharable format</a:t>
            </a:r>
          </a:p>
        </p:txBody>
      </p:sp>
      <p:sp>
        <p:nvSpPr>
          <p:cNvPr id="10" name="TextBox 9"/>
          <p:cNvSpPr txBox="1"/>
          <p:nvPr/>
        </p:nvSpPr>
        <p:spPr>
          <a:xfrm>
            <a:off x="1106399" y="4304823"/>
            <a:ext cx="3219413" cy="954107"/>
          </a:xfrm>
          <a:prstGeom prst="rect">
            <a:avLst/>
          </a:prstGeom>
          <a:noFill/>
        </p:spPr>
        <p:txBody>
          <a:bodyPr wrap="square" rtlCol="0">
            <a:spAutoFit/>
          </a:bodyPr>
          <a:lstStyle/>
          <a:p>
            <a:r>
              <a:rPr lang="en-US" sz="1400" dirty="0"/>
              <a:t>Playlists show users more of your video content, and strong search and tagging function means your videos will be recommended to others.</a:t>
            </a:r>
          </a:p>
        </p:txBody>
      </p:sp>
      <p:sp>
        <p:nvSpPr>
          <p:cNvPr id="13" name="TextBox 12"/>
          <p:cNvSpPr txBox="1"/>
          <p:nvPr/>
        </p:nvSpPr>
        <p:spPr>
          <a:xfrm>
            <a:off x="834227" y="1023128"/>
            <a:ext cx="3491585" cy="307777"/>
          </a:xfrm>
          <a:prstGeom prst="rect">
            <a:avLst/>
          </a:prstGeom>
          <a:noFill/>
        </p:spPr>
        <p:txBody>
          <a:bodyPr wrap="square" rtlCol="0">
            <a:spAutoFit/>
          </a:bodyPr>
          <a:lstStyle/>
          <a:p>
            <a:r>
              <a:rPr lang="en-US" sz="1400" b="1" dirty="0" smtClean="0"/>
              <a:t>Number of active users (per month)</a:t>
            </a:r>
            <a:endParaRPr lang="en-US" sz="1400" b="1" dirty="0"/>
          </a:p>
        </p:txBody>
      </p:sp>
      <p:sp>
        <p:nvSpPr>
          <p:cNvPr id="14" name="TextBox 13"/>
          <p:cNvSpPr txBox="1"/>
          <p:nvPr/>
        </p:nvSpPr>
        <p:spPr>
          <a:xfrm>
            <a:off x="834227" y="1766609"/>
            <a:ext cx="2076554" cy="307777"/>
          </a:xfrm>
          <a:prstGeom prst="rect">
            <a:avLst/>
          </a:prstGeom>
          <a:noFill/>
        </p:spPr>
        <p:txBody>
          <a:bodyPr wrap="square" rtlCol="0">
            <a:spAutoFit/>
          </a:bodyPr>
          <a:lstStyle/>
          <a:p>
            <a:r>
              <a:rPr lang="en-US" sz="1400" b="1" dirty="0" smtClean="0"/>
              <a:t>Key audiences</a:t>
            </a:r>
            <a:endParaRPr lang="en-US" sz="1400" b="1" dirty="0"/>
          </a:p>
        </p:txBody>
      </p:sp>
      <p:sp>
        <p:nvSpPr>
          <p:cNvPr id="15" name="TextBox 14"/>
          <p:cNvSpPr txBox="1"/>
          <p:nvPr/>
        </p:nvSpPr>
        <p:spPr>
          <a:xfrm>
            <a:off x="834227" y="2922150"/>
            <a:ext cx="1780401" cy="307777"/>
          </a:xfrm>
          <a:prstGeom prst="rect">
            <a:avLst/>
          </a:prstGeom>
          <a:noFill/>
        </p:spPr>
        <p:txBody>
          <a:bodyPr wrap="square" rtlCol="0">
            <a:spAutoFit/>
          </a:bodyPr>
          <a:lstStyle/>
          <a:p>
            <a:r>
              <a:rPr lang="en-US" sz="1400" b="1" dirty="0" smtClean="0"/>
              <a:t>Used for</a:t>
            </a:r>
            <a:endParaRPr lang="en-US" sz="1400" b="1" dirty="0"/>
          </a:p>
        </p:txBody>
      </p:sp>
      <p:sp>
        <p:nvSpPr>
          <p:cNvPr id="16" name="TextBox 15"/>
          <p:cNvSpPr txBox="1"/>
          <p:nvPr/>
        </p:nvSpPr>
        <p:spPr>
          <a:xfrm>
            <a:off x="847736" y="4027501"/>
            <a:ext cx="3478076" cy="307777"/>
          </a:xfrm>
          <a:prstGeom prst="rect">
            <a:avLst/>
          </a:prstGeom>
          <a:noFill/>
        </p:spPr>
        <p:txBody>
          <a:bodyPr wrap="square" rtlCol="0">
            <a:spAutoFit/>
          </a:bodyPr>
          <a:lstStyle/>
          <a:p>
            <a:r>
              <a:rPr lang="en-US" sz="1400" b="1" dirty="0" smtClean="0"/>
              <a:t>Why it is good for research dissemination</a:t>
            </a:r>
            <a:endParaRPr lang="en-US" sz="1400" b="1"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61</a:t>
            </a:fld>
            <a:endParaRPr lang="en-US" dirty="0"/>
          </a:p>
        </p:txBody>
      </p:sp>
      <p:sp>
        <p:nvSpPr>
          <p:cNvPr id="34" name="TextBox 33"/>
          <p:cNvSpPr txBox="1"/>
          <p:nvPr/>
        </p:nvSpPr>
        <p:spPr>
          <a:xfrm>
            <a:off x="5425863" y="1241182"/>
            <a:ext cx="3396215" cy="1046440"/>
          </a:xfrm>
          <a:prstGeom prst="rect">
            <a:avLst/>
          </a:prstGeom>
          <a:noFill/>
        </p:spPr>
        <p:txBody>
          <a:bodyPr wrap="square" rtlCol="0">
            <a:spAutoFit/>
          </a:bodyPr>
          <a:lstStyle/>
          <a:p>
            <a:r>
              <a:rPr lang="en-US" sz="1400" dirty="0"/>
              <a:t>Monday – Friday from 12 pm – 4 pm EST.</a:t>
            </a:r>
          </a:p>
          <a:p>
            <a:endParaRPr lang="en-US" sz="1600" dirty="0" smtClean="0"/>
          </a:p>
          <a:p>
            <a:endParaRPr lang="en-US" sz="1600" dirty="0"/>
          </a:p>
          <a:p>
            <a:endParaRPr lang="en-US" sz="1600" dirty="0"/>
          </a:p>
        </p:txBody>
      </p:sp>
      <p:sp>
        <p:nvSpPr>
          <p:cNvPr id="37" name="TextBox 36"/>
          <p:cNvSpPr txBox="1"/>
          <p:nvPr/>
        </p:nvSpPr>
        <p:spPr>
          <a:xfrm>
            <a:off x="5242767" y="969447"/>
            <a:ext cx="2236699" cy="307777"/>
          </a:xfrm>
          <a:prstGeom prst="rect">
            <a:avLst/>
          </a:prstGeom>
          <a:noFill/>
        </p:spPr>
        <p:txBody>
          <a:bodyPr wrap="square" rtlCol="0">
            <a:spAutoFit/>
          </a:bodyPr>
          <a:lstStyle/>
          <a:p>
            <a:r>
              <a:rPr lang="en-US" sz="1400" b="1" dirty="0" smtClean="0"/>
              <a:t>Time</a:t>
            </a:r>
            <a:endParaRPr lang="en-US" sz="1400" b="1" dirty="0"/>
          </a:p>
        </p:txBody>
      </p:sp>
      <p:sp>
        <p:nvSpPr>
          <p:cNvPr id="38" name="TextBox 37"/>
          <p:cNvSpPr txBox="1"/>
          <p:nvPr/>
        </p:nvSpPr>
        <p:spPr>
          <a:xfrm>
            <a:off x="886687" y="5200312"/>
            <a:ext cx="2236699" cy="307777"/>
          </a:xfrm>
          <a:prstGeom prst="rect">
            <a:avLst/>
          </a:prstGeom>
          <a:noFill/>
        </p:spPr>
        <p:txBody>
          <a:bodyPr wrap="square" rtlCol="0">
            <a:spAutoFit/>
          </a:bodyPr>
          <a:lstStyle/>
          <a:p>
            <a:r>
              <a:rPr lang="en-US" sz="1400" b="1" dirty="0" smtClean="0"/>
              <a:t>Engagement</a:t>
            </a:r>
            <a:endParaRPr lang="en-US" sz="1400" b="1" dirty="0"/>
          </a:p>
        </p:txBody>
      </p:sp>
      <p:sp>
        <p:nvSpPr>
          <p:cNvPr id="39" name="TextBox 38"/>
          <p:cNvSpPr txBox="1"/>
          <p:nvPr/>
        </p:nvSpPr>
        <p:spPr>
          <a:xfrm>
            <a:off x="5254836" y="2189341"/>
            <a:ext cx="2236699" cy="307777"/>
          </a:xfrm>
          <a:prstGeom prst="rect">
            <a:avLst/>
          </a:prstGeom>
          <a:noFill/>
        </p:spPr>
        <p:txBody>
          <a:bodyPr wrap="square" rtlCol="0">
            <a:spAutoFit/>
          </a:bodyPr>
          <a:lstStyle/>
          <a:p>
            <a:r>
              <a:rPr lang="en-US" sz="1400" b="1" dirty="0" smtClean="0"/>
              <a:t>Access/Privacy</a:t>
            </a:r>
            <a:endParaRPr lang="en-US" sz="1400" b="1" dirty="0"/>
          </a:p>
        </p:txBody>
      </p:sp>
      <p:sp>
        <p:nvSpPr>
          <p:cNvPr id="5" name="Rectangle 4"/>
          <p:cNvSpPr/>
          <p:nvPr/>
        </p:nvSpPr>
        <p:spPr>
          <a:xfrm>
            <a:off x="1064366" y="5463010"/>
            <a:ext cx="3782698" cy="794064"/>
          </a:xfrm>
          <a:prstGeom prst="rect">
            <a:avLst/>
          </a:prstGeom>
        </p:spPr>
        <p:txBody>
          <a:bodyPr wrap="square">
            <a:spAutoFit/>
          </a:bodyPr>
          <a:lstStyle/>
          <a:p>
            <a:r>
              <a:rPr lang="en-US" sz="1400" dirty="0"/>
              <a:t>Most users are looking for educational content, DIY Tips and tutorials. </a:t>
            </a:r>
          </a:p>
          <a:p>
            <a:pPr>
              <a:lnSpc>
                <a:spcPct val="90000"/>
              </a:lnSpc>
              <a:spcBef>
                <a:spcPts val="600"/>
              </a:spcBef>
            </a:pPr>
            <a:endParaRPr lang="en-US" sz="1400" dirty="0"/>
          </a:p>
        </p:txBody>
      </p:sp>
      <p:sp>
        <p:nvSpPr>
          <p:cNvPr id="17" name="Rectangle 16"/>
          <p:cNvSpPr/>
          <p:nvPr/>
        </p:nvSpPr>
        <p:spPr>
          <a:xfrm>
            <a:off x="5425862" y="2477326"/>
            <a:ext cx="3641938" cy="738664"/>
          </a:xfrm>
          <a:prstGeom prst="rect">
            <a:avLst/>
          </a:prstGeom>
        </p:spPr>
        <p:txBody>
          <a:bodyPr wrap="square">
            <a:spAutoFit/>
          </a:bodyPr>
          <a:lstStyle/>
          <a:p>
            <a:r>
              <a:rPr lang="en-US" sz="1400" dirty="0"/>
              <a:t>See YouTube privacy policy here: </a:t>
            </a:r>
            <a:r>
              <a:rPr lang="en-US" sz="1400" dirty="0">
                <a:hlinkClick r:id="rId3"/>
              </a:rPr>
              <a:t>https://www.youtube.com/static?template=privacy_guidelines</a:t>
            </a:r>
            <a:endParaRPr lang="en-US" sz="1400" dirty="0"/>
          </a:p>
        </p:txBody>
      </p:sp>
      <p:sp>
        <p:nvSpPr>
          <p:cNvPr id="40" name="TextBox 39"/>
          <p:cNvSpPr txBox="1"/>
          <p:nvPr/>
        </p:nvSpPr>
        <p:spPr>
          <a:xfrm>
            <a:off x="5489138" y="3961692"/>
            <a:ext cx="3163406" cy="954107"/>
          </a:xfrm>
          <a:prstGeom prst="rect">
            <a:avLst/>
          </a:prstGeom>
          <a:noFill/>
        </p:spPr>
        <p:txBody>
          <a:bodyPr wrap="square" rtlCol="0">
            <a:spAutoFit/>
          </a:bodyPr>
          <a:lstStyle/>
          <a:p>
            <a:r>
              <a:rPr lang="en-US" sz="1400" dirty="0"/>
              <a:t>After typing your search query, click on the Filters drop down menu to narrow your search to type of content, duration, upload date, features. </a:t>
            </a:r>
          </a:p>
        </p:txBody>
      </p:sp>
      <p:sp>
        <p:nvSpPr>
          <p:cNvPr id="41" name="TextBox 40"/>
          <p:cNvSpPr txBox="1"/>
          <p:nvPr/>
        </p:nvSpPr>
        <p:spPr>
          <a:xfrm>
            <a:off x="5201828" y="3579373"/>
            <a:ext cx="2236699" cy="307777"/>
          </a:xfrm>
          <a:prstGeom prst="rect">
            <a:avLst/>
          </a:prstGeom>
          <a:noFill/>
        </p:spPr>
        <p:txBody>
          <a:bodyPr wrap="square" rtlCol="0">
            <a:spAutoFit/>
          </a:bodyPr>
          <a:lstStyle/>
          <a:p>
            <a:r>
              <a:rPr lang="en-US" sz="1400" b="1" dirty="0" smtClean="0"/>
              <a:t>Advanced Searching</a:t>
            </a:r>
            <a:endParaRPr lang="en-US" sz="1400" b="1"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579" y="1803051"/>
            <a:ext cx="476255" cy="47625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731" y="1108568"/>
            <a:ext cx="422104" cy="422104"/>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4636" y="2300063"/>
            <a:ext cx="462393" cy="462393"/>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83859" y="1071585"/>
            <a:ext cx="470977" cy="470977"/>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9884" y="5227521"/>
            <a:ext cx="470977" cy="470977"/>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5393" y="4040719"/>
            <a:ext cx="478834" cy="47883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49427" y="3584651"/>
            <a:ext cx="456068" cy="456068"/>
          </a:xfrm>
          <a:prstGeom prst="rect">
            <a:avLst/>
          </a:prstGeom>
        </p:spPr>
      </p:pic>
      <p:pic>
        <p:nvPicPr>
          <p:cNvPr id="21" name="Pictur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9749" y="2970611"/>
            <a:ext cx="417988" cy="417988"/>
          </a:xfrm>
          <a:prstGeom prst="rect">
            <a:avLst/>
          </a:prstGeom>
        </p:spPr>
      </p:pic>
      <p:pic>
        <p:nvPicPr>
          <p:cNvPr id="29" name="Picture 28"/>
          <p:cNvPicPr>
            <a:picLocks noChangeAspect="1"/>
          </p:cNvPicPr>
          <p:nvPr/>
        </p:nvPicPr>
        <p:blipFill rotWithShape="1">
          <a:blip r:embed="rId12" cstate="print">
            <a:extLst>
              <a:ext uri="{28A0092B-C50C-407E-A947-70E740481C1C}">
                <a14:useLocalDpi xmlns:a14="http://schemas.microsoft.com/office/drawing/2010/main" val="0"/>
              </a:ext>
            </a:extLst>
          </a:blip>
          <a:srcRect l="15046" t="33513" r="14204" b="34175"/>
          <a:stretch/>
        </p:blipFill>
        <p:spPr>
          <a:xfrm>
            <a:off x="886687" y="251929"/>
            <a:ext cx="1696766" cy="666916"/>
          </a:xfrm>
          <a:prstGeom prst="rect">
            <a:avLst/>
          </a:prstGeom>
        </p:spPr>
      </p:pic>
    </p:spTree>
    <p:extLst>
      <p:ext uri="{BB962C8B-B14F-4D97-AF65-F5344CB8AC3E}">
        <p14:creationId xmlns:p14="http://schemas.microsoft.com/office/powerpoint/2010/main" val="38614192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what about…</a:t>
            </a:r>
            <a:endParaRPr lang="en-US" dirty="0"/>
          </a:p>
        </p:txBody>
      </p:sp>
      <p:sp>
        <p:nvSpPr>
          <p:cNvPr id="3" name="Content Placeholder 2"/>
          <p:cNvSpPr>
            <a:spLocks noGrp="1"/>
          </p:cNvSpPr>
          <p:nvPr>
            <p:ph idx="1"/>
          </p:nvPr>
        </p:nvSpPr>
        <p:spPr>
          <a:xfrm>
            <a:off x="381000" y="1066800"/>
            <a:ext cx="8610600" cy="4093029"/>
          </a:xfrm>
        </p:spPr>
        <p:txBody>
          <a:bodyPr/>
          <a:lstStyle/>
          <a:p>
            <a:r>
              <a:rPr lang="en-US" b="1" dirty="0" err="1" smtClean="0"/>
              <a:t>ResearchGate</a:t>
            </a:r>
            <a:endParaRPr lang="en-US" b="1" dirty="0" smtClean="0"/>
          </a:p>
          <a:p>
            <a:pPr indent="0">
              <a:buNone/>
              <a:tabLst>
                <a:tab pos="174625" algn="l"/>
              </a:tabLst>
            </a:pPr>
            <a:r>
              <a:rPr lang="en-US" dirty="0" smtClean="0"/>
              <a:t>“</a:t>
            </a:r>
            <a:r>
              <a:rPr lang="en-US" dirty="0" err="1" smtClean="0"/>
              <a:t>ResearchGate</a:t>
            </a:r>
            <a:r>
              <a:rPr lang="en-US" dirty="0" smtClean="0"/>
              <a:t> </a:t>
            </a:r>
            <a:r>
              <a:rPr lang="en-US" dirty="0" smtClean="0"/>
              <a:t>is a </a:t>
            </a:r>
            <a:r>
              <a:rPr lang="en-US" dirty="0"/>
              <a:t>social networking site for scientists and </a:t>
            </a:r>
            <a:r>
              <a:rPr lang="en-US" dirty="0" smtClean="0"/>
              <a:t>researchers to </a:t>
            </a:r>
            <a:r>
              <a:rPr lang="en-US" dirty="0"/>
              <a:t>share papers, ask and answer questions, and find </a:t>
            </a:r>
            <a:r>
              <a:rPr lang="en-US" dirty="0" smtClean="0"/>
              <a:t>collaborators.”</a:t>
            </a:r>
          </a:p>
          <a:p>
            <a:pPr indent="0">
              <a:buNone/>
              <a:tabLst>
                <a:tab pos="174625" algn="l"/>
              </a:tabLst>
            </a:pPr>
            <a:r>
              <a:rPr lang="en-US" dirty="0" smtClean="0"/>
              <a:t>Source: </a:t>
            </a:r>
            <a:r>
              <a:rPr lang="en-US" dirty="0">
                <a:hlinkClick r:id="rId3"/>
              </a:rPr>
              <a:t>https://</a:t>
            </a:r>
            <a:r>
              <a:rPr lang="en-US" dirty="0" smtClean="0">
                <a:hlinkClick r:id="rId3"/>
              </a:rPr>
              <a:t>en.wikipedia.org/wiki/ResearchGate</a:t>
            </a:r>
            <a:endParaRPr lang="en-US" dirty="0" smtClean="0"/>
          </a:p>
          <a:p>
            <a:pPr marL="0" indent="0">
              <a:buNone/>
            </a:pPr>
            <a:endParaRPr lang="en-US" sz="800" dirty="0" smtClean="0"/>
          </a:p>
          <a:p>
            <a:r>
              <a:rPr lang="en-US" b="1" dirty="0" smtClean="0"/>
              <a:t>Academia.edu</a:t>
            </a:r>
          </a:p>
          <a:p>
            <a:pPr indent="0">
              <a:buNone/>
            </a:pPr>
            <a:r>
              <a:rPr lang="en-US" dirty="0" smtClean="0"/>
              <a:t>“Academia.edu </a:t>
            </a:r>
            <a:r>
              <a:rPr lang="en-US" dirty="0"/>
              <a:t>is a for-profit American social networking website for </a:t>
            </a:r>
            <a:r>
              <a:rPr lang="en-US" dirty="0" smtClean="0"/>
              <a:t>academics. The </a:t>
            </a:r>
            <a:r>
              <a:rPr lang="en-US" dirty="0"/>
              <a:t>platform can be used to share papers, monitor their impact, and follow the research in a particular field</a:t>
            </a:r>
            <a:r>
              <a:rPr lang="en-US" dirty="0" smtClean="0"/>
              <a:t>.”</a:t>
            </a:r>
          </a:p>
          <a:p>
            <a:pPr indent="0">
              <a:buNone/>
            </a:pPr>
            <a:r>
              <a:rPr lang="en-US" dirty="0"/>
              <a:t>Source: </a:t>
            </a:r>
            <a:r>
              <a:rPr lang="en-US" dirty="0">
                <a:hlinkClick r:id="rId4"/>
              </a:rPr>
              <a:t>https://</a:t>
            </a:r>
            <a:r>
              <a:rPr lang="en-US" dirty="0" smtClean="0">
                <a:hlinkClick r:id="rId4"/>
              </a:rPr>
              <a:t>en.wikipedia.org/wiki/Academia.edu</a:t>
            </a:r>
            <a:endParaRPr lang="en-US" dirty="0" smtClean="0"/>
          </a:p>
          <a:p>
            <a:pPr marL="0" indent="0">
              <a:buNone/>
            </a:pPr>
            <a:endParaRPr lang="en-US" sz="800" dirty="0" smtClean="0"/>
          </a:p>
          <a:p>
            <a:pPr indent="0">
              <a:buNone/>
            </a:pPr>
            <a:r>
              <a:rPr lang="en-US" dirty="0" smtClean="0">
                <a:hlinkClick r:id="rId5"/>
              </a:rPr>
              <a:t>Kathleen </a:t>
            </a:r>
            <a:r>
              <a:rPr lang="en-US" dirty="0">
                <a:hlinkClick r:id="rId5"/>
              </a:rPr>
              <a:t>Fitzpatrick (2015)</a:t>
            </a:r>
            <a:r>
              <a:rPr lang="en-US" dirty="0"/>
              <a:t> </a:t>
            </a:r>
            <a:r>
              <a:rPr lang="en-US" dirty="0" smtClean="0"/>
              <a:t>wrote of Academia.edu: “</a:t>
            </a:r>
            <a:r>
              <a:rPr lang="en-US" i="1" dirty="0" smtClean="0"/>
              <a:t>The network, in other words, does not </a:t>
            </a:r>
            <a:r>
              <a:rPr lang="en-US" i="1" dirty="0"/>
              <a:t>have as its primary goal helping academics communicate with one another, but is rather working to monetize that communication</a:t>
            </a:r>
            <a:r>
              <a:rPr lang="en-US" i="1" dirty="0" smtClean="0"/>
              <a:t>. All </a:t>
            </a:r>
            <a:r>
              <a:rPr lang="en-US" i="1" dirty="0"/>
              <a:t>of which is to say: everything that’s wrong with Facebook is wrong with Academia.edu, at least just up under the surface, and so perhaps we should think twice before </a:t>
            </a:r>
            <a:r>
              <a:rPr lang="en-US" i="1" dirty="0" smtClean="0"/>
              <a:t>committing </a:t>
            </a:r>
            <a:r>
              <a:rPr lang="en-US" i="1" dirty="0"/>
              <a:t>our professional lives to it</a:t>
            </a:r>
            <a:r>
              <a:rPr lang="en-US" dirty="0" smtClean="0"/>
              <a:t>.”</a:t>
            </a:r>
          </a:p>
          <a:p>
            <a:pPr marL="0" indent="0">
              <a:buNone/>
            </a:pPr>
            <a:endParaRPr lang="en-US" dirty="0" smtClean="0"/>
          </a:p>
        </p:txBody>
      </p:sp>
      <p:sp>
        <p:nvSpPr>
          <p:cNvPr id="5" name="Rectangle 4"/>
          <p:cNvSpPr/>
          <p:nvPr/>
        </p:nvSpPr>
        <p:spPr>
          <a:xfrm>
            <a:off x="533400" y="5715000"/>
            <a:ext cx="8229600" cy="461665"/>
          </a:xfrm>
          <a:prstGeom prst="rect">
            <a:avLst/>
          </a:prstGeom>
        </p:spPr>
        <p:txBody>
          <a:bodyPr wrap="square">
            <a:spAutoFit/>
          </a:bodyPr>
          <a:lstStyle/>
          <a:p>
            <a:r>
              <a:rPr lang="en-US" sz="1200" i="1" dirty="0"/>
              <a:t>Duffy BE, Pooley JD. “Facebook for Academics”: The Convergence of Self-Branding and Social Media Logic on Academia.edu. Social Media + Society. 2017;3(1):2056305117696523. Available at: http://journals.sagepub.com/doi/full/10.1177/2056305117696523</a:t>
            </a:r>
          </a:p>
        </p:txBody>
      </p:sp>
      <p:sp>
        <p:nvSpPr>
          <p:cNvPr id="4" name="Slide Number Placeholder 3"/>
          <p:cNvSpPr>
            <a:spLocks noGrp="1"/>
          </p:cNvSpPr>
          <p:nvPr>
            <p:ph type="sldNum" sz="quarter" idx="12"/>
          </p:nvPr>
        </p:nvSpPr>
        <p:spPr/>
        <p:txBody>
          <a:bodyPr/>
          <a:lstStyle/>
          <a:p>
            <a:fld id="{0D558541-60C9-42A2-8392-FF12533A6B7A}" type="slidenum">
              <a:rPr lang="en-US" smtClean="0"/>
              <a:pPr/>
              <a:t>62</a:t>
            </a:fld>
            <a:endParaRPr lang="en-US" dirty="0"/>
          </a:p>
        </p:txBody>
      </p:sp>
    </p:spTree>
    <p:extLst>
      <p:ext uri="{BB962C8B-B14F-4D97-AF65-F5344CB8AC3E}">
        <p14:creationId xmlns:p14="http://schemas.microsoft.com/office/powerpoint/2010/main" val="36652616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an audience</a:t>
            </a:r>
            <a:endParaRPr lang="en-US" dirty="0"/>
          </a:p>
        </p:txBody>
      </p:sp>
      <p:sp>
        <p:nvSpPr>
          <p:cNvPr id="3" name="Content Placeholder 2"/>
          <p:cNvSpPr>
            <a:spLocks noGrp="1"/>
          </p:cNvSpPr>
          <p:nvPr>
            <p:ph idx="1"/>
          </p:nvPr>
        </p:nvSpPr>
        <p:spPr>
          <a:xfrm>
            <a:off x="646175" y="914400"/>
            <a:ext cx="8957738" cy="4093029"/>
          </a:xfrm>
        </p:spPr>
        <p:txBody>
          <a:bodyPr/>
          <a:lstStyle/>
          <a:p>
            <a:r>
              <a:rPr lang="en-US" dirty="0" smtClean="0"/>
              <a:t>Ask “influencers” to share your content</a:t>
            </a:r>
          </a:p>
          <a:p>
            <a:r>
              <a:rPr lang="en-US" dirty="0"/>
              <a:t>Be responsive to </a:t>
            </a:r>
            <a:r>
              <a:rPr lang="en-US" dirty="0" smtClean="0"/>
              <a:t>users: shares</a:t>
            </a:r>
            <a:r>
              <a:rPr lang="en-US" dirty="0"/>
              <a:t>, likes, questions, and inquiries</a:t>
            </a:r>
          </a:p>
          <a:p>
            <a:r>
              <a:rPr lang="en-US" dirty="0" smtClean="0"/>
              <a:t>Consider timing:</a:t>
            </a:r>
          </a:p>
          <a:p>
            <a:pPr lvl="1"/>
            <a:r>
              <a:rPr lang="en-US" dirty="0" smtClean="0"/>
              <a:t>Tweet during a conference </a:t>
            </a:r>
            <a:r>
              <a:rPr lang="en-US" dirty="0"/>
              <a:t>using </a:t>
            </a:r>
            <a:r>
              <a:rPr lang="en-US" dirty="0" smtClean="0"/>
              <a:t>their hashtag</a:t>
            </a:r>
          </a:p>
          <a:p>
            <a:pPr lvl="1"/>
            <a:r>
              <a:rPr lang="en-US" dirty="0" smtClean="0"/>
              <a:t>Post to Facebook if there’s recent media attention </a:t>
            </a:r>
          </a:p>
          <a:p>
            <a:endParaRPr lang="en-US" dirty="0"/>
          </a:p>
          <a:p>
            <a:endParaRPr lang="en-US" dirty="0" smtClean="0"/>
          </a:p>
          <a:p>
            <a:endParaRPr lang="en-US" dirty="0"/>
          </a:p>
        </p:txBody>
      </p:sp>
      <p:sp>
        <p:nvSpPr>
          <p:cNvPr id="10" name="Slide Number Placeholder 9"/>
          <p:cNvSpPr>
            <a:spLocks noGrp="1"/>
          </p:cNvSpPr>
          <p:nvPr>
            <p:ph type="sldNum" sz="quarter" idx="12"/>
          </p:nvPr>
        </p:nvSpPr>
        <p:spPr/>
        <p:txBody>
          <a:bodyPr/>
          <a:lstStyle/>
          <a:p>
            <a:fld id="{0D558541-60C9-42A2-8392-FF12533A6B7A}" type="slidenum">
              <a:rPr lang="en-US" smtClean="0"/>
              <a:pPr/>
              <a:t>63</a:t>
            </a:fld>
            <a:endParaRPr lang="en-US" dirty="0"/>
          </a:p>
        </p:txBody>
      </p:sp>
    </p:spTree>
    <p:extLst>
      <p:ext uri="{BB962C8B-B14F-4D97-AF65-F5344CB8AC3E}">
        <p14:creationId xmlns:p14="http://schemas.microsoft.com/office/powerpoint/2010/main" val="37451249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an audience</a:t>
            </a:r>
            <a:endParaRPr lang="en-US" dirty="0"/>
          </a:p>
        </p:txBody>
      </p:sp>
      <p:sp>
        <p:nvSpPr>
          <p:cNvPr id="3" name="Content Placeholder 2"/>
          <p:cNvSpPr>
            <a:spLocks noGrp="1"/>
          </p:cNvSpPr>
          <p:nvPr>
            <p:ph idx="1"/>
          </p:nvPr>
        </p:nvSpPr>
        <p:spPr>
          <a:xfrm>
            <a:off x="646175" y="914400"/>
            <a:ext cx="8957738" cy="4093029"/>
          </a:xfrm>
        </p:spPr>
        <p:txBody>
          <a:bodyPr/>
          <a:lstStyle/>
          <a:p>
            <a:r>
              <a:rPr lang="en-US" dirty="0" smtClean="0"/>
              <a:t>Ask “influencers” to share your content</a:t>
            </a:r>
          </a:p>
          <a:p>
            <a:r>
              <a:rPr lang="en-US" dirty="0"/>
              <a:t>Be responsive to users: shares, likes, questions, and inquiries</a:t>
            </a:r>
          </a:p>
          <a:p>
            <a:r>
              <a:rPr lang="en-US" dirty="0" smtClean="0"/>
              <a:t>Consider timing:</a:t>
            </a:r>
          </a:p>
          <a:p>
            <a:pPr lvl="1"/>
            <a:r>
              <a:rPr lang="en-US" dirty="0" smtClean="0"/>
              <a:t>Tweet during a conference </a:t>
            </a:r>
            <a:r>
              <a:rPr lang="en-US" dirty="0"/>
              <a:t>using </a:t>
            </a:r>
            <a:r>
              <a:rPr lang="en-US" dirty="0" smtClean="0"/>
              <a:t>their hashtag</a:t>
            </a:r>
          </a:p>
          <a:p>
            <a:pPr lvl="1"/>
            <a:r>
              <a:rPr lang="en-US" dirty="0" smtClean="0"/>
              <a:t>Post to Facebook if there’s recent media attention </a:t>
            </a:r>
          </a:p>
          <a:p>
            <a:r>
              <a:rPr lang="en-US" dirty="0" smtClean="0"/>
              <a:t>Many ideas online by searching “how to generate users for [social media platform]”</a:t>
            </a:r>
          </a:p>
          <a:p>
            <a:endParaRPr lang="en-US" dirty="0"/>
          </a:p>
          <a:p>
            <a:endParaRPr lang="en-US" dirty="0" smtClean="0"/>
          </a:p>
          <a:p>
            <a:endParaRPr lang="en-US" dirty="0"/>
          </a:p>
        </p:txBody>
      </p:sp>
      <p:pic>
        <p:nvPicPr>
          <p:cNvPr id="5" name="Picture 4"/>
          <p:cNvPicPr>
            <a:picLocks noChangeAspect="1"/>
          </p:cNvPicPr>
          <p:nvPr/>
        </p:nvPicPr>
        <p:blipFill rotWithShape="1">
          <a:blip r:embed="rId3"/>
          <a:srcRect l="28032" t="50121" r="45827" b="27212"/>
          <a:stretch/>
        </p:blipFill>
        <p:spPr>
          <a:xfrm>
            <a:off x="795863" y="3178629"/>
            <a:ext cx="48006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rotWithShape="1">
          <a:blip r:embed="rId4"/>
          <a:srcRect l="38405" t="24000" r="38774" b="40667"/>
          <a:stretch/>
        </p:blipFill>
        <p:spPr>
          <a:xfrm>
            <a:off x="5125044" y="3046566"/>
            <a:ext cx="3469180" cy="33430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p:cNvCxnSpPr/>
          <p:nvPr/>
        </p:nvCxnSpPr>
        <p:spPr>
          <a:xfrm>
            <a:off x="1752600" y="3657600"/>
            <a:ext cx="2568107" cy="0"/>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795863" y="5883729"/>
            <a:ext cx="4495800" cy="685800"/>
          </a:xfrm>
          <a:prstGeom prst="rect">
            <a:avLst/>
          </a:prstGeom>
          <a:noFill/>
        </p:spPr>
        <p:txBody>
          <a:bodyPr wrap="square" lIns="0" tIns="0" rIns="0" bIns="0" rtlCol="0">
            <a:noAutofit/>
          </a:bodyPr>
          <a:lstStyle/>
          <a:p>
            <a:pPr>
              <a:lnSpc>
                <a:spcPct val="90000"/>
              </a:lnSpc>
              <a:spcBef>
                <a:spcPts val="600"/>
              </a:spcBef>
            </a:pPr>
            <a:r>
              <a:rPr lang="en-US" sz="1400" i="1" spc="-50" dirty="0" smtClean="0"/>
              <a:t>(above) screen shot of a Facebook post. Clicking on the 193 likes allows you to invite those users to follow your Facebook page. </a:t>
            </a:r>
            <a:endParaRPr lang="en-US" sz="1400" i="1" spc="-50" dirty="0"/>
          </a:p>
        </p:txBody>
      </p:sp>
      <p:sp>
        <p:nvSpPr>
          <p:cNvPr id="10" name="Slide Number Placeholder 9"/>
          <p:cNvSpPr>
            <a:spLocks noGrp="1"/>
          </p:cNvSpPr>
          <p:nvPr>
            <p:ph type="sldNum" sz="quarter" idx="12"/>
          </p:nvPr>
        </p:nvSpPr>
        <p:spPr/>
        <p:txBody>
          <a:bodyPr/>
          <a:lstStyle/>
          <a:p>
            <a:fld id="{0D558541-60C9-42A2-8392-FF12533A6B7A}" type="slidenum">
              <a:rPr lang="en-US" smtClean="0"/>
              <a:pPr/>
              <a:t>64</a:t>
            </a:fld>
            <a:endParaRPr lang="en-US" dirty="0"/>
          </a:p>
        </p:txBody>
      </p:sp>
    </p:spTree>
    <p:extLst>
      <p:ext uri="{BB962C8B-B14F-4D97-AF65-F5344CB8AC3E}">
        <p14:creationId xmlns:p14="http://schemas.microsoft.com/office/powerpoint/2010/main" val="33367596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generating an </a:t>
            </a:r>
            <a:r>
              <a:rPr lang="en-US" dirty="0" smtClean="0"/>
              <a:t>audience continued…</a:t>
            </a:r>
            <a:endParaRPr lang="en-US" dirty="0"/>
          </a:p>
        </p:txBody>
      </p:sp>
      <p:sp>
        <p:nvSpPr>
          <p:cNvPr id="4" name="Text Placeholder 3"/>
          <p:cNvSpPr>
            <a:spLocks noGrp="1"/>
          </p:cNvSpPr>
          <p:nvPr>
            <p:ph type="body" sz="quarter" idx="13"/>
          </p:nvPr>
        </p:nvSpPr>
        <p:spPr>
          <a:xfrm>
            <a:off x="990598" y="1121460"/>
            <a:ext cx="7010402" cy="457200"/>
          </a:xfrm>
        </p:spPr>
        <p:txBody>
          <a:bodyPr/>
          <a:lstStyle/>
          <a:p>
            <a:pPr marL="174625" indent="-174625">
              <a:spcBef>
                <a:spcPct val="20000"/>
              </a:spcBef>
              <a:buFont typeface="Arial" pitchFamily="34" charset="0"/>
              <a:buChar char="•"/>
            </a:pPr>
            <a:r>
              <a:rPr lang="en-US" sz="1850" spc="-50" dirty="0">
                <a:solidFill>
                  <a:schemeClr val="tx1"/>
                </a:solidFill>
              </a:rPr>
              <a:t>Be consistent with posting </a:t>
            </a:r>
            <a:r>
              <a:rPr lang="en-US" sz="1850" spc="-50" dirty="0" smtClean="0">
                <a:solidFill>
                  <a:schemeClr val="tx1"/>
                </a:solidFill>
              </a:rPr>
              <a:t>content. In </a:t>
            </a:r>
            <a:r>
              <a:rPr lang="en-US" sz="1850" spc="-50" dirty="0">
                <a:solidFill>
                  <a:schemeClr val="tx1"/>
                </a:solidFill>
              </a:rPr>
              <a:t>general, “more successful” accounts </a:t>
            </a:r>
            <a:r>
              <a:rPr lang="en-US" sz="1850" spc="-50" dirty="0" smtClean="0">
                <a:solidFill>
                  <a:schemeClr val="tx1"/>
                </a:solidFill>
              </a:rPr>
              <a:t>tend </a:t>
            </a:r>
            <a:r>
              <a:rPr lang="en-US" sz="1850" spc="-50" dirty="0">
                <a:solidFill>
                  <a:schemeClr val="tx1"/>
                </a:solidFill>
              </a:rPr>
              <a:t>to post with higher frequency. </a:t>
            </a:r>
          </a:p>
          <a:p>
            <a:pPr marL="174625" indent="-174625">
              <a:spcBef>
                <a:spcPct val="20000"/>
              </a:spcBef>
              <a:buFont typeface="Arial" pitchFamily="34" charset="0"/>
              <a:buChar char="•"/>
            </a:pPr>
            <a:endParaRPr lang="en-US" sz="1850" spc="-50" dirty="0">
              <a:solidFill>
                <a:schemeClr val="tx1"/>
              </a:solidFill>
            </a:endParaRP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231" y="1791540"/>
            <a:ext cx="7600950" cy="3609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2514600" y="5578537"/>
            <a:ext cx="5929993" cy="830997"/>
          </a:xfrm>
          <a:prstGeom prst="rect">
            <a:avLst/>
          </a:prstGeom>
        </p:spPr>
        <p:txBody>
          <a:bodyPr wrap="square">
            <a:spAutoFit/>
          </a:bodyPr>
          <a:lstStyle/>
          <a:p>
            <a:r>
              <a:rPr lang="en-US" sz="1200" i="1" dirty="0" smtClean="0"/>
              <a:t>(above) Figure showing the frequency of how often Facebook Fan page admins and owners of Instagram profiles post on their accounts. </a:t>
            </a:r>
            <a:r>
              <a:rPr lang="en-US" sz="1200" i="1" dirty="0" err="1" smtClean="0"/>
              <a:t>Quintly</a:t>
            </a:r>
            <a:r>
              <a:rPr lang="en-US" sz="1200" i="1" dirty="0" smtClean="0"/>
              <a:t>. Instagram Study. 2015 Retrieve from: </a:t>
            </a:r>
            <a:r>
              <a:rPr lang="en-US" sz="1200" i="1" dirty="0" smtClean="0">
                <a:hlinkClick r:id="rId4"/>
              </a:rPr>
              <a:t>http</a:t>
            </a:r>
            <a:r>
              <a:rPr lang="en-US" sz="1200" i="1" dirty="0">
                <a:hlinkClick r:id="rId4"/>
              </a:rPr>
              <a:t>://</a:t>
            </a:r>
            <a:r>
              <a:rPr lang="en-US" sz="1200" i="1" dirty="0" smtClean="0">
                <a:hlinkClick r:id="rId4"/>
              </a:rPr>
              <a:t>press.quintly.com/100459-quintly-reveals-instagram-study-q1-2015</a:t>
            </a:r>
            <a:endParaRPr lang="en-US" sz="1200" i="1" dirty="0" smtClean="0"/>
          </a:p>
          <a:p>
            <a:endParaRPr lang="en-US" sz="1200" i="1" dirty="0"/>
          </a:p>
        </p:txBody>
      </p:sp>
      <p:sp>
        <p:nvSpPr>
          <p:cNvPr id="7" name="Slide Number Placeholder 6"/>
          <p:cNvSpPr>
            <a:spLocks noGrp="1"/>
          </p:cNvSpPr>
          <p:nvPr>
            <p:ph type="sldNum" sz="quarter" idx="12"/>
          </p:nvPr>
        </p:nvSpPr>
        <p:spPr/>
        <p:txBody>
          <a:bodyPr/>
          <a:lstStyle/>
          <a:p>
            <a:fld id="{0D558541-60C9-42A2-8392-FF12533A6B7A}" type="slidenum">
              <a:rPr lang="en-US" smtClean="0"/>
              <a:pPr/>
              <a:t>65</a:t>
            </a:fld>
            <a:endParaRPr lang="en-US" dirty="0"/>
          </a:p>
        </p:txBody>
      </p:sp>
    </p:spTree>
    <p:extLst>
      <p:ext uri="{BB962C8B-B14F-4D97-AF65-F5344CB8AC3E}">
        <p14:creationId xmlns:p14="http://schemas.microsoft.com/office/powerpoint/2010/main" val="31326771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0544" y="381000"/>
            <a:ext cx="762000" cy="762000"/>
          </a:xfrm>
          <a:prstGeom prst="rect">
            <a:avLst/>
          </a:prstGeom>
        </p:spPr>
      </p:pic>
      <p:sp>
        <p:nvSpPr>
          <p:cNvPr id="2" name="Title 1"/>
          <p:cNvSpPr>
            <a:spLocks noGrp="1"/>
          </p:cNvSpPr>
          <p:nvPr>
            <p:ph type="title"/>
          </p:nvPr>
        </p:nvSpPr>
        <p:spPr/>
        <p:txBody>
          <a:bodyPr/>
          <a:lstStyle/>
          <a:p>
            <a:r>
              <a:rPr lang="en-US" dirty="0" smtClean="0"/>
              <a:t>Activity 4: Choose a format</a:t>
            </a:r>
            <a:endParaRPr lang="en-US" dirty="0"/>
          </a:p>
        </p:txBody>
      </p:sp>
      <p:sp>
        <p:nvSpPr>
          <p:cNvPr id="3" name="Content Placeholder 2"/>
          <p:cNvSpPr>
            <a:spLocks noGrp="1"/>
          </p:cNvSpPr>
          <p:nvPr>
            <p:ph idx="1"/>
          </p:nvPr>
        </p:nvSpPr>
        <p:spPr>
          <a:xfrm>
            <a:off x="990599" y="1143000"/>
            <a:ext cx="4953000" cy="3124200"/>
          </a:xfrm>
        </p:spPr>
        <p:txBody>
          <a:bodyPr/>
          <a:lstStyle/>
          <a:p>
            <a:r>
              <a:rPr lang="en-US" b="1" dirty="0"/>
              <a:t>What format do you want to use?</a:t>
            </a:r>
          </a:p>
          <a:p>
            <a:pPr lvl="1"/>
            <a:r>
              <a:rPr lang="en-US" dirty="0" smtClean="0"/>
              <a:t>Facebook</a:t>
            </a:r>
          </a:p>
          <a:p>
            <a:pPr lvl="1"/>
            <a:r>
              <a:rPr lang="en-US" dirty="0" smtClean="0"/>
              <a:t>Twitter</a:t>
            </a:r>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66</a:t>
            </a:fld>
            <a:endParaRPr lang="en-US" dirty="0"/>
          </a:p>
        </p:txBody>
      </p:sp>
    </p:spTree>
    <p:extLst>
      <p:ext uri="{BB962C8B-B14F-4D97-AF65-F5344CB8AC3E}">
        <p14:creationId xmlns:p14="http://schemas.microsoft.com/office/powerpoint/2010/main" val="10730239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4: Choose a format</a:t>
            </a:r>
            <a:endParaRPr lang="en-US" dirty="0"/>
          </a:p>
        </p:txBody>
      </p:sp>
      <p:sp>
        <p:nvSpPr>
          <p:cNvPr id="3" name="Content Placeholder 2"/>
          <p:cNvSpPr>
            <a:spLocks noGrp="1"/>
          </p:cNvSpPr>
          <p:nvPr>
            <p:ph idx="1"/>
          </p:nvPr>
        </p:nvSpPr>
        <p:spPr>
          <a:xfrm>
            <a:off x="990598" y="1219627"/>
            <a:ext cx="7162801" cy="4093029"/>
          </a:xfrm>
        </p:spPr>
        <p:txBody>
          <a:bodyPr/>
          <a:lstStyle/>
          <a:p>
            <a:r>
              <a:rPr lang="en-US" dirty="0" smtClean="0"/>
              <a:t>Log into Twitter and Facebook</a:t>
            </a:r>
          </a:p>
          <a:p>
            <a:pPr lvl="1"/>
            <a:r>
              <a:rPr lang="en-US" dirty="0" smtClean="0"/>
              <a:t>Use </a:t>
            </a:r>
            <a:r>
              <a:rPr lang="en-US" dirty="0"/>
              <a:t>the account we set up for this class</a:t>
            </a:r>
          </a:p>
          <a:p>
            <a:pPr lvl="1"/>
            <a:r>
              <a:rPr lang="en-US" dirty="0" smtClean="0"/>
              <a:t>You can use your personal account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7805" y="263589"/>
            <a:ext cx="797243" cy="1301621"/>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67</a:t>
            </a:fld>
            <a:endParaRPr lang="en-US" dirty="0"/>
          </a:p>
        </p:txBody>
      </p:sp>
    </p:spTree>
    <p:extLst>
      <p:ext uri="{BB962C8B-B14F-4D97-AF65-F5344CB8AC3E}">
        <p14:creationId xmlns:p14="http://schemas.microsoft.com/office/powerpoint/2010/main" val="7683463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67000"/>
            <a:ext cx="9067800" cy="876329"/>
          </a:xfrm>
        </p:spPr>
        <p:txBody>
          <a:bodyPr/>
          <a:lstStyle/>
          <a:p>
            <a:pPr algn="ctr"/>
            <a:r>
              <a:rPr lang="en-US" dirty="0" smtClean="0"/>
              <a:t>Take a break</a:t>
            </a:r>
            <a:endParaRPr lang="en-US" dirty="0"/>
          </a:p>
        </p:txBody>
      </p:sp>
    </p:spTree>
    <p:extLst>
      <p:ext uri="{BB962C8B-B14F-4D97-AF65-F5344CB8AC3E}">
        <p14:creationId xmlns:p14="http://schemas.microsoft.com/office/powerpoint/2010/main" val="7533608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for the afternoon</a:t>
            </a:r>
            <a:endParaRPr lang="en-US" dirty="0"/>
          </a:p>
        </p:txBody>
      </p:sp>
      <p:sp>
        <p:nvSpPr>
          <p:cNvPr id="3" name="Content Placeholder 2"/>
          <p:cNvSpPr>
            <a:spLocks noGrp="1"/>
          </p:cNvSpPr>
          <p:nvPr>
            <p:ph idx="1"/>
          </p:nvPr>
        </p:nvSpPr>
        <p:spPr>
          <a:xfrm>
            <a:off x="982893" y="1066800"/>
            <a:ext cx="7049689" cy="4093029"/>
          </a:xfrm>
        </p:spPr>
        <p:txBody>
          <a:bodyPr/>
          <a:lstStyle/>
          <a:p>
            <a:r>
              <a:rPr lang="en-US" dirty="0" smtClean="0">
                <a:solidFill>
                  <a:schemeClr val="bg1">
                    <a:lumMod val="65000"/>
                  </a:schemeClr>
                </a:solidFill>
              </a:rPr>
              <a:t>Contextualizing Dissemination		</a:t>
            </a:r>
          </a:p>
          <a:p>
            <a:pPr lvl="1"/>
            <a:r>
              <a:rPr lang="en-US" dirty="0" smtClean="0">
                <a:solidFill>
                  <a:schemeClr val="bg1">
                    <a:lumMod val="65000"/>
                  </a:schemeClr>
                </a:solidFill>
              </a:rPr>
              <a:t>Introductions				</a:t>
            </a:r>
          </a:p>
          <a:p>
            <a:r>
              <a:rPr lang="en-US" dirty="0" smtClean="0">
                <a:solidFill>
                  <a:schemeClr val="bg1">
                    <a:lumMod val="65000"/>
                  </a:schemeClr>
                </a:solidFill>
              </a:rPr>
              <a:t>Dissemination Overview			</a:t>
            </a:r>
          </a:p>
          <a:p>
            <a:pPr lvl="1"/>
            <a:r>
              <a:rPr lang="en-US" dirty="0" smtClean="0">
                <a:solidFill>
                  <a:schemeClr val="bg1">
                    <a:lumMod val="65000"/>
                  </a:schemeClr>
                </a:solidFill>
              </a:rPr>
              <a:t>Activity 1: Choosing a paper</a:t>
            </a:r>
          </a:p>
          <a:p>
            <a:pPr lvl="1"/>
            <a:r>
              <a:rPr lang="en-US" dirty="0" smtClean="0">
                <a:solidFill>
                  <a:schemeClr val="bg1">
                    <a:lumMod val="65000"/>
                  </a:schemeClr>
                </a:solidFill>
              </a:rPr>
              <a:t>Activity 2: Dissemination goals</a:t>
            </a:r>
          </a:p>
          <a:p>
            <a:pPr lvl="1"/>
            <a:r>
              <a:rPr lang="en-US" dirty="0" smtClean="0">
                <a:solidFill>
                  <a:schemeClr val="bg1">
                    <a:lumMod val="65000"/>
                  </a:schemeClr>
                </a:solidFill>
              </a:rPr>
              <a:t>Activity 3: Choose an audience</a:t>
            </a:r>
          </a:p>
          <a:p>
            <a:pPr lvl="1"/>
            <a:r>
              <a:rPr lang="en-US" dirty="0" smtClean="0">
                <a:solidFill>
                  <a:schemeClr val="bg1">
                    <a:lumMod val="65000"/>
                  </a:schemeClr>
                </a:solidFill>
              </a:rPr>
              <a:t>Activity 4: Choose a format</a:t>
            </a:r>
          </a:p>
          <a:p>
            <a:pPr lvl="1"/>
            <a:r>
              <a:rPr lang="en-US" dirty="0" smtClean="0">
                <a:solidFill>
                  <a:schemeClr val="bg1">
                    <a:lumMod val="65000"/>
                  </a:schemeClr>
                </a:solidFill>
              </a:rPr>
              <a:t>Break</a:t>
            </a:r>
          </a:p>
          <a:p>
            <a:pPr lvl="1"/>
            <a:r>
              <a:rPr lang="en-US" b="1" dirty="0"/>
              <a:t>Activity 5: Generating Content</a:t>
            </a:r>
          </a:p>
          <a:p>
            <a:pPr lvl="1"/>
            <a:r>
              <a:rPr lang="en-US" b="1" dirty="0" smtClean="0"/>
              <a:t>Activity  </a:t>
            </a:r>
            <a:r>
              <a:rPr lang="en-US" b="1" dirty="0"/>
              <a:t>6</a:t>
            </a:r>
            <a:r>
              <a:rPr lang="en-US" b="1" dirty="0" smtClean="0"/>
              <a:t>: Making Content More </a:t>
            </a:r>
            <a:r>
              <a:rPr lang="en-US" b="1" dirty="0" smtClean="0"/>
              <a:t>Shareable</a:t>
            </a:r>
            <a:endParaRPr lang="en-US" b="1" dirty="0" smtClean="0"/>
          </a:p>
          <a:p>
            <a:pPr lvl="1"/>
            <a:r>
              <a:rPr lang="en-US" b="1" dirty="0" smtClean="0"/>
              <a:t>Activity 7:  Creating Eye-Catching Images</a:t>
            </a:r>
          </a:p>
          <a:p>
            <a:pPr lvl="1"/>
            <a:r>
              <a:rPr lang="en-US" b="1" dirty="0" smtClean="0"/>
              <a:t>Break</a:t>
            </a:r>
          </a:p>
          <a:p>
            <a:r>
              <a:rPr lang="en-US" b="1" dirty="0" smtClean="0"/>
              <a:t>Using Alternative Metrics</a:t>
            </a:r>
          </a:p>
          <a:p>
            <a:pPr lvl="1"/>
            <a:r>
              <a:rPr lang="en-US" b="1" dirty="0" smtClean="0"/>
              <a:t>Activity 8: Writing on Impact Using Alternative Metrics</a:t>
            </a:r>
          </a:p>
          <a:p>
            <a:r>
              <a:rPr lang="en-US" b="1" dirty="0" smtClean="0"/>
              <a:t>Wrap up and goodbyes	</a:t>
            </a:r>
            <a:r>
              <a:rPr lang="en-US" dirty="0" smtClean="0"/>
              <a:t>			</a:t>
            </a:r>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69</a:t>
            </a:fld>
            <a:endParaRPr lang="en-US" dirty="0"/>
          </a:p>
        </p:txBody>
      </p:sp>
    </p:spTree>
    <p:extLst>
      <p:ext uri="{BB962C8B-B14F-4D97-AF65-F5344CB8AC3E}">
        <p14:creationId xmlns:p14="http://schemas.microsoft.com/office/powerpoint/2010/main" val="324108135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dirty="0"/>
              <a:t>Who is your target audience(s)?</a:t>
            </a:r>
          </a:p>
          <a:p>
            <a:pPr lvl="1"/>
            <a:r>
              <a:rPr lang="en-US" dirty="0" smtClean="0"/>
              <a:t>What </a:t>
            </a:r>
            <a:r>
              <a:rPr lang="en-US" dirty="0"/>
              <a:t>tool, resource, or format do you want to use?</a:t>
            </a:r>
          </a:p>
          <a:p>
            <a:pPr lvl="1"/>
            <a:r>
              <a:rPr lang="en-US" u="sng" dirty="0" smtClean="0"/>
              <a:t>Do </a:t>
            </a:r>
            <a:r>
              <a:rPr lang="en-US" u="sng" dirty="0"/>
              <a:t>you have </a:t>
            </a:r>
            <a:r>
              <a:rPr lang="en-US" u="sng" dirty="0" smtClean="0"/>
              <a:t>content, </a:t>
            </a:r>
            <a:r>
              <a:rPr lang="en-US" u="sng" dirty="0"/>
              <a:t>or does it need to be generated</a:t>
            </a:r>
            <a:r>
              <a:rPr lang="en-US" u="sng" dirty="0" smtClean="0"/>
              <a:t>?</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70</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
        <p:nvSpPr>
          <p:cNvPr id="7" name="Rounded Rectangle 6"/>
          <p:cNvSpPr/>
          <p:nvPr/>
        </p:nvSpPr>
        <p:spPr>
          <a:xfrm>
            <a:off x="990599" y="2743200"/>
            <a:ext cx="5257800" cy="381000"/>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864309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content</a:t>
            </a:r>
            <a:endParaRPr lang="en-US" dirty="0"/>
          </a:p>
        </p:txBody>
      </p:sp>
      <p:sp>
        <p:nvSpPr>
          <p:cNvPr id="12" name="Content Placeholder 2"/>
          <p:cNvSpPr txBox="1">
            <a:spLocks/>
          </p:cNvSpPr>
          <p:nvPr/>
        </p:nvSpPr>
        <p:spPr>
          <a:xfrm>
            <a:off x="839417" y="1122164"/>
            <a:ext cx="7049689" cy="1011435"/>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Do you have content, or does it need to be generated?</a:t>
            </a:r>
          </a:p>
          <a:p>
            <a:pPr lvl="1">
              <a:lnSpc>
                <a:spcPct val="90000"/>
              </a:lnSpc>
            </a:pPr>
            <a:r>
              <a:rPr lang="en-US" sz="1600" dirty="0"/>
              <a:t>Interesting quotes from published literature</a:t>
            </a:r>
          </a:p>
          <a:p>
            <a:pPr lvl="1">
              <a:lnSpc>
                <a:spcPct val="90000"/>
              </a:lnSpc>
            </a:pPr>
            <a:r>
              <a:rPr lang="en-US" sz="1600" dirty="0"/>
              <a:t>Presentation slides that can be easily shared</a:t>
            </a:r>
          </a:p>
          <a:p>
            <a:pPr marL="0" indent="0">
              <a:buNone/>
            </a:pPr>
            <a:endParaRPr lang="en-US" b="1" dirty="0" smtClean="0"/>
          </a:p>
        </p:txBody>
      </p:sp>
      <p:sp>
        <p:nvSpPr>
          <p:cNvPr id="13" name="Slide Number Placeholder 12"/>
          <p:cNvSpPr>
            <a:spLocks noGrp="1"/>
          </p:cNvSpPr>
          <p:nvPr>
            <p:ph type="sldNum" sz="quarter" idx="12"/>
          </p:nvPr>
        </p:nvSpPr>
        <p:spPr/>
        <p:txBody>
          <a:bodyPr/>
          <a:lstStyle/>
          <a:p>
            <a:fld id="{0D558541-60C9-42A2-8392-FF12533A6B7A}" type="slidenum">
              <a:rPr lang="en-US" smtClean="0"/>
              <a:pPr/>
              <a:t>71</a:t>
            </a:fld>
            <a:endParaRPr lang="en-US" dirty="0"/>
          </a:p>
        </p:txBody>
      </p:sp>
    </p:spTree>
    <p:extLst>
      <p:ext uri="{BB962C8B-B14F-4D97-AF65-F5344CB8AC3E}">
        <p14:creationId xmlns:p14="http://schemas.microsoft.com/office/powerpoint/2010/main" val="14562565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content</a:t>
            </a:r>
            <a:endParaRPr lang="en-US" dirty="0"/>
          </a:p>
        </p:txBody>
      </p:sp>
      <p:sp>
        <p:nvSpPr>
          <p:cNvPr id="11" name="TextBox 10"/>
          <p:cNvSpPr txBox="1"/>
          <p:nvPr/>
        </p:nvSpPr>
        <p:spPr>
          <a:xfrm>
            <a:off x="853833" y="2210798"/>
            <a:ext cx="7391400" cy="1489206"/>
          </a:xfrm>
          <a:prstGeom prst="rect">
            <a:avLst/>
          </a:prstGeom>
          <a:noFill/>
        </p:spPr>
        <p:txBody>
          <a:bodyPr wrap="square" lIns="0" tIns="0" rIns="0" bIns="0" rtlCol="0">
            <a:noAutofit/>
          </a:bodyPr>
          <a:lstStyle/>
          <a:p>
            <a:pPr marL="174625" indent="-174625">
              <a:lnSpc>
                <a:spcPct val="90000"/>
              </a:lnSpc>
              <a:spcBef>
                <a:spcPct val="20000"/>
              </a:spcBef>
              <a:buClr>
                <a:schemeClr val="accent1"/>
              </a:buClr>
              <a:buFont typeface="Arial" pitchFamily="34" charset="0"/>
              <a:buChar char="•"/>
            </a:pPr>
            <a:r>
              <a:rPr lang="en-US" sz="1850" b="1" spc="-50" dirty="0"/>
              <a:t>Plan to have both real-time and evergreen content</a:t>
            </a:r>
          </a:p>
          <a:p>
            <a:pPr lvl="1" indent="-250825">
              <a:lnSpc>
                <a:spcPct val="90000"/>
              </a:lnSpc>
              <a:spcBef>
                <a:spcPct val="20000"/>
              </a:spcBef>
              <a:buClr>
                <a:srgbClr val="605F62"/>
              </a:buClr>
              <a:buFont typeface="Symbol" pitchFamily="18" charset="2"/>
              <a:buChar char="-"/>
            </a:pPr>
            <a:r>
              <a:rPr lang="en-US" sz="1600" b="1" spc="-50" dirty="0"/>
              <a:t>Real-time content </a:t>
            </a:r>
            <a:r>
              <a:rPr lang="en-US" sz="1600" spc="-50" dirty="0"/>
              <a:t>is connected to time-based events such as conferences, monthly themes, time-based statistics, current trends, etc. </a:t>
            </a:r>
          </a:p>
          <a:p>
            <a:pPr lvl="1" indent="-250825">
              <a:lnSpc>
                <a:spcPct val="90000"/>
              </a:lnSpc>
              <a:spcBef>
                <a:spcPct val="20000"/>
              </a:spcBef>
              <a:buClr>
                <a:srgbClr val="605F62"/>
              </a:buClr>
              <a:buFont typeface="Symbol" pitchFamily="18" charset="2"/>
              <a:buChar char="-"/>
            </a:pPr>
            <a:r>
              <a:rPr lang="en-US" sz="1600" b="1" spc="-50" dirty="0"/>
              <a:t>Evergreen content </a:t>
            </a:r>
            <a:r>
              <a:rPr lang="en-US" sz="1600" spc="-50" dirty="0"/>
              <a:t>stays continually relevant and lasting long past its publication, such as reviews, lists, videos, etc. </a:t>
            </a:r>
          </a:p>
        </p:txBody>
      </p:sp>
      <p:sp>
        <p:nvSpPr>
          <p:cNvPr id="12" name="Content Placeholder 2"/>
          <p:cNvSpPr txBox="1">
            <a:spLocks/>
          </p:cNvSpPr>
          <p:nvPr/>
        </p:nvSpPr>
        <p:spPr>
          <a:xfrm>
            <a:off x="839417" y="1122165"/>
            <a:ext cx="7049689" cy="381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Do you have content, or does it need to be generated?</a:t>
            </a:r>
          </a:p>
          <a:p>
            <a:pPr lvl="1">
              <a:lnSpc>
                <a:spcPct val="90000"/>
              </a:lnSpc>
            </a:pPr>
            <a:r>
              <a:rPr lang="en-US" sz="1600" dirty="0"/>
              <a:t>Interesting quotes from published literature</a:t>
            </a:r>
          </a:p>
          <a:p>
            <a:pPr lvl="1">
              <a:lnSpc>
                <a:spcPct val="90000"/>
              </a:lnSpc>
            </a:pPr>
            <a:r>
              <a:rPr lang="en-US" sz="1600" dirty="0"/>
              <a:t>Presentation slides that can be easily shared</a:t>
            </a:r>
          </a:p>
          <a:p>
            <a:endParaRPr lang="en-US" b="1" dirty="0" smtClean="0"/>
          </a:p>
        </p:txBody>
      </p:sp>
      <p:sp>
        <p:nvSpPr>
          <p:cNvPr id="13" name="Slide Number Placeholder 12"/>
          <p:cNvSpPr>
            <a:spLocks noGrp="1"/>
          </p:cNvSpPr>
          <p:nvPr>
            <p:ph type="sldNum" sz="quarter" idx="12"/>
          </p:nvPr>
        </p:nvSpPr>
        <p:spPr/>
        <p:txBody>
          <a:bodyPr/>
          <a:lstStyle/>
          <a:p>
            <a:fld id="{0D558541-60C9-42A2-8392-FF12533A6B7A}" type="slidenum">
              <a:rPr lang="en-US" smtClean="0"/>
              <a:pPr/>
              <a:t>72</a:t>
            </a:fld>
            <a:endParaRPr lang="en-US" dirty="0"/>
          </a:p>
        </p:txBody>
      </p:sp>
    </p:spTree>
    <p:extLst>
      <p:ext uri="{BB962C8B-B14F-4D97-AF65-F5344CB8AC3E}">
        <p14:creationId xmlns:p14="http://schemas.microsoft.com/office/powerpoint/2010/main" val="25081862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content</a:t>
            </a:r>
            <a:endParaRPr lang="en-US" dirty="0"/>
          </a:p>
        </p:txBody>
      </p:sp>
      <p:sp>
        <p:nvSpPr>
          <p:cNvPr id="5" name="Content Placeholder 4"/>
          <p:cNvSpPr>
            <a:spLocks noGrp="1"/>
          </p:cNvSpPr>
          <p:nvPr>
            <p:ph idx="1"/>
          </p:nvPr>
        </p:nvSpPr>
        <p:spPr>
          <a:xfrm>
            <a:off x="839417" y="3733800"/>
            <a:ext cx="8312821" cy="2198294"/>
          </a:xfrm>
          <a:prstGeom prst="rect">
            <a:avLst/>
          </a:prstGeom>
        </p:spPr>
        <p:txBody>
          <a:bodyPr wrap="square">
            <a:spAutoFit/>
          </a:bodyPr>
          <a:lstStyle/>
          <a:p>
            <a:pPr marL="174625" indent="-174625">
              <a:lnSpc>
                <a:spcPct val="90000"/>
              </a:lnSpc>
              <a:spcBef>
                <a:spcPct val="20000"/>
              </a:spcBef>
              <a:buClr>
                <a:schemeClr val="accent1"/>
              </a:buClr>
              <a:buFont typeface="Arial" pitchFamily="34" charset="0"/>
              <a:buChar char="•"/>
            </a:pPr>
            <a:r>
              <a:rPr lang="en-US" sz="1850" b="1" spc="-50" dirty="0" smtClean="0"/>
              <a:t>Consider content on these topics: </a:t>
            </a:r>
            <a:endParaRPr lang="en-US" sz="1850" b="1" spc="-50" dirty="0"/>
          </a:p>
          <a:p>
            <a:pPr lvl="1" indent="-250825">
              <a:lnSpc>
                <a:spcPct val="90000"/>
              </a:lnSpc>
              <a:spcBef>
                <a:spcPct val="20000"/>
              </a:spcBef>
              <a:buClr>
                <a:srgbClr val="605F62"/>
              </a:buClr>
              <a:buFont typeface="Symbol" pitchFamily="18" charset="2"/>
              <a:buChar char="-"/>
            </a:pPr>
            <a:r>
              <a:rPr lang="en-US" sz="1600" spc="-50" dirty="0" smtClean="0"/>
              <a:t>Discussion about research </a:t>
            </a:r>
            <a:r>
              <a:rPr lang="en-US" sz="1600" spc="-50" dirty="0"/>
              <a:t>findings</a:t>
            </a:r>
          </a:p>
          <a:p>
            <a:pPr lvl="1" indent="-250825">
              <a:lnSpc>
                <a:spcPct val="90000"/>
              </a:lnSpc>
              <a:spcBef>
                <a:spcPct val="20000"/>
              </a:spcBef>
              <a:buClr>
                <a:srgbClr val="605F62"/>
              </a:buClr>
              <a:buFont typeface="Symbol" pitchFamily="18" charset="2"/>
              <a:buChar char="-"/>
            </a:pPr>
            <a:r>
              <a:rPr lang="en-US" sz="1600" spc="-50" dirty="0" smtClean="0"/>
              <a:t>Raising questions </a:t>
            </a:r>
            <a:r>
              <a:rPr lang="en-US" sz="1600" spc="-50" dirty="0"/>
              <a:t>about </a:t>
            </a:r>
            <a:r>
              <a:rPr lang="en-US" sz="1600" spc="-50" dirty="0" smtClean="0"/>
              <a:t>an </a:t>
            </a:r>
            <a:r>
              <a:rPr lang="en-US" sz="1600" spc="-50" dirty="0"/>
              <a:t>area of research</a:t>
            </a:r>
          </a:p>
          <a:p>
            <a:pPr lvl="1" indent="-250825">
              <a:lnSpc>
                <a:spcPct val="90000"/>
              </a:lnSpc>
              <a:spcBef>
                <a:spcPct val="20000"/>
              </a:spcBef>
              <a:buClr>
                <a:srgbClr val="605F62"/>
              </a:buClr>
              <a:buFont typeface="Symbol" pitchFamily="18" charset="2"/>
              <a:buChar char="-"/>
            </a:pPr>
            <a:r>
              <a:rPr lang="en-US" sz="1600" spc="-50" dirty="0"/>
              <a:t>Comments on publications by other authors</a:t>
            </a:r>
          </a:p>
          <a:p>
            <a:pPr lvl="1" indent="-250825">
              <a:lnSpc>
                <a:spcPct val="90000"/>
              </a:lnSpc>
              <a:spcBef>
                <a:spcPct val="20000"/>
              </a:spcBef>
              <a:buClr>
                <a:srgbClr val="605F62"/>
              </a:buClr>
              <a:buFont typeface="Symbol" pitchFamily="18" charset="2"/>
              <a:buChar char="-"/>
            </a:pPr>
            <a:r>
              <a:rPr lang="en-US" sz="1600" spc="-50" dirty="0"/>
              <a:t>Recap of conferences </a:t>
            </a:r>
            <a:r>
              <a:rPr lang="en-US" sz="1600" spc="-50" dirty="0" smtClean="0"/>
              <a:t>attended</a:t>
            </a:r>
          </a:p>
          <a:p>
            <a:pPr lvl="1" indent="-250825">
              <a:lnSpc>
                <a:spcPct val="90000"/>
              </a:lnSpc>
              <a:spcBef>
                <a:spcPct val="20000"/>
              </a:spcBef>
              <a:buClr>
                <a:srgbClr val="605F62"/>
              </a:buClr>
              <a:buFont typeface="Symbol" pitchFamily="18" charset="2"/>
              <a:buChar char="-"/>
            </a:pPr>
            <a:r>
              <a:rPr lang="en-US" sz="1600" dirty="0" smtClean="0"/>
              <a:t>Description of how research can relate to public policy</a:t>
            </a:r>
          </a:p>
          <a:p>
            <a:pPr lvl="1" indent="-250825">
              <a:lnSpc>
                <a:spcPct val="90000"/>
              </a:lnSpc>
              <a:spcBef>
                <a:spcPct val="20000"/>
              </a:spcBef>
              <a:buClr>
                <a:srgbClr val="605F62"/>
              </a:buClr>
              <a:buFont typeface="Symbol" pitchFamily="18" charset="2"/>
              <a:buChar char="-"/>
            </a:pPr>
            <a:r>
              <a:rPr lang="en-US" sz="1600" dirty="0" smtClean="0"/>
              <a:t>Connection of current events (both public and research) to research area</a:t>
            </a:r>
          </a:p>
          <a:p>
            <a:pPr lvl="1" indent="-250825">
              <a:lnSpc>
                <a:spcPct val="90000"/>
              </a:lnSpc>
              <a:spcBef>
                <a:spcPct val="20000"/>
              </a:spcBef>
              <a:buClr>
                <a:srgbClr val="605F62"/>
              </a:buClr>
              <a:buFont typeface="Symbol" pitchFamily="18" charset="2"/>
              <a:buChar char="-"/>
            </a:pPr>
            <a:r>
              <a:rPr lang="en-US" sz="1600" dirty="0" smtClean="0"/>
              <a:t>Plain language summary of research articles</a:t>
            </a:r>
            <a:endParaRPr lang="en-US" b="1" spc="-50" dirty="0">
              <a:solidFill>
                <a:schemeClr val="accent1"/>
              </a:solidFill>
            </a:endParaRPr>
          </a:p>
        </p:txBody>
      </p:sp>
      <p:sp>
        <p:nvSpPr>
          <p:cNvPr id="11" name="TextBox 10"/>
          <p:cNvSpPr txBox="1"/>
          <p:nvPr/>
        </p:nvSpPr>
        <p:spPr>
          <a:xfrm>
            <a:off x="814703" y="2235217"/>
            <a:ext cx="7391400" cy="1489206"/>
          </a:xfrm>
          <a:prstGeom prst="rect">
            <a:avLst/>
          </a:prstGeom>
          <a:noFill/>
        </p:spPr>
        <p:txBody>
          <a:bodyPr wrap="square" lIns="0" tIns="0" rIns="0" bIns="0" rtlCol="0">
            <a:noAutofit/>
          </a:bodyPr>
          <a:lstStyle/>
          <a:p>
            <a:pPr marL="174625" indent="-174625">
              <a:lnSpc>
                <a:spcPct val="90000"/>
              </a:lnSpc>
              <a:spcBef>
                <a:spcPct val="20000"/>
              </a:spcBef>
              <a:buClr>
                <a:schemeClr val="accent1"/>
              </a:buClr>
              <a:buFont typeface="Arial" pitchFamily="34" charset="0"/>
              <a:buChar char="•"/>
            </a:pPr>
            <a:r>
              <a:rPr lang="en-US" sz="1850" b="1" spc="-50" dirty="0"/>
              <a:t>Plan to have both real-time and evergreen content</a:t>
            </a:r>
          </a:p>
          <a:p>
            <a:pPr lvl="1" indent="-250825">
              <a:lnSpc>
                <a:spcPct val="90000"/>
              </a:lnSpc>
              <a:spcBef>
                <a:spcPct val="20000"/>
              </a:spcBef>
              <a:buClr>
                <a:srgbClr val="605F62"/>
              </a:buClr>
              <a:buFont typeface="Symbol" pitchFamily="18" charset="2"/>
              <a:buChar char="-"/>
            </a:pPr>
            <a:r>
              <a:rPr lang="en-US" sz="1600" b="1" spc="-50" dirty="0"/>
              <a:t>Real-time content </a:t>
            </a:r>
            <a:r>
              <a:rPr lang="en-US" sz="1600" spc="-50" dirty="0"/>
              <a:t>is connected to time-based events such as conferences, monthly themes, time-based statistics, current trends, etc. </a:t>
            </a:r>
          </a:p>
          <a:p>
            <a:pPr lvl="1" indent="-250825">
              <a:lnSpc>
                <a:spcPct val="90000"/>
              </a:lnSpc>
              <a:spcBef>
                <a:spcPct val="20000"/>
              </a:spcBef>
              <a:buClr>
                <a:srgbClr val="605F62"/>
              </a:buClr>
              <a:buFont typeface="Symbol" pitchFamily="18" charset="2"/>
              <a:buChar char="-"/>
            </a:pPr>
            <a:r>
              <a:rPr lang="en-US" sz="1600" b="1" spc="-50" dirty="0"/>
              <a:t>Evergreen content </a:t>
            </a:r>
            <a:r>
              <a:rPr lang="en-US" sz="1600" spc="-50" dirty="0"/>
              <a:t>stays continually relevant and lasting long past its publication, such as reviews, lists, videos, etc. </a:t>
            </a:r>
          </a:p>
        </p:txBody>
      </p:sp>
      <p:sp>
        <p:nvSpPr>
          <p:cNvPr id="12" name="Content Placeholder 2"/>
          <p:cNvSpPr txBox="1">
            <a:spLocks/>
          </p:cNvSpPr>
          <p:nvPr/>
        </p:nvSpPr>
        <p:spPr>
          <a:xfrm>
            <a:off x="839417" y="1122164"/>
            <a:ext cx="7049689" cy="782835"/>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Do you have content, or does it need to be generated?</a:t>
            </a:r>
          </a:p>
          <a:p>
            <a:pPr lvl="1">
              <a:lnSpc>
                <a:spcPct val="90000"/>
              </a:lnSpc>
            </a:pPr>
            <a:r>
              <a:rPr lang="en-US" sz="1600" dirty="0"/>
              <a:t>Interesting quotes from published literature</a:t>
            </a:r>
          </a:p>
          <a:p>
            <a:pPr lvl="1">
              <a:lnSpc>
                <a:spcPct val="90000"/>
              </a:lnSpc>
            </a:pPr>
            <a:r>
              <a:rPr lang="en-US" sz="1600" dirty="0"/>
              <a:t>Presentation slides that can be easily shared</a:t>
            </a:r>
          </a:p>
        </p:txBody>
      </p:sp>
      <p:sp>
        <p:nvSpPr>
          <p:cNvPr id="13" name="Slide Number Placeholder 12"/>
          <p:cNvSpPr>
            <a:spLocks noGrp="1"/>
          </p:cNvSpPr>
          <p:nvPr>
            <p:ph type="sldNum" sz="quarter" idx="12"/>
          </p:nvPr>
        </p:nvSpPr>
        <p:spPr/>
        <p:txBody>
          <a:bodyPr/>
          <a:lstStyle/>
          <a:p>
            <a:fld id="{0D558541-60C9-42A2-8392-FF12533A6B7A}" type="slidenum">
              <a:rPr lang="en-US" smtClean="0"/>
              <a:pPr/>
              <a:t>73</a:t>
            </a:fld>
            <a:endParaRPr lang="en-US" dirty="0"/>
          </a:p>
        </p:txBody>
      </p:sp>
    </p:spTree>
    <p:extLst>
      <p:ext uri="{BB962C8B-B14F-4D97-AF65-F5344CB8AC3E}">
        <p14:creationId xmlns:p14="http://schemas.microsoft.com/office/powerpoint/2010/main" val="409895784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content continued…</a:t>
            </a:r>
            <a:endParaRPr lang="en-US" dirty="0"/>
          </a:p>
        </p:txBody>
      </p:sp>
      <p:sp>
        <p:nvSpPr>
          <p:cNvPr id="9" name="Content Placeholder 2"/>
          <p:cNvSpPr txBox="1">
            <a:spLocks/>
          </p:cNvSpPr>
          <p:nvPr/>
        </p:nvSpPr>
        <p:spPr>
          <a:xfrm>
            <a:off x="839417" y="1004112"/>
            <a:ext cx="7049689" cy="381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Create opportunities for wider sharing</a:t>
            </a:r>
          </a:p>
          <a:p>
            <a:pPr lvl="1"/>
            <a:r>
              <a:rPr lang="en-US" dirty="0" smtClean="0"/>
              <a:t>Ask popular bloggers if researchers can write a guest blog post</a:t>
            </a:r>
          </a:p>
          <a:p>
            <a:pPr lvl="1"/>
            <a:r>
              <a:rPr lang="en-US" dirty="0" smtClean="0"/>
              <a:t>Ask organizations with larger mailing lists to send your content</a:t>
            </a:r>
          </a:p>
        </p:txBody>
      </p:sp>
      <p:sp>
        <p:nvSpPr>
          <p:cNvPr id="10" name="Slide Number Placeholder 9"/>
          <p:cNvSpPr>
            <a:spLocks noGrp="1"/>
          </p:cNvSpPr>
          <p:nvPr>
            <p:ph type="sldNum" sz="quarter" idx="12"/>
          </p:nvPr>
        </p:nvSpPr>
        <p:spPr/>
        <p:txBody>
          <a:bodyPr/>
          <a:lstStyle/>
          <a:p>
            <a:fld id="{0D558541-60C9-42A2-8392-FF12533A6B7A}" type="slidenum">
              <a:rPr lang="en-US" smtClean="0"/>
              <a:pPr/>
              <a:t>74</a:t>
            </a:fld>
            <a:endParaRPr lang="en-US" dirty="0"/>
          </a:p>
        </p:txBody>
      </p:sp>
    </p:spTree>
    <p:extLst>
      <p:ext uri="{BB962C8B-B14F-4D97-AF65-F5344CB8AC3E}">
        <p14:creationId xmlns:p14="http://schemas.microsoft.com/office/powerpoint/2010/main" val="10637855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generating content continued…</a:t>
            </a:r>
            <a:endParaRPr lang="en-US" dirty="0"/>
          </a:p>
        </p:txBody>
      </p:sp>
      <p:pic>
        <p:nvPicPr>
          <p:cNvPr id="4" name="Picture 3"/>
          <p:cNvPicPr>
            <a:picLocks noChangeAspect="1"/>
          </p:cNvPicPr>
          <p:nvPr/>
        </p:nvPicPr>
        <p:blipFill rotWithShape="1">
          <a:blip r:embed="rId3"/>
          <a:srcRect b="44622"/>
          <a:stretch/>
        </p:blipFill>
        <p:spPr>
          <a:xfrm>
            <a:off x="1066800" y="2209800"/>
            <a:ext cx="6934201" cy="37813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3276600" y="6172200"/>
            <a:ext cx="5791200" cy="304800"/>
          </a:xfrm>
          <a:prstGeom prst="rect">
            <a:avLst/>
          </a:prstGeom>
          <a:noFill/>
        </p:spPr>
        <p:txBody>
          <a:bodyPr wrap="square" lIns="0" tIns="0" rIns="0" bIns="0" rtlCol="0">
            <a:noAutofit/>
          </a:bodyPr>
          <a:lstStyle/>
          <a:p>
            <a:pPr>
              <a:lnSpc>
                <a:spcPct val="90000"/>
              </a:lnSpc>
              <a:spcBef>
                <a:spcPts val="600"/>
              </a:spcBef>
            </a:pPr>
            <a:r>
              <a:rPr lang="en-US" sz="1400" i="1" spc="-50" dirty="0" smtClean="0"/>
              <a:t>(above) Email from NUCATS on content generated by the </a:t>
            </a:r>
            <a:r>
              <a:rPr lang="en-US" sz="1400" i="1" spc="-50" dirty="0" err="1" smtClean="0"/>
              <a:t>Galter</a:t>
            </a:r>
            <a:r>
              <a:rPr lang="en-US" sz="1400" i="1" spc="-50" dirty="0" smtClean="0"/>
              <a:t> Library</a:t>
            </a:r>
            <a:endParaRPr lang="en-US" sz="1400" i="1" spc="-50" dirty="0"/>
          </a:p>
        </p:txBody>
      </p:sp>
      <p:sp>
        <p:nvSpPr>
          <p:cNvPr id="9" name="Content Placeholder 2"/>
          <p:cNvSpPr txBox="1">
            <a:spLocks/>
          </p:cNvSpPr>
          <p:nvPr/>
        </p:nvSpPr>
        <p:spPr>
          <a:xfrm>
            <a:off x="839417" y="1004112"/>
            <a:ext cx="7049689" cy="381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Create opportunities for wider sharing</a:t>
            </a:r>
          </a:p>
          <a:p>
            <a:pPr lvl="1"/>
            <a:r>
              <a:rPr lang="en-US" dirty="0" smtClean="0"/>
              <a:t>Ask popular bloggers if researchers can write a guest blog post</a:t>
            </a:r>
          </a:p>
          <a:p>
            <a:pPr lvl="1"/>
            <a:r>
              <a:rPr lang="en-US" dirty="0" smtClean="0"/>
              <a:t>Ask organizations with larger mailing lists to send your content</a:t>
            </a:r>
          </a:p>
        </p:txBody>
      </p:sp>
      <p:sp>
        <p:nvSpPr>
          <p:cNvPr id="10" name="Slide Number Placeholder 9"/>
          <p:cNvSpPr>
            <a:spLocks noGrp="1"/>
          </p:cNvSpPr>
          <p:nvPr>
            <p:ph type="sldNum" sz="quarter" idx="12"/>
          </p:nvPr>
        </p:nvSpPr>
        <p:spPr/>
        <p:txBody>
          <a:bodyPr/>
          <a:lstStyle/>
          <a:p>
            <a:fld id="{0D558541-60C9-42A2-8392-FF12533A6B7A}" type="slidenum">
              <a:rPr lang="en-US" smtClean="0"/>
              <a:pPr/>
              <a:t>75</a:t>
            </a:fld>
            <a:endParaRPr lang="en-US" dirty="0"/>
          </a:p>
        </p:txBody>
      </p:sp>
    </p:spTree>
    <p:extLst>
      <p:ext uri="{BB962C8B-B14F-4D97-AF65-F5344CB8AC3E}">
        <p14:creationId xmlns:p14="http://schemas.microsoft.com/office/powerpoint/2010/main" val="243807475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 Summaries</a:t>
            </a:r>
            <a:endParaRPr lang="en-US" dirty="0"/>
          </a:p>
        </p:txBody>
      </p:sp>
      <p:sp>
        <p:nvSpPr>
          <p:cNvPr id="5" name="Rectangle 4"/>
          <p:cNvSpPr/>
          <p:nvPr/>
        </p:nvSpPr>
        <p:spPr>
          <a:xfrm>
            <a:off x="770007" y="3330284"/>
            <a:ext cx="8046462" cy="2759217"/>
          </a:xfrm>
          <a:prstGeom prst="rect">
            <a:avLst/>
          </a:prstGeom>
        </p:spPr>
        <p:txBody>
          <a:bodyPr wrap="square">
            <a:spAutoFit/>
          </a:bodyPr>
          <a:lstStyle/>
          <a:p>
            <a:r>
              <a:rPr lang="en-US" sz="2000" b="1" dirty="0" smtClean="0"/>
              <a:t>Ideas for Lay Summaries</a:t>
            </a:r>
          </a:p>
          <a:p>
            <a:pPr marL="742950" lvl="1" indent="-285750">
              <a:buFont typeface="Arial" panose="020B0604020202020204" pitchFamily="34" charset="0"/>
              <a:buChar char="•"/>
            </a:pPr>
            <a:endParaRPr lang="en-US" sz="100" dirty="0"/>
          </a:p>
          <a:p>
            <a:pPr marL="174625" indent="-174625">
              <a:spcBef>
                <a:spcPct val="20000"/>
              </a:spcBef>
              <a:buClr>
                <a:schemeClr val="accent1"/>
              </a:buClr>
              <a:buFont typeface="Arial" pitchFamily="34" charset="0"/>
              <a:buChar char="•"/>
            </a:pPr>
            <a:r>
              <a:rPr lang="en-US" sz="1850" spc="-50" dirty="0"/>
              <a:t>Stay focused on the questions you’ve been asked -  “</a:t>
            </a:r>
            <a:r>
              <a:rPr lang="en-US" sz="1850" b="1" spc="-50" dirty="0"/>
              <a:t>What is it about?” </a:t>
            </a:r>
            <a:r>
              <a:rPr lang="en-US" sz="1850" spc="-50" dirty="0"/>
              <a:t>and “</a:t>
            </a:r>
            <a:r>
              <a:rPr lang="en-US" sz="1850" b="1" spc="-50" dirty="0"/>
              <a:t>Why is it important?” </a:t>
            </a:r>
          </a:p>
          <a:p>
            <a:pPr marL="285750" indent="-285750">
              <a:buFont typeface="Arial" panose="020B0604020202020204" pitchFamily="34" charset="0"/>
              <a:buChar char="•"/>
            </a:pPr>
            <a:endParaRPr lang="en-US" sz="100" dirty="0" smtClean="0"/>
          </a:p>
          <a:p>
            <a:pPr marL="174625" indent="-174625">
              <a:spcBef>
                <a:spcPct val="20000"/>
              </a:spcBef>
              <a:buClr>
                <a:schemeClr val="accent1"/>
              </a:buClr>
              <a:buFont typeface="Arial" pitchFamily="34" charset="0"/>
              <a:buChar char="•"/>
            </a:pPr>
            <a:r>
              <a:rPr lang="en-US" sz="1850" spc="-50" dirty="0"/>
              <a:t>Imagine someone asking you “</a:t>
            </a:r>
            <a:r>
              <a:rPr lang="en-US" sz="1850" b="1" spc="-50" dirty="0"/>
              <a:t>so what</a:t>
            </a:r>
            <a:r>
              <a:rPr lang="en-US" sz="1850" b="1" spc="-50" dirty="0" smtClean="0"/>
              <a:t>?</a:t>
            </a:r>
            <a:r>
              <a:rPr lang="en-US" sz="1850" spc="-50" dirty="0" smtClean="0"/>
              <a:t>” </a:t>
            </a:r>
            <a:r>
              <a:rPr lang="en-US" sz="1850" spc="-50" dirty="0"/>
              <a:t>and consider whether you have answered that implied question.</a:t>
            </a:r>
          </a:p>
          <a:p>
            <a:pPr marL="742950" lvl="1" indent="-285750">
              <a:buFont typeface="Arial" panose="020B0604020202020204" pitchFamily="34" charset="0"/>
              <a:buChar char="•"/>
            </a:pPr>
            <a:endParaRPr lang="en-US" sz="1600" dirty="0"/>
          </a:p>
          <a:p>
            <a:pPr marL="663575" lvl="2">
              <a:lnSpc>
                <a:spcPct val="90000"/>
              </a:lnSpc>
              <a:spcBef>
                <a:spcPct val="20000"/>
              </a:spcBef>
              <a:buClr>
                <a:srgbClr val="605F62"/>
              </a:buClr>
            </a:pPr>
            <a:endParaRPr lang="en-US" sz="100" spc="-50" dirty="0" smtClean="0"/>
          </a:p>
          <a:p>
            <a:pPr marL="663575" lvl="2" algn="r">
              <a:lnSpc>
                <a:spcPct val="90000"/>
              </a:lnSpc>
              <a:spcBef>
                <a:spcPct val="20000"/>
              </a:spcBef>
              <a:buClr>
                <a:srgbClr val="605F62"/>
              </a:buClr>
            </a:pPr>
            <a:r>
              <a:rPr lang="en-US" sz="1200" spc="-50" dirty="0" smtClean="0"/>
              <a:t>Source: Spotlight on: explaining your work in plain language</a:t>
            </a:r>
          </a:p>
          <a:p>
            <a:pPr marL="663575" lvl="2" algn="r">
              <a:lnSpc>
                <a:spcPct val="90000"/>
              </a:lnSpc>
              <a:spcBef>
                <a:spcPct val="20000"/>
              </a:spcBef>
              <a:buClr>
                <a:srgbClr val="605F62"/>
              </a:buClr>
            </a:pPr>
            <a:r>
              <a:rPr lang="en-US" sz="1200" spc="-50" dirty="0" smtClean="0"/>
              <a:t> </a:t>
            </a:r>
            <a:r>
              <a:rPr lang="en-US" sz="1200" spc="-50" dirty="0">
                <a:hlinkClick r:id="rId3"/>
              </a:rPr>
              <a:t>https://blog.growkudos.com/2015/12/04/explain-your-work-the-kudos-way</a:t>
            </a:r>
            <a:r>
              <a:rPr lang="en-US" sz="1200" spc="-50" dirty="0" smtClean="0">
                <a:hlinkClick r:id="rId3"/>
              </a:rPr>
              <a:t>/</a:t>
            </a:r>
            <a:endParaRPr lang="en-US" sz="1200" spc="-50" dirty="0" smtClean="0"/>
          </a:p>
          <a:p>
            <a:pPr marL="663575" lvl="2" algn="r">
              <a:lnSpc>
                <a:spcPct val="90000"/>
              </a:lnSpc>
              <a:spcBef>
                <a:spcPct val="20000"/>
              </a:spcBef>
              <a:buClr>
                <a:srgbClr val="605F62"/>
              </a:buClr>
            </a:pPr>
            <a:endParaRPr lang="en-US" sz="1200" spc="-50" dirty="0"/>
          </a:p>
          <a:p>
            <a:pPr lvl="2" indent="-250825">
              <a:lnSpc>
                <a:spcPct val="90000"/>
              </a:lnSpc>
              <a:spcBef>
                <a:spcPct val="20000"/>
              </a:spcBef>
              <a:buClr>
                <a:srgbClr val="605F62"/>
              </a:buClr>
              <a:buFont typeface="Symbol" pitchFamily="18" charset="2"/>
              <a:buChar char="-"/>
            </a:pPr>
            <a:endParaRPr lang="en-US" sz="1200" spc="-50"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76</a:t>
            </a:fld>
            <a:endParaRPr lang="en-US" dirty="0"/>
          </a:p>
        </p:txBody>
      </p:sp>
      <p:sp>
        <p:nvSpPr>
          <p:cNvPr id="3" name="Rectangle 2"/>
          <p:cNvSpPr/>
          <p:nvPr/>
        </p:nvSpPr>
        <p:spPr>
          <a:xfrm>
            <a:off x="913555" y="1349127"/>
            <a:ext cx="7868056" cy="1585049"/>
          </a:xfrm>
          <a:prstGeom prst="rect">
            <a:avLst/>
          </a:prstGeom>
        </p:spPr>
        <p:txBody>
          <a:bodyPr wrap="square">
            <a:spAutoFit/>
          </a:bodyPr>
          <a:lstStyle/>
          <a:p>
            <a:r>
              <a:rPr lang="en-US" dirty="0"/>
              <a:t>A lay summary is a brief summary of a research project that is used to explain complex ideas and technical and scientific terms to people who do not have prior knowledge about the </a:t>
            </a:r>
            <a:r>
              <a:rPr lang="en-US" dirty="0" smtClean="0"/>
              <a:t>subject.</a:t>
            </a:r>
          </a:p>
          <a:p>
            <a:endParaRPr lang="en-US" sz="100" dirty="0"/>
          </a:p>
          <a:p>
            <a:pPr algn="r"/>
            <a:r>
              <a:rPr lang="en-US" sz="1200" dirty="0" smtClean="0"/>
              <a:t>Source: Multiple Sclerosis Society of Canada</a:t>
            </a:r>
          </a:p>
          <a:p>
            <a:pPr algn="r"/>
            <a:r>
              <a:rPr lang="en-US" sz="1200" dirty="0">
                <a:hlinkClick r:id="rId4"/>
              </a:rPr>
              <a:t>https://</a:t>
            </a:r>
            <a:r>
              <a:rPr lang="en-US" sz="1200" dirty="0" smtClean="0">
                <a:hlinkClick r:id="rId4"/>
              </a:rPr>
              <a:t>mssociety.ca/uploads/files/guide-to-writing-lay-summary-eng-final20130726.pdf</a:t>
            </a:r>
            <a:endParaRPr lang="en-US" sz="1200" dirty="0" smtClean="0"/>
          </a:p>
          <a:p>
            <a:endParaRPr lang="en-US" dirty="0"/>
          </a:p>
        </p:txBody>
      </p:sp>
    </p:spTree>
    <p:extLst>
      <p:ext uri="{BB962C8B-B14F-4D97-AF65-F5344CB8AC3E}">
        <p14:creationId xmlns:p14="http://schemas.microsoft.com/office/powerpoint/2010/main" val="376808289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6275948"/>
            <a:ext cx="1905000" cy="570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Lay Summaries continued</a:t>
            </a:r>
            <a:r>
              <a:rPr lang="en-US" dirty="0"/>
              <a: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1015" y="3662245"/>
            <a:ext cx="5163713" cy="2954088"/>
          </a:xfrm>
        </p:spPr>
      </p:pic>
      <p:sp>
        <p:nvSpPr>
          <p:cNvPr id="4" name="Text Placeholder 3"/>
          <p:cNvSpPr>
            <a:spLocks noGrp="1"/>
          </p:cNvSpPr>
          <p:nvPr>
            <p:ph type="body" sz="quarter" idx="13"/>
          </p:nvPr>
        </p:nvSpPr>
        <p:spPr>
          <a:xfrm>
            <a:off x="5504413" y="5793042"/>
            <a:ext cx="3323446" cy="457200"/>
          </a:xfrm>
        </p:spPr>
        <p:txBody>
          <a:bodyPr/>
          <a:lstStyle/>
          <a:p>
            <a:pPr algn="r"/>
            <a:r>
              <a:rPr lang="en-US" sz="1400" dirty="0" smtClean="0">
                <a:solidFill>
                  <a:schemeClr val="tx1"/>
                </a:solidFill>
              </a:rPr>
              <a:t>Source: 8 Surefire ways to Increase Engagement Facebook. </a:t>
            </a:r>
            <a:r>
              <a:rPr lang="en-US" sz="1400" dirty="0" smtClean="0">
                <a:solidFill>
                  <a:schemeClr val="tx1"/>
                </a:solidFill>
                <a:hlinkClick r:id="rId4"/>
              </a:rPr>
              <a:t>https</a:t>
            </a:r>
            <a:r>
              <a:rPr lang="en-US" sz="1400" dirty="0">
                <a:solidFill>
                  <a:schemeClr val="tx1"/>
                </a:solidFill>
                <a:hlinkClick r:id="rId4"/>
              </a:rPr>
              <a:t>://blog.kissmetrics.com/increase-engagement-on-facebook</a:t>
            </a:r>
            <a:r>
              <a:rPr lang="en-US" sz="1400" dirty="0" smtClean="0">
                <a:solidFill>
                  <a:schemeClr val="tx1"/>
                </a:solidFill>
                <a:hlinkClick r:id="rId4"/>
              </a:rPr>
              <a:t>/</a:t>
            </a:r>
            <a:endParaRPr lang="en-US" sz="1400" dirty="0" smtClean="0">
              <a:solidFill>
                <a:schemeClr val="tx1"/>
              </a:solidFill>
            </a:endParaRPr>
          </a:p>
          <a:p>
            <a:endParaRPr lang="en-US" sz="1400" dirty="0">
              <a:solidFill>
                <a:schemeClr val="tx1"/>
              </a:solidFill>
            </a:endParaRPr>
          </a:p>
        </p:txBody>
      </p:sp>
      <p:sp>
        <p:nvSpPr>
          <p:cNvPr id="7" name="Rectangle 6"/>
          <p:cNvSpPr/>
          <p:nvPr/>
        </p:nvSpPr>
        <p:spPr>
          <a:xfrm>
            <a:off x="5620521" y="4609841"/>
            <a:ext cx="3447279" cy="1368067"/>
          </a:xfrm>
          <a:prstGeom prst="rect">
            <a:avLst/>
          </a:prstGeom>
        </p:spPr>
        <p:txBody>
          <a:bodyPr wrap="square">
            <a:spAutoFit/>
          </a:bodyPr>
          <a:lstStyle/>
          <a:p>
            <a:pPr marL="174625" indent="-174625">
              <a:lnSpc>
                <a:spcPct val="90000"/>
              </a:lnSpc>
              <a:spcBef>
                <a:spcPct val="20000"/>
              </a:spcBef>
              <a:buClr>
                <a:schemeClr val="accent1"/>
              </a:buClr>
              <a:buFont typeface="Arial" pitchFamily="34" charset="0"/>
              <a:buChar char="•"/>
            </a:pPr>
            <a:r>
              <a:rPr lang="en-US" sz="1850" b="1" spc="-50" dirty="0" smtClean="0"/>
              <a:t>Keep in mind that you want to engage </a:t>
            </a:r>
            <a:r>
              <a:rPr lang="en-US" sz="1850" b="1" spc="-50" dirty="0"/>
              <a:t>your </a:t>
            </a:r>
            <a:r>
              <a:rPr lang="en-US" sz="1850" b="1" spc="-50" dirty="0" smtClean="0"/>
              <a:t>audience </a:t>
            </a:r>
            <a:r>
              <a:rPr lang="en-US" sz="1600" spc="-50" dirty="0" smtClean="0"/>
              <a:t>so that </a:t>
            </a:r>
            <a:r>
              <a:rPr lang="en-US" sz="1600" spc="-50" dirty="0"/>
              <a:t>people will consume, comment, like, or share your content.</a:t>
            </a:r>
          </a:p>
          <a:p>
            <a:pPr lvl="1" indent="-250825">
              <a:lnSpc>
                <a:spcPct val="90000"/>
              </a:lnSpc>
              <a:spcBef>
                <a:spcPct val="20000"/>
              </a:spcBef>
              <a:buClr>
                <a:srgbClr val="605F62"/>
              </a:buClr>
              <a:buFont typeface="Symbol" pitchFamily="18" charset="2"/>
              <a:buChar char="-"/>
            </a:pPr>
            <a:endParaRPr lang="en-US" sz="1600" spc="-50" dirty="0"/>
          </a:p>
        </p:txBody>
      </p:sp>
      <p:sp>
        <p:nvSpPr>
          <p:cNvPr id="10" name="Slide Number Placeholder 9"/>
          <p:cNvSpPr>
            <a:spLocks noGrp="1"/>
          </p:cNvSpPr>
          <p:nvPr>
            <p:ph type="sldNum" sz="quarter" idx="12"/>
          </p:nvPr>
        </p:nvSpPr>
        <p:spPr/>
        <p:txBody>
          <a:bodyPr/>
          <a:lstStyle/>
          <a:p>
            <a:fld id="{0D558541-60C9-42A2-8392-FF12533A6B7A}" type="slidenum">
              <a:rPr lang="en-US" smtClean="0"/>
              <a:pPr/>
              <a:t>77</a:t>
            </a:fld>
            <a:endParaRPr lang="en-US" dirty="0"/>
          </a:p>
        </p:txBody>
      </p:sp>
      <p:sp>
        <p:nvSpPr>
          <p:cNvPr id="12" name="Rectangle 11"/>
          <p:cNvSpPr/>
          <p:nvPr/>
        </p:nvSpPr>
        <p:spPr>
          <a:xfrm>
            <a:off x="638558" y="1081703"/>
            <a:ext cx="8229600" cy="2846933"/>
          </a:xfrm>
          <a:prstGeom prst="rect">
            <a:avLst/>
          </a:prstGeom>
        </p:spPr>
        <p:txBody>
          <a:bodyPr wrap="square">
            <a:spAutoFit/>
          </a:bodyPr>
          <a:lstStyle/>
          <a:p>
            <a:pPr>
              <a:spcBef>
                <a:spcPct val="20000"/>
              </a:spcBef>
              <a:buClr>
                <a:schemeClr val="accent1"/>
              </a:buClr>
            </a:pPr>
            <a:r>
              <a:rPr lang="en-US" sz="2000" b="1" dirty="0"/>
              <a:t>Ideas for Lay </a:t>
            </a:r>
            <a:r>
              <a:rPr lang="en-US" sz="2000" b="1" dirty="0" smtClean="0"/>
              <a:t>Summaries continued…</a:t>
            </a:r>
            <a:endParaRPr lang="en-US" sz="1850" spc="-50" dirty="0" smtClean="0"/>
          </a:p>
          <a:p>
            <a:pPr marL="174625" indent="-174625">
              <a:spcBef>
                <a:spcPct val="20000"/>
              </a:spcBef>
              <a:buClr>
                <a:schemeClr val="accent1"/>
              </a:buClr>
              <a:buFont typeface="Arial" pitchFamily="34" charset="0"/>
              <a:buChar char="•"/>
            </a:pPr>
            <a:r>
              <a:rPr lang="en-US" sz="1850" spc="-50" dirty="0" smtClean="0"/>
              <a:t>Keep </a:t>
            </a:r>
            <a:r>
              <a:rPr lang="en-US" sz="1850" spc="-50" dirty="0"/>
              <a:t>your </a:t>
            </a:r>
            <a:r>
              <a:rPr lang="en-US" sz="1850" b="1" spc="-50" dirty="0"/>
              <a:t>sentences short </a:t>
            </a:r>
            <a:r>
              <a:rPr lang="en-US" sz="1850" spc="-50" dirty="0"/>
              <a:t>– strip out unnecessary words. </a:t>
            </a:r>
          </a:p>
          <a:p>
            <a:pPr lvl="1" indent="-250825">
              <a:lnSpc>
                <a:spcPct val="90000"/>
              </a:lnSpc>
              <a:spcBef>
                <a:spcPct val="20000"/>
              </a:spcBef>
              <a:buClr>
                <a:srgbClr val="605F62"/>
              </a:buClr>
              <a:buFont typeface="Symbol" pitchFamily="18" charset="2"/>
              <a:buChar char="-"/>
            </a:pPr>
            <a:r>
              <a:rPr lang="en-US" sz="1600" spc="-50" dirty="0"/>
              <a:t>Make most sentences 8-10 </a:t>
            </a:r>
            <a:r>
              <a:rPr lang="en-US" sz="1600" spc="-50" dirty="0" smtClean="0"/>
              <a:t>words. </a:t>
            </a:r>
            <a:r>
              <a:rPr lang="en-US" sz="1600" spc="-50" dirty="0"/>
              <a:t>Limit paragraphs to 3-5 sentences. </a:t>
            </a:r>
          </a:p>
          <a:p>
            <a:pPr lvl="1"/>
            <a:endParaRPr lang="en-US" sz="100" dirty="0"/>
          </a:p>
          <a:p>
            <a:pPr marL="174625" indent="-174625">
              <a:spcBef>
                <a:spcPct val="20000"/>
              </a:spcBef>
              <a:buClr>
                <a:schemeClr val="accent1"/>
              </a:buClr>
              <a:buFont typeface="Arial" pitchFamily="34" charset="0"/>
              <a:buChar char="•"/>
            </a:pPr>
            <a:r>
              <a:rPr lang="en-US" sz="1850" spc="-50" dirty="0"/>
              <a:t>Keep your </a:t>
            </a:r>
            <a:r>
              <a:rPr lang="en-US" sz="1850" b="1" spc="-50" dirty="0"/>
              <a:t>language as simple as possible </a:t>
            </a:r>
            <a:r>
              <a:rPr lang="en-US" sz="1850" spc="-50" dirty="0"/>
              <a:t>– avoid terms that are specific to the field.</a:t>
            </a:r>
          </a:p>
          <a:p>
            <a:pPr lvl="1" indent="-250825">
              <a:lnSpc>
                <a:spcPct val="90000"/>
              </a:lnSpc>
              <a:spcBef>
                <a:spcPct val="20000"/>
              </a:spcBef>
              <a:buClr>
                <a:srgbClr val="605F62"/>
              </a:buClr>
              <a:buFont typeface="Symbol" pitchFamily="18" charset="2"/>
              <a:buChar char="-"/>
            </a:pPr>
            <a:r>
              <a:rPr lang="en-US" sz="1600" spc="-50" dirty="0"/>
              <a:t>Rather than saying “hypertension” why not say “high blood pressure”? Instead of “contraception” why not “birth control”?</a:t>
            </a:r>
          </a:p>
          <a:p>
            <a:pPr lvl="1" indent="-250825">
              <a:lnSpc>
                <a:spcPct val="90000"/>
              </a:lnSpc>
              <a:spcBef>
                <a:spcPct val="20000"/>
              </a:spcBef>
              <a:buClr>
                <a:srgbClr val="605F62"/>
              </a:buClr>
              <a:buFont typeface="Symbol" pitchFamily="18" charset="2"/>
              <a:buChar char="-"/>
            </a:pPr>
            <a:r>
              <a:rPr lang="en-US" sz="1600" spc="-50" dirty="0"/>
              <a:t>When using abbreviations or acronym, give it first and spell the words out in parenthesis. For example: “Put your baby to sleep on his side or back to lower the risk of SIDS (sudden infant death syndrome</a:t>
            </a:r>
            <a:r>
              <a:rPr lang="en-US" sz="1600" spc="-50" dirty="0" smtClean="0"/>
              <a:t>).”</a:t>
            </a:r>
          </a:p>
          <a:p>
            <a:pPr marL="206375" lvl="1">
              <a:lnSpc>
                <a:spcPct val="90000"/>
              </a:lnSpc>
              <a:spcBef>
                <a:spcPct val="20000"/>
              </a:spcBef>
              <a:buClr>
                <a:srgbClr val="605F62"/>
              </a:buClr>
            </a:pPr>
            <a:endParaRPr lang="en-US" sz="1600" spc="-50" dirty="0"/>
          </a:p>
        </p:txBody>
      </p:sp>
      <p:sp>
        <p:nvSpPr>
          <p:cNvPr id="13" name="Rectangle 12"/>
          <p:cNvSpPr/>
          <p:nvPr/>
        </p:nvSpPr>
        <p:spPr>
          <a:xfrm>
            <a:off x="5257799" y="3641157"/>
            <a:ext cx="3599745" cy="627864"/>
          </a:xfrm>
          <a:prstGeom prst="rect">
            <a:avLst/>
          </a:prstGeom>
        </p:spPr>
        <p:txBody>
          <a:bodyPr wrap="square">
            <a:spAutoFit/>
          </a:bodyPr>
          <a:lstStyle/>
          <a:p>
            <a:pPr marL="206375" lvl="1" algn="r">
              <a:lnSpc>
                <a:spcPct val="90000"/>
              </a:lnSpc>
              <a:spcBef>
                <a:spcPct val="20000"/>
              </a:spcBef>
              <a:buClr>
                <a:srgbClr val="605F62"/>
              </a:buClr>
            </a:pPr>
            <a:r>
              <a:rPr lang="en-US" sz="1200" spc="-50" dirty="0"/>
              <a:t>Source: Scientific and Technical Information: Simply Put. </a:t>
            </a:r>
          </a:p>
          <a:p>
            <a:pPr marL="206375" lvl="1" algn="r">
              <a:lnSpc>
                <a:spcPct val="90000"/>
              </a:lnSpc>
              <a:spcBef>
                <a:spcPct val="20000"/>
              </a:spcBef>
              <a:buClr>
                <a:srgbClr val="605F62"/>
              </a:buClr>
            </a:pPr>
            <a:r>
              <a:rPr lang="en-US" sz="1200" spc="-50" dirty="0">
                <a:hlinkClick r:id="rId5"/>
              </a:rPr>
              <a:t>https://prism.kpwashingtonresearch.org/documents/PRISM_cdc_simply_put.pdf</a:t>
            </a:r>
            <a:endParaRPr lang="en-US" sz="1200" spc="-50" dirty="0"/>
          </a:p>
        </p:txBody>
      </p:sp>
    </p:spTree>
    <p:extLst>
      <p:ext uri="{BB962C8B-B14F-4D97-AF65-F5344CB8AC3E}">
        <p14:creationId xmlns:p14="http://schemas.microsoft.com/office/powerpoint/2010/main" val="7124726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Plain Language</a:t>
            </a:r>
            <a:endParaRPr lang="en-US" dirty="0"/>
          </a:p>
        </p:txBody>
      </p:sp>
      <p:sp>
        <p:nvSpPr>
          <p:cNvPr id="3" name="Content Placeholder 2"/>
          <p:cNvSpPr>
            <a:spLocks noGrp="1"/>
          </p:cNvSpPr>
          <p:nvPr>
            <p:ph idx="1"/>
          </p:nvPr>
        </p:nvSpPr>
        <p:spPr>
          <a:xfrm>
            <a:off x="990599" y="1134884"/>
            <a:ext cx="7049689" cy="4093029"/>
          </a:xfrm>
        </p:spPr>
        <p:txBody>
          <a:bodyPr/>
          <a:lstStyle/>
          <a:p>
            <a:r>
              <a:rPr lang="en-US" dirty="0" smtClean="0"/>
              <a:t>Plain language is a synonym for clear communication…  </a:t>
            </a:r>
          </a:p>
          <a:p>
            <a:pPr marL="0" lvl="0" indent="0" eaLnBrk="0" fontAlgn="base" hangingPunct="0">
              <a:spcBef>
                <a:spcPct val="0"/>
              </a:spcBef>
              <a:spcAft>
                <a:spcPct val="0"/>
              </a:spcAft>
              <a:buClrTx/>
              <a:buNone/>
            </a:pPr>
            <a:endParaRPr lang="en-US" altLang="en-US" sz="800" b="1" dirty="0">
              <a:latin typeface="Arial" panose="020B0604020202020204" pitchFamily="34" charset="0"/>
            </a:endParaRPr>
          </a:p>
          <a:p>
            <a:pPr lvl="1" fontAlgn="base">
              <a:lnSpc>
                <a:spcPct val="90000"/>
              </a:lnSpc>
              <a:spcAft>
                <a:spcPct val="0"/>
              </a:spcAft>
            </a:pPr>
            <a:r>
              <a:rPr lang="en-US" altLang="en-US" sz="1600" dirty="0"/>
              <a:t>your audience “gets it” the first time they read or hear it </a:t>
            </a:r>
          </a:p>
          <a:p>
            <a:pPr lvl="1" fontAlgn="base">
              <a:lnSpc>
                <a:spcPct val="90000"/>
              </a:lnSpc>
              <a:spcAft>
                <a:spcPct val="0"/>
              </a:spcAft>
            </a:pPr>
            <a:r>
              <a:rPr lang="en-US" altLang="en-US" sz="1600" dirty="0"/>
              <a:t>it’s focused on what they need to know </a:t>
            </a:r>
          </a:p>
          <a:p>
            <a:pPr lvl="1" fontAlgn="base">
              <a:lnSpc>
                <a:spcPct val="90000"/>
              </a:lnSpc>
              <a:spcAft>
                <a:spcPct val="0"/>
              </a:spcAft>
            </a:pPr>
            <a:r>
              <a:rPr lang="en-US" altLang="en-US" sz="1600" dirty="0"/>
              <a:t>terms, techniques, and concepts they can relate to </a:t>
            </a:r>
          </a:p>
          <a:p>
            <a:pPr lvl="1" fontAlgn="base">
              <a:lnSpc>
                <a:spcPct val="90000"/>
              </a:lnSpc>
              <a:spcAft>
                <a:spcPct val="0"/>
              </a:spcAft>
            </a:pPr>
            <a:endParaRPr lang="en-US" sz="1600"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78</a:t>
            </a:fld>
            <a:endParaRPr lang="en-US" dirty="0"/>
          </a:p>
        </p:txBody>
      </p:sp>
      <p:sp>
        <p:nvSpPr>
          <p:cNvPr id="5" name="Text Placeholder 4"/>
          <p:cNvSpPr>
            <a:spLocks noGrp="1"/>
          </p:cNvSpPr>
          <p:nvPr>
            <p:ph type="body" sz="quarter" idx="13"/>
          </p:nvPr>
        </p:nvSpPr>
        <p:spPr>
          <a:xfrm>
            <a:off x="2123984" y="2445565"/>
            <a:ext cx="6092834" cy="457200"/>
          </a:xfrm>
        </p:spPr>
        <p:txBody>
          <a:bodyPr/>
          <a:lstStyle/>
          <a:p>
            <a:pPr marL="0" lvl="2" algn="r">
              <a:lnSpc>
                <a:spcPct val="85000"/>
              </a:lnSpc>
              <a:spcBef>
                <a:spcPts val="0"/>
              </a:spcBef>
              <a:buClr>
                <a:schemeClr val="accent1"/>
              </a:buClr>
            </a:pPr>
            <a:r>
              <a:rPr lang="en-US" sz="1200" dirty="0" smtClean="0"/>
              <a:t>Source: Program </a:t>
            </a:r>
            <a:r>
              <a:rPr lang="en-US" sz="1200" dirty="0"/>
              <a:t>for Readability in Science &amp; Medicine (PRISM): </a:t>
            </a:r>
            <a:r>
              <a:rPr lang="en-US" sz="1200" dirty="0">
                <a:hlinkClick r:id="rId3"/>
              </a:rPr>
              <a:t>https://</a:t>
            </a:r>
            <a:r>
              <a:rPr lang="en-US" sz="1200" dirty="0" smtClean="0">
                <a:hlinkClick r:id="rId3"/>
              </a:rPr>
              <a:t>prism.kpwashingtonresearch.org/using_plain_language_in_research/PRISM_resources.html</a:t>
            </a:r>
            <a:endParaRPr lang="en-US" sz="1200" dirty="0" smtClean="0"/>
          </a:p>
          <a:p>
            <a:pPr marL="0" lvl="2" algn="r">
              <a:lnSpc>
                <a:spcPct val="85000"/>
              </a:lnSpc>
              <a:spcBef>
                <a:spcPts val="0"/>
              </a:spcBef>
              <a:buClr>
                <a:schemeClr val="accent1"/>
              </a:buClr>
            </a:pPr>
            <a:endParaRPr lang="en-US" sz="1200" dirty="0"/>
          </a:p>
        </p:txBody>
      </p:sp>
      <p:sp>
        <p:nvSpPr>
          <p:cNvPr id="10" name="Rectangle 9"/>
          <p:cNvSpPr/>
          <p:nvPr/>
        </p:nvSpPr>
        <p:spPr>
          <a:xfrm>
            <a:off x="990599" y="4865424"/>
            <a:ext cx="7173999" cy="1323439"/>
          </a:xfrm>
          <a:prstGeom prst="rect">
            <a:avLst/>
          </a:prstGeom>
        </p:spPr>
        <p:txBody>
          <a:bodyPr wrap="square">
            <a:spAutoFit/>
          </a:bodyPr>
          <a:lstStyle/>
          <a:p>
            <a:r>
              <a:rPr lang="en-US" sz="1400" dirty="0" smtClean="0"/>
              <a:t>“The </a:t>
            </a:r>
            <a:r>
              <a:rPr lang="en-US" sz="1400" dirty="0"/>
              <a:t>language used should be person centered rather than focusing on the circumstance, illness or disability. For example “people with MS” preferable to “MS sufferers” ; a person “has MS” rather than “is a victim of MS</a:t>
            </a:r>
            <a:r>
              <a:rPr lang="en-US" sz="1400" dirty="0" smtClean="0"/>
              <a:t>”.”</a:t>
            </a:r>
          </a:p>
          <a:p>
            <a:pPr algn="r"/>
            <a:r>
              <a:rPr lang="en-US" sz="1200" dirty="0"/>
              <a:t>Multiple Sclerosis Society of Canada</a:t>
            </a:r>
          </a:p>
          <a:p>
            <a:pPr algn="r"/>
            <a:r>
              <a:rPr lang="en-US" sz="1200" dirty="0">
                <a:hlinkClick r:id="rId4"/>
              </a:rPr>
              <a:t>https://mssociety.ca/uploads/files/guide-to-writing-lay-summary-eng-final20130726.pdf</a:t>
            </a:r>
            <a:endParaRPr lang="en-US" sz="1200" dirty="0"/>
          </a:p>
          <a:p>
            <a:endParaRPr lang="en-US" sz="1400" dirty="0"/>
          </a:p>
        </p:txBody>
      </p:sp>
      <p:sp>
        <p:nvSpPr>
          <p:cNvPr id="11" name="Rectangle 10"/>
          <p:cNvSpPr/>
          <p:nvPr/>
        </p:nvSpPr>
        <p:spPr>
          <a:xfrm>
            <a:off x="838200" y="3097543"/>
            <a:ext cx="8382000" cy="1971309"/>
          </a:xfrm>
          <a:prstGeom prst="rect">
            <a:avLst/>
          </a:prstGeom>
        </p:spPr>
        <p:txBody>
          <a:bodyPr wrap="square">
            <a:spAutoFit/>
          </a:bodyPr>
          <a:lstStyle/>
          <a:p>
            <a:pPr marL="174625" indent="-174625">
              <a:spcBef>
                <a:spcPct val="20000"/>
              </a:spcBef>
              <a:buClr>
                <a:schemeClr val="accent1"/>
              </a:buClr>
              <a:buFont typeface="Arial" pitchFamily="34" charset="0"/>
              <a:buChar char="•"/>
            </a:pPr>
            <a:r>
              <a:rPr lang="en-US" sz="1850" spc="-50" dirty="0"/>
              <a:t>Resources to help with Plain Language</a:t>
            </a:r>
          </a:p>
          <a:p>
            <a:pPr lvl="1" indent="-250825" fontAlgn="base">
              <a:lnSpc>
                <a:spcPct val="90000"/>
              </a:lnSpc>
              <a:spcBef>
                <a:spcPct val="20000"/>
              </a:spcBef>
              <a:spcAft>
                <a:spcPct val="0"/>
              </a:spcAft>
              <a:buClr>
                <a:srgbClr val="605F62"/>
              </a:buClr>
              <a:buFont typeface="Symbol" pitchFamily="18" charset="2"/>
              <a:buChar char="-"/>
            </a:pPr>
            <a:r>
              <a:rPr lang="en-US" sz="1600" spc="-50" dirty="0"/>
              <a:t>The Plain Language Medical Dictionary </a:t>
            </a:r>
            <a:r>
              <a:rPr lang="en-US" sz="1600" spc="-50" dirty="0" smtClean="0"/>
              <a:t>: </a:t>
            </a:r>
            <a:r>
              <a:rPr lang="en-US" sz="1400" dirty="0" smtClean="0">
                <a:hlinkClick r:id="rId5"/>
              </a:rPr>
              <a:t>https</a:t>
            </a:r>
            <a:r>
              <a:rPr lang="en-US" sz="1400" dirty="0">
                <a:hlinkClick r:id="rId5"/>
              </a:rPr>
              <a:t>://</a:t>
            </a:r>
            <a:r>
              <a:rPr lang="en-US" sz="1400" dirty="0" smtClean="0">
                <a:hlinkClick r:id="rId5"/>
              </a:rPr>
              <a:t>www.lib.umich.edu/taubman-health-sciences-library/plain-language-medical-dictionary</a:t>
            </a:r>
            <a:endParaRPr lang="en-US" sz="1400" dirty="0" smtClean="0"/>
          </a:p>
          <a:p>
            <a:endParaRPr lang="en-US" sz="1400" dirty="0"/>
          </a:p>
          <a:p>
            <a:pPr lvl="1" indent="-250825" fontAlgn="base">
              <a:lnSpc>
                <a:spcPct val="90000"/>
              </a:lnSpc>
              <a:spcBef>
                <a:spcPct val="20000"/>
              </a:spcBef>
              <a:spcAft>
                <a:spcPct val="0"/>
              </a:spcAft>
              <a:buClr>
                <a:srgbClr val="605F62"/>
              </a:buClr>
              <a:buFont typeface="Symbol" pitchFamily="18" charset="2"/>
              <a:buChar char="-"/>
            </a:pPr>
            <a:r>
              <a:rPr lang="en-US" sz="1600" spc="-50" dirty="0"/>
              <a:t>PRISM Alternative Word List</a:t>
            </a:r>
            <a:r>
              <a:rPr lang="en-US" sz="1600" spc="-50" dirty="0" smtClean="0"/>
              <a:t>: </a:t>
            </a:r>
            <a:r>
              <a:rPr lang="en-US" sz="1400" dirty="0" smtClean="0">
                <a:hlinkClick r:id="rId6"/>
              </a:rPr>
              <a:t>https</a:t>
            </a:r>
            <a:r>
              <a:rPr lang="en-US" sz="1400" dirty="0">
                <a:hlinkClick r:id="rId6"/>
              </a:rPr>
              <a:t>://</a:t>
            </a:r>
            <a:r>
              <a:rPr lang="en-US" sz="1400" dirty="0" smtClean="0">
                <a:hlinkClick r:id="rId6"/>
              </a:rPr>
              <a:t>prism.kpwashingtonresearch.org/documents/PRISM_alternative_word_list.pdf</a:t>
            </a:r>
            <a:endParaRPr lang="en-US" sz="1400" dirty="0" smtClean="0"/>
          </a:p>
          <a:p>
            <a:endParaRPr lang="en-US" sz="1400" dirty="0" smtClean="0"/>
          </a:p>
          <a:p>
            <a:endParaRPr lang="en-US" sz="1400" dirty="0"/>
          </a:p>
        </p:txBody>
      </p:sp>
    </p:spTree>
    <p:extLst>
      <p:ext uri="{BB962C8B-B14F-4D97-AF65-F5344CB8AC3E}">
        <p14:creationId xmlns:p14="http://schemas.microsoft.com/office/powerpoint/2010/main" val="23040675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8" y="209621"/>
            <a:ext cx="7713969" cy="762000"/>
          </a:xfrm>
        </p:spPr>
        <p:txBody>
          <a:bodyPr/>
          <a:lstStyle/>
          <a:p>
            <a:r>
              <a:rPr lang="en-US" dirty="0" smtClean="0"/>
              <a:t>Readability</a:t>
            </a:r>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79</a:t>
            </a:fld>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7641" t="16012" r="20692" b="11654"/>
          <a:stretch/>
        </p:blipFill>
        <p:spPr>
          <a:xfrm>
            <a:off x="5257800" y="971621"/>
            <a:ext cx="3702730" cy="2151586"/>
          </a:xfrm>
          <a:prstGeom prst="rect">
            <a:avLst/>
          </a:prstGeom>
        </p:spPr>
      </p:pic>
      <p:sp>
        <p:nvSpPr>
          <p:cNvPr id="9" name="Rectangle 8"/>
          <p:cNvSpPr/>
          <p:nvPr/>
        </p:nvSpPr>
        <p:spPr>
          <a:xfrm>
            <a:off x="533024" y="1024883"/>
            <a:ext cx="7315201" cy="5876993"/>
          </a:xfrm>
          <a:prstGeom prst="rect">
            <a:avLst/>
          </a:prstGeom>
        </p:spPr>
        <p:txBody>
          <a:bodyPr wrap="square">
            <a:spAutoFit/>
          </a:bodyPr>
          <a:lstStyle/>
          <a:p>
            <a:pPr marL="174625" indent="-174625">
              <a:spcBef>
                <a:spcPct val="20000"/>
              </a:spcBef>
              <a:buClr>
                <a:schemeClr val="accent1"/>
              </a:buClr>
              <a:buFont typeface="Arial" pitchFamily="34" charset="0"/>
              <a:buChar char="•"/>
            </a:pPr>
            <a:r>
              <a:rPr lang="en-US" sz="1850" spc="-50" dirty="0"/>
              <a:t>Readability is the ease in which text can be read. </a:t>
            </a:r>
          </a:p>
          <a:p>
            <a:pPr marL="174625" indent="-174625">
              <a:spcBef>
                <a:spcPct val="20000"/>
              </a:spcBef>
              <a:buClr>
                <a:schemeClr val="accent1"/>
              </a:buClr>
              <a:buFont typeface="Arial" pitchFamily="34" charset="0"/>
              <a:buChar char="•"/>
            </a:pPr>
            <a:r>
              <a:rPr lang="en-US" sz="1850" spc="-50" dirty="0"/>
              <a:t>The primary factors involved are:</a:t>
            </a:r>
          </a:p>
          <a:p>
            <a:pPr lvl="1" indent="-250825" fontAlgn="base">
              <a:lnSpc>
                <a:spcPct val="90000"/>
              </a:lnSpc>
              <a:spcBef>
                <a:spcPct val="20000"/>
              </a:spcBef>
              <a:spcAft>
                <a:spcPct val="0"/>
              </a:spcAft>
              <a:buClr>
                <a:srgbClr val="605F62"/>
              </a:buClr>
              <a:buFont typeface="Symbol" pitchFamily="18" charset="2"/>
              <a:buChar char="-"/>
            </a:pPr>
            <a:r>
              <a:rPr lang="en-US" altLang="en-US" sz="1600" spc="-50" dirty="0"/>
              <a:t>Vocabulary </a:t>
            </a:r>
          </a:p>
          <a:p>
            <a:pPr lvl="1" indent="-250825" fontAlgn="base">
              <a:lnSpc>
                <a:spcPct val="90000"/>
              </a:lnSpc>
              <a:spcBef>
                <a:spcPct val="20000"/>
              </a:spcBef>
              <a:spcAft>
                <a:spcPct val="0"/>
              </a:spcAft>
              <a:buClr>
                <a:srgbClr val="605F62"/>
              </a:buClr>
              <a:buFont typeface="Symbol" pitchFamily="18" charset="2"/>
              <a:buChar char="-"/>
            </a:pPr>
            <a:r>
              <a:rPr lang="en-US" altLang="en-US" sz="1600" spc="-50" dirty="0"/>
              <a:t>Sentence length and structure </a:t>
            </a:r>
          </a:p>
          <a:p>
            <a:pPr lvl="1" indent="-250825" fontAlgn="base">
              <a:lnSpc>
                <a:spcPct val="90000"/>
              </a:lnSpc>
              <a:spcBef>
                <a:spcPct val="20000"/>
              </a:spcBef>
              <a:spcAft>
                <a:spcPct val="0"/>
              </a:spcAft>
              <a:buClr>
                <a:srgbClr val="605F62"/>
              </a:buClr>
              <a:buFont typeface="Symbol" pitchFamily="18" charset="2"/>
              <a:buChar char="-"/>
            </a:pPr>
            <a:r>
              <a:rPr lang="en-US" altLang="en-US" sz="1600" spc="-50" dirty="0"/>
              <a:t>Amount of information </a:t>
            </a:r>
          </a:p>
          <a:p>
            <a:pPr lvl="1" indent="-250825" fontAlgn="base">
              <a:lnSpc>
                <a:spcPct val="90000"/>
              </a:lnSpc>
              <a:spcBef>
                <a:spcPct val="20000"/>
              </a:spcBef>
              <a:spcAft>
                <a:spcPct val="0"/>
              </a:spcAft>
              <a:buClr>
                <a:srgbClr val="605F62"/>
              </a:buClr>
              <a:buFont typeface="Symbol" pitchFamily="18" charset="2"/>
              <a:buChar char="-"/>
            </a:pPr>
            <a:r>
              <a:rPr lang="en-US" altLang="en-US" sz="1600" spc="-50" dirty="0"/>
              <a:t>Page design and formatting </a:t>
            </a:r>
          </a:p>
          <a:p>
            <a:pPr lvl="1" indent="-250825" fontAlgn="base">
              <a:lnSpc>
                <a:spcPct val="90000"/>
              </a:lnSpc>
              <a:spcBef>
                <a:spcPct val="20000"/>
              </a:spcBef>
              <a:spcAft>
                <a:spcPct val="0"/>
              </a:spcAft>
              <a:buClr>
                <a:srgbClr val="605F62"/>
              </a:buClr>
              <a:buFont typeface="Symbol" pitchFamily="18" charset="2"/>
              <a:buChar char="-"/>
            </a:pPr>
            <a:r>
              <a:rPr lang="en-US" altLang="en-US" sz="1600" spc="-50" dirty="0"/>
              <a:t>Logical order and well-organized content </a:t>
            </a:r>
          </a:p>
          <a:p>
            <a:pPr lvl="1" indent="-250825" fontAlgn="base">
              <a:lnSpc>
                <a:spcPct val="90000"/>
              </a:lnSpc>
              <a:spcBef>
                <a:spcPct val="20000"/>
              </a:spcBef>
              <a:spcAft>
                <a:spcPct val="0"/>
              </a:spcAft>
              <a:buClr>
                <a:srgbClr val="605F62"/>
              </a:buClr>
              <a:buFont typeface="Symbol" pitchFamily="18" charset="2"/>
              <a:buChar char="-"/>
            </a:pPr>
            <a:r>
              <a:rPr lang="en-US" altLang="en-US" sz="1600" spc="-50" dirty="0"/>
              <a:t>Degree to which content is meaningful and interesting</a:t>
            </a:r>
          </a:p>
          <a:p>
            <a:pPr lvl="0" eaLnBrk="0" fontAlgn="base" hangingPunct="0">
              <a:spcBef>
                <a:spcPct val="0"/>
              </a:spcBef>
              <a:spcAft>
                <a:spcPct val="0"/>
              </a:spcAft>
            </a:pPr>
            <a:endParaRPr lang="en-US" sz="1400" dirty="0" smtClean="0"/>
          </a:p>
          <a:p>
            <a:pPr marL="174625" lvl="0" indent="-174625" fontAlgn="base">
              <a:spcBef>
                <a:spcPct val="20000"/>
              </a:spcBef>
              <a:spcAft>
                <a:spcPct val="0"/>
              </a:spcAft>
              <a:buClr>
                <a:schemeClr val="accent1"/>
              </a:buClr>
              <a:buFont typeface="Arial" pitchFamily="34" charset="0"/>
              <a:buChar char="•"/>
            </a:pPr>
            <a:r>
              <a:rPr lang="en-US" sz="1850" spc="-50" dirty="0" smtClean="0"/>
              <a:t>How </a:t>
            </a:r>
            <a:r>
              <a:rPr lang="en-US" sz="1850" spc="-50" dirty="0"/>
              <a:t>to measure readability?</a:t>
            </a:r>
          </a:p>
          <a:p>
            <a:pPr lvl="1" indent="-250825" fontAlgn="base">
              <a:lnSpc>
                <a:spcPct val="90000"/>
              </a:lnSpc>
              <a:spcBef>
                <a:spcPct val="20000"/>
              </a:spcBef>
              <a:spcAft>
                <a:spcPct val="0"/>
              </a:spcAft>
              <a:buClr>
                <a:srgbClr val="605F62"/>
              </a:buClr>
              <a:buFont typeface="Symbol" pitchFamily="18" charset="2"/>
              <a:buChar char="-"/>
            </a:pPr>
            <a:r>
              <a:rPr lang="en-US" sz="1600" spc="-50" dirty="0"/>
              <a:t>The </a:t>
            </a:r>
            <a:r>
              <a:rPr lang="en-US" sz="1600" spc="-50" dirty="0" err="1"/>
              <a:t>Flesch</a:t>
            </a:r>
            <a:r>
              <a:rPr lang="en-US" sz="1600" spc="-50" dirty="0"/>
              <a:t> Reading Ease score</a:t>
            </a:r>
          </a:p>
          <a:p>
            <a:pPr marL="682625" lvl="2" indent="-250825" fontAlgn="base">
              <a:lnSpc>
                <a:spcPct val="90000"/>
              </a:lnSpc>
              <a:spcBef>
                <a:spcPct val="20000"/>
              </a:spcBef>
              <a:spcAft>
                <a:spcPct val="0"/>
              </a:spcAft>
              <a:buClr>
                <a:srgbClr val="605F62"/>
              </a:buClr>
            </a:pPr>
            <a:r>
              <a:rPr lang="en-US" sz="1400" spc="-50" dirty="0"/>
              <a:t>Based on number of words per sentence and number of syllables per word.</a:t>
            </a:r>
          </a:p>
          <a:p>
            <a:pPr marL="682625" lvl="2" indent="-250825" fontAlgn="base">
              <a:lnSpc>
                <a:spcPct val="90000"/>
              </a:lnSpc>
              <a:spcBef>
                <a:spcPct val="20000"/>
              </a:spcBef>
              <a:spcAft>
                <a:spcPct val="0"/>
              </a:spcAft>
              <a:buClr>
                <a:srgbClr val="605F62"/>
              </a:buClr>
            </a:pPr>
            <a:r>
              <a:rPr lang="en-US" sz="1400" spc="-50" dirty="0"/>
              <a:t>0-100 point scale, with 100 being most readable</a:t>
            </a:r>
          </a:p>
          <a:p>
            <a:pPr marL="682625" lvl="2" indent="-250825" fontAlgn="base">
              <a:lnSpc>
                <a:spcPct val="90000"/>
              </a:lnSpc>
              <a:spcBef>
                <a:spcPct val="20000"/>
              </a:spcBef>
              <a:spcAft>
                <a:spcPct val="0"/>
              </a:spcAft>
              <a:buClr>
                <a:srgbClr val="605F62"/>
              </a:buClr>
            </a:pPr>
            <a:r>
              <a:rPr lang="en-US" sz="1400" b="1" spc="-50" dirty="0"/>
              <a:t>PRISM goal = 70 or above</a:t>
            </a:r>
          </a:p>
          <a:p>
            <a:pPr lvl="1" indent="-250825" fontAlgn="base">
              <a:lnSpc>
                <a:spcPct val="90000"/>
              </a:lnSpc>
              <a:spcBef>
                <a:spcPct val="20000"/>
              </a:spcBef>
              <a:spcAft>
                <a:spcPct val="0"/>
              </a:spcAft>
              <a:buClr>
                <a:srgbClr val="605F62"/>
              </a:buClr>
              <a:buFont typeface="Symbol" pitchFamily="18" charset="2"/>
              <a:buChar char="-"/>
            </a:pPr>
            <a:r>
              <a:rPr lang="en-US" sz="1600" spc="-50" dirty="0" smtClean="0"/>
              <a:t>The </a:t>
            </a:r>
            <a:r>
              <a:rPr lang="en-US" sz="1600" spc="-50" dirty="0"/>
              <a:t>Flesch-Kincaid Grade Level score</a:t>
            </a:r>
          </a:p>
          <a:p>
            <a:pPr lvl="1" eaLnBrk="0" fontAlgn="base" hangingPunct="0">
              <a:spcBef>
                <a:spcPct val="0"/>
              </a:spcBef>
              <a:spcAft>
                <a:spcPct val="0"/>
              </a:spcAft>
            </a:pPr>
            <a:r>
              <a:rPr lang="en-US" sz="1400" dirty="0" smtClean="0"/>
              <a:t>Roughly the same algorithm as the Flesh Reading Ease, </a:t>
            </a:r>
            <a:br>
              <a:rPr lang="en-US" sz="1400" dirty="0" smtClean="0"/>
            </a:br>
            <a:r>
              <a:rPr lang="en-US" sz="1400" dirty="0" smtClean="0"/>
              <a:t>but translated to a grade level score</a:t>
            </a:r>
            <a:endParaRPr lang="en-US" sz="1400" b="1" dirty="0" smtClean="0"/>
          </a:p>
          <a:p>
            <a:pPr lvl="1" eaLnBrk="0" fontAlgn="base" hangingPunct="0">
              <a:spcBef>
                <a:spcPct val="0"/>
              </a:spcBef>
              <a:spcAft>
                <a:spcPct val="0"/>
              </a:spcAft>
            </a:pPr>
            <a:r>
              <a:rPr lang="en-US" sz="1400" b="1" dirty="0" smtClean="0"/>
              <a:t>PRISM </a:t>
            </a:r>
            <a:r>
              <a:rPr lang="en-US" sz="1400" b="1" dirty="0"/>
              <a:t>goal is 6th – 8th </a:t>
            </a:r>
            <a:r>
              <a:rPr lang="en-US" sz="1400" b="1" dirty="0" smtClean="0"/>
              <a:t>grade</a:t>
            </a:r>
          </a:p>
          <a:p>
            <a:pPr lvl="0" eaLnBrk="0" fontAlgn="base" hangingPunct="0">
              <a:spcBef>
                <a:spcPct val="0"/>
              </a:spcBef>
              <a:spcAft>
                <a:spcPct val="0"/>
              </a:spcAft>
            </a:pPr>
            <a:endParaRPr lang="en-US" sz="1400" dirty="0" smtClean="0"/>
          </a:p>
          <a:p>
            <a:pPr eaLnBrk="0" fontAlgn="base" hangingPunct="0">
              <a:spcBef>
                <a:spcPct val="0"/>
              </a:spcBef>
              <a:spcAft>
                <a:spcPct val="0"/>
              </a:spcAft>
            </a:pPr>
            <a:r>
              <a:rPr lang="en-US" sz="1400" spc="-50" dirty="0"/>
              <a:t>Source: Program for Readability in Science &amp; Medicine (PRISM): </a:t>
            </a:r>
            <a:r>
              <a:rPr lang="en-US" sz="1400" spc="-50" dirty="0">
                <a:hlinkClick r:id="rId4"/>
              </a:rPr>
              <a:t>https://www.kpwashingtonresearch.org/about-us/capabilities/research-communications/prism</a:t>
            </a:r>
            <a:endParaRPr lang="en-US" sz="1400" spc="-50" dirty="0"/>
          </a:p>
          <a:p>
            <a:pPr lvl="0" eaLnBrk="0" fontAlgn="base" hangingPunct="0">
              <a:spcBef>
                <a:spcPct val="0"/>
              </a:spcBef>
              <a:spcAft>
                <a:spcPct val="0"/>
              </a:spcAft>
            </a:pPr>
            <a:endParaRPr lang="en-US" sz="1400" dirty="0"/>
          </a:p>
        </p:txBody>
      </p:sp>
      <p:sp>
        <p:nvSpPr>
          <p:cNvPr id="11" name="Rectangle 10"/>
          <p:cNvSpPr/>
          <p:nvPr/>
        </p:nvSpPr>
        <p:spPr>
          <a:xfrm>
            <a:off x="6324600" y="3929168"/>
            <a:ext cx="2635930" cy="216674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06375" lvl="1" fontAlgn="base">
              <a:lnSpc>
                <a:spcPct val="90000"/>
              </a:lnSpc>
              <a:spcBef>
                <a:spcPct val="20000"/>
              </a:spcBef>
              <a:spcAft>
                <a:spcPct val="0"/>
              </a:spcAft>
              <a:buClr>
                <a:srgbClr val="605F62"/>
              </a:buClr>
            </a:pPr>
            <a:r>
              <a:rPr lang="en-US" sz="1400" spc="-50" dirty="0" smtClean="0"/>
              <a:t>Other measures: </a:t>
            </a:r>
          </a:p>
          <a:p>
            <a:pPr lvl="1" indent="-250825" fontAlgn="base">
              <a:lnSpc>
                <a:spcPct val="90000"/>
              </a:lnSpc>
              <a:spcBef>
                <a:spcPct val="20000"/>
              </a:spcBef>
              <a:spcAft>
                <a:spcPct val="0"/>
              </a:spcAft>
              <a:buClr>
                <a:srgbClr val="605F62"/>
              </a:buClr>
              <a:buFont typeface="Symbol" pitchFamily="18" charset="2"/>
              <a:buChar char="-"/>
            </a:pPr>
            <a:r>
              <a:rPr lang="en-US" sz="1400" spc="-50" dirty="0" smtClean="0"/>
              <a:t>The </a:t>
            </a:r>
            <a:r>
              <a:rPr lang="en-US" sz="1400" spc="-50" dirty="0"/>
              <a:t>Fry Graph Readability </a:t>
            </a:r>
            <a:r>
              <a:rPr lang="en-US" sz="1400" spc="-50" dirty="0" smtClean="0"/>
              <a:t>Formula (</a:t>
            </a:r>
            <a:r>
              <a:rPr lang="en-US" sz="1400" spc="-50" dirty="0" smtClean="0">
                <a:hlinkClick r:id="rId5"/>
              </a:rPr>
              <a:t>http</a:t>
            </a:r>
            <a:r>
              <a:rPr lang="en-US" sz="1400" spc="-50" dirty="0">
                <a:hlinkClick r:id="rId5"/>
              </a:rPr>
              <a:t>://</a:t>
            </a:r>
            <a:r>
              <a:rPr lang="en-US" sz="1400" spc="-50" dirty="0" smtClean="0">
                <a:hlinkClick r:id="rId5"/>
              </a:rPr>
              <a:t>en.wikipedia.org/wiki/Fry_Graph</a:t>
            </a:r>
            <a:r>
              <a:rPr lang="en-US" sz="1400" spc="-50" dirty="0" smtClean="0"/>
              <a:t>)</a:t>
            </a:r>
            <a:endParaRPr lang="en-US" sz="1400" spc="-50" dirty="0"/>
          </a:p>
          <a:p>
            <a:pPr lvl="1" indent="-250825" fontAlgn="base">
              <a:lnSpc>
                <a:spcPct val="90000"/>
              </a:lnSpc>
              <a:spcBef>
                <a:spcPct val="20000"/>
              </a:spcBef>
              <a:spcAft>
                <a:spcPct val="0"/>
              </a:spcAft>
              <a:buClr>
                <a:srgbClr val="605F62"/>
              </a:buClr>
              <a:buFont typeface="Symbol" pitchFamily="18" charset="2"/>
              <a:buChar char="-"/>
            </a:pPr>
            <a:r>
              <a:rPr lang="en-US" sz="1400" spc="-50" dirty="0" smtClean="0"/>
              <a:t>The </a:t>
            </a:r>
            <a:r>
              <a:rPr lang="en-US" sz="1400" spc="-50" dirty="0"/>
              <a:t>SMOG Readability Formula </a:t>
            </a:r>
            <a:r>
              <a:rPr lang="en-US" sz="1400" spc="-50" dirty="0" smtClean="0"/>
              <a:t>(</a:t>
            </a:r>
            <a:r>
              <a:rPr lang="en-US" sz="1200" dirty="0" smtClean="0">
                <a:hlinkClick r:id="rId6"/>
              </a:rPr>
              <a:t>http</a:t>
            </a:r>
            <a:r>
              <a:rPr lang="en-US" sz="1200" dirty="0">
                <a:hlinkClick r:id="rId6"/>
              </a:rPr>
              <a:t>://</a:t>
            </a:r>
            <a:r>
              <a:rPr lang="en-US" sz="1200" dirty="0" smtClean="0">
                <a:hlinkClick r:id="rId6"/>
              </a:rPr>
              <a:t>en.wikipedia.org/wiki/Smog_readability</a:t>
            </a:r>
            <a:r>
              <a:rPr lang="en-US" sz="1200" dirty="0" smtClean="0"/>
              <a:t>)</a:t>
            </a:r>
            <a:endParaRPr lang="en-US" sz="1200" dirty="0"/>
          </a:p>
          <a:p>
            <a:pPr lvl="1" indent="-250825" fontAlgn="base">
              <a:lnSpc>
                <a:spcPct val="90000"/>
              </a:lnSpc>
              <a:spcBef>
                <a:spcPct val="20000"/>
              </a:spcBef>
              <a:spcAft>
                <a:spcPct val="0"/>
              </a:spcAft>
              <a:buClr>
                <a:srgbClr val="605F62"/>
              </a:buClr>
              <a:buFont typeface="Symbol" pitchFamily="18" charset="2"/>
              <a:buChar char="-"/>
            </a:pPr>
            <a:endParaRPr lang="en-US" sz="1600" b="1" spc="-50" dirty="0"/>
          </a:p>
        </p:txBody>
      </p:sp>
    </p:spTree>
    <p:extLst>
      <p:ext uri="{BB962C8B-B14F-4D97-AF65-F5344CB8AC3E}">
        <p14:creationId xmlns:p14="http://schemas.microsoft.com/office/powerpoint/2010/main" val="15814011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2243" y="342899"/>
            <a:ext cx="1104901" cy="1104901"/>
          </a:xfrm>
          <a:prstGeom prst="rect">
            <a:avLst/>
          </a:prstGeom>
        </p:spPr>
      </p:pic>
      <p:sp>
        <p:nvSpPr>
          <p:cNvPr id="2" name="Title 1"/>
          <p:cNvSpPr>
            <a:spLocks noGrp="1"/>
          </p:cNvSpPr>
          <p:nvPr>
            <p:ph type="title"/>
          </p:nvPr>
        </p:nvSpPr>
        <p:spPr/>
        <p:txBody>
          <a:bodyPr/>
          <a:lstStyle/>
          <a:p>
            <a:r>
              <a:rPr lang="en-US" dirty="0" smtClean="0"/>
              <a:t>Activity 5 : Generating Content</a:t>
            </a:r>
            <a:endParaRPr lang="en-US" dirty="0"/>
          </a:p>
        </p:txBody>
      </p:sp>
      <p:sp>
        <p:nvSpPr>
          <p:cNvPr id="3" name="Content Placeholder 2"/>
          <p:cNvSpPr>
            <a:spLocks noGrp="1"/>
          </p:cNvSpPr>
          <p:nvPr>
            <p:ph idx="1"/>
          </p:nvPr>
        </p:nvSpPr>
        <p:spPr>
          <a:xfrm>
            <a:off x="914399" y="1273529"/>
            <a:ext cx="6530419" cy="5181600"/>
          </a:xfrm>
        </p:spPr>
        <p:txBody>
          <a:bodyPr/>
          <a:lstStyle/>
          <a:p>
            <a:r>
              <a:rPr lang="en-US" b="1" dirty="0" smtClean="0"/>
              <a:t>Do you </a:t>
            </a:r>
            <a:r>
              <a:rPr lang="en-US" b="1" dirty="0"/>
              <a:t>have </a:t>
            </a:r>
            <a:r>
              <a:rPr lang="en-US" b="1" dirty="0" smtClean="0"/>
              <a:t>content, </a:t>
            </a:r>
            <a:r>
              <a:rPr lang="en-US" b="1" dirty="0"/>
              <a:t>or does it need to be generated</a:t>
            </a:r>
            <a:r>
              <a:rPr lang="en-US" b="1" dirty="0" smtClean="0"/>
              <a:t>?</a:t>
            </a:r>
          </a:p>
          <a:p>
            <a:pPr lvl="1"/>
            <a:r>
              <a:rPr lang="en-US" dirty="0" smtClean="0"/>
              <a:t>Yes and no. We have a recent study published about the health effects of prolonged sitting. But we need to write some plain language statements…</a:t>
            </a:r>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80</a:t>
            </a:fld>
            <a:endParaRPr lang="en-US" dirty="0"/>
          </a:p>
        </p:txBody>
      </p:sp>
      <p:sp>
        <p:nvSpPr>
          <p:cNvPr id="5" name="Rectangle 4"/>
          <p:cNvSpPr/>
          <p:nvPr/>
        </p:nvSpPr>
        <p:spPr>
          <a:xfrm>
            <a:off x="762000" y="2667000"/>
            <a:ext cx="7315200" cy="3368614"/>
          </a:xfrm>
          <a:prstGeom prst="rect">
            <a:avLst/>
          </a:prstGeom>
        </p:spPr>
        <p:txBody>
          <a:bodyPr wrap="square">
            <a:spAutoFit/>
          </a:bodyPr>
          <a:lstStyle/>
          <a:p>
            <a:pPr marL="174625" indent="-174625">
              <a:spcBef>
                <a:spcPct val="20000"/>
              </a:spcBef>
              <a:buClr>
                <a:schemeClr val="accent1"/>
              </a:buClr>
              <a:buFont typeface="Arial" pitchFamily="34" charset="0"/>
              <a:buChar char="•"/>
            </a:pPr>
            <a:r>
              <a:rPr lang="en-US" sz="1850" b="1" spc="-50" dirty="0" smtClean="0"/>
              <a:t>Plain language statements about the research paper: </a:t>
            </a:r>
            <a:endParaRPr lang="en-US" sz="1850" b="1" spc="-50" dirty="0"/>
          </a:p>
          <a:p>
            <a:pPr lvl="1" indent="-250825">
              <a:spcBef>
                <a:spcPct val="20000"/>
              </a:spcBef>
              <a:buClr>
                <a:srgbClr val="605F62"/>
              </a:buClr>
              <a:buFont typeface="Symbol" pitchFamily="18" charset="2"/>
              <a:buChar char="-"/>
            </a:pPr>
            <a:r>
              <a:rPr lang="en-US" spc="-50" dirty="0" smtClean="0"/>
              <a:t>“A </a:t>
            </a:r>
            <a:r>
              <a:rPr lang="en-US" spc="-50" dirty="0"/>
              <a:t>brisk walk is just what the doctor ordered! 60 minutes of exercise a day can reverse the negative effects of sitting too </a:t>
            </a:r>
            <a:r>
              <a:rPr lang="en-US" spc="-50" dirty="0" smtClean="0"/>
              <a:t>much”</a:t>
            </a:r>
            <a:endParaRPr lang="en-US" spc="-50" dirty="0"/>
          </a:p>
          <a:p>
            <a:pPr lvl="1" indent="-250825">
              <a:spcBef>
                <a:spcPct val="20000"/>
              </a:spcBef>
              <a:buClr>
                <a:srgbClr val="605F62"/>
              </a:buClr>
              <a:buFont typeface="Symbol" pitchFamily="18" charset="2"/>
              <a:buChar char="-"/>
            </a:pPr>
            <a:r>
              <a:rPr lang="en-US" spc="-50" dirty="0" smtClean="0"/>
              <a:t>“A </a:t>
            </a:r>
            <a:r>
              <a:rPr lang="en-US" spc="-50" dirty="0"/>
              <a:t>brisk walk is just what the doctor ordered! Decrease your risk of sitting mortality through 60 minutes of moderate intensity activity every day</a:t>
            </a:r>
            <a:r>
              <a:rPr lang="en-US" spc="-50" dirty="0" smtClean="0"/>
              <a:t>.”</a:t>
            </a:r>
          </a:p>
          <a:p>
            <a:pPr lvl="1" indent="-250825">
              <a:spcBef>
                <a:spcPct val="20000"/>
              </a:spcBef>
              <a:buClr>
                <a:srgbClr val="605F62"/>
              </a:buClr>
              <a:buFont typeface="Symbol" pitchFamily="18" charset="2"/>
              <a:buChar char="-"/>
            </a:pPr>
            <a:r>
              <a:rPr lang="en-US" dirty="0" smtClean="0"/>
              <a:t>“Do </a:t>
            </a:r>
            <a:r>
              <a:rPr lang="en-US" dirty="0"/>
              <a:t>you sit for more than 4 hour per day? You may be at risk for poor </a:t>
            </a:r>
            <a:r>
              <a:rPr lang="en-US" dirty="0" smtClean="0"/>
              <a:t>long-term health.” </a:t>
            </a:r>
          </a:p>
          <a:p>
            <a:pPr lvl="1" indent="-250825">
              <a:spcBef>
                <a:spcPct val="20000"/>
              </a:spcBef>
              <a:buClr>
                <a:srgbClr val="605F62"/>
              </a:buClr>
              <a:buFont typeface="Symbol" pitchFamily="18" charset="2"/>
              <a:buChar char="-"/>
            </a:pPr>
            <a:r>
              <a:rPr lang="en-US" dirty="0" smtClean="0"/>
              <a:t>“Feeling </a:t>
            </a:r>
            <a:r>
              <a:rPr lang="en-US" dirty="0"/>
              <a:t>the effects of sitting all day long? Sitting for more than 4 hours a day is associated with increased mortality. Decrease your risk with 60 minutes of moderate exercise every day. </a:t>
            </a:r>
            <a:r>
              <a:rPr lang="en-US" dirty="0" smtClean="0"/>
              <a:t>“</a:t>
            </a:r>
            <a:endParaRPr lang="en-US" sz="1850" spc="-50" dirty="0"/>
          </a:p>
          <a:p>
            <a:endParaRPr lang="en-US" dirty="0"/>
          </a:p>
        </p:txBody>
      </p:sp>
    </p:spTree>
    <p:extLst>
      <p:ext uri="{BB962C8B-B14F-4D97-AF65-F5344CB8AC3E}">
        <p14:creationId xmlns:p14="http://schemas.microsoft.com/office/powerpoint/2010/main" val="137618408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5: Generating Content</a:t>
            </a:r>
            <a:endParaRPr lang="en-US" dirty="0"/>
          </a:p>
        </p:txBody>
      </p:sp>
      <p:sp>
        <p:nvSpPr>
          <p:cNvPr id="3" name="Content Placeholder 2"/>
          <p:cNvSpPr>
            <a:spLocks noGrp="1"/>
          </p:cNvSpPr>
          <p:nvPr>
            <p:ph idx="1"/>
          </p:nvPr>
        </p:nvSpPr>
        <p:spPr>
          <a:xfrm>
            <a:off x="990598" y="1219627"/>
            <a:ext cx="6096001" cy="4093029"/>
          </a:xfrm>
        </p:spPr>
        <p:txBody>
          <a:bodyPr/>
          <a:lstStyle/>
          <a:p>
            <a:r>
              <a:rPr lang="en-US" dirty="0" smtClean="0"/>
              <a:t>Given what we’ve discussed about lay summaries, plain language, and readability, write 2-3 brief statements about your research paper. </a:t>
            </a:r>
          </a:p>
          <a:p>
            <a:r>
              <a:rPr lang="en-US" dirty="0" smtClean="0"/>
              <a:t>Please keep one the statement to 200 words or less. Other statements can be any length you choose. </a:t>
            </a:r>
          </a:p>
          <a:p>
            <a:pPr lvl="1"/>
            <a:endParaRPr lang="en-US" i="1" dirty="0" smtClean="0"/>
          </a:p>
          <a:p>
            <a:pPr lvl="1"/>
            <a:endParaRPr lang="en-US" i="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385991"/>
            <a:ext cx="906181" cy="1479479"/>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81</a:t>
            </a:fld>
            <a:endParaRPr lang="en-US" dirty="0"/>
          </a:p>
        </p:txBody>
      </p:sp>
    </p:spTree>
    <p:extLst>
      <p:ext uri="{BB962C8B-B14F-4D97-AF65-F5344CB8AC3E}">
        <p14:creationId xmlns:p14="http://schemas.microsoft.com/office/powerpoint/2010/main" val="381597087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dirty="0"/>
              <a:t>Who is your target audience(s)?</a:t>
            </a:r>
          </a:p>
          <a:p>
            <a:pPr lvl="1"/>
            <a:r>
              <a:rPr lang="en-US" dirty="0" smtClean="0"/>
              <a:t>What </a:t>
            </a:r>
            <a:r>
              <a:rPr lang="en-US"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lvl="2"/>
            <a:r>
              <a:rPr lang="en-US" sz="2000" u="sng" dirty="0" smtClean="0"/>
              <a:t>Making content more shareable for social media</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82</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
        <p:nvSpPr>
          <p:cNvPr id="7" name="Rounded Rectangle 6"/>
          <p:cNvSpPr/>
          <p:nvPr/>
        </p:nvSpPr>
        <p:spPr>
          <a:xfrm>
            <a:off x="1143000" y="3124200"/>
            <a:ext cx="5257800" cy="381000"/>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161987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tweets</a:t>
            </a:r>
            <a:endParaRPr lang="en-US" dirty="0"/>
          </a:p>
        </p:txBody>
      </p:sp>
      <p:sp>
        <p:nvSpPr>
          <p:cNvPr id="3" name="Content Placeholder 2"/>
          <p:cNvSpPr>
            <a:spLocks noGrp="1"/>
          </p:cNvSpPr>
          <p:nvPr>
            <p:ph idx="1"/>
          </p:nvPr>
        </p:nvSpPr>
        <p:spPr>
          <a:xfrm>
            <a:off x="801197" y="1621971"/>
            <a:ext cx="8190403" cy="4093029"/>
          </a:xfrm>
        </p:spPr>
        <p:txBody>
          <a:bodyPr/>
          <a:lstStyle/>
          <a:p>
            <a:pPr marL="457200" indent="-457200">
              <a:buFont typeface="+mj-lt"/>
              <a:buAutoNum type="arabicPeriod"/>
            </a:pPr>
            <a:r>
              <a:rPr lang="en-US" b="1" dirty="0" smtClean="0"/>
              <a:t>Links. </a:t>
            </a:r>
            <a:r>
              <a:rPr lang="en-US" dirty="0" smtClean="0"/>
              <a:t>Be consistent. Put the link in the same spot each time.</a:t>
            </a:r>
          </a:p>
          <a:p>
            <a:pPr marL="457200" indent="-457200">
              <a:buFont typeface="+mj-lt"/>
              <a:buAutoNum type="arabicPeriod"/>
            </a:pPr>
            <a:r>
              <a:rPr lang="en-US" b="1" dirty="0" smtClean="0"/>
              <a:t>Images</a:t>
            </a:r>
            <a:r>
              <a:rPr lang="en-US" dirty="0" smtClean="0"/>
              <a:t>. Tweets with images receive more attention.</a:t>
            </a:r>
          </a:p>
          <a:p>
            <a:pPr marL="457200" indent="-457200">
              <a:buFont typeface="+mj-lt"/>
              <a:buAutoNum type="arabicPeriod"/>
            </a:pPr>
            <a:r>
              <a:rPr lang="en-US" b="1" dirty="0" smtClean="0"/>
              <a:t>Quotes. </a:t>
            </a:r>
            <a:r>
              <a:rPr lang="en-US" dirty="0" smtClean="0"/>
              <a:t>Can be a great way to share a key finding and hook the audience.</a:t>
            </a:r>
          </a:p>
          <a:p>
            <a:pPr marL="457200" indent="-457200">
              <a:buFont typeface="+mj-lt"/>
              <a:buAutoNum type="arabicPeriod"/>
            </a:pPr>
            <a:r>
              <a:rPr lang="en-US" b="1" dirty="0" smtClean="0"/>
              <a:t>Retweets. </a:t>
            </a:r>
            <a:r>
              <a:rPr lang="en-US" dirty="0" smtClean="0"/>
              <a:t>Share others’ content that you find interesting. Reciprocity.</a:t>
            </a:r>
          </a:p>
          <a:p>
            <a:pPr marL="457200" indent="-457200">
              <a:buFont typeface="+mj-lt"/>
              <a:buAutoNum type="arabicPeriod"/>
            </a:pPr>
            <a:r>
              <a:rPr lang="en-US" b="1" dirty="0" smtClean="0"/>
              <a:t>Questions or comments </a:t>
            </a:r>
          </a:p>
          <a:p>
            <a:pPr marL="457200" indent="-457200">
              <a:buFont typeface="+mj-lt"/>
              <a:buAutoNum type="arabicPeriod"/>
            </a:pPr>
            <a:endParaRPr lang="en-US" dirty="0"/>
          </a:p>
          <a:p>
            <a:pPr marL="174625" lvl="2" indent="-174625">
              <a:lnSpc>
                <a:spcPct val="90000"/>
              </a:lnSpc>
              <a:buClr>
                <a:schemeClr val="accent1"/>
              </a:buClr>
            </a:pPr>
            <a:r>
              <a:rPr lang="en-US" sz="1850" b="1" dirty="0"/>
              <a:t>Identified relevant keywords and hashtags</a:t>
            </a:r>
          </a:p>
          <a:p>
            <a:pPr lvl="1">
              <a:lnSpc>
                <a:spcPct val="90000"/>
              </a:lnSpc>
            </a:pPr>
            <a:r>
              <a:rPr lang="en-US" sz="1600" dirty="0"/>
              <a:t>Google Trends (</a:t>
            </a:r>
            <a:r>
              <a:rPr lang="en-US" sz="1600" dirty="0">
                <a:hlinkClick r:id="rId3"/>
              </a:rPr>
              <a:t>www.google.com/trends</a:t>
            </a:r>
            <a:r>
              <a:rPr lang="en-US" sz="1600" dirty="0"/>
              <a:t>): find keywords that people use to query a specific topic</a:t>
            </a:r>
          </a:p>
          <a:p>
            <a:pPr lvl="1">
              <a:lnSpc>
                <a:spcPct val="90000"/>
              </a:lnSpc>
            </a:pPr>
            <a:r>
              <a:rPr lang="en-US" sz="1600" dirty="0"/>
              <a:t>Hashtagify.me (</a:t>
            </a:r>
            <a:r>
              <a:rPr lang="en-US" sz="1600" dirty="0">
                <a:hlinkClick r:id="rId4"/>
              </a:rPr>
              <a:t>http://hashtagify.me/</a:t>
            </a:r>
            <a:r>
              <a:rPr lang="en-US" sz="1600" dirty="0"/>
              <a:t>): search popularity of hashtags</a:t>
            </a:r>
          </a:p>
          <a:p>
            <a:pPr lvl="1">
              <a:lnSpc>
                <a:spcPct val="90000"/>
              </a:lnSpc>
            </a:pPr>
            <a:r>
              <a:rPr lang="en-US" sz="1600" dirty="0" err="1"/>
              <a:t>Ritetag</a:t>
            </a:r>
            <a:r>
              <a:rPr lang="en-US" sz="1600" dirty="0"/>
              <a:t> (</a:t>
            </a:r>
            <a:r>
              <a:rPr lang="en-US" sz="1600" dirty="0">
                <a:hlinkClick r:id="rId5"/>
              </a:rPr>
              <a:t>https://ritetag.com/</a:t>
            </a:r>
            <a:r>
              <a:rPr lang="en-US" sz="1600" dirty="0"/>
              <a:t>): search for trending hashtags</a:t>
            </a:r>
          </a:p>
          <a:p>
            <a:pPr marL="0" indent="0">
              <a:buNone/>
            </a:pPr>
            <a:endParaRPr lang="en-US" dirty="0"/>
          </a:p>
        </p:txBody>
      </p:sp>
      <p:sp>
        <p:nvSpPr>
          <p:cNvPr id="4" name="Text Placeholder 3"/>
          <p:cNvSpPr>
            <a:spLocks noGrp="1"/>
          </p:cNvSpPr>
          <p:nvPr>
            <p:ph type="body" sz="quarter" idx="13"/>
          </p:nvPr>
        </p:nvSpPr>
        <p:spPr/>
        <p:txBody>
          <a:bodyPr/>
          <a:lstStyle/>
          <a:p>
            <a:r>
              <a:rPr lang="en-US" dirty="0" smtClean="0"/>
              <a:t>Oftentimes, we combine types, e.g. a tweet with an image and quote</a:t>
            </a:r>
            <a:endParaRPr lang="en-US" dirty="0"/>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000" y="5009081"/>
            <a:ext cx="1706724" cy="1393825"/>
          </a:xfrm>
          <a:prstGeom prst="rect">
            <a:avLst/>
          </a:prstGeom>
        </p:spPr>
      </p:pic>
      <p:sp>
        <p:nvSpPr>
          <p:cNvPr id="6" name="Slide Number Placeholder 5"/>
          <p:cNvSpPr>
            <a:spLocks noGrp="1"/>
          </p:cNvSpPr>
          <p:nvPr>
            <p:ph type="sldNum" sz="quarter" idx="12"/>
          </p:nvPr>
        </p:nvSpPr>
        <p:spPr/>
        <p:txBody>
          <a:bodyPr/>
          <a:lstStyle/>
          <a:p>
            <a:fld id="{0D558541-60C9-42A2-8392-FF12533A6B7A}" type="slidenum">
              <a:rPr lang="en-US" smtClean="0"/>
              <a:pPr/>
              <a:t>83</a:t>
            </a:fld>
            <a:endParaRPr lang="en-US" dirty="0"/>
          </a:p>
        </p:txBody>
      </p:sp>
    </p:spTree>
    <p:extLst>
      <p:ext uri="{BB962C8B-B14F-4D97-AF65-F5344CB8AC3E}">
        <p14:creationId xmlns:p14="http://schemas.microsoft.com/office/powerpoint/2010/main" val="10192926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7039"/>
            <a:ext cx="7713662" cy="762000"/>
          </a:xfrm>
        </p:spPr>
        <p:txBody>
          <a:bodyPr/>
          <a:lstStyle/>
          <a:p>
            <a:r>
              <a:rPr lang="en-US" dirty="0" smtClean="0"/>
              <a:t>Anatomy of a tweet</a:t>
            </a:r>
            <a:endParaRPr lang="en-US" dirty="0"/>
          </a:p>
        </p:txBody>
      </p:sp>
      <p:sp>
        <p:nvSpPr>
          <p:cNvPr id="6" name="TextBox 5"/>
          <p:cNvSpPr txBox="1"/>
          <p:nvPr/>
        </p:nvSpPr>
        <p:spPr>
          <a:xfrm>
            <a:off x="2438399" y="6477000"/>
            <a:ext cx="3915697" cy="625478"/>
          </a:xfrm>
          <a:prstGeom prst="rect">
            <a:avLst/>
          </a:prstGeom>
          <a:noFill/>
        </p:spPr>
        <p:txBody>
          <a:bodyPr wrap="none" lIns="0" tIns="0" rIns="0" bIns="0" rtlCol="0">
            <a:noAutofit/>
          </a:bodyPr>
          <a:lstStyle/>
          <a:p>
            <a:pPr>
              <a:lnSpc>
                <a:spcPct val="90000"/>
              </a:lnSpc>
              <a:spcBef>
                <a:spcPts val="600"/>
              </a:spcBef>
            </a:pPr>
            <a:endParaRPr lang="en-US" sz="16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6507" y="762000"/>
            <a:ext cx="5919479" cy="5461000"/>
          </a:xfrm>
          <a:prstGeom prst="rect">
            <a:avLst/>
          </a:prstGeom>
          <a:effectLst>
            <a:outerShdw blurRad="50800" dist="50800" dir="5400000" algn="ctr" rotWithShape="0">
              <a:schemeClr val="tx1">
                <a:lumMod val="50000"/>
              </a:schemeClr>
            </a:outerShdw>
          </a:effectLst>
        </p:spPr>
      </p:pic>
      <p:sp>
        <p:nvSpPr>
          <p:cNvPr id="3" name="Slide Number Placeholder 2"/>
          <p:cNvSpPr>
            <a:spLocks noGrp="1"/>
          </p:cNvSpPr>
          <p:nvPr>
            <p:ph type="sldNum" sz="quarter" idx="12"/>
          </p:nvPr>
        </p:nvSpPr>
        <p:spPr/>
        <p:txBody>
          <a:bodyPr/>
          <a:lstStyle/>
          <a:p>
            <a:fld id="{0D558541-60C9-42A2-8392-FF12533A6B7A}" type="slidenum">
              <a:rPr lang="en-US" smtClean="0"/>
              <a:pPr/>
              <a:t>84</a:t>
            </a:fld>
            <a:endParaRPr lang="en-US"/>
          </a:p>
        </p:txBody>
      </p:sp>
    </p:spTree>
    <p:extLst>
      <p:ext uri="{BB962C8B-B14F-4D97-AF65-F5344CB8AC3E}">
        <p14:creationId xmlns:p14="http://schemas.microsoft.com/office/powerpoint/2010/main" val="17556999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7039"/>
            <a:ext cx="7713662" cy="762000"/>
          </a:xfrm>
        </p:spPr>
        <p:txBody>
          <a:bodyPr/>
          <a:lstStyle/>
          <a:p>
            <a:r>
              <a:rPr lang="en-US" dirty="0" smtClean="0"/>
              <a:t>Anatomy of a tweet</a:t>
            </a:r>
            <a:endParaRPr lang="en-US" dirty="0"/>
          </a:p>
        </p:txBody>
      </p:sp>
      <p:sp>
        <p:nvSpPr>
          <p:cNvPr id="6" name="TextBox 5"/>
          <p:cNvSpPr txBox="1"/>
          <p:nvPr/>
        </p:nvSpPr>
        <p:spPr>
          <a:xfrm>
            <a:off x="2438399" y="6477000"/>
            <a:ext cx="3915697" cy="625478"/>
          </a:xfrm>
          <a:prstGeom prst="rect">
            <a:avLst/>
          </a:prstGeom>
          <a:noFill/>
        </p:spPr>
        <p:txBody>
          <a:bodyPr wrap="none" lIns="0" tIns="0" rIns="0" bIns="0" rtlCol="0">
            <a:noAutofit/>
          </a:bodyPr>
          <a:lstStyle/>
          <a:p>
            <a:pPr>
              <a:lnSpc>
                <a:spcPct val="90000"/>
              </a:lnSpc>
              <a:spcBef>
                <a:spcPts val="600"/>
              </a:spcBef>
            </a:pPr>
            <a:endParaRPr lang="en-US" sz="16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6507" y="762000"/>
            <a:ext cx="5919479" cy="5461000"/>
          </a:xfrm>
          <a:prstGeom prst="rect">
            <a:avLst/>
          </a:prstGeom>
          <a:effectLst>
            <a:outerShdw blurRad="50800" dist="50800" dir="5400000" algn="ctr" rotWithShape="0">
              <a:schemeClr val="tx1">
                <a:lumMod val="50000"/>
              </a:schemeClr>
            </a:outerShdw>
          </a:effectLst>
        </p:spPr>
      </p:pic>
      <p:cxnSp>
        <p:nvCxnSpPr>
          <p:cNvPr id="10" name="Straight Arrow Connector 9"/>
          <p:cNvCxnSpPr/>
          <p:nvPr/>
        </p:nvCxnSpPr>
        <p:spPr>
          <a:xfrm flipV="1">
            <a:off x="1143000" y="1153447"/>
            <a:ext cx="935560" cy="207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1081" y="139310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85</a:t>
            </a:fld>
            <a:endParaRPr lang="en-US"/>
          </a:p>
        </p:txBody>
      </p:sp>
    </p:spTree>
    <p:extLst>
      <p:ext uri="{BB962C8B-B14F-4D97-AF65-F5344CB8AC3E}">
        <p14:creationId xmlns:p14="http://schemas.microsoft.com/office/powerpoint/2010/main" val="29891898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7039"/>
            <a:ext cx="7713662" cy="762000"/>
          </a:xfrm>
        </p:spPr>
        <p:txBody>
          <a:bodyPr/>
          <a:lstStyle/>
          <a:p>
            <a:r>
              <a:rPr lang="en-US" dirty="0" smtClean="0"/>
              <a:t>Anatomy of a tweet</a:t>
            </a:r>
            <a:endParaRPr lang="en-US" dirty="0"/>
          </a:p>
        </p:txBody>
      </p:sp>
      <p:sp>
        <p:nvSpPr>
          <p:cNvPr id="6" name="TextBox 5"/>
          <p:cNvSpPr txBox="1"/>
          <p:nvPr/>
        </p:nvSpPr>
        <p:spPr>
          <a:xfrm>
            <a:off x="2438399" y="6477000"/>
            <a:ext cx="3915697" cy="625478"/>
          </a:xfrm>
          <a:prstGeom prst="rect">
            <a:avLst/>
          </a:prstGeom>
          <a:noFill/>
        </p:spPr>
        <p:txBody>
          <a:bodyPr wrap="none" lIns="0" tIns="0" rIns="0" bIns="0" rtlCol="0">
            <a:noAutofit/>
          </a:bodyPr>
          <a:lstStyle/>
          <a:p>
            <a:pPr>
              <a:lnSpc>
                <a:spcPct val="90000"/>
              </a:lnSpc>
              <a:spcBef>
                <a:spcPts val="600"/>
              </a:spcBef>
            </a:pPr>
            <a:endParaRPr lang="en-US" sz="16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6507" y="762000"/>
            <a:ext cx="5919479" cy="5461000"/>
          </a:xfrm>
          <a:prstGeom prst="rect">
            <a:avLst/>
          </a:prstGeom>
          <a:effectLst>
            <a:outerShdw blurRad="50800" dist="50800" dir="5400000" algn="ctr" rotWithShape="0">
              <a:schemeClr val="tx1">
                <a:lumMod val="50000"/>
              </a:schemeClr>
            </a:outerShdw>
          </a:effectLst>
        </p:spPr>
      </p:pic>
      <p:cxnSp>
        <p:nvCxnSpPr>
          <p:cNvPr id="10" name="Straight Arrow Connector 9"/>
          <p:cNvCxnSpPr/>
          <p:nvPr/>
        </p:nvCxnSpPr>
        <p:spPr>
          <a:xfrm flipV="1">
            <a:off x="1143000" y="1153447"/>
            <a:ext cx="935560" cy="207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1081" y="139310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cxnSp>
        <p:nvCxnSpPr>
          <p:cNvPr id="9" name="Straight Arrow Connector 8"/>
          <p:cNvCxnSpPr/>
          <p:nvPr/>
        </p:nvCxnSpPr>
        <p:spPr>
          <a:xfrm flipV="1">
            <a:off x="1899352" y="1548580"/>
            <a:ext cx="455472" cy="45802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22107" y="203691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Link to resource</a:t>
            </a:r>
            <a:endParaRPr lang="en-US" sz="1600" b="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86</a:t>
            </a:fld>
            <a:endParaRPr lang="en-US"/>
          </a:p>
        </p:txBody>
      </p:sp>
    </p:spTree>
    <p:extLst>
      <p:ext uri="{BB962C8B-B14F-4D97-AF65-F5344CB8AC3E}">
        <p14:creationId xmlns:p14="http://schemas.microsoft.com/office/powerpoint/2010/main" val="191130056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7039"/>
            <a:ext cx="7713662" cy="762000"/>
          </a:xfrm>
        </p:spPr>
        <p:txBody>
          <a:bodyPr/>
          <a:lstStyle/>
          <a:p>
            <a:r>
              <a:rPr lang="en-US" dirty="0" smtClean="0"/>
              <a:t>Anatomy of a tweet</a:t>
            </a:r>
            <a:endParaRPr lang="en-US" dirty="0"/>
          </a:p>
        </p:txBody>
      </p:sp>
      <p:sp>
        <p:nvSpPr>
          <p:cNvPr id="6" name="TextBox 5"/>
          <p:cNvSpPr txBox="1"/>
          <p:nvPr/>
        </p:nvSpPr>
        <p:spPr>
          <a:xfrm>
            <a:off x="2438399" y="6477000"/>
            <a:ext cx="3915697" cy="625478"/>
          </a:xfrm>
          <a:prstGeom prst="rect">
            <a:avLst/>
          </a:prstGeom>
          <a:noFill/>
        </p:spPr>
        <p:txBody>
          <a:bodyPr wrap="none" lIns="0" tIns="0" rIns="0" bIns="0" rtlCol="0">
            <a:noAutofit/>
          </a:bodyPr>
          <a:lstStyle/>
          <a:p>
            <a:pPr>
              <a:lnSpc>
                <a:spcPct val="90000"/>
              </a:lnSpc>
              <a:spcBef>
                <a:spcPts val="600"/>
              </a:spcBef>
            </a:pPr>
            <a:endParaRPr lang="en-US" sz="16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6507" y="762000"/>
            <a:ext cx="5919479" cy="5461000"/>
          </a:xfrm>
          <a:prstGeom prst="rect">
            <a:avLst/>
          </a:prstGeom>
          <a:effectLst>
            <a:outerShdw blurRad="50800" dist="50800" dir="5400000" algn="ctr" rotWithShape="0">
              <a:schemeClr val="tx1">
                <a:lumMod val="50000"/>
              </a:schemeClr>
            </a:outerShdw>
          </a:effectLst>
        </p:spPr>
      </p:pic>
      <p:cxnSp>
        <p:nvCxnSpPr>
          <p:cNvPr id="10" name="Straight Arrow Connector 9"/>
          <p:cNvCxnSpPr/>
          <p:nvPr/>
        </p:nvCxnSpPr>
        <p:spPr>
          <a:xfrm flipV="1">
            <a:off x="1143000" y="1153447"/>
            <a:ext cx="935560" cy="207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1081" y="139310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cxnSp>
        <p:nvCxnSpPr>
          <p:cNvPr id="9" name="Straight Arrow Connector 8"/>
          <p:cNvCxnSpPr/>
          <p:nvPr/>
        </p:nvCxnSpPr>
        <p:spPr>
          <a:xfrm flipV="1">
            <a:off x="1899352" y="1548580"/>
            <a:ext cx="455472" cy="45802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22107" y="203691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Link to resource</a:t>
            </a:r>
            <a:endParaRPr lang="en-US" sz="1600" b="1" spc="-50" dirty="0"/>
          </a:p>
        </p:txBody>
      </p:sp>
      <p:cxnSp>
        <p:nvCxnSpPr>
          <p:cNvPr id="14" name="Straight Arrow Connector 13"/>
          <p:cNvCxnSpPr/>
          <p:nvPr/>
        </p:nvCxnSpPr>
        <p:spPr>
          <a:xfrm flipV="1">
            <a:off x="3498840" y="1578076"/>
            <a:ext cx="140091" cy="63008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432040" y="2334341"/>
            <a:ext cx="171521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oAutofit/>
          </a:bodyPr>
          <a:lstStyle/>
          <a:p>
            <a:pPr algn="ctr">
              <a:lnSpc>
                <a:spcPct val="90000"/>
              </a:lnSpc>
              <a:spcBef>
                <a:spcPts val="600"/>
              </a:spcBef>
            </a:pPr>
            <a:r>
              <a:rPr lang="en-US" sz="1600" b="1" spc="-50" dirty="0" smtClean="0"/>
              <a:t>Tweet “@” relevant researcher.</a:t>
            </a:r>
            <a:endParaRPr lang="en-US" sz="1600" b="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87</a:t>
            </a:fld>
            <a:endParaRPr lang="en-US"/>
          </a:p>
        </p:txBody>
      </p:sp>
    </p:spTree>
    <p:extLst>
      <p:ext uri="{BB962C8B-B14F-4D97-AF65-F5344CB8AC3E}">
        <p14:creationId xmlns:p14="http://schemas.microsoft.com/office/powerpoint/2010/main" val="196845630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7039"/>
            <a:ext cx="7713662" cy="762000"/>
          </a:xfrm>
        </p:spPr>
        <p:txBody>
          <a:bodyPr/>
          <a:lstStyle/>
          <a:p>
            <a:r>
              <a:rPr lang="en-US" dirty="0" smtClean="0"/>
              <a:t>Anatomy of a tweet</a:t>
            </a:r>
            <a:endParaRPr lang="en-US" dirty="0"/>
          </a:p>
        </p:txBody>
      </p:sp>
      <p:sp>
        <p:nvSpPr>
          <p:cNvPr id="6" name="TextBox 5"/>
          <p:cNvSpPr txBox="1"/>
          <p:nvPr/>
        </p:nvSpPr>
        <p:spPr>
          <a:xfrm>
            <a:off x="2438399" y="6477000"/>
            <a:ext cx="3915697" cy="625478"/>
          </a:xfrm>
          <a:prstGeom prst="rect">
            <a:avLst/>
          </a:prstGeom>
          <a:noFill/>
        </p:spPr>
        <p:txBody>
          <a:bodyPr wrap="none" lIns="0" tIns="0" rIns="0" bIns="0" rtlCol="0">
            <a:noAutofit/>
          </a:bodyPr>
          <a:lstStyle/>
          <a:p>
            <a:pPr>
              <a:lnSpc>
                <a:spcPct val="90000"/>
              </a:lnSpc>
              <a:spcBef>
                <a:spcPts val="600"/>
              </a:spcBef>
            </a:pPr>
            <a:endParaRPr lang="en-US" sz="16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6507" y="762000"/>
            <a:ext cx="5919479" cy="5461000"/>
          </a:xfrm>
          <a:prstGeom prst="rect">
            <a:avLst/>
          </a:prstGeom>
          <a:effectLst>
            <a:outerShdw blurRad="50800" dist="50800" dir="5400000" algn="ctr" rotWithShape="0">
              <a:schemeClr val="tx1">
                <a:lumMod val="50000"/>
              </a:schemeClr>
            </a:outerShdw>
          </a:effectLst>
        </p:spPr>
      </p:pic>
      <p:cxnSp>
        <p:nvCxnSpPr>
          <p:cNvPr id="10" name="Straight Arrow Connector 9"/>
          <p:cNvCxnSpPr/>
          <p:nvPr/>
        </p:nvCxnSpPr>
        <p:spPr>
          <a:xfrm flipV="1">
            <a:off x="1143000" y="1153447"/>
            <a:ext cx="935560" cy="207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1081" y="139310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cxnSp>
        <p:nvCxnSpPr>
          <p:cNvPr id="9" name="Straight Arrow Connector 8"/>
          <p:cNvCxnSpPr/>
          <p:nvPr/>
        </p:nvCxnSpPr>
        <p:spPr>
          <a:xfrm flipV="1">
            <a:off x="1899352" y="1548580"/>
            <a:ext cx="455472" cy="45802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22107" y="2036916"/>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Link to resource</a:t>
            </a:r>
            <a:endParaRPr lang="en-US" sz="1600" b="1" spc="-50" dirty="0"/>
          </a:p>
        </p:txBody>
      </p:sp>
      <p:cxnSp>
        <p:nvCxnSpPr>
          <p:cNvPr id="14" name="Straight Arrow Connector 13"/>
          <p:cNvCxnSpPr/>
          <p:nvPr/>
        </p:nvCxnSpPr>
        <p:spPr>
          <a:xfrm flipV="1">
            <a:off x="3498840" y="1578076"/>
            <a:ext cx="140091" cy="63008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432040" y="2334341"/>
            <a:ext cx="171521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oAutofit/>
          </a:bodyPr>
          <a:lstStyle/>
          <a:p>
            <a:pPr algn="ctr">
              <a:lnSpc>
                <a:spcPct val="90000"/>
              </a:lnSpc>
              <a:spcBef>
                <a:spcPts val="600"/>
              </a:spcBef>
            </a:pPr>
            <a:r>
              <a:rPr lang="en-US" sz="1600" b="1" spc="-50" dirty="0" smtClean="0"/>
              <a:t>Tweet “@” relevant researcher.</a:t>
            </a:r>
            <a:endParaRPr lang="en-US" sz="1600" b="1" spc="-50" dirty="0"/>
          </a:p>
        </p:txBody>
      </p:sp>
      <p:sp>
        <p:nvSpPr>
          <p:cNvPr id="16" name="TextBox 15"/>
          <p:cNvSpPr txBox="1"/>
          <p:nvPr/>
        </p:nvSpPr>
        <p:spPr>
          <a:xfrm>
            <a:off x="4577559" y="2110042"/>
            <a:ext cx="1123705" cy="315041"/>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#Hashtags</a:t>
            </a:r>
            <a:endParaRPr lang="en-US" sz="1600" b="1" spc="-50" dirty="0"/>
          </a:p>
        </p:txBody>
      </p:sp>
      <p:cxnSp>
        <p:nvCxnSpPr>
          <p:cNvPr id="17" name="Straight Arrow Connector 16"/>
          <p:cNvCxnSpPr/>
          <p:nvPr/>
        </p:nvCxnSpPr>
        <p:spPr>
          <a:xfrm flipV="1">
            <a:off x="5287322" y="1430592"/>
            <a:ext cx="140091" cy="63008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4588119" y="1430592"/>
            <a:ext cx="247552" cy="652411"/>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D558541-60C9-42A2-8392-FF12533A6B7A}" type="slidenum">
              <a:rPr lang="en-US" smtClean="0"/>
              <a:pPr/>
              <a:t>88</a:t>
            </a:fld>
            <a:endParaRPr lang="en-US"/>
          </a:p>
        </p:txBody>
      </p:sp>
    </p:spTree>
    <p:extLst>
      <p:ext uri="{BB962C8B-B14F-4D97-AF65-F5344CB8AC3E}">
        <p14:creationId xmlns:p14="http://schemas.microsoft.com/office/powerpoint/2010/main" val="188241054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a tweet</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216099"/>
            <a:ext cx="4992992" cy="4425802"/>
          </a:xfrm>
          <a:effectLst>
            <a:outerShdw blurRad="50800" dist="50800" dir="5400000" algn="ctr" rotWithShape="0">
              <a:schemeClr val="tx1">
                <a:lumMod val="50000"/>
              </a:schemeClr>
            </a:outerShdw>
          </a:effectLst>
        </p:spPr>
      </p:pic>
      <p:sp>
        <p:nvSpPr>
          <p:cNvPr id="3" name="Slide Number Placeholder 2"/>
          <p:cNvSpPr>
            <a:spLocks noGrp="1"/>
          </p:cNvSpPr>
          <p:nvPr>
            <p:ph type="sldNum" sz="quarter" idx="12"/>
          </p:nvPr>
        </p:nvSpPr>
        <p:spPr/>
        <p:txBody>
          <a:bodyPr/>
          <a:lstStyle/>
          <a:p>
            <a:fld id="{0D558541-60C9-42A2-8392-FF12533A6B7A}" type="slidenum">
              <a:rPr lang="en-US" smtClean="0"/>
              <a:pPr/>
              <a:t>89</a:t>
            </a:fld>
            <a:endParaRPr lang="en-US" dirty="0"/>
          </a:p>
        </p:txBody>
      </p:sp>
    </p:spTree>
    <p:extLst>
      <p:ext uri="{BB962C8B-B14F-4D97-AF65-F5344CB8AC3E}">
        <p14:creationId xmlns:p14="http://schemas.microsoft.com/office/powerpoint/2010/main" val="2182646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a tweet</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216099"/>
            <a:ext cx="4992992" cy="4425802"/>
          </a:xfrm>
          <a:effectLst>
            <a:outerShdw blurRad="50800" dist="50800" dir="5400000" algn="ctr" rotWithShape="0">
              <a:schemeClr val="tx1">
                <a:lumMod val="50000"/>
              </a:schemeClr>
            </a:outerShdw>
          </a:effectLst>
        </p:spPr>
      </p:pic>
      <p:sp>
        <p:nvSpPr>
          <p:cNvPr id="6" name="TextBox 5"/>
          <p:cNvSpPr txBox="1"/>
          <p:nvPr/>
        </p:nvSpPr>
        <p:spPr>
          <a:xfrm>
            <a:off x="5221592" y="713194"/>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ElizabethWitt</a:t>
            </a:r>
            <a:endParaRPr lang="en-US" sz="1600" b="1" spc="-50" dirty="0"/>
          </a:p>
        </p:txBody>
      </p:sp>
      <p:cxnSp>
        <p:nvCxnSpPr>
          <p:cNvPr id="7" name="Straight Arrow Connector 6"/>
          <p:cNvCxnSpPr/>
          <p:nvPr/>
        </p:nvCxnSpPr>
        <p:spPr>
          <a:xfrm flipH="1">
            <a:off x="5221592" y="1080142"/>
            <a:ext cx="559936" cy="3418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D558541-60C9-42A2-8392-FF12533A6B7A}" type="slidenum">
              <a:rPr lang="en-US" smtClean="0"/>
              <a:pPr/>
              <a:t>90</a:t>
            </a:fld>
            <a:endParaRPr lang="en-US" dirty="0"/>
          </a:p>
        </p:txBody>
      </p:sp>
    </p:spTree>
    <p:extLst>
      <p:ext uri="{BB962C8B-B14F-4D97-AF65-F5344CB8AC3E}">
        <p14:creationId xmlns:p14="http://schemas.microsoft.com/office/powerpoint/2010/main" val="146149573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a tweet</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216099"/>
            <a:ext cx="4992992" cy="4425802"/>
          </a:xfrm>
          <a:effectLst>
            <a:outerShdw blurRad="50800" dist="50800" dir="5400000" algn="ctr" rotWithShape="0">
              <a:schemeClr val="tx1">
                <a:lumMod val="50000"/>
              </a:schemeClr>
            </a:outerShdw>
          </a:effectLst>
        </p:spPr>
      </p:pic>
      <p:sp>
        <p:nvSpPr>
          <p:cNvPr id="6" name="TextBox 5"/>
          <p:cNvSpPr txBox="1"/>
          <p:nvPr/>
        </p:nvSpPr>
        <p:spPr>
          <a:xfrm>
            <a:off x="5221592" y="713194"/>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ElizabethWitt</a:t>
            </a:r>
            <a:endParaRPr lang="en-US" sz="1600" b="1" spc="-50" dirty="0"/>
          </a:p>
        </p:txBody>
      </p:sp>
      <p:cxnSp>
        <p:nvCxnSpPr>
          <p:cNvPr id="7" name="Straight Arrow Connector 6"/>
          <p:cNvCxnSpPr/>
          <p:nvPr/>
        </p:nvCxnSpPr>
        <p:spPr>
          <a:xfrm flipH="1">
            <a:off x="5221592" y="1080142"/>
            <a:ext cx="559936" cy="3418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33494" y="2319913"/>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MarianjoyRehab</a:t>
            </a:r>
            <a:endParaRPr lang="en-US" sz="1600" b="1" spc="-50" dirty="0"/>
          </a:p>
        </p:txBody>
      </p:sp>
      <p:cxnSp>
        <p:nvCxnSpPr>
          <p:cNvPr id="9" name="Straight Arrow Connector 8"/>
          <p:cNvCxnSpPr/>
          <p:nvPr/>
        </p:nvCxnSpPr>
        <p:spPr>
          <a:xfrm flipH="1" flipV="1">
            <a:off x="4661808" y="1753229"/>
            <a:ext cx="371550" cy="498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D558541-60C9-42A2-8392-FF12533A6B7A}" type="slidenum">
              <a:rPr lang="en-US" smtClean="0"/>
              <a:pPr/>
              <a:t>91</a:t>
            </a:fld>
            <a:endParaRPr lang="en-US" dirty="0"/>
          </a:p>
        </p:txBody>
      </p:sp>
    </p:spTree>
    <p:extLst>
      <p:ext uri="{BB962C8B-B14F-4D97-AF65-F5344CB8AC3E}">
        <p14:creationId xmlns:p14="http://schemas.microsoft.com/office/powerpoint/2010/main" val="2430141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a tweet</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216099"/>
            <a:ext cx="4992992" cy="4425802"/>
          </a:xfrm>
          <a:effectLst>
            <a:outerShdw blurRad="50800" dist="50800" dir="5400000" algn="ctr" rotWithShape="0">
              <a:schemeClr val="tx1">
                <a:lumMod val="50000"/>
              </a:schemeClr>
            </a:outerShdw>
          </a:effectLst>
        </p:spPr>
      </p:pic>
      <p:sp>
        <p:nvSpPr>
          <p:cNvPr id="6" name="TextBox 5"/>
          <p:cNvSpPr txBox="1"/>
          <p:nvPr/>
        </p:nvSpPr>
        <p:spPr>
          <a:xfrm>
            <a:off x="5221592" y="713194"/>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ElizabethWitt</a:t>
            </a:r>
            <a:endParaRPr lang="en-US" sz="1600" b="1" spc="-50" dirty="0"/>
          </a:p>
        </p:txBody>
      </p:sp>
      <p:cxnSp>
        <p:nvCxnSpPr>
          <p:cNvPr id="7" name="Straight Arrow Connector 6"/>
          <p:cNvCxnSpPr/>
          <p:nvPr/>
        </p:nvCxnSpPr>
        <p:spPr>
          <a:xfrm flipH="1">
            <a:off x="5221592" y="1080142"/>
            <a:ext cx="559936" cy="3418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33494" y="2319913"/>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MarianjoyRehab</a:t>
            </a:r>
            <a:endParaRPr lang="en-US" sz="1600" b="1" spc="-50" dirty="0"/>
          </a:p>
        </p:txBody>
      </p:sp>
      <p:cxnSp>
        <p:nvCxnSpPr>
          <p:cNvPr id="9" name="Straight Arrow Connector 8"/>
          <p:cNvCxnSpPr/>
          <p:nvPr/>
        </p:nvCxnSpPr>
        <p:spPr>
          <a:xfrm flipH="1" flipV="1">
            <a:off x="4661808" y="1753229"/>
            <a:ext cx="371550" cy="498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70727" y="2503269"/>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GoBabyGo</a:t>
            </a:r>
            <a:endParaRPr lang="en-US" sz="1600" b="1" spc="-50" dirty="0"/>
          </a:p>
        </p:txBody>
      </p:sp>
      <p:cxnSp>
        <p:nvCxnSpPr>
          <p:cNvPr id="15" name="Straight Arrow Connector 14"/>
          <p:cNvCxnSpPr/>
          <p:nvPr/>
        </p:nvCxnSpPr>
        <p:spPr>
          <a:xfrm flipV="1">
            <a:off x="2825328" y="1959838"/>
            <a:ext cx="233026" cy="498706"/>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D558541-60C9-42A2-8392-FF12533A6B7A}" type="slidenum">
              <a:rPr lang="en-US" smtClean="0"/>
              <a:pPr/>
              <a:t>92</a:t>
            </a:fld>
            <a:endParaRPr lang="en-US" dirty="0"/>
          </a:p>
        </p:txBody>
      </p:sp>
    </p:spTree>
    <p:extLst>
      <p:ext uri="{BB962C8B-B14F-4D97-AF65-F5344CB8AC3E}">
        <p14:creationId xmlns:p14="http://schemas.microsoft.com/office/powerpoint/2010/main" val="5016504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a tweet</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216099"/>
            <a:ext cx="4992992" cy="4425802"/>
          </a:xfrm>
          <a:effectLst>
            <a:outerShdw blurRad="50800" dist="50800" dir="5400000" algn="ctr" rotWithShape="0">
              <a:schemeClr val="tx1">
                <a:lumMod val="50000"/>
              </a:schemeClr>
            </a:outerShdw>
          </a:effectLst>
        </p:spPr>
      </p:pic>
      <p:sp>
        <p:nvSpPr>
          <p:cNvPr id="6" name="TextBox 5"/>
          <p:cNvSpPr txBox="1"/>
          <p:nvPr/>
        </p:nvSpPr>
        <p:spPr>
          <a:xfrm>
            <a:off x="5221592" y="713194"/>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ElizabethWitt</a:t>
            </a:r>
            <a:endParaRPr lang="en-US" sz="1600" b="1" spc="-50" dirty="0"/>
          </a:p>
        </p:txBody>
      </p:sp>
      <p:cxnSp>
        <p:nvCxnSpPr>
          <p:cNvPr id="7" name="Straight Arrow Connector 6"/>
          <p:cNvCxnSpPr/>
          <p:nvPr/>
        </p:nvCxnSpPr>
        <p:spPr>
          <a:xfrm flipH="1">
            <a:off x="5221592" y="1080142"/>
            <a:ext cx="559936" cy="3418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33494" y="2319913"/>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MarianjoyRehab</a:t>
            </a:r>
            <a:endParaRPr lang="en-US" sz="1600" b="1" spc="-50" dirty="0"/>
          </a:p>
        </p:txBody>
      </p:sp>
      <p:cxnSp>
        <p:nvCxnSpPr>
          <p:cNvPr id="9" name="Straight Arrow Connector 8"/>
          <p:cNvCxnSpPr/>
          <p:nvPr/>
        </p:nvCxnSpPr>
        <p:spPr>
          <a:xfrm flipH="1" flipV="1">
            <a:off x="4661808" y="1753229"/>
            <a:ext cx="371550" cy="498705"/>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70727" y="2503269"/>
            <a:ext cx="1524000" cy="3165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a:t>
            </a:r>
            <a:r>
              <a:rPr lang="en-US" sz="1600" b="1" spc="-50" dirty="0" err="1" smtClean="0"/>
              <a:t>GoBabyGo</a:t>
            </a:r>
            <a:endParaRPr lang="en-US" sz="1600" b="1" spc="-50" dirty="0"/>
          </a:p>
        </p:txBody>
      </p:sp>
      <p:cxnSp>
        <p:nvCxnSpPr>
          <p:cNvPr id="15" name="Straight Arrow Connector 14"/>
          <p:cNvCxnSpPr/>
          <p:nvPr/>
        </p:nvCxnSpPr>
        <p:spPr>
          <a:xfrm flipV="1">
            <a:off x="2825328" y="1959838"/>
            <a:ext cx="233026" cy="498706"/>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23268" y="1510859"/>
            <a:ext cx="1524000" cy="897957"/>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Link or other hashtags #</a:t>
            </a:r>
            <a:r>
              <a:rPr lang="en-US" sz="1600" b="1" spc="-50" dirty="0" err="1" smtClean="0"/>
              <a:t>pediatricrehab</a:t>
            </a:r>
            <a:r>
              <a:rPr lang="en-US" sz="1600" b="1" spc="-50" dirty="0" smtClean="0"/>
              <a:t> #</a:t>
            </a:r>
            <a:r>
              <a:rPr lang="en-US" sz="1600" b="1" spc="-50" dirty="0" err="1" smtClean="0"/>
              <a:t>childdevelopment</a:t>
            </a:r>
            <a:endParaRPr lang="en-US" sz="1600" b="1" spc="-50" dirty="0"/>
          </a:p>
        </p:txBody>
      </p:sp>
      <p:cxnSp>
        <p:nvCxnSpPr>
          <p:cNvPr id="12" name="Straight Arrow Connector 11"/>
          <p:cNvCxnSpPr/>
          <p:nvPr/>
        </p:nvCxnSpPr>
        <p:spPr>
          <a:xfrm flipH="1">
            <a:off x="6118731" y="1852603"/>
            <a:ext cx="651442" cy="769"/>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D558541-60C9-42A2-8392-FF12533A6B7A}" type="slidenum">
              <a:rPr lang="en-US" smtClean="0"/>
              <a:pPr/>
              <a:t>93</a:t>
            </a:fld>
            <a:endParaRPr lang="en-US" dirty="0"/>
          </a:p>
        </p:txBody>
      </p:sp>
    </p:spTree>
    <p:extLst>
      <p:ext uri="{BB962C8B-B14F-4D97-AF65-F5344CB8AC3E}">
        <p14:creationId xmlns:p14="http://schemas.microsoft.com/office/powerpoint/2010/main" val="149517005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t>
            </a:r>
            <a:r>
              <a:rPr lang="en-US" dirty="0" err="1" smtClean="0"/>
              <a:t>facebook</a:t>
            </a:r>
            <a:r>
              <a:rPr lang="en-US" dirty="0" smtClean="0"/>
              <a:t> posts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b="1" dirty="0" smtClean="0"/>
              <a:t>Links. </a:t>
            </a:r>
            <a:r>
              <a:rPr lang="en-US" dirty="0" smtClean="0"/>
              <a:t>Usually appear at the end of a post; link preview is available.</a:t>
            </a:r>
          </a:p>
          <a:p>
            <a:pPr marL="457200" indent="-457200">
              <a:buFont typeface="+mj-lt"/>
              <a:buAutoNum type="arabicPeriod"/>
            </a:pPr>
            <a:r>
              <a:rPr lang="en-US" b="1" dirty="0" smtClean="0"/>
              <a:t>Images. </a:t>
            </a:r>
            <a:r>
              <a:rPr lang="en-US" dirty="0" smtClean="0"/>
              <a:t>Posts with images receive more attention.</a:t>
            </a:r>
          </a:p>
          <a:p>
            <a:pPr marL="457200" indent="-457200">
              <a:buFont typeface="+mj-lt"/>
              <a:buAutoNum type="arabicPeriod"/>
            </a:pPr>
            <a:r>
              <a:rPr lang="en-US" b="1" dirty="0" smtClean="0"/>
              <a:t>Videos and Facebook Live. </a:t>
            </a:r>
            <a:r>
              <a:rPr lang="en-US" dirty="0" smtClean="0"/>
              <a:t>Use high quality videos with subtitles when possible. </a:t>
            </a:r>
          </a:p>
          <a:p>
            <a:pPr marL="457200" indent="-457200">
              <a:buFont typeface="+mj-lt"/>
              <a:buAutoNum type="arabicPeriod"/>
            </a:pPr>
            <a:r>
              <a:rPr lang="en-US" b="1" dirty="0" smtClean="0"/>
              <a:t>Polls. </a:t>
            </a:r>
            <a:r>
              <a:rPr lang="en-US" dirty="0" smtClean="0"/>
              <a:t>Ability to quickly poll users on simple questions. </a:t>
            </a:r>
          </a:p>
          <a:p>
            <a:pPr marL="457200" indent="-457200">
              <a:buFont typeface="+mj-lt"/>
              <a:buAutoNum type="arabicPeriod"/>
            </a:pPr>
            <a:r>
              <a:rPr lang="en-US" b="1" dirty="0" smtClean="0"/>
              <a:t>Shares. </a:t>
            </a:r>
            <a:r>
              <a:rPr lang="en-US" dirty="0" smtClean="0"/>
              <a:t>Share other users’ posts that you find interesting. </a:t>
            </a:r>
          </a:p>
          <a:p>
            <a:pPr marL="457200" indent="-457200">
              <a:buFont typeface="+mj-lt"/>
              <a:buAutoNum type="arabicPeriod"/>
            </a:pPr>
            <a:endParaRPr lang="en-US" dirty="0"/>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652" y="4737100"/>
            <a:ext cx="1955800" cy="1955800"/>
          </a:xfrm>
          <a:prstGeom prst="rect">
            <a:avLst/>
          </a:prstGeom>
        </p:spPr>
      </p:pic>
      <p:sp>
        <p:nvSpPr>
          <p:cNvPr id="5" name="Slide Number Placeholder 4"/>
          <p:cNvSpPr>
            <a:spLocks noGrp="1"/>
          </p:cNvSpPr>
          <p:nvPr>
            <p:ph type="sldNum" sz="quarter" idx="12"/>
          </p:nvPr>
        </p:nvSpPr>
        <p:spPr/>
        <p:txBody>
          <a:bodyPr/>
          <a:lstStyle/>
          <a:p>
            <a:fld id="{0D558541-60C9-42A2-8392-FF12533A6B7A}" type="slidenum">
              <a:rPr lang="en-US" smtClean="0"/>
              <a:pPr/>
              <a:t>94</a:t>
            </a:fld>
            <a:endParaRPr lang="en-US" dirty="0"/>
          </a:p>
        </p:txBody>
      </p:sp>
    </p:spTree>
    <p:extLst>
      <p:ext uri="{BB962C8B-B14F-4D97-AF65-F5344CB8AC3E}">
        <p14:creationId xmlns:p14="http://schemas.microsoft.com/office/powerpoint/2010/main" val="5252449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685800"/>
            <a:ext cx="5029200" cy="5029200"/>
          </a:xfrm>
          <a:prstGeom prst="rect">
            <a:avLst/>
          </a:prstGeom>
          <a:effectLst>
            <a:outerShdw blurRad="50800" dist="50800" dir="5400000" algn="ctr" rotWithShape="0">
              <a:schemeClr val="tx1">
                <a:lumMod val="50000"/>
              </a:schemeClr>
            </a:outerShdw>
          </a:effectLst>
        </p:spPr>
      </p:pic>
      <p:sp>
        <p:nvSpPr>
          <p:cNvPr id="9" name="TextBox 8"/>
          <p:cNvSpPr txBox="1"/>
          <p:nvPr/>
        </p:nvSpPr>
        <p:spPr>
          <a:xfrm>
            <a:off x="966736" y="1113401"/>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cxnSp>
        <p:nvCxnSpPr>
          <p:cNvPr id="10" name="Straight Arrow Connector 9"/>
          <p:cNvCxnSpPr/>
          <p:nvPr/>
        </p:nvCxnSpPr>
        <p:spPr>
          <a:xfrm>
            <a:off x="2590800" y="1371600"/>
            <a:ext cx="931579" cy="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lstStyle/>
          <a:p>
            <a:r>
              <a:rPr lang="en-US" dirty="0" smtClean="0"/>
              <a:t>Anatomy of a </a:t>
            </a:r>
            <a:r>
              <a:rPr lang="en-US" dirty="0" err="1" smtClean="0"/>
              <a:t>facebook</a:t>
            </a:r>
            <a:r>
              <a:rPr lang="en-US" dirty="0" smtClean="0"/>
              <a:t> post</a:t>
            </a:r>
            <a:endParaRPr lang="en-US"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95</a:t>
            </a:fld>
            <a:endParaRPr lang="en-US" dirty="0"/>
          </a:p>
        </p:txBody>
      </p:sp>
    </p:spTree>
    <p:extLst>
      <p:ext uri="{BB962C8B-B14F-4D97-AF65-F5344CB8AC3E}">
        <p14:creationId xmlns:p14="http://schemas.microsoft.com/office/powerpoint/2010/main" val="130137787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685800"/>
            <a:ext cx="5029200" cy="5029200"/>
          </a:xfrm>
          <a:prstGeom prst="rect">
            <a:avLst/>
          </a:prstGeom>
          <a:effectLst>
            <a:outerShdw blurRad="50800" dist="50800" dir="5400000" algn="ctr" rotWithShape="0">
              <a:schemeClr val="tx1">
                <a:lumMod val="50000"/>
              </a:schemeClr>
            </a:outerShdw>
          </a:effectLst>
        </p:spPr>
      </p:pic>
      <p:cxnSp>
        <p:nvCxnSpPr>
          <p:cNvPr id="6" name="Straight Arrow Connector 5"/>
          <p:cNvCxnSpPr/>
          <p:nvPr/>
        </p:nvCxnSpPr>
        <p:spPr>
          <a:xfrm>
            <a:off x="3051742" y="1828800"/>
            <a:ext cx="605858" cy="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48095" y="1671279"/>
            <a:ext cx="1123705" cy="315041"/>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#Hashtags</a:t>
            </a:r>
            <a:endParaRPr lang="en-US" sz="1600" b="1" spc="-50" dirty="0"/>
          </a:p>
        </p:txBody>
      </p:sp>
      <p:sp>
        <p:nvSpPr>
          <p:cNvPr id="9" name="TextBox 8"/>
          <p:cNvSpPr txBox="1"/>
          <p:nvPr/>
        </p:nvSpPr>
        <p:spPr>
          <a:xfrm>
            <a:off x="966736" y="1113401"/>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cxnSp>
        <p:nvCxnSpPr>
          <p:cNvPr id="10" name="Straight Arrow Connector 9"/>
          <p:cNvCxnSpPr/>
          <p:nvPr/>
        </p:nvCxnSpPr>
        <p:spPr>
          <a:xfrm>
            <a:off x="2590800" y="1371600"/>
            <a:ext cx="931579" cy="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lstStyle/>
          <a:p>
            <a:r>
              <a:rPr lang="en-US" dirty="0" smtClean="0"/>
              <a:t>Anatomy of a </a:t>
            </a:r>
            <a:r>
              <a:rPr lang="en-US" dirty="0" err="1" smtClean="0"/>
              <a:t>facebook</a:t>
            </a:r>
            <a:r>
              <a:rPr lang="en-US" dirty="0" smtClean="0"/>
              <a:t> post</a:t>
            </a:r>
            <a:endParaRPr lang="en-US" dirty="0"/>
          </a:p>
        </p:txBody>
      </p:sp>
      <p:sp>
        <p:nvSpPr>
          <p:cNvPr id="7" name="Text Placeholder 6"/>
          <p:cNvSpPr>
            <a:spLocks noGrp="1"/>
          </p:cNvSpPr>
          <p:nvPr>
            <p:ph type="body" sz="quarter" idx="13"/>
          </p:nvPr>
        </p:nvSpPr>
        <p:spPr/>
        <p:txBody>
          <a:bodyPr/>
          <a:lstStyle/>
          <a:p>
            <a:endParaRPr lang="en-US"/>
          </a:p>
        </p:txBody>
      </p:sp>
      <p:sp>
        <p:nvSpPr>
          <p:cNvPr id="3" name="Slide Number Placeholder 2"/>
          <p:cNvSpPr>
            <a:spLocks noGrp="1"/>
          </p:cNvSpPr>
          <p:nvPr>
            <p:ph type="sldNum" sz="quarter" idx="12"/>
          </p:nvPr>
        </p:nvSpPr>
        <p:spPr/>
        <p:txBody>
          <a:bodyPr/>
          <a:lstStyle/>
          <a:p>
            <a:fld id="{0D558541-60C9-42A2-8392-FF12533A6B7A}" type="slidenum">
              <a:rPr lang="en-US" smtClean="0"/>
              <a:pPr/>
              <a:t>96</a:t>
            </a:fld>
            <a:endParaRPr lang="en-US" dirty="0"/>
          </a:p>
        </p:txBody>
      </p:sp>
    </p:spTree>
    <p:extLst>
      <p:ext uri="{BB962C8B-B14F-4D97-AF65-F5344CB8AC3E}">
        <p14:creationId xmlns:p14="http://schemas.microsoft.com/office/powerpoint/2010/main" val="36755306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685800"/>
            <a:ext cx="5029200" cy="5029200"/>
          </a:xfrm>
          <a:prstGeom prst="rect">
            <a:avLst/>
          </a:prstGeom>
          <a:effectLst>
            <a:outerShdw blurRad="50800" dist="50800" dir="5400000" algn="ctr" rotWithShape="0">
              <a:schemeClr val="tx1">
                <a:lumMod val="50000"/>
              </a:schemeClr>
            </a:outerShdw>
          </a:effectLst>
        </p:spPr>
      </p:pic>
      <p:sp>
        <p:nvSpPr>
          <p:cNvPr id="3" name="TextBox 2"/>
          <p:cNvSpPr txBox="1"/>
          <p:nvPr/>
        </p:nvSpPr>
        <p:spPr>
          <a:xfrm>
            <a:off x="1066800" y="4876800"/>
            <a:ext cx="1524000" cy="468992"/>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Link to website with preview</a:t>
            </a:r>
            <a:endParaRPr lang="en-US" sz="1600" b="1" spc="-50" dirty="0"/>
          </a:p>
        </p:txBody>
      </p:sp>
      <p:cxnSp>
        <p:nvCxnSpPr>
          <p:cNvPr id="4" name="Straight Arrow Connector 3"/>
          <p:cNvCxnSpPr/>
          <p:nvPr/>
        </p:nvCxnSpPr>
        <p:spPr>
          <a:xfrm>
            <a:off x="2726021" y="5111296"/>
            <a:ext cx="931579" cy="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051742" y="1828800"/>
            <a:ext cx="605858" cy="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48095" y="1671279"/>
            <a:ext cx="1123705" cy="315041"/>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#Hashtags</a:t>
            </a:r>
            <a:endParaRPr lang="en-US" sz="1600" b="1" spc="-50" dirty="0"/>
          </a:p>
        </p:txBody>
      </p:sp>
      <p:sp>
        <p:nvSpPr>
          <p:cNvPr id="9" name="TextBox 8"/>
          <p:cNvSpPr txBox="1"/>
          <p:nvPr/>
        </p:nvSpPr>
        <p:spPr>
          <a:xfrm>
            <a:off x="966736" y="1113401"/>
            <a:ext cx="1556453" cy="408039"/>
          </a:xfrm>
          <a:prstGeom prst="rect">
            <a:avLst/>
          </a:prstGeom>
          <a:solidFill>
            <a:schemeClr val="bg1">
              <a:lumMod val="85000"/>
              <a:alpha val="84000"/>
            </a:schemeClr>
          </a:solidFill>
          <a:ln>
            <a:solidFill>
              <a:schemeClr val="tx1">
                <a:lumMod val="50000"/>
              </a:schemeClr>
            </a:solidFill>
          </a:ln>
        </p:spPr>
        <p:txBody>
          <a:bodyPr wrap="square" lIns="0" tIns="0" rIns="0" bIns="0" rtlCol="0" anchor="ctr">
            <a:noAutofit/>
          </a:bodyPr>
          <a:lstStyle/>
          <a:p>
            <a:pPr algn="ctr">
              <a:lnSpc>
                <a:spcPct val="90000"/>
              </a:lnSpc>
              <a:spcBef>
                <a:spcPts val="600"/>
              </a:spcBef>
            </a:pPr>
            <a:r>
              <a:rPr lang="en-US" sz="1600" b="1" spc="-50" dirty="0" smtClean="0"/>
              <a:t>Brief, directed text</a:t>
            </a:r>
            <a:endParaRPr lang="en-US" sz="1600" b="1" spc="-50" dirty="0"/>
          </a:p>
        </p:txBody>
      </p:sp>
      <p:cxnSp>
        <p:nvCxnSpPr>
          <p:cNvPr id="10" name="Straight Arrow Connector 9"/>
          <p:cNvCxnSpPr/>
          <p:nvPr/>
        </p:nvCxnSpPr>
        <p:spPr>
          <a:xfrm>
            <a:off x="2590800" y="1371600"/>
            <a:ext cx="931579" cy="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lstStyle/>
          <a:p>
            <a:r>
              <a:rPr lang="en-US" dirty="0" smtClean="0"/>
              <a:t>Anatomy of a </a:t>
            </a:r>
            <a:r>
              <a:rPr lang="en-US" dirty="0" err="1" smtClean="0"/>
              <a:t>facebook</a:t>
            </a:r>
            <a:r>
              <a:rPr lang="en-US" dirty="0" smtClean="0"/>
              <a:t> post</a:t>
            </a:r>
            <a:endParaRPr lang="en-US" dirty="0"/>
          </a:p>
        </p:txBody>
      </p:sp>
      <p:sp>
        <p:nvSpPr>
          <p:cNvPr id="12" name="Text Placeholder 11"/>
          <p:cNvSpPr>
            <a:spLocks noGrp="1"/>
          </p:cNvSpPr>
          <p:nvPr>
            <p:ph type="body" sz="quarter" idx="13"/>
          </p:nvPr>
        </p:nvSpPr>
        <p:spPr/>
        <p:txBody>
          <a:bodyPr/>
          <a:lstStyle/>
          <a:p>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97</a:t>
            </a:fld>
            <a:endParaRPr lang="en-US" dirty="0"/>
          </a:p>
        </p:txBody>
      </p:sp>
    </p:spTree>
    <p:extLst>
      <p:ext uri="{BB962C8B-B14F-4D97-AF65-F5344CB8AC3E}">
        <p14:creationId xmlns:p14="http://schemas.microsoft.com/office/powerpoint/2010/main" val="50007803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poll</a:t>
            </a:r>
            <a:endParaRPr lang="en-US" dirty="0"/>
          </a:p>
        </p:txBody>
      </p:sp>
      <p:sp>
        <p:nvSpPr>
          <p:cNvPr id="3" name="Text Placeholder 2"/>
          <p:cNvSpPr>
            <a:spLocks noGrp="1"/>
          </p:cNvSpPr>
          <p:nvPr>
            <p:ph type="body" sz="quarter" idx="13"/>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6900" y="1651819"/>
            <a:ext cx="5410200" cy="4073816"/>
          </a:xfrm>
          <a:prstGeom prst="rect">
            <a:avLst/>
          </a:prstGeom>
          <a:effectLst>
            <a:outerShdw blurRad="50800" dist="50800" dir="5400000" algn="ctr" rotWithShape="0">
              <a:schemeClr val="tx1">
                <a:lumMod val="50000"/>
              </a:schemeClr>
            </a:outerShdw>
          </a:effectLst>
        </p:spPr>
      </p:pic>
      <p:sp>
        <p:nvSpPr>
          <p:cNvPr id="5" name="Slide Number Placeholder 4"/>
          <p:cNvSpPr>
            <a:spLocks noGrp="1"/>
          </p:cNvSpPr>
          <p:nvPr>
            <p:ph type="sldNum" sz="quarter" idx="12"/>
          </p:nvPr>
        </p:nvSpPr>
        <p:spPr/>
        <p:txBody>
          <a:bodyPr/>
          <a:lstStyle/>
          <a:p>
            <a:fld id="{0D558541-60C9-42A2-8392-FF12533A6B7A}" type="slidenum">
              <a:rPr lang="en-US" smtClean="0"/>
              <a:pPr/>
              <a:t>98</a:t>
            </a:fld>
            <a:endParaRPr lang="en-US" dirty="0"/>
          </a:p>
        </p:txBody>
      </p:sp>
    </p:spTree>
    <p:extLst>
      <p:ext uri="{BB962C8B-B14F-4D97-AF65-F5344CB8AC3E}">
        <p14:creationId xmlns:p14="http://schemas.microsoft.com/office/powerpoint/2010/main" val="81253521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6: Making content more </a:t>
            </a:r>
            <a:r>
              <a:rPr lang="en-US" dirty="0" smtClean="0"/>
              <a:t>shareable</a:t>
            </a:r>
            <a:endParaRPr lang="en-US" dirty="0"/>
          </a:p>
        </p:txBody>
      </p:sp>
      <p:sp>
        <p:nvSpPr>
          <p:cNvPr id="5" name="TextBox 4"/>
          <p:cNvSpPr txBox="1"/>
          <p:nvPr/>
        </p:nvSpPr>
        <p:spPr>
          <a:xfrm>
            <a:off x="228600" y="1733449"/>
            <a:ext cx="3733800" cy="2286000"/>
          </a:xfrm>
          <a:prstGeom prst="rect">
            <a:avLst/>
          </a:prstGeom>
          <a:noFill/>
        </p:spPr>
        <p:txBody>
          <a:bodyPr wrap="square" lIns="0" tIns="0" rIns="0" bIns="0" rtlCol="0">
            <a:noAutofit/>
          </a:bodyPr>
          <a:lstStyle/>
          <a:p>
            <a:pPr>
              <a:lnSpc>
                <a:spcPct val="90000"/>
              </a:lnSpc>
              <a:spcBef>
                <a:spcPts val="600"/>
              </a:spcBef>
            </a:pPr>
            <a:r>
              <a:rPr lang="en-US" sz="2400" spc="-50" dirty="0" smtClean="0"/>
              <a:t>Alternate tweet:</a:t>
            </a:r>
          </a:p>
          <a:p>
            <a:pPr>
              <a:lnSpc>
                <a:spcPct val="90000"/>
              </a:lnSpc>
              <a:spcBef>
                <a:spcPts val="600"/>
              </a:spcBef>
            </a:pPr>
            <a:endParaRPr lang="en-US" sz="2400" spc="-50" dirty="0" smtClean="0"/>
          </a:p>
          <a:p>
            <a:pPr>
              <a:lnSpc>
                <a:spcPct val="90000"/>
              </a:lnSpc>
              <a:spcBef>
                <a:spcPts val="600"/>
              </a:spcBef>
            </a:pPr>
            <a:r>
              <a:rPr lang="en-US" sz="2400" spc="-50" dirty="0" smtClean="0"/>
              <a:t>A brisk walk is just what the doctor ordered! 60 minutes of exercise a day can reverse the negative effects of sitting too much #wellness #walking </a:t>
            </a:r>
            <a:r>
              <a:rPr lang="en-US" sz="2400" spc="-50" dirty="0"/>
              <a:t>#</a:t>
            </a:r>
            <a:r>
              <a:rPr lang="en-US" sz="2400" spc="-50" dirty="0" err="1"/>
              <a:t>getfit</a:t>
            </a:r>
            <a:r>
              <a:rPr lang="en-US" sz="2400" spc="-50" dirty="0"/>
              <a:t> </a:t>
            </a:r>
            <a:r>
              <a:rPr lang="en-US" sz="2400" dirty="0"/>
              <a:t>https://</a:t>
            </a:r>
            <a:r>
              <a:rPr lang="en-US" sz="2400" dirty="0" err="1"/>
              <a:t>bit.ly</a:t>
            </a:r>
            <a:r>
              <a:rPr lang="en-US" sz="2400" dirty="0"/>
              <a:t>/2I0NJXR</a:t>
            </a:r>
            <a:endParaRPr lang="en-US" sz="2400" spc="-50" dirty="0"/>
          </a:p>
        </p:txBody>
      </p:sp>
      <p:pic>
        <p:nvPicPr>
          <p:cNvPr id="6" name="Picture 5"/>
          <p:cNvPicPr>
            <a:picLocks noChangeAspect="1"/>
          </p:cNvPicPr>
          <p:nvPr/>
        </p:nvPicPr>
        <p:blipFill rotWithShape="1">
          <a:blip r:embed="rId3"/>
          <a:srcRect l="28008" t="25333" r="45436" b="20980"/>
          <a:stretch/>
        </p:blipFill>
        <p:spPr>
          <a:xfrm>
            <a:off x="4572000" y="1371600"/>
            <a:ext cx="3936350" cy="4953000"/>
          </a:xfrm>
          <a:prstGeom prst="rect">
            <a:avLst/>
          </a:prstGeom>
          <a:ln w="38100" cap="sq">
            <a:solidFill>
              <a:srgbClr val="000000"/>
            </a:solidFill>
            <a:prstDash val="solid"/>
            <a:miter lim="800000"/>
          </a:ln>
          <a:effectLst>
            <a:outerShdw blurRad="50800" dist="38100" dir="2700000" algn="tl" rotWithShape="0">
              <a:schemeClr val="tx1">
                <a:lumMod val="50000"/>
                <a:alpha val="43000"/>
              </a:scheme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2243" y="342899"/>
            <a:ext cx="1104901" cy="1104901"/>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99</a:t>
            </a:fld>
            <a:endParaRPr lang="en-US" dirty="0"/>
          </a:p>
        </p:txBody>
      </p:sp>
    </p:spTree>
    <p:extLst>
      <p:ext uri="{BB962C8B-B14F-4D97-AF65-F5344CB8AC3E}">
        <p14:creationId xmlns:p14="http://schemas.microsoft.com/office/powerpoint/2010/main" val="16806896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6:  Making content more shareable</a:t>
            </a:r>
            <a:endParaRPr lang="en-US" dirty="0"/>
          </a:p>
        </p:txBody>
      </p:sp>
      <p:sp>
        <p:nvSpPr>
          <p:cNvPr id="3" name="Content Placeholder 2"/>
          <p:cNvSpPr>
            <a:spLocks noGrp="1"/>
          </p:cNvSpPr>
          <p:nvPr>
            <p:ph idx="1"/>
          </p:nvPr>
        </p:nvSpPr>
        <p:spPr>
          <a:xfrm>
            <a:off x="834768" y="1133400"/>
            <a:ext cx="7049689" cy="4093029"/>
          </a:xfrm>
        </p:spPr>
        <p:txBody>
          <a:bodyPr/>
          <a:lstStyle/>
          <a:p>
            <a:r>
              <a:rPr lang="en-US" dirty="0" smtClean="0"/>
              <a:t>Edit your plain language summaries to include hashtags, links, or “@” specific people or organizations.  </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385991"/>
            <a:ext cx="906181" cy="1479479"/>
          </a:xfrm>
          <a:prstGeom prst="rect">
            <a:avLst/>
          </a:prstGeom>
        </p:spPr>
      </p:pic>
      <p:sp>
        <p:nvSpPr>
          <p:cNvPr id="6" name="Slide Number Placeholder 5"/>
          <p:cNvSpPr>
            <a:spLocks noGrp="1"/>
          </p:cNvSpPr>
          <p:nvPr>
            <p:ph type="sldNum" sz="quarter" idx="12"/>
          </p:nvPr>
        </p:nvSpPr>
        <p:spPr/>
        <p:txBody>
          <a:bodyPr/>
          <a:lstStyle/>
          <a:p>
            <a:fld id="{0D558541-60C9-42A2-8392-FF12533A6B7A}" type="slidenum">
              <a:rPr lang="en-US" smtClean="0"/>
              <a:pPr/>
              <a:t>100</a:t>
            </a:fld>
            <a:endParaRPr lang="en-US" dirty="0"/>
          </a:p>
        </p:txBody>
      </p:sp>
    </p:spTree>
    <p:extLst>
      <p:ext uri="{BB962C8B-B14F-4D97-AF65-F5344CB8AC3E}">
        <p14:creationId xmlns:p14="http://schemas.microsoft.com/office/powerpoint/2010/main" val="84467962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plan for dissemination</a:t>
            </a:r>
            <a:endParaRPr lang="en-US" dirty="0"/>
          </a:p>
        </p:txBody>
      </p:sp>
      <p:sp>
        <p:nvSpPr>
          <p:cNvPr id="3" name="Content Placeholder 2"/>
          <p:cNvSpPr>
            <a:spLocks noGrp="1"/>
          </p:cNvSpPr>
          <p:nvPr>
            <p:ph idx="1"/>
          </p:nvPr>
        </p:nvSpPr>
        <p:spPr>
          <a:xfrm>
            <a:off x="838200" y="1066800"/>
            <a:ext cx="7049689" cy="5257800"/>
          </a:xfrm>
        </p:spPr>
        <p:txBody>
          <a:bodyPr/>
          <a:lstStyle/>
          <a:p>
            <a:r>
              <a:rPr lang="en-US" b="1" dirty="0" smtClean="0"/>
              <a:t>A basic plan might include: </a:t>
            </a:r>
          </a:p>
          <a:p>
            <a:pPr lvl="1"/>
            <a:r>
              <a:rPr lang="en-US" dirty="0" smtClean="0"/>
              <a:t>Which research findings or products are intended for dissemination?</a:t>
            </a:r>
          </a:p>
          <a:p>
            <a:pPr lvl="1"/>
            <a:r>
              <a:rPr lang="en-US" dirty="0" smtClean="0"/>
              <a:t>What </a:t>
            </a:r>
            <a:r>
              <a:rPr lang="en-US" dirty="0"/>
              <a:t>do you want to achieve? </a:t>
            </a:r>
            <a:endParaRPr lang="en-US" dirty="0" smtClean="0"/>
          </a:p>
          <a:p>
            <a:pPr lvl="1"/>
            <a:r>
              <a:rPr lang="en-US" dirty="0"/>
              <a:t>Who is your target audience(s)?</a:t>
            </a:r>
          </a:p>
          <a:p>
            <a:pPr lvl="1"/>
            <a:r>
              <a:rPr lang="en-US" dirty="0" smtClean="0"/>
              <a:t>What </a:t>
            </a:r>
            <a:r>
              <a:rPr lang="en-US" dirty="0"/>
              <a:t>tool, resource, or format do you want to use?</a:t>
            </a:r>
          </a:p>
          <a:p>
            <a:pPr lvl="1"/>
            <a:r>
              <a:rPr lang="en-US" dirty="0" smtClean="0"/>
              <a:t>Do </a:t>
            </a:r>
            <a:r>
              <a:rPr lang="en-US" dirty="0"/>
              <a:t>you have </a:t>
            </a:r>
            <a:r>
              <a:rPr lang="en-US" dirty="0" smtClean="0"/>
              <a:t>content, </a:t>
            </a:r>
            <a:r>
              <a:rPr lang="en-US" dirty="0"/>
              <a:t>or does it need to be generated</a:t>
            </a:r>
            <a:r>
              <a:rPr lang="en-US" dirty="0" smtClean="0"/>
              <a:t>?</a:t>
            </a:r>
          </a:p>
          <a:p>
            <a:pPr lvl="2"/>
            <a:r>
              <a:rPr lang="en-US" sz="2000" u="sng" dirty="0" smtClean="0"/>
              <a:t>Making content more shareable for social media</a:t>
            </a:r>
          </a:p>
          <a:p>
            <a:pPr marL="0" indent="0">
              <a:buNone/>
            </a:pPr>
            <a:endParaRPr lang="en-US" sz="800" dirty="0" smtClean="0"/>
          </a:p>
          <a:p>
            <a:pPr lvl="0"/>
            <a:endParaRPr lang="en-US" dirty="0"/>
          </a:p>
          <a:p>
            <a:pPr lvl="1"/>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101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968" y="265031"/>
            <a:ext cx="1182769" cy="1182769"/>
          </a:xfrm>
          <a:prstGeom prst="rect">
            <a:avLst/>
          </a:prstGeom>
        </p:spPr>
      </p:pic>
    </p:spTree>
    <p:extLst>
      <p:ext uri="{BB962C8B-B14F-4D97-AF65-F5344CB8AC3E}">
        <p14:creationId xmlns:p14="http://schemas.microsoft.com/office/powerpoint/2010/main" val="173405467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eye-catching images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3400" y="1673942"/>
            <a:ext cx="4442497" cy="4092575"/>
          </a:xfrm>
          <a:effectLst>
            <a:outerShdw blurRad="50800" dist="38100" dir="8100000" algn="tr" rotWithShape="0">
              <a:schemeClr val="tx1">
                <a:lumMod val="50000"/>
                <a:alpha val="40000"/>
              </a:schemeClr>
            </a:outerShdw>
          </a:effectLst>
        </p:spPr>
      </p:pic>
      <p:sp>
        <p:nvSpPr>
          <p:cNvPr id="7" name="TextBox 6"/>
          <p:cNvSpPr txBox="1"/>
          <p:nvPr/>
        </p:nvSpPr>
        <p:spPr>
          <a:xfrm>
            <a:off x="5181600" y="2958229"/>
            <a:ext cx="2663952" cy="1524000"/>
          </a:xfrm>
          <a:prstGeom prst="rect">
            <a:avLst/>
          </a:prstGeom>
          <a:noFill/>
        </p:spPr>
        <p:txBody>
          <a:bodyPr wrap="square" lIns="0" tIns="0" rIns="0" bIns="0" rtlCol="0">
            <a:noAutofit/>
          </a:bodyPr>
          <a:lstStyle/>
          <a:p>
            <a:pPr>
              <a:lnSpc>
                <a:spcPct val="90000"/>
              </a:lnSpc>
              <a:spcBef>
                <a:spcPts val="600"/>
              </a:spcBef>
            </a:pPr>
            <a:r>
              <a:rPr lang="en-US" sz="1850" spc="-50"/>
              <a:t>Picture taken using a cell phone; edited using standard photo editing software on an Android phone. </a:t>
            </a:r>
          </a:p>
          <a:p>
            <a:pPr>
              <a:lnSpc>
                <a:spcPct val="90000"/>
              </a:lnSpc>
              <a:spcBef>
                <a:spcPts val="600"/>
              </a:spcBef>
            </a:pPr>
            <a:endParaRPr lang="en-US" sz="1850"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102</a:t>
            </a:fld>
            <a:endParaRPr lang="en-US" dirty="0"/>
          </a:p>
        </p:txBody>
      </p:sp>
    </p:spTree>
    <p:extLst>
      <p:ext uri="{BB962C8B-B14F-4D97-AF65-F5344CB8AC3E}">
        <p14:creationId xmlns:p14="http://schemas.microsoft.com/office/powerpoint/2010/main" val="97234590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a:t>
            </a:r>
            <a:r>
              <a:rPr lang="en-US" dirty="0" smtClean="0"/>
              <a:t>7: Create eye-catching images</a:t>
            </a:r>
            <a:endParaRPr lang="en-US" dirty="0"/>
          </a:p>
        </p:txBody>
      </p:sp>
      <p:sp>
        <p:nvSpPr>
          <p:cNvPr id="3" name="Text Placeholder 2"/>
          <p:cNvSpPr>
            <a:spLocks noGrp="1"/>
          </p:cNvSpPr>
          <p:nvPr>
            <p:ph type="body" sz="quarter" idx="13"/>
          </p:nvPr>
        </p:nvSpPr>
        <p:spPr/>
        <p:txBody>
          <a:bodyPr/>
          <a:lstStyle/>
          <a:p>
            <a:r>
              <a:rPr lang="en-US" dirty="0" smtClean="0"/>
              <a:t>Using </a:t>
            </a:r>
            <a:r>
              <a:rPr lang="en-US" dirty="0" err="1" smtClean="0"/>
              <a:t>Canva</a:t>
            </a:r>
            <a:endParaRPr lang="en-US" dirty="0"/>
          </a:p>
        </p:txBody>
      </p:sp>
      <p:sp>
        <p:nvSpPr>
          <p:cNvPr id="5" name="TextBox 4"/>
          <p:cNvSpPr txBox="1"/>
          <p:nvPr/>
        </p:nvSpPr>
        <p:spPr>
          <a:xfrm>
            <a:off x="228600" y="1733449"/>
            <a:ext cx="3733800" cy="2286000"/>
          </a:xfrm>
          <a:prstGeom prst="rect">
            <a:avLst/>
          </a:prstGeom>
          <a:noFill/>
        </p:spPr>
        <p:txBody>
          <a:bodyPr wrap="square" lIns="0" tIns="0" rIns="0" bIns="0" rtlCol="0">
            <a:noAutofit/>
          </a:bodyPr>
          <a:lstStyle/>
          <a:p>
            <a:pPr>
              <a:lnSpc>
                <a:spcPct val="90000"/>
              </a:lnSpc>
              <a:spcBef>
                <a:spcPts val="600"/>
              </a:spcBef>
            </a:pPr>
            <a:r>
              <a:rPr lang="en-US" sz="2400" spc="-50" dirty="0" smtClean="0"/>
              <a:t>A brisk walk is just what the doctor ordered! 60 minutes of exercise a day can reverse the negative effects of sitting too much #wellness #walking </a:t>
            </a:r>
            <a:r>
              <a:rPr lang="en-US" sz="2400" spc="-50" dirty="0"/>
              <a:t>#</a:t>
            </a:r>
            <a:r>
              <a:rPr lang="en-US" sz="2400" spc="-50" dirty="0" err="1"/>
              <a:t>getfit</a:t>
            </a:r>
            <a:r>
              <a:rPr lang="en-US" sz="2400" spc="-50" dirty="0"/>
              <a:t> </a:t>
            </a:r>
            <a:r>
              <a:rPr lang="en-US" sz="2400" dirty="0"/>
              <a:t>https://bit.ly/2I0NJXR</a:t>
            </a:r>
            <a:endParaRPr lang="en-US" sz="24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3204" y="1295400"/>
            <a:ext cx="4762702" cy="2381351"/>
          </a:xfrm>
          <a:prstGeom prst="rect">
            <a:avLst/>
          </a:prstGeom>
          <a:ln>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2243" y="342899"/>
            <a:ext cx="1104901" cy="1104901"/>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103</a:t>
            </a:fld>
            <a:endParaRPr lang="en-US" dirty="0"/>
          </a:p>
        </p:txBody>
      </p:sp>
    </p:spTree>
    <p:extLst>
      <p:ext uri="{BB962C8B-B14F-4D97-AF65-F5344CB8AC3E}">
        <p14:creationId xmlns:p14="http://schemas.microsoft.com/office/powerpoint/2010/main" val="6304041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a:t>
            </a:r>
            <a:r>
              <a:rPr lang="en-US" dirty="0" smtClean="0"/>
              <a:t>7: Create eye-catching images</a:t>
            </a:r>
            <a:endParaRPr lang="en-US" dirty="0"/>
          </a:p>
        </p:txBody>
      </p:sp>
      <p:sp>
        <p:nvSpPr>
          <p:cNvPr id="3" name="Text Placeholder 2"/>
          <p:cNvSpPr>
            <a:spLocks noGrp="1"/>
          </p:cNvSpPr>
          <p:nvPr>
            <p:ph type="body" sz="quarter" idx="13"/>
          </p:nvPr>
        </p:nvSpPr>
        <p:spPr/>
        <p:txBody>
          <a:bodyPr/>
          <a:lstStyle/>
          <a:p>
            <a:r>
              <a:rPr lang="en-US" dirty="0" smtClean="0"/>
              <a:t>Using </a:t>
            </a:r>
            <a:r>
              <a:rPr lang="en-US" dirty="0" err="1" smtClean="0"/>
              <a:t>Canva</a:t>
            </a:r>
            <a:endParaRPr lang="en-US" dirty="0"/>
          </a:p>
        </p:txBody>
      </p:sp>
      <p:sp>
        <p:nvSpPr>
          <p:cNvPr id="5" name="TextBox 4"/>
          <p:cNvSpPr txBox="1"/>
          <p:nvPr/>
        </p:nvSpPr>
        <p:spPr>
          <a:xfrm>
            <a:off x="228600" y="1733449"/>
            <a:ext cx="3733800" cy="2286000"/>
          </a:xfrm>
          <a:prstGeom prst="rect">
            <a:avLst/>
          </a:prstGeom>
          <a:noFill/>
        </p:spPr>
        <p:txBody>
          <a:bodyPr wrap="square" lIns="0" tIns="0" rIns="0" bIns="0" rtlCol="0">
            <a:noAutofit/>
          </a:bodyPr>
          <a:lstStyle/>
          <a:p>
            <a:pPr>
              <a:lnSpc>
                <a:spcPct val="90000"/>
              </a:lnSpc>
              <a:spcBef>
                <a:spcPts val="600"/>
              </a:spcBef>
            </a:pPr>
            <a:r>
              <a:rPr lang="en-US" sz="2400" spc="-50" dirty="0" smtClean="0"/>
              <a:t>A brisk walk is just what the doctor ordered! 60 minutes of exercise a day can reverse the negative effects of sitting too much #wellness #walking </a:t>
            </a:r>
            <a:r>
              <a:rPr lang="en-US" sz="2400" spc="-50" dirty="0"/>
              <a:t>#</a:t>
            </a:r>
            <a:r>
              <a:rPr lang="en-US" sz="2400" spc="-50" dirty="0" err="1"/>
              <a:t>getfit</a:t>
            </a:r>
            <a:r>
              <a:rPr lang="en-US" sz="2400" spc="-50" dirty="0"/>
              <a:t> </a:t>
            </a:r>
            <a:r>
              <a:rPr lang="en-US" sz="2400" dirty="0"/>
              <a:t>https://bit.ly/2I0NJXR</a:t>
            </a:r>
            <a:endParaRPr lang="en-US" sz="2400" spc="-5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220011"/>
            <a:ext cx="4762702" cy="2381351"/>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9797" y="3290887"/>
            <a:ext cx="3876392" cy="3249572"/>
          </a:xfrm>
          <a:prstGeom prst="rect">
            <a:avLst/>
          </a:prstGeom>
          <a:ln>
            <a:solidFill>
              <a:schemeClr val="tx1"/>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2243" y="342899"/>
            <a:ext cx="1104901" cy="1104901"/>
          </a:xfrm>
          <a:prstGeom prst="rect">
            <a:avLst/>
          </a:prstGeom>
        </p:spPr>
      </p:pic>
      <p:sp>
        <p:nvSpPr>
          <p:cNvPr id="4" name="Slide Number Placeholder 3"/>
          <p:cNvSpPr>
            <a:spLocks noGrp="1"/>
          </p:cNvSpPr>
          <p:nvPr>
            <p:ph type="sldNum" sz="quarter" idx="12"/>
          </p:nvPr>
        </p:nvSpPr>
        <p:spPr/>
        <p:txBody>
          <a:bodyPr/>
          <a:lstStyle/>
          <a:p>
            <a:fld id="{0D558541-60C9-42A2-8392-FF12533A6B7A}" type="slidenum">
              <a:rPr lang="en-US" smtClean="0"/>
              <a:pPr/>
              <a:t>104</a:t>
            </a:fld>
            <a:endParaRPr lang="en-US" dirty="0"/>
          </a:p>
        </p:txBody>
      </p:sp>
    </p:spTree>
    <p:extLst>
      <p:ext uri="{BB962C8B-B14F-4D97-AF65-F5344CB8AC3E}">
        <p14:creationId xmlns:p14="http://schemas.microsoft.com/office/powerpoint/2010/main" val="211931508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a:t>
            </a:r>
            <a:r>
              <a:rPr lang="en-US" dirty="0" smtClean="0"/>
              <a:t>7: Create eye-catching images</a:t>
            </a:r>
            <a:endParaRPr lang="en-US" dirty="0"/>
          </a:p>
        </p:txBody>
      </p:sp>
      <p:sp>
        <p:nvSpPr>
          <p:cNvPr id="3" name="Content Placeholder 2"/>
          <p:cNvSpPr>
            <a:spLocks noGrp="1"/>
          </p:cNvSpPr>
          <p:nvPr>
            <p:ph idx="1"/>
          </p:nvPr>
        </p:nvSpPr>
        <p:spPr/>
        <p:txBody>
          <a:bodyPr/>
          <a:lstStyle/>
          <a:p>
            <a:r>
              <a:rPr lang="en-US" dirty="0" smtClean="0"/>
              <a:t>Use </a:t>
            </a:r>
            <a:r>
              <a:rPr lang="en-US" dirty="0" err="1" smtClean="0"/>
              <a:t>canva</a:t>
            </a:r>
            <a:r>
              <a:rPr lang="en-US" dirty="0" smtClean="0"/>
              <a:t> to create an image for Facebook and/or Twitter</a:t>
            </a:r>
          </a:p>
          <a:p>
            <a:r>
              <a:rPr lang="en-US" dirty="0" smtClean="0"/>
              <a:t>Tweet and/or Post your content with image to Facebook or Twitter</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385991"/>
            <a:ext cx="906181" cy="1479479"/>
          </a:xfrm>
          <a:prstGeom prst="rect">
            <a:avLst/>
          </a:prstGeom>
        </p:spPr>
      </p:pic>
      <p:sp>
        <p:nvSpPr>
          <p:cNvPr id="6" name="Slide Number Placeholder 5"/>
          <p:cNvSpPr>
            <a:spLocks noGrp="1"/>
          </p:cNvSpPr>
          <p:nvPr>
            <p:ph type="sldNum" sz="quarter" idx="12"/>
          </p:nvPr>
        </p:nvSpPr>
        <p:spPr/>
        <p:txBody>
          <a:bodyPr/>
          <a:lstStyle/>
          <a:p>
            <a:fld id="{0D558541-60C9-42A2-8392-FF12533A6B7A}" type="slidenum">
              <a:rPr lang="en-US" smtClean="0"/>
              <a:pPr/>
              <a:t>105</a:t>
            </a:fld>
            <a:endParaRPr lang="en-US" dirty="0"/>
          </a:p>
        </p:txBody>
      </p:sp>
    </p:spTree>
    <p:extLst>
      <p:ext uri="{BB962C8B-B14F-4D97-AF65-F5344CB8AC3E}">
        <p14:creationId xmlns:p14="http://schemas.microsoft.com/office/powerpoint/2010/main" val="415214786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67000"/>
            <a:ext cx="9067800" cy="876329"/>
          </a:xfrm>
        </p:spPr>
        <p:txBody>
          <a:bodyPr/>
          <a:lstStyle/>
          <a:p>
            <a:pPr algn="ctr"/>
            <a:r>
              <a:rPr lang="en-US" dirty="0" smtClean="0"/>
              <a:t>Take a break</a:t>
            </a:r>
            <a:endParaRPr lang="en-US" dirty="0"/>
          </a:p>
        </p:txBody>
      </p:sp>
    </p:spTree>
    <p:extLst>
      <p:ext uri="{BB962C8B-B14F-4D97-AF65-F5344CB8AC3E}">
        <p14:creationId xmlns:p14="http://schemas.microsoft.com/office/powerpoint/2010/main" val="121567634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for the afternoon</a:t>
            </a:r>
            <a:endParaRPr lang="en-US" dirty="0"/>
          </a:p>
        </p:txBody>
      </p:sp>
      <p:sp>
        <p:nvSpPr>
          <p:cNvPr id="3" name="Content Placeholder 2"/>
          <p:cNvSpPr>
            <a:spLocks noGrp="1"/>
          </p:cNvSpPr>
          <p:nvPr>
            <p:ph idx="1"/>
          </p:nvPr>
        </p:nvSpPr>
        <p:spPr>
          <a:xfrm>
            <a:off x="982893" y="1066800"/>
            <a:ext cx="7049689" cy="4093029"/>
          </a:xfrm>
        </p:spPr>
        <p:txBody>
          <a:bodyPr/>
          <a:lstStyle/>
          <a:p>
            <a:r>
              <a:rPr lang="en-US" dirty="0" smtClean="0">
                <a:solidFill>
                  <a:schemeClr val="bg1">
                    <a:lumMod val="65000"/>
                  </a:schemeClr>
                </a:solidFill>
              </a:rPr>
              <a:t>Contextualizing Dissemination		</a:t>
            </a:r>
          </a:p>
          <a:p>
            <a:pPr lvl="1"/>
            <a:r>
              <a:rPr lang="en-US" dirty="0" smtClean="0">
                <a:solidFill>
                  <a:schemeClr val="bg1">
                    <a:lumMod val="65000"/>
                  </a:schemeClr>
                </a:solidFill>
              </a:rPr>
              <a:t>Introductions				</a:t>
            </a:r>
          </a:p>
          <a:p>
            <a:r>
              <a:rPr lang="en-US" dirty="0" smtClean="0">
                <a:solidFill>
                  <a:schemeClr val="bg1">
                    <a:lumMod val="65000"/>
                  </a:schemeClr>
                </a:solidFill>
              </a:rPr>
              <a:t>Dissemination Overview			</a:t>
            </a:r>
          </a:p>
          <a:p>
            <a:pPr lvl="1"/>
            <a:r>
              <a:rPr lang="en-US" dirty="0" smtClean="0">
                <a:solidFill>
                  <a:schemeClr val="bg1">
                    <a:lumMod val="65000"/>
                  </a:schemeClr>
                </a:solidFill>
              </a:rPr>
              <a:t>Activity 1: Choosing a paper</a:t>
            </a:r>
          </a:p>
          <a:p>
            <a:pPr lvl="1"/>
            <a:r>
              <a:rPr lang="en-US" dirty="0" smtClean="0">
                <a:solidFill>
                  <a:schemeClr val="bg1">
                    <a:lumMod val="65000"/>
                  </a:schemeClr>
                </a:solidFill>
              </a:rPr>
              <a:t>Activity 2: Dissemination goals</a:t>
            </a:r>
          </a:p>
          <a:p>
            <a:pPr lvl="1"/>
            <a:r>
              <a:rPr lang="en-US" dirty="0" smtClean="0">
                <a:solidFill>
                  <a:schemeClr val="bg1">
                    <a:lumMod val="65000"/>
                  </a:schemeClr>
                </a:solidFill>
              </a:rPr>
              <a:t>Activity 3: Choose an audience</a:t>
            </a:r>
          </a:p>
          <a:p>
            <a:pPr lvl="1"/>
            <a:r>
              <a:rPr lang="en-US" dirty="0" smtClean="0">
                <a:solidFill>
                  <a:schemeClr val="bg1">
                    <a:lumMod val="65000"/>
                  </a:schemeClr>
                </a:solidFill>
              </a:rPr>
              <a:t>Activity 4: Choose a format</a:t>
            </a:r>
          </a:p>
          <a:p>
            <a:pPr lvl="1"/>
            <a:r>
              <a:rPr lang="en-US" dirty="0">
                <a:solidFill>
                  <a:schemeClr val="bg1">
                    <a:lumMod val="65000"/>
                  </a:schemeClr>
                </a:solidFill>
              </a:rPr>
              <a:t>Activity 5: Generating Content</a:t>
            </a:r>
          </a:p>
          <a:p>
            <a:pPr lvl="1"/>
            <a:r>
              <a:rPr lang="en-US" b="1" dirty="0" smtClean="0">
                <a:solidFill>
                  <a:schemeClr val="bg1">
                    <a:lumMod val="65000"/>
                  </a:schemeClr>
                </a:solidFill>
              </a:rPr>
              <a:t>Break</a:t>
            </a:r>
          </a:p>
          <a:p>
            <a:pPr lvl="1"/>
            <a:r>
              <a:rPr lang="en-US" dirty="0" smtClean="0">
                <a:solidFill>
                  <a:schemeClr val="bg1">
                    <a:lumMod val="65000"/>
                  </a:schemeClr>
                </a:solidFill>
              </a:rPr>
              <a:t>Activity  6: Making Content More </a:t>
            </a:r>
            <a:r>
              <a:rPr lang="en-US" dirty="0" smtClean="0">
                <a:solidFill>
                  <a:schemeClr val="bg1">
                    <a:lumMod val="65000"/>
                  </a:schemeClr>
                </a:solidFill>
              </a:rPr>
              <a:t>Shareable</a:t>
            </a:r>
            <a:endParaRPr lang="en-US" dirty="0" smtClean="0">
              <a:solidFill>
                <a:schemeClr val="bg1">
                  <a:lumMod val="65000"/>
                </a:schemeClr>
              </a:solidFill>
            </a:endParaRPr>
          </a:p>
          <a:p>
            <a:pPr lvl="1"/>
            <a:r>
              <a:rPr lang="en-US" dirty="0" smtClean="0">
                <a:solidFill>
                  <a:schemeClr val="bg1">
                    <a:lumMod val="65000"/>
                  </a:schemeClr>
                </a:solidFill>
              </a:rPr>
              <a:t>Activity 7:  Creating Eye-Catching Images</a:t>
            </a:r>
          </a:p>
          <a:p>
            <a:pPr lvl="1"/>
            <a:r>
              <a:rPr lang="en-US" b="1" dirty="0" smtClean="0">
                <a:solidFill>
                  <a:schemeClr val="bg1">
                    <a:lumMod val="65000"/>
                  </a:schemeClr>
                </a:solidFill>
              </a:rPr>
              <a:t>Break</a:t>
            </a:r>
          </a:p>
          <a:p>
            <a:r>
              <a:rPr lang="en-US" b="1" dirty="0" smtClean="0"/>
              <a:t>Using Alternative Metrics</a:t>
            </a:r>
          </a:p>
          <a:p>
            <a:pPr lvl="1"/>
            <a:r>
              <a:rPr lang="en-US" b="1" dirty="0" smtClean="0"/>
              <a:t>Activity 8: Writing on Impact Using Alternative Metrics</a:t>
            </a:r>
          </a:p>
          <a:p>
            <a:r>
              <a:rPr lang="en-US" b="1" dirty="0" smtClean="0"/>
              <a:t>Wrap up and goodbyes	</a:t>
            </a:r>
            <a:r>
              <a:rPr lang="en-US" dirty="0" smtClean="0"/>
              <a:t>			</a:t>
            </a:r>
          </a:p>
          <a:p>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107</a:t>
            </a:fld>
            <a:endParaRPr lang="en-US" dirty="0"/>
          </a:p>
        </p:txBody>
      </p:sp>
    </p:spTree>
    <p:extLst>
      <p:ext uri="{BB962C8B-B14F-4D97-AF65-F5344CB8AC3E}">
        <p14:creationId xmlns:p14="http://schemas.microsoft.com/office/powerpoint/2010/main" val="195442673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Risks of Online </a:t>
            </a:r>
            <a:r>
              <a:rPr lang="en-US" dirty="0" smtClean="0"/>
              <a:t>Communication</a:t>
            </a:r>
            <a:endParaRPr lang="en-US" dirty="0"/>
          </a:p>
        </p:txBody>
      </p:sp>
      <p:sp>
        <p:nvSpPr>
          <p:cNvPr id="3" name="Content Placeholder 2"/>
          <p:cNvSpPr>
            <a:spLocks noGrp="1"/>
          </p:cNvSpPr>
          <p:nvPr>
            <p:ph idx="1"/>
          </p:nvPr>
        </p:nvSpPr>
        <p:spPr>
          <a:xfrm>
            <a:off x="921938" y="1187892"/>
            <a:ext cx="7809403" cy="564708"/>
          </a:xfrm>
        </p:spPr>
        <p:txBody>
          <a:bodyPr/>
          <a:lstStyle/>
          <a:p>
            <a:r>
              <a:rPr lang="en-US" sz="2000" b="1" dirty="0" smtClean="0"/>
              <a:t>Review of “terms of service”</a:t>
            </a:r>
            <a:endParaRPr lang="en-US" dirty="0"/>
          </a:p>
        </p:txBody>
      </p:sp>
      <p:sp>
        <p:nvSpPr>
          <p:cNvPr id="7" name="Slide Number Placeholder 6"/>
          <p:cNvSpPr>
            <a:spLocks noGrp="1"/>
          </p:cNvSpPr>
          <p:nvPr>
            <p:ph type="sldNum" sz="quarter" idx="12"/>
          </p:nvPr>
        </p:nvSpPr>
        <p:spPr/>
        <p:txBody>
          <a:bodyPr/>
          <a:lstStyle/>
          <a:p>
            <a:fld id="{0D558541-60C9-42A2-8392-FF12533A6B7A}" type="slidenum">
              <a:rPr lang="en-US" smtClean="0"/>
              <a:pPr/>
              <a:t>108</a:t>
            </a:fld>
            <a:endParaRPr lang="en-US" dirty="0"/>
          </a:p>
        </p:txBody>
      </p:sp>
      <p:sp>
        <p:nvSpPr>
          <p:cNvPr id="8" name="Rectangle 7"/>
          <p:cNvSpPr/>
          <p:nvPr/>
        </p:nvSpPr>
        <p:spPr>
          <a:xfrm>
            <a:off x="990599" y="1676400"/>
            <a:ext cx="7489390" cy="1769715"/>
          </a:xfrm>
          <a:prstGeom prst="rect">
            <a:avLst/>
          </a:prstGeom>
        </p:spPr>
        <p:txBody>
          <a:bodyPr wrap="square">
            <a:spAutoFit/>
          </a:bodyPr>
          <a:lstStyle/>
          <a:p>
            <a:r>
              <a:rPr lang="en-US" sz="1400" dirty="0"/>
              <a:t>You retain your rights to any Content you submit, post or display on or through the Services. What’s yours is yours — </a:t>
            </a:r>
            <a:r>
              <a:rPr lang="en-US" sz="1400" b="1" dirty="0"/>
              <a:t>you own your Content </a:t>
            </a:r>
            <a:r>
              <a:rPr lang="en-US" sz="1400" dirty="0"/>
              <a:t>(and your photos and videos are part of the Content).</a:t>
            </a:r>
          </a:p>
          <a:p>
            <a:r>
              <a:rPr lang="en-US" sz="1400" dirty="0"/>
              <a:t>By submitting, posting or displaying Content on or through the Services, </a:t>
            </a:r>
            <a:r>
              <a:rPr lang="en-US" sz="1400" b="1" dirty="0"/>
              <a:t>you grant us a worldwide, non-exclusive, royalty-free license (with the right to sublicense) to use, copy, reproduce, process, adapt, modify, publish, transmit, display and distribute such Content in any and all media or distribution methods (now known or later developed). </a:t>
            </a:r>
            <a:r>
              <a:rPr lang="en-US" sz="1400" dirty="0"/>
              <a:t>This license authorizes us to make your Content available to the rest of the world and to let others do the same. </a:t>
            </a:r>
          </a:p>
          <a:p>
            <a:pPr marL="457200" lvl="2" indent="0" algn="r" defTabSz="828675">
              <a:buNone/>
              <a:tabLst>
                <a:tab pos="5773738" algn="l"/>
              </a:tabLst>
            </a:pPr>
            <a:r>
              <a:rPr lang="en-US" sz="1200" i="1" dirty="0" smtClean="0"/>
              <a:t> </a:t>
            </a:r>
            <a:r>
              <a:rPr lang="en-US" sz="1200" i="1" dirty="0"/>
              <a:t>(Twitter, </a:t>
            </a:r>
            <a:r>
              <a:rPr lang="en-US" sz="1200" i="1" dirty="0" smtClean="0"/>
              <a:t>May 25, 2018)</a:t>
            </a:r>
            <a:endParaRPr lang="en-US" sz="1200" i="1" dirty="0"/>
          </a:p>
        </p:txBody>
      </p:sp>
      <p:sp>
        <p:nvSpPr>
          <p:cNvPr id="9" name="Rectangle 8"/>
          <p:cNvSpPr/>
          <p:nvPr/>
        </p:nvSpPr>
        <p:spPr>
          <a:xfrm>
            <a:off x="1045010" y="3726599"/>
            <a:ext cx="7489390" cy="1777410"/>
          </a:xfrm>
          <a:prstGeom prst="rect">
            <a:avLst/>
          </a:prstGeom>
        </p:spPr>
        <p:txBody>
          <a:bodyPr wrap="square">
            <a:spAutoFit/>
          </a:bodyPr>
          <a:lstStyle/>
          <a:p>
            <a:r>
              <a:rPr lang="en-US" sz="1400" b="1" dirty="0"/>
              <a:t>You own all of the content and information you post on Facebook</a:t>
            </a:r>
            <a:r>
              <a:rPr lang="en-US" sz="1400" dirty="0"/>
              <a:t>, and you can control how it is shared through your </a:t>
            </a:r>
            <a:r>
              <a:rPr lang="en-US" sz="1400" dirty="0">
                <a:hlinkClick r:id="rId3"/>
              </a:rPr>
              <a:t>privacy</a:t>
            </a:r>
            <a:r>
              <a:rPr lang="en-US" sz="1400" dirty="0"/>
              <a:t> and </a:t>
            </a:r>
            <a:r>
              <a:rPr lang="en-US" sz="1400" dirty="0">
                <a:hlinkClick r:id="rId4"/>
              </a:rPr>
              <a:t>application settings</a:t>
            </a:r>
            <a:r>
              <a:rPr lang="en-US" sz="1400" dirty="0"/>
              <a:t>. In addition: For content that is covered by intellectual property rights, like photos and videos (IP content), you specifically give us the following permission, subject to your </a:t>
            </a:r>
            <a:r>
              <a:rPr lang="en-US" sz="1400" dirty="0">
                <a:hlinkClick r:id="rId3"/>
              </a:rPr>
              <a:t>privacy</a:t>
            </a:r>
            <a:r>
              <a:rPr lang="en-US" sz="1400" dirty="0"/>
              <a:t> and </a:t>
            </a:r>
            <a:r>
              <a:rPr lang="en-US" sz="1400" dirty="0">
                <a:hlinkClick r:id="rId4"/>
              </a:rPr>
              <a:t>application settings</a:t>
            </a:r>
            <a:r>
              <a:rPr lang="en-US" sz="1400" dirty="0"/>
              <a:t>: </a:t>
            </a:r>
            <a:r>
              <a:rPr lang="en-US" sz="1400" b="1" dirty="0"/>
              <a:t>you grant us a non-exclusive, transferable, sub-licensable, royalty-free, worldwide license to use any IP content that you post on or in connection with Facebook (IP License).</a:t>
            </a:r>
            <a:r>
              <a:rPr lang="en-US" sz="1400" dirty="0"/>
              <a:t> This IP License ends when you delete your IP content or your account unless your content has been shared with others, and they have not deleted it. </a:t>
            </a:r>
          </a:p>
          <a:p>
            <a:pPr algn="r"/>
            <a:r>
              <a:rPr lang="en-US" sz="1200" i="1" dirty="0" smtClean="0"/>
              <a:t>(</a:t>
            </a:r>
            <a:r>
              <a:rPr lang="en-US" sz="1200" i="1" dirty="0"/>
              <a:t>Facebook, </a:t>
            </a:r>
            <a:r>
              <a:rPr lang="en-US" sz="1200" i="1" dirty="0" smtClean="0"/>
              <a:t>January 30, 2015)</a:t>
            </a:r>
            <a:endParaRPr lang="en-US" sz="1200" i="1" dirty="0"/>
          </a:p>
        </p:txBody>
      </p:sp>
    </p:spTree>
    <p:extLst>
      <p:ext uri="{BB962C8B-B14F-4D97-AF65-F5344CB8AC3E}">
        <p14:creationId xmlns:p14="http://schemas.microsoft.com/office/powerpoint/2010/main" val="67571872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Risks of Online Communication</a:t>
            </a:r>
          </a:p>
        </p:txBody>
      </p:sp>
      <p:sp>
        <p:nvSpPr>
          <p:cNvPr id="5" name="Content Placeholder 2"/>
          <p:cNvSpPr txBox="1">
            <a:spLocks/>
          </p:cNvSpPr>
          <p:nvPr/>
        </p:nvSpPr>
        <p:spPr>
          <a:xfrm>
            <a:off x="862739" y="1219200"/>
            <a:ext cx="7809403" cy="24384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06375" lvl="1" indent="0">
              <a:buNone/>
            </a:pPr>
            <a:r>
              <a:rPr lang="en-US" sz="2000" dirty="0" smtClean="0"/>
              <a:t>“A </a:t>
            </a:r>
            <a:r>
              <a:rPr lang="en-US" sz="2000" dirty="0"/>
              <a:t>troll is someone who deliberately provokes others online, typically through inflammatory, offensive, or provocative comments. Their intent is to upset others and elicit an emotional response (preferably an angry one</a:t>
            </a:r>
            <a:r>
              <a:rPr lang="en-US" sz="2000" dirty="0" smtClean="0"/>
              <a:t>).”</a:t>
            </a:r>
          </a:p>
          <a:p>
            <a:pPr marL="206375" lvl="1" indent="0">
              <a:buNone/>
            </a:pPr>
            <a:endParaRPr lang="en-US" sz="2000" b="1" dirty="0"/>
          </a:p>
          <a:p>
            <a:pPr marL="206375" lvl="1" indent="0">
              <a:buNone/>
            </a:pPr>
            <a:r>
              <a:rPr lang="en-US" sz="2000" b="1" dirty="0" smtClean="0"/>
              <a:t>“</a:t>
            </a:r>
            <a:r>
              <a:rPr lang="en-US" sz="2000" dirty="0" smtClean="0"/>
              <a:t>There </a:t>
            </a:r>
            <a:r>
              <a:rPr lang="en-US" sz="2000" dirty="0"/>
              <a:t>is a grey area between spirited dissent and out-and-out trolling that houses the passionately misinformed…. For the sake of convenience, this group is often referred to as ‘the </a:t>
            </a:r>
            <a:r>
              <a:rPr lang="en-US" sz="2000" dirty="0" smtClean="0"/>
              <a:t>internet.”</a:t>
            </a:r>
            <a:endParaRPr lang="en-US" sz="2000" b="1" dirty="0" smtClean="0"/>
          </a:p>
          <a:p>
            <a:pPr marL="0" indent="0">
              <a:buFont typeface="Arial" pitchFamily="34" charset="0"/>
              <a:buNone/>
            </a:pPr>
            <a:endParaRPr lang="en-US" sz="2000" dirty="0" smtClean="0"/>
          </a:p>
          <a:p>
            <a:pPr marL="0" indent="0">
              <a:buFont typeface="Arial" pitchFamily="34" charset="0"/>
              <a:buNone/>
            </a:pPr>
            <a:endParaRPr lang="en-US" dirty="0"/>
          </a:p>
        </p:txBody>
      </p:sp>
      <p:sp>
        <p:nvSpPr>
          <p:cNvPr id="6" name="Rectangle 5"/>
          <p:cNvSpPr/>
          <p:nvPr/>
        </p:nvSpPr>
        <p:spPr>
          <a:xfrm>
            <a:off x="2667000" y="6119336"/>
            <a:ext cx="6324600" cy="738664"/>
          </a:xfrm>
          <a:prstGeom prst="rect">
            <a:avLst/>
          </a:prstGeom>
        </p:spPr>
        <p:txBody>
          <a:bodyPr wrap="square">
            <a:spAutoFit/>
          </a:bodyPr>
          <a:lstStyle/>
          <a:p>
            <a:r>
              <a:rPr lang="en-US" sz="1400" i="1" dirty="0" smtClean="0"/>
              <a:t>Source: How to Deal with Trolls on Social Media. </a:t>
            </a:r>
            <a:r>
              <a:rPr lang="en-US" sz="1400" i="1" dirty="0" err="1" smtClean="0"/>
              <a:t>Hootsuite</a:t>
            </a:r>
            <a:r>
              <a:rPr lang="en-US" sz="1400" i="1" dirty="0" smtClean="0"/>
              <a:t>. </a:t>
            </a:r>
            <a:r>
              <a:rPr lang="en-US" sz="1400" i="1" dirty="0" smtClean="0">
                <a:hlinkClick r:id="rId3"/>
              </a:rPr>
              <a:t>https</a:t>
            </a:r>
            <a:r>
              <a:rPr lang="en-US" sz="1400" i="1" dirty="0">
                <a:hlinkClick r:id="rId3"/>
              </a:rPr>
              <a:t>://blog.hootsuite.com/how-to-deal-with-trolls-on-social-media</a:t>
            </a:r>
            <a:r>
              <a:rPr lang="en-US" sz="1400" i="1" dirty="0" smtClean="0">
                <a:hlinkClick r:id="rId3"/>
              </a:rPr>
              <a:t>/</a:t>
            </a:r>
            <a:endParaRPr lang="en-US" sz="1400" i="1" dirty="0" smtClean="0"/>
          </a:p>
          <a:p>
            <a:endParaRPr lang="en-US" sz="1400" dirty="0"/>
          </a:p>
        </p:txBody>
      </p:sp>
      <p:sp>
        <p:nvSpPr>
          <p:cNvPr id="7" name="TextBox 6"/>
          <p:cNvSpPr txBox="1"/>
          <p:nvPr/>
        </p:nvSpPr>
        <p:spPr>
          <a:xfrm>
            <a:off x="990599" y="3810000"/>
            <a:ext cx="7681543" cy="1676400"/>
          </a:xfrm>
          <a:prstGeom prst="rect">
            <a:avLst/>
          </a:prstGeom>
          <a:noFill/>
        </p:spPr>
        <p:txBody>
          <a:bodyPr wrap="square" lIns="0" tIns="0" rIns="0" bIns="0" rtlCol="0">
            <a:noAutofit/>
          </a:bodyPr>
          <a:lstStyle/>
          <a:p>
            <a:r>
              <a:rPr lang="en-US" sz="2000" b="1" dirty="0"/>
              <a:t>Have a plan for negative comments or “trolls</a:t>
            </a:r>
            <a:r>
              <a:rPr lang="en-US" sz="2000" b="1" dirty="0" smtClean="0"/>
              <a:t>”:</a:t>
            </a:r>
          </a:p>
          <a:p>
            <a:pPr marL="342900" indent="-342900">
              <a:buFont typeface="Arial" panose="020B0604020202020204" pitchFamily="34" charset="0"/>
              <a:buChar char="•"/>
            </a:pPr>
            <a:r>
              <a:rPr lang="en-US" sz="2000" dirty="0" smtClean="0"/>
              <a:t>Talk with your university’s Office of Communication on how to deal with any issues.</a:t>
            </a:r>
          </a:p>
          <a:p>
            <a:pPr marL="342900" indent="-342900">
              <a:buFont typeface="Arial" panose="020B0604020202020204" pitchFamily="34" charset="0"/>
              <a:buChar char="•"/>
            </a:pPr>
            <a:r>
              <a:rPr lang="en-US" sz="2000" dirty="0" smtClean="0"/>
              <a:t>Ignore trolls or respond with facts</a:t>
            </a:r>
          </a:p>
          <a:p>
            <a:pPr marL="342900" indent="-342900">
              <a:buFont typeface="Arial" panose="020B0604020202020204" pitchFamily="34" charset="0"/>
              <a:buChar char="•"/>
            </a:pPr>
            <a:r>
              <a:rPr lang="en-US" sz="2000" dirty="0" smtClean="0"/>
              <a:t>Diffuse the situation with humor</a:t>
            </a:r>
          </a:p>
          <a:p>
            <a:pPr marL="342900" indent="-342900">
              <a:buFont typeface="Arial" panose="020B0604020202020204" pitchFamily="34" charset="0"/>
              <a:buChar char="•"/>
            </a:pPr>
            <a:r>
              <a:rPr lang="en-US" sz="2000" dirty="0" smtClean="0"/>
              <a:t>Block or ban, when appropriate</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endParaRPr lang="en-US" sz="2000" dirty="0"/>
          </a:p>
        </p:txBody>
      </p:sp>
      <p:sp>
        <p:nvSpPr>
          <p:cNvPr id="8" name="Slide Number Placeholder 7"/>
          <p:cNvSpPr>
            <a:spLocks noGrp="1"/>
          </p:cNvSpPr>
          <p:nvPr>
            <p:ph type="sldNum" sz="quarter" idx="12"/>
          </p:nvPr>
        </p:nvSpPr>
        <p:spPr/>
        <p:txBody>
          <a:bodyPr/>
          <a:lstStyle/>
          <a:p>
            <a:fld id="{0D558541-60C9-42A2-8392-FF12533A6B7A}" type="slidenum">
              <a:rPr lang="en-US" smtClean="0"/>
              <a:pPr/>
              <a:t>109</a:t>
            </a:fld>
            <a:endParaRPr lang="en-US" dirty="0"/>
          </a:p>
        </p:txBody>
      </p:sp>
    </p:spTree>
    <p:extLst>
      <p:ext uri="{BB962C8B-B14F-4D97-AF65-F5344CB8AC3E}">
        <p14:creationId xmlns:p14="http://schemas.microsoft.com/office/powerpoint/2010/main" val="72574133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Social Media Content</a:t>
            </a:r>
            <a:endParaRPr lang="en-US" dirty="0"/>
          </a:p>
        </p:txBody>
      </p:sp>
      <p:sp>
        <p:nvSpPr>
          <p:cNvPr id="5" name="Content Placeholder 2"/>
          <p:cNvSpPr>
            <a:spLocks noGrp="1"/>
          </p:cNvSpPr>
          <p:nvPr>
            <p:ph idx="1"/>
          </p:nvPr>
        </p:nvSpPr>
        <p:spPr>
          <a:xfrm>
            <a:off x="788841" y="1143001"/>
            <a:ext cx="7745559" cy="1752600"/>
          </a:xfrm>
        </p:spPr>
        <p:txBody>
          <a:bodyPr/>
          <a:lstStyle/>
          <a:p>
            <a:r>
              <a:rPr lang="en-US" b="1" dirty="0" smtClean="0"/>
              <a:t>Three tools for managing social media content</a:t>
            </a:r>
          </a:p>
          <a:p>
            <a:pPr marL="0" indent="0">
              <a:buNone/>
            </a:pPr>
            <a:endParaRPr lang="en-US" sz="1100" b="1" dirty="0" smtClean="0"/>
          </a:p>
          <a:p>
            <a:pPr lvl="1"/>
            <a:r>
              <a:rPr lang="en-US" b="1" dirty="0" err="1" smtClean="0"/>
              <a:t>Hootsuite</a:t>
            </a:r>
            <a:r>
              <a:rPr lang="en-US" dirty="0" smtClean="0"/>
              <a:t> (</a:t>
            </a:r>
            <a:r>
              <a:rPr lang="en-US" dirty="0" smtClean="0">
                <a:hlinkClick r:id="rId3"/>
              </a:rPr>
              <a:t>https://hootsuite.com/</a:t>
            </a:r>
            <a:r>
              <a:rPr lang="en-US" dirty="0" smtClean="0"/>
              <a:t>)</a:t>
            </a:r>
          </a:p>
          <a:p>
            <a:pPr lvl="2"/>
            <a:r>
              <a:rPr lang="en-US" dirty="0" smtClean="0"/>
              <a:t>Free version for individual – only three social media networks (ex. Twitter, Facebook, Linked In)</a:t>
            </a:r>
          </a:p>
          <a:p>
            <a:pPr lvl="2"/>
            <a:r>
              <a:rPr lang="en-US" dirty="0" smtClean="0"/>
              <a:t>Monitor networks </a:t>
            </a:r>
          </a:p>
          <a:p>
            <a:pPr lvl="2"/>
            <a:r>
              <a:rPr lang="en-US" dirty="0" smtClean="0"/>
              <a:t>Publish to networks using a schedule</a:t>
            </a:r>
            <a:endParaRPr lang="en-US" dirty="0"/>
          </a:p>
        </p:txBody>
      </p:sp>
      <p:pic>
        <p:nvPicPr>
          <p:cNvPr id="6" name="Picture 2" descr="Kudos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7069" y="5142744"/>
            <a:ext cx="1609083" cy="3973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supernovamedia.ca/wp-content/uploads/2013/02/hootsu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0857" y="4366060"/>
            <a:ext cx="1905000" cy="370772"/>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6304268" y="3810000"/>
            <a:ext cx="4800600" cy="384278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76484" y="2895600"/>
            <a:ext cx="7224516" cy="1905000"/>
          </a:xfrm>
          <a:prstGeom prst="rect">
            <a:avLst/>
          </a:prstGeom>
          <a:noFill/>
        </p:spPr>
        <p:txBody>
          <a:bodyPr wrap="square" lIns="0" tIns="0" rIns="0" bIns="0" rtlCol="0">
            <a:noAutofit/>
          </a:bodyPr>
          <a:lstStyle/>
          <a:p>
            <a:pPr lvl="1" indent="-250825">
              <a:spcBef>
                <a:spcPct val="20000"/>
              </a:spcBef>
              <a:buClr>
                <a:srgbClr val="605F62"/>
              </a:buClr>
              <a:buFont typeface="Symbol" pitchFamily="18" charset="2"/>
              <a:buChar char="-"/>
            </a:pPr>
            <a:r>
              <a:rPr lang="en-US" sz="1850" b="1" spc="-50" dirty="0" smtClean="0"/>
              <a:t>Kudos </a:t>
            </a:r>
            <a:r>
              <a:rPr lang="en-US" sz="1850" spc="-50" dirty="0"/>
              <a:t>(</a:t>
            </a:r>
            <a:r>
              <a:rPr lang="en-US" sz="1850" spc="-50" dirty="0">
                <a:hlinkClick r:id="rId6"/>
              </a:rPr>
              <a:t>https://www.growkudos.com/</a:t>
            </a:r>
            <a:r>
              <a:rPr lang="en-US" sz="1850" spc="-50" dirty="0"/>
              <a:t>)</a:t>
            </a:r>
          </a:p>
          <a:p>
            <a:pPr marL="620713" lvl="2" indent="-163513">
              <a:spcBef>
                <a:spcPct val="20000"/>
              </a:spcBef>
              <a:buClr>
                <a:srgbClr val="605F62"/>
              </a:buClr>
              <a:buFont typeface="Arial" pitchFamily="34" charset="0"/>
              <a:buChar char="•"/>
            </a:pPr>
            <a:r>
              <a:rPr lang="en-US" sz="1400" spc="-50" dirty="0"/>
              <a:t>Free version for individual </a:t>
            </a:r>
            <a:r>
              <a:rPr lang="en-US" sz="1400" spc="-50" dirty="0" smtClean="0"/>
              <a:t>researcher</a:t>
            </a:r>
            <a:endParaRPr lang="en-US" sz="1400" spc="-50" dirty="0"/>
          </a:p>
          <a:p>
            <a:pPr marL="620713" lvl="2" indent="-163513">
              <a:spcBef>
                <a:spcPct val="20000"/>
              </a:spcBef>
              <a:buClr>
                <a:srgbClr val="605F62"/>
              </a:buClr>
              <a:buFont typeface="Arial" pitchFamily="34" charset="0"/>
              <a:buChar char="•"/>
            </a:pPr>
            <a:r>
              <a:rPr lang="en-US" sz="1400" spc="-50" dirty="0" smtClean="0"/>
              <a:t>Claim publications</a:t>
            </a:r>
            <a:r>
              <a:rPr lang="en-US" sz="1400" spc="-50" dirty="0"/>
              <a:t>, write </a:t>
            </a:r>
            <a:r>
              <a:rPr lang="en-US" sz="1400" spc="-50" dirty="0" smtClean="0"/>
              <a:t>plain language summaries</a:t>
            </a:r>
            <a:r>
              <a:rPr lang="en-US" sz="1400" spc="-50" dirty="0"/>
              <a:t>, and publish to Facebook, Twitter, </a:t>
            </a:r>
            <a:r>
              <a:rPr lang="en-US" sz="1400" spc="-50" dirty="0" smtClean="0"/>
              <a:t>Linked In</a:t>
            </a:r>
            <a:r>
              <a:rPr lang="en-US" sz="1400" spc="-50" dirty="0"/>
              <a:t>, or get a traceable link to share across your email, </a:t>
            </a:r>
            <a:r>
              <a:rPr lang="en-US" sz="1400" spc="-50" dirty="0" err="1"/>
              <a:t>Mendeley</a:t>
            </a:r>
            <a:r>
              <a:rPr lang="en-US" sz="1400" spc="-50" dirty="0"/>
              <a:t>, </a:t>
            </a:r>
            <a:r>
              <a:rPr lang="en-US" sz="1400" spc="-50" dirty="0" err="1"/>
              <a:t>ResearchGate</a:t>
            </a:r>
            <a:r>
              <a:rPr lang="en-US" sz="1400" spc="-50" dirty="0"/>
              <a:t>, Academia.edu</a:t>
            </a:r>
          </a:p>
          <a:p>
            <a:pPr marL="620713" lvl="2" indent="-163513">
              <a:spcBef>
                <a:spcPct val="20000"/>
              </a:spcBef>
              <a:buClr>
                <a:srgbClr val="605F62"/>
              </a:buClr>
              <a:buFont typeface="Arial" pitchFamily="34" charset="0"/>
              <a:buChar char="•"/>
            </a:pPr>
            <a:r>
              <a:rPr lang="en-US" sz="1400" spc="-50" dirty="0"/>
              <a:t>Tracks shares, mentions, readers, etc. across social media networks via </a:t>
            </a:r>
            <a:r>
              <a:rPr lang="en-US" sz="1400" spc="-50" dirty="0" err="1"/>
              <a:t>Altmetric</a:t>
            </a:r>
            <a:endParaRPr lang="en-US" sz="1400" spc="-50" dirty="0"/>
          </a:p>
          <a:p>
            <a:pPr>
              <a:lnSpc>
                <a:spcPct val="90000"/>
              </a:lnSpc>
              <a:spcBef>
                <a:spcPts val="600"/>
              </a:spcBef>
            </a:pPr>
            <a:endParaRPr lang="en-US" sz="1850" spc="-50" dirty="0"/>
          </a:p>
        </p:txBody>
      </p:sp>
      <p:sp>
        <p:nvSpPr>
          <p:cNvPr id="10" name="TextBox 9"/>
          <p:cNvSpPr txBox="1"/>
          <p:nvPr/>
        </p:nvSpPr>
        <p:spPr>
          <a:xfrm>
            <a:off x="804286" y="4400563"/>
            <a:ext cx="5817199" cy="1905000"/>
          </a:xfrm>
          <a:prstGeom prst="rect">
            <a:avLst/>
          </a:prstGeom>
          <a:noFill/>
        </p:spPr>
        <p:txBody>
          <a:bodyPr wrap="square" lIns="0" tIns="0" rIns="0" bIns="0" rtlCol="0">
            <a:noAutofit/>
          </a:bodyPr>
          <a:lstStyle/>
          <a:p>
            <a:pPr lvl="1" indent="-250825">
              <a:spcBef>
                <a:spcPct val="20000"/>
              </a:spcBef>
              <a:buClr>
                <a:srgbClr val="605F62"/>
              </a:buClr>
              <a:buFont typeface="Symbol" pitchFamily="18" charset="2"/>
              <a:buChar char="-"/>
            </a:pPr>
            <a:r>
              <a:rPr lang="en-US" sz="1850" b="1" spc="-50" dirty="0" smtClean="0"/>
              <a:t>Microsoft Excel</a:t>
            </a:r>
            <a:endParaRPr lang="en-US" sz="1850" spc="-50" dirty="0"/>
          </a:p>
          <a:p>
            <a:pPr marL="620713" lvl="2" indent="-163513">
              <a:spcBef>
                <a:spcPct val="20000"/>
              </a:spcBef>
              <a:buClr>
                <a:srgbClr val="605F62"/>
              </a:buClr>
              <a:buFont typeface="Arial" pitchFamily="34" charset="0"/>
              <a:buChar char="•"/>
            </a:pPr>
            <a:r>
              <a:rPr lang="en-US" sz="1400" spc="-50" dirty="0" smtClean="0"/>
              <a:t>Share a spreadsheet with people working on content</a:t>
            </a:r>
            <a:endParaRPr lang="en-US" sz="1400" spc="-50" dirty="0"/>
          </a:p>
          <a:p>
            <a:pPr marL="620713" lvl="2" indent="-163513">
              <a:spcBef>
                <a:spcPct val="20000"/>
              </a:spcBef>
              <a:buClr>
                <a:srgbClr val="605F62"/>
              </a:buClr>
              <a:buFont typeface="Arial" pitchFamily="34" charset="0"/>
              <a:buChar char="•"/>
            </a:pPr>
            <a:r>
              <a:rPr lang="en-US" sz="1400" spc="-50" dirty="0" smtClean="0"/>
              <a:t>Easily keep a schedule for content review and publishing</a:t>
            </a:r>
            <a:endParaRPr lang="en-US" sz="1400" spc="-50" dirty="0"/>
          </a:p>
          <a:p>
            <a:pPr marL="620713" lvl="2" indent="-163513">
              <a:spcBef>
                <a:spcPct val="20000"/>
              </a:spcBef>
              <a:buClr>
                <a:srgbClr val="605F62"/>
              </a:buClr>
              <a:buFont typeface="Arial" pitchFamily="34" charset="0"/>
              <a:buChar char="•"/>
            </a:pPr>
            <a:r>
              <a:rPr lang="en-US" sz="1400" spc="-50" dirty="0" smtClean="0"/>
              <a:t>Quickly find past content for re-publishing</a:t>
            </a:r>
            <a:endParaRPr lang="en-US" sz="1400" spc="-50" dirty="0"/>
          </a:p>
          <a:p>
            <a:pPr>
              <a:lnSpc>
                <a:spcPct val="90000"/>
              </a:lnSpc>
              <a:spcBef>
                <a:spcPts val="600"/>
              </a:spcBef>
            </a:pPr>
            <a:endParaRPr lang="en-US" sz="1850" spc="-50" dirty="0"/>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10663" y="5768648"/>
            <a:ext cx="1714500" cy="748145"/>
          </a:xfrm>
          <a:prstGeom prst="rect">
            <a:avLst/>
          </a:prstGeom>
        </p:spPr>
      </p:pic>
      <p:sp>
        <p:nvSpPr>
          <p:cNvPr id="12" name="Slide Number Placeholder 11"/>
          <p:cNvSpPr>
            <a:spLocks noGrp="1"/>
          </p:cNvSpPr>
          <p:nvPr>
            <p:ph type="sldNum" sz="quarter" idx="12"/>
          </p:nvPr>
        </p:nvSpPr>
        <p:spPr/>
        <p:txBody>
          <a:bodyPr/>
          <a:lstStyle/>
          <a:p>
            <a:fld id="{0D558541-60C9-42A2-8392-FF12533A6B7A}" type="slidenum">
              <a:rPr lang="en-US" smtClean="0"/>
              <a:pPr/>
              <a:t>110</a:t>
            </a:fld>
            <a:endParaRPr lang="en-US" dirty="0"/>
          </a:p>
        </p:txBody>
      </p:sp>
    </p:spTree>
    <p:extLst>
      <p:ext uri="{BB962C8B-B14F-4D97-AF65-F5344CB8AC3E}">
        <p14:creationId xmlns:p14="http://schemas.microsoft.com/office/powerpoint/2010/main" val="410934148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Hootsuite</a:t>
            </a:r>
            <a:endParaRPr lang="en-US" dirty="0"/>
          </a:p>
        </p:txBody>
      </p:sp>
      <p:sp>
        <p:nvSpPr>
          <p:cNvPr id="6" name="AutoShape 6" descr="Image result for hootsuit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rotWithShape="1">
          <a:blip r:embed="rId3"/>
          <a:srcRect t="10001" b="3332"/>
          <a:stretch/>
        </p:blipFill>
        <p:spPr>
          <a:xfrm>
            <a:off x="538083" y="1219200"/>
            <a:ext cx="8193258" cy="4419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0D558541-60C9-42A2-8392-FF12533A6B7A}" type="slidenum">
              <a:rPr lang="en-US" smtClean="0"/>
              <a:pPr/>
              <a:t>111</a:t>
            </a:fld>
            <a:endParaRPr lang="en-US" dirty="0"/>
          </a:p>
        </p:txBody>
      </p:sp>
    </p:spTree>
    <p:extLst>
      <p:ext uri="{BB962C8B-B14F-4D97-AF65-F5344CB8AC3E}">
        <p14:creationId xmlns:p14="http://schemas.microsoft.com/office/powerpoint/2010/main" val="127608496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Kudos - Personal Dashboard</a:t>
            </a:r>
            <a:endParaRPr lang="en-US" dirty="0"/>
          </a:p>
        </p:txBody>
      </p:sp>
      <p:pic>
        <p:nvPicPr>
          <p:cNvPr id="5" name="Content Placeholder 4"/>
          <p:cNvPicPr>
            <a:picLocks noGrp="1" noChangeAspect="1"/>
          </p:cNvPicPr>
          <p:nvPr>
            <p:ph idx="1"/>
          </p:nvPr>
        </p:nvPicPr>
        <p:blipFill rotWithShape="1">
          <a:blip r:embed="rId3"/>
          <a:srcRect l="15975" t="-1" r="12018" b="43009"/>
          <a:stretch/>
        </p:blipFill>
        <p:spPr>
          <a:xfrm>
            <a:off x="990599" y="918519"/>
            <a:ext cx="6400800" cy="57350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0D558541-60C9-42A2-8392-FF12533A6B7A}" type="slidenum">
              <a:rPr lang="en-US" smtClean="0"/>
              <a:pPr/>
              <a:t>112</a:t>
            </a:fld>
            <a:endParaRPr lang="en-US" dirty="0"/>
          </a:p>
        </p:txBody>
      </p:sp>
    </p:spTree>
    <p:extLst>
      <p:ext uri="{BB962C8B-B14F-4D97-AF65-F5344CB8AC3E}">
        <p14:creationId xmlns:p14="http://schemas.microsoft.com/office/powerpoint/2010/main" val="350324291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Social Media </a:t>
            </a:r>
            <a:r>
              <a:rPr lang="en-US" dirty="0" smtClean="0"/>
              <a:t>Content continued…</a:t>
            </a:r>
            <a:endParaRPr lang="en-US" dirty="0"/>
          </a:p>
        </p:txBody>
      </p:sp>
      <p:sp>
        <p:nvSpPr>
          <p:cNvPr id="3" name="Content Placeholder 2"/>
          <p:cNvSpPr>
            <a:spLocks noGrp="1"/>
          </p:cNvSpPr>
          <p:nvPr>
            <p:ph idx="1"/>
          </p:nvPr>
        </p:nvSpPr>
        <p:spPr>
          <a:xfrm>
            <a:off x="762000" y="1143001"/>
            <a:ext cx="7049689" cy="2310666"/>
          </a:xfrm>
        </p:spPr>
        <p:txBody>
          <a:bodyPr/>
          <a:lstStyle/>
          <a:p>
            <a:r>
              <a:rPr lang="en-US" dirty="0" smtClean="0"/>
              <a:t>Other tools for managing or monitoring social media</a:t>
            </a:r>
          </a:p>
          <a:p>
            <a:pPr lvl="1"/>
            <a:r>
              <a:rPr lang="en-US" dirty="0" smtClean="0"/>
              <a:t>If This Then That (</a:t>
            </a:r>
            <a:r>
              <a:rPr lang="en-US" dirty="0" err="1" smtClean="0"/>
              <a:t>IFTTT</a:t>
            </a:r>
            <a:r>
              <a:rPr lang="en-US" dirty="0"/>
              <a:t>): </a:t>
            </a:r>
            <a:r>
              <a:rPr lang="en-US" dirty="0">
                <a:hlinkClick r:id="rId3"/>
              </a:rPr>
              <a:t>https://ifttt.com</a:t>
            </a:r>
            <a:r>
              <a:rPr lang="en-US" dirty="0" smtClean="0">
                <a:hlinkClick r:id="rId3"/>
              </a:rPr>
              <a:t>/</a:t>
            </a:r>
            <a:endParaRPr lang="en-US" dirty="0" smtClean="0"/>
          </a:p>
          <a:p>
            <a:pPr lvl="1"/>
            <a:r>
              <a:rPr lang="en-US" dirty="0" err="1" smtClean="0"/>
              <a:t>Sprinklr</a:t>
            </a:r>
            <a:r>
              <a:rPr lang="en-US" dirty="0"/>
              <a:t>: </a:t>
            </a:r>
            <a:r>
              <a:rPr lang="en-US" dirty="0">
                <a:hlinkClick r:id="rId4"/>
              </a:rPr>
              <a:t>https://www.sprinklr.com</a:t>
            </a:r>
            <a:r>
              <a:rPr lang="en-US" dirty="0" smtClean="0">
                <a:hlinkClick r:id="rId4"/>
              </a:rPr>
              <a:t>/</a:t>
            </a:r>
            <a:endParaRPr lang="en-US" dirty="0" smtClean="0"/>
          </a:p>
          <a:p>
            <a:pPr lvl="1"/>
            <a:r>
              <a:rPr lang="en-US" dirty="0" err="1" smtClean="0"/>
              <a:t>Spredfast</a:t>
            </a:r>
            <a:r>
              <a:rPr lang="en-US" dirty="0"/>
              <a:t>: </a:t>
            </a:r>
            <a:r>
              <a:rPr lang="en-US" dirty="0">
                <a:hlinkClick r:id="rId5"/>
              </a:rPr>
              <a:t>https://</a:t>
            </a:r>
            <a:r>
              <a:rPr lang="en-US" dirty="0" smtClean="0">
                <a:hlinkClick r:id="rId5"/>
              </a:rPr>
              <a:t>www.spredfast.com/social-marketing-platform</a:t>
            </a:r>
            <a:endParaRPr lang="en-US" dirty="0" smtClean="0"/>
          </a:p>
          <a:p>
            <a:pPr lvl="1"/>
            <a:r>
              <a:rPr lang="en-US" dirty="0" smtClean="0"/>
              <a:t>Buffer</a:t>
            </a:r>
            <a:r>
              <a:rPr lang="en-US" dirty="0"/>
              <a:t>: </a:t>
            </a:r>
            <a:r>
              <a:rPr lang="en-US" dirty="0">
                <a:hlinkClick r:id="rId6"/>
              </a:rPr>
              <a:t>https://buffer.com</a:t>
            </a:r>
            <a:r>
              <a:rPr lang="en-US" dirty="0" smtClean="0">
                <a:hlinkClick r:id="rId6"/>
              </a:rPr>
              <a:t>/</a:t>
            </a:r>
            <a:endParaRPr lang="en-US" dirty="0" smtClean="0"/>
          </a:p>
          <a:p>
            <a:pPr lvl="1"/>
            <a:r>
              <a:rPr lang="en-US" dirty="0" err="1" smtClean="0"/>
              <a:t>Tweetdeck</a:t>
            </a:r>
            <a:r>
              <a:rPr lang="en-US" dirty="0"/>
              <a:t>: </a:t>
            </a:r>
            <a:r>
              <a:rPr lang="en-US" dirty="0">
                <a:hlinkClick r:id="rId7"/>
              </a:rPr>
              <a:t>https://tweetdeck.twitter.com</a:t>
            </a:r>
            <a:r>
              <a:rPr lang="en-US" dirty="0" smtClean="0">
                <a:hlinkClick r:id="rId7"/>
              </a:rPr>
              <a:t>/</a:t>
            </a:r>
            <a:endParaRPr lang="en-US" dirty="0" smtClean="0"/>
          </a:p>
          <a:p>
            <a:pPr lvl="1"/>
            <a:r>
              <a:rPr lang="en-US" dirty="0" err="1"/>
              <a:t>Sysomos</a:t>
            </a:r>
            <a:r>
              <a:rPr lang="en-US" dirty="0"/>
              <a:t> </a:t>
            </a:r>
            <a:r>
              <a:rPr lang="en-US" u="sng" dirty="0">
                <a:hlinkClick r:id="rId8"/>
              </a:rPr>
              <a:t>http://sysomos.com</a:t>
            </a:r>
            <a:r>
              <a:rPr lang="en-US" u="sng" dirty="0" smtClean="0">
                <a:hlinkClick r:id="rId8"/>
              </a:rPr>
              <a:t>/</a:t>
            </a:r>
            <a:endParaRPr lang="en-US" dirty="0"/>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81811" y="3635149"/>
            <a:ext cx="1495425" cy="658181"/>
          </a:xfrm>
          <a:prstGeom prst="rect">
            <a:avLst/>
          </a:prstGeom>
        </p:spPr>
      </p:pic>
      <p:sp>
        <p:nvSpPr>
          <p:cNvPr id="7" name="Oval 6"/>
          <p:cNvSpPr/>
          <p:nvPr/>
        </p:nvSpPr>
        <p:spPr>
          <a:xfrm>
            <a:off x="5715000" y="2590800"/>
            <a:ext cx="5085068" cy="452858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10">
            <a:extLst>
              <a:ext uri="{28A0092B-C50C-407E-A947-70E740481C1C}">
                <a14:useLocalDpi xmlns:a14="http://schemas.microsoft.com/office/drawing/2010/main" val="0"/>
              </a:ext>
            </a:extLst>
          </a:blip>
          <a:srcRect t="27143" b="23333"/>
          <a:stretch/>
        </p:blipFill>
        <p:spPr>
          <a:xfrm>
            <a:off x="6692501" y="4416565"/>
            <a:ext cx="2238375" cy="622436"/>
          </a:xfrm>
          <a:prstGeom prst="rect">
            <a:avLst/>
          </a:prstGeom>
        </p:spPr>
      </p:pic>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76283" y="5300607"/>
            <a:ext cx="2202888" cy="439331"/>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1887" y="5937270"/>
            <a:ext cx="1657350" cy="743440"/>
          </a:xfrm>
          <a:prstGeom prst="rect">
            <a:avLst/>
          </a:prstGeom>
        </p:spPr>
      </p:pic>
      <p:sp>
        <p:nvSpPr>
          <p:cNvPr id="17" name="Slide Number Placeholder 16"/>
          <p:cNvSpPr>
            <a:spLocks noGrp="1"/>
          </p:cNvSpPr>
          <p:nvPr>
            <p:ph type="sldNum" sz="quarter" idx="12"/>
          </p:nvPr>
        </p:nvSpPr>
        <p:spPr/>
        <p:txBody>
          <a:bodyPr/>
          <a:lstStyle/>
          <a:p>
            <a:fld id="{0D558541-60C9-42A2-8392-FF12533A6B7A}" type="slidenum">
              <a:rPr lang="en-US" smtClean="0"/>
              <a:pPr/>
              <a:t>113</a:t>
            </a:fld>
            <a:endParaRPr lang="en-US" dirty="0"/>
          </a:p>
        </p:txBody>
      </p:sp>
      <p:pic>
        <p:nvPicPr>
          <p:cNvPr id="4" name="Picture 3"/>
          <p:cNvPicPr>
            <a:picLocks noChangeAspect="1"/>
          </p:cNvPicPr>
          <p:nvPr/>
        </p:nvPicPr>
        <p:blipFill rotWithShape="1">
          <a:blip r:embed="rId13" cstate="print">
            <a:extLst>
              <a:ext uri="{28A0092B-C50C-407E-A947-70E740481C1C}">
                <a14:useLocalDpi xmlns:a14="http://schemas.microsoft.com/office/drawing/2010/main" val="0"/>
              </a:ext>
            </a:extLst>
          </a:blip>
          <a:srcRect l="12108" t="13990" r="13579" b="18775"/>
          <a:stretch/>
        </p:blipFill>
        <p:spPr>
          <a:xfrm>
            <a:off x="7533633" y="2911000"/>
            <a:ext cx="1447801" cy="685801"/>
          </a:xfrm>
          <a:prstGeom prst="rect">
            <a:avLst/>
          </a:prstGeom>
        </p:spPr>
      </p:pic>
    </p:spTree>
    <p:extLst>
      <p:ext uri="{BB962C8B-B14F-4D97-AF65-F5344CB8AC3E}">
        <p14:creationId xmlns:p14="http://schemas.microsoft.com/office/powerpoint/2010/main" val="201768850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82357"/>
            <a:ext cx="3886200" cy="1143000"/>
          </a:xfrm>
        </p:spPr>
        <p:txBody>
          <a:bodyPr/>
          <a:lstStyle/>
          <a:p>
            <a:r>
              <a:rPr lang="en-US" sz="3600" b="1" dirty="0" smtClean="0"/>
              <a:t>Using Alternative Metrics</a:t>
            </a:r>
            <a:endParaRPr lang="en-US" sz="3600" b="1" dirty="0"/>
          </a:p>
        </p:txBody>
      </p:sp>
    </p:spTree>
    <p:extLst>
      <p:ext uri="{BB962C8B-B14F-4D97-AF65-F5344CB8AC3E}">
        <p14:creationId xmlns:p14="http://schemas.microsoft.com/office/powerpoint/2010/main" val="281625716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558541-60C9-42A2-8392-FF12533A6B7A}" type="slidenum">
              <a:rPr lang="en-US" smtClean="0"/>
              <a:pPr/>
              <a:t>115</a:t>
            </a:fld>
            <a:endParaRPr lang="en-US" dirty="0"/>
          </a:p>
        </p:txBody>
      </p:sp>
      <p:sp>
        <p:nvSpPr>
          <p:cNvPr id="23" name="Rectangle 22"/>
          <p:cNvSpPr/>
          <p:nvPr/>
        </p:nvSpPr>
        <p:spPr>
          <a:xfrm>
            <a:off x="-6531" y="3352800"/>
            <a:ext cx="9150531" cy="5334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4" descr="Image result for f1000 research"/>
          <p:cNvSpPr>
            <a:spLocks noChangeAspect="1" noChangeArrowheads="1"/>
          </p:cNvSpPr>
          <p:nvPr/>
        </p:nvSpPr>
        <p:spPr bwMode="auto">
          <a:xfrm>
            <a:off x="155575" y="-1165225"/>
            <a:ext cx="2438400" cy="2438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7" name="Group 46"/>
          <p:cNvGrpSpPr/>
          <p:nvPr/>
        </p:nvGrpSpPr>
        <p:grpSpPr>
          <a:xfrm>
            <a:off x="1502661" y="3486105"/>
            <a:ext cx="2215999" cy="2730546"/>
            <a:chOff x="1922932" y="3486105"/>
            <a:chExt cx="2215999" cy="2730546"/>
          </a:xfrm>
        </p:grpSpPr>
        <p:sp>
          <p:nvSpPr>
            <p:cNvPr id="33" name="TextBox 32"/>
            <p:cNvSpPr txBox="1"/>
            <p:nvPr/>
          </p:nvSpPr>
          <p:spPr>
            <a:xfrm>
              <a:off x="3041542" y="3486105"/>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2012</a:t>
              </a:r>
              <a:endParaRPr lang="en-US" sz="1850" spc="-5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3194" y="4995725"/>
              <a:ext cx="1411498" cy="501095"/>
            </a:xfrm>
            <a:prstGeom prst="rect">
              <a:avLst/>
            </a:prstGeom>
          </p:spPr>
        </p:pic>
        <p:cxnSp>
          <p:nvCxnSpPr>
            <p:cNvPr id="86" name="Straight Connector 85"/>
            <p:cNvCxnSpPr/>
            <p:nvPr/>
          </p:nvCxnSpPr>
          <p:spPr>
            <a:xfrm flipH="1">
              <a:off x="3278313" y="3823640"/>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922932" y="4099614"/>
              <a:ext cx="1240539" cy="758485"/>
            </a:xfrm>
            <a:prstGeom prst="rect">
              <a:avLst/>
            </a:prstGeom>
            <a:noFill/>
          </p:spPr>
          <p:txBody>
            <a:bodyPr wrap="square" lIns="0" tIns="0" rIns="0" bIns="0" rtlCol="0">
              <a:noAutofit/>
            </a:bodyPr>
            <a:lstStyle/>
            <a:p>
              <a:pPr algn="r">
                <a:lnSpc>
                  <a:spcPct val="90000"/>
                </a:lnSpc>
                <a:spcBef>
                  <a:spcPts val="600"/>
                </a:spcBef>
              </a:pPr>
              <a:r>
                <a:rPr lang="en-US" sz="1400" spc="-50" dirty="0" err="1" smtClean="0"/>
                <a:t>Almetric</a:t>
              </a:r>
              <a:r>
                <a:rPr lang="en-US" sz="1400" spc="-50" dirty="0" smtClean="0"/>
                <a:t>, Impact Story, Plum Analytics, DORA are launched</a:t>
              </a:r>
              <a:endParaRPr lang="en-US" sz="1400" spc="-50"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534" y="5545160"/>
              <a:ext cx="801516" cy="657242"/>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9389" y="5409018"/>
              <a:ext cx="1009542" cy="807633"/>
            </a:xfrm>
            <a:prstGeom prst="rect">
              <a:avLst/>
            </a:prstGeom>
          </p:spPr>
        </p:pic>
      </p:grpSp>
      <p:grpSp>
        <p:nvGrpSpPr>
          <p:cNvPr id="50" name="Group 49"/>
          <p:cNvGrpSpPr/>
          <p:nvPr/>
        </p:nvGrpSpPr>
        <p:grpSpPr>
          <a:xfrm>
            <a:off x="3429000" y="1215292"/>
            <a:ext cx="1915057" cy="2514000"/>
            <a:chOff x="3814386" y="1215292"/>
            <a:chExt cx="1915057" cy="2514000"/>
          </a:xfrm>
        </p:grpSpPr>
        <p:sp>
          <p:nvSpPr>
            <p:cNvPr id="93" name="TextBox 92"/>
            <p:cNvSpPr txBox="1"/>
            <p:nvPr/>
          </p:nvSpPr>
          <p:spPr>
            <a:xfrm>
              <a:off x="4315043"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2013</a:t>
              </a:r>
              <a:endParaRPr lang="en-US" sz="1850" spc="-50" dirty="0">
                <a:solidFill>
                  <a:schemeClr val="bg1"/>
                </a:solidFill>
              </a:endParaRPr>
            </a:p>
          </p:txBody>
        </p:sp>
        <p:cxnSp>
          <p:nvCxnSpPr>
            <p:cNvPr id="102" name="Straight Connector 101"/>
            <p:cNvCxnSpPr/>
            <p:nvPr/>
          </p:nvCxnSpPr>
          <p:spPr>
            <a:xfrm>
              <a:off x="4550322" y="1846960"/>
              <a:ext cx="0" cy="153985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4386" y="1215292"/>
              <a:ext cx="1915057" cy="474331"/>
            </a:xfrm>
            <a:prstGeom prst="rect">
              <a:avLst/>
            </a:prstGeom>
          </p:spPr>
        </p:pic>
        <p:sp>
          <p:nvSpPr>
            <p:cNvPr id="69" name="TextBox 68"/>
            <p:cNvSpPr txBox="1"/>
            <p:nvPr/>
          </p:nvSpPr>
          <p:spPr>
            <a:xfrm>
              <a:off x="4684126" y="1905965"/>
              <a:ext cx="945877" cy="758485"/>
            </a:xfrm>
            <a:prstGeom prst="rect">
              <a:avLst/>
            </a:prstGeom>
            <a:noFill/>
          </p:spPr>
          <p:txBody>
            <a:bodyPr wrap="square" lIns="0" tIns="0" rIns="0" bIns="0" rtlCol="0">
              <a:noAutofit/>
            </a:bodyPr>
            <a:lstStyle/>
            <a:p>
              <a:pPr>
                <a:lnSpc>
                  <a:spcPct val="90000"/>
                </a:lnSpc>
                <a:spcBef>
                  <a:spcPts val="600"/>
                </a:spcBef>
              </a:pPr>
              <a:r>
                <a:rPr lang="en-US" sz="1400" spc="-50" smtClean="0"/>
                <a:t>Kudos is  launched</a:t>
              </a:r>
              <a:endParaRPr lang="en-US" sz="1400" spc="-50" dirty="0"/>
            </a:p>
          </p:txBody>
        </p:sp>
      </p:grpSp>
      <p:grpSp>
        <p:nvGrpSpPr>
          <p:cNvPr id="55" name="Group 54"/>
          <p:cNvGrpSpPr/>
          <p:nvPr/>
        </p:nvGrpSpPr>
        <p:grpSpPr>
          <a:xfrm>
            <a:off x="4114800" y="3486105"/>
            <a:ext cx="2819400" cy="2914695"/>
            <a:chOff x="4509860" y="3486105"/>
            <a:chExt cx="2819400" cy="2914695"/>
          </a:xfrm>
        </p:grpSpPr>
        <p:sp>
          <p:nvSpPr>
            <p:cNvPr id="31" name="TextBox 30"/>
            <p:cNvSpPr txBox="1"/>
            <p:nvPr/>
          </p:nvSpPr>
          <p:spPr>
            <a:xfrm>
              <a:off x="5486400"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2014</a:t>
              </a:r>
              <a:endParaRPr lang="en-US" sz="1850" spc="-50" dirty="0">
                <a:solidFill>
                  <a:schemeClr val="bg1"/>
                </a:solidFill>
              </a:endParaRPr>
            </a:p>
          </p:txBody>
        </p:sp>
        <p:cxnSp>
          <p:nvCxnSpPr>
            <p:cNvPr id="52" name="Straight Connector 51"/>
            <p:cNvCxnSpPr/>
            <p:nvPr/>
          </p:nvCxnSpPr>
          <p:spPr>
            <a:xfrm>
              <a:off x="5744318" y="3886200"/>
              <a:ext cx="0" cy="175260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5886747" y="4050520"/>
              <a:ext cx="1442513" cy="1105020"/>
            </a:xfrm>
            <a:prstGeom prst="rect">
              <a:avLst/>
            </a:prstGeom>
            <a:noFill/>
          </p:spPr>
          <p:txBody>
            <a:bodyPr wrap="square" lIns="0" tIns="0" rIns="0" bIns="0" rtlCol="0">
              <a:noAutofit/>
            </a:bodyPr>
            <a:lstStyle/>
            <a:p>
              <a:pPr>
                <a:lnSpc>
                  <a:spcPct val="90000"/>
                </a:lnSpc>
                <a:spcBef>
                  <a:spcPts val="600"/>
                </a:spcBef>
              </a:pPr>
              <a:r>
                <a:rPr lang="en-US" sz="1400" spc="-50" dirty="0" smtClean="0"/>
                <a:t>1</a:t>
              </a:r>
              <a:r>
                <a:rPr lang="en-US" sz="1400" spc="-50" baseline="30000" dirty="0" smtClean="0"/>
                <a:t>st</a:t>
              </a:r>
              <a:r>
                <a:rPr lang="en-US" sz="1400" spc="-50" dirty="0" smtClean="0"/>
                <a:t> </a:t>
              </a:r>
              <a:r>
                <a:rPr lang="en-US" sz="1400" spc="-50" dirty="0" err="1" smtClean="0"/>
                <a:t>Altmetrics</a:t>
              </a:r>
              <a:r>
                <a:rPr lang="en-US" sz="1400" spc="-50" dirty="0" smtClean="0"/>
                <a:t>  conference held; </a:t>
              </a:r>
              <a:r>
                <a:rPr lang="en-US" sz="1400" spc="-50" dirty="0" err="1" smtClean="0"/>
                <a:t>Ebsco</a:t>
              </a:r>
              <a:r>
                <a:rPr lang="en-US" sz="1400" spc="-50" dirty="0" smtClean="0"/>
                <a:t> integrates </a:t>
              </a:r>
              <a:r>
                <a:rPr lang="en-US" sz="1400" spc="-50" dirty="0" err="1" smtClean="0"/>
                <a:t>PlumX</a:t>
              </a:r>
              <a:r>
                <a:rPr lang="en-US" sz="1400" spc="-50" dirty="0" smtClean="0"/>
                <a:t> metrics in databases; Springer Nature integrates </a:t>
              </a:r>
              <a:r>
                <a:rPr lang="en-US" sz="1400" spc="-50" dirty="0" err="1" smtClean="0"/>
                <a:t>Altmetric</a:t>
              </a:r>
              <a:r>
                <a:rPr lang="en-US" sz="1400" spc="-50" dirty="0"/>
                <a:t> </a:t>
              </a:r>
              <a:r>
                <a:rPr lang="en-US" sz="1400" spc="-50" dirty="0" smtClean="0"/>
                <a:t>in journals</a:t>
              </a:r>
              <a:endParaRPr lang="en-US" sz="1400" spc="-50" dirty="0"/>
            </a:p>
          </p:txBody>
        </p:sp>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9860" y="5177922"/>
              <a:ext cx="2292242" cy="1155261"/>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55435" y="5910125"/>
              <a:ext cx="1340642" cy="490675"/>
            </a:xfrm>
            <a:prstGeom prst="rect">
              <a:avLst/>
            </a:prstGeom>
          </p:spPr>
        </p:pic>
      </p:grpSp>
      <p:grpSp>
        <p:nvGrpSpPr>
          <p:cNvPr id="46" name="Group 45"/>
          <p:cNvGrpSpPr/>
          <p:nvPr/>
        </p:nvGrpSpPr>
        <p:grpSpPr>
          <a:xfrm>
            <a:off x="381000" y="365212"/>
            <a:ext cx="2286000" cy="3364080"/>
            <a:chOff x="674905" y="365212"/>
            <a:chExt cx="2286000" cy="3364080"/>
          </a:xfrm>
        </p:grpSpPr>
        <p:sp>
          <p:nvSpPr>
            <p:cNvPr id="32" name="TextBox 31"/>
            <p:cNvSpPr txBox="1"/>
            <p:nvPr/>
          </p:nvSpPr>
          <p:spPr>
            <a:xfrm>
              <a:off x="1587526" y="3486105"/>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2010</a:t>
              </a:r>
              <a:endParaRPr lang="en-US" sz="1850" spc="-50" dirty="0">
                <a:solidFill>
                  <a:schemeClr val="bg1"/>
                </a:solidFill>
              </a:endParaRPr>
            </a:p>
          </p:txBody>
        </p:sp>
        <p:cxnSp>
          <p:nvCxnSpPr>
            <p:cNvPr id="39" name="Straight Connector 38"/>
            <p:cNvCxnSpPr/>
            <p:nvPr/>
          </p:nvCxnSpPr>
          <p:spPr>
            <a:xfrm>
              <a:off x="1817905" y="1207225"/>
              <a:ext cx="13672" cy="216210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4905" y="365212"/>
              <a:ext cx="2286000" cy="1118235"/>
            </a:xfrm>
            <a:prstGeom prst="rect">
              <a:avLst/>
            </a:prstGeom>
          </p:spPr>
        </p:pic>
        <p:sp>
          <p:nvSpPr>
            <p:cNvPr id="77" name="TextBox 76"/>
            <p:cNvSpPr txBox="1"/>
            <p:nvPr/>
          </p:nvSpPr>
          <p:spPr>
            <a:xfrm>
              <a:off x="800637" y="1263889"/>
              <a:ext cx="945877" cy="758485"/>
            </a:xfrm>
            <a:prstGeom prst="rect">
              <a:avLst/>
            </a:prstGeom>
            <a:noFill/>
          </p:spPr>
          <p:txBody>
            <a:bodyPr wrap="square" lIns="0" tIns="0" rIns="0" bIns="0" rtlCol="0">
              <a:noAutofit/>
            </a:bodyPr>
            <a:lstStyle/>
            <a:p>
              <a:pPr algn="r">
                <a:lnSpc>
                  <a:spcPct val="90000"/>
                </a:lnSpc>
                <a:spcBef>
                  <a:spcPts val="600"/>
                </a:spcBef>
              </a:pPr>
              <a:r>
                <a:rPr lang="en-US" sz="1400" spc="-50" dirty="0" err="1" smtClean="0"/>
                <a:t>Altmetrics</a:t>
              </a:r>
              <a:r>
                <a:rPr lang="en-US" sz="1400" spc="-50" dirty="0" smtClean="0"/>
                <a:t> Manifesto is published</a:t>
              </a:r>
              <a:endParaRPr lang="en-US" sz="1400" spc="-50" dirty="0"/>
            </a:p>
          </p:txBody>
        </p:sp>
      </p:grpSp>
      <p:grpSp>
        <p:nvGrpSpPr>
          <p:cNvPr id="59" name="Group 58"/>
          <p:cNvGrpSpPr/>
          <p:nvPr/>
        </p:nvGrpSpPr>
        <p:grpSpPr>
          <a:xfrm>
            <a:off x="6096000" y="1477722"/>
            <a:ext cx="2165606" cy="2251570"/>
            <a:chOff x="6562860" y="1477722"/>
            <a:chExt cx="2165606" cy="2251570"/>
          </a:xfrm>
        </p:grpSpPr>
        <p:grpSp>
          <p:nvGrpSpPr>
            <p:cNvPr id="58" name="Group 57"/>
            <p:cNvGrpSpPr/>
            <p:nvPr/>
          </p:nvGrpSpPr>
          <p:grpSpPr>
            <a:xfrm>
              <a:off x="6562860" y="1477722"/>
              <a:ext cx="2165606" cy="1869978"/>
              <a:chOff x="6562860" y="1477722"/>
              <a:chExt cx="2165606" cy="1869978"/>
            </a:xfrm>
          </p:grpSpPr>
          <p:cxnSp>
            <p:nvCxnSpPr>
              <p:cNvPr id="54" name="Straight Connector 53"/>
              <p:cNvCxnSpPr/>
              <p:nvPr/>
            </p:nvCxnSpPr>
            <p:spPr>
              <a:xfrm>
                <a:off x="7162800" y="1981200"/>
                <a:ext cx="0" cy="136650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62860" y="1477722"/>
                <a:ext cx="1285739" cy="369238"/>
              </a:xfrm>
              <a:prstGeom prst="rect">
                <a:avLst/>
              </a:prstGeom>
            </p:spPr>
          </p:pic>
          <p:sp>
            <p:nvSpPr>
              <p:cNvPr id="79" name="TextBox 78"/>
              <p:cNvSpPr txBox="1"/>
              <p:nvPr/>
            </p:nvSpPr>
            <p:spPr>
              <a:xfrm>
                <a:off x="7285953" y="1988367"/>
                <a:ext cx="1442513" cy="1105020"/>
              </a:xfrm>
              <a:prstGeom prst="rect">
                <a:avLst/>
              </a:prstGeom>
              <a:noFill/>
            </p:spPr>
            <p:txBody>
              <a:bodyPr wrap="square" lIns="0" tIns="0" rIns="0" bIns="0" rtlCol="0">
                <a:noAutofit/>
              </a:bodyPr>
              <a:lstStyle/>
              <a:p>
                <a:pPr>
                  <a:lnSpc>
                    <a:spcPct val="90000"/>
                  </a:lnSpc>
                  <a:spcBef>
                    <a:spcPts val="600"/>
                  </a:spcBef>
                </a:pPr>
                <a:r>
                  <a:rPr lang="en-US" sz="1400" spc="-50" dirty="0" smtClean="0"/>
                  <a:t>Elsevier acquires Plum Analytics, integrates metrics in Scopus.</a:t>
                </a:r>
              </a:p>
              <a:p>
                <a:pPr>
                  <a:lnSpc>
                    <a:spcPct val="90000"/>
                  </a:lnSpc>
                  <a:spcBef>
                    <a:spcPts val="600"/>
                  </a:spcBef>
                </a:pPr>
                <a:r>
                  <a:rPr lang="en-US" sz="1400" spc="-50" dirty="0" smtClean="0"/>
                  <a:t>1</a:t>
                </a:r>
                <a:r>
                  <a:rPr lang="en-US" sz="1400" spc="-50" baseline="30000" dirty="0" smtClean="0"/>
                  <a:t>st</a:t>
                </a:r>
                <a:r>
                  <a:rPr lang="en-US" sz="1400" spc="-50" dirty="0" smtClean="0"/>
                  <a:t> </a:t>
                </a:r>
                <a:r>
                  <a:rPr lang="en-US" sz="1400" spc="-50" dirty="0" err="1" smtClean="0"/>
                  <a:t>HuMetrics</a:t>
                </a:r>
                <a:r>
                  <a:rPr lang="en-US" sz="1400" spc="-50" dirty="0" smtClean="0"/>
                  <a:t> workshop held</a:t>
                </a:r>
                <a:endParaRPr lang="en-US" sz="1400" spc="-50" dirty="0"/>
              </a:p>
            </p:txBody>
          </p:sp>
        </p:grpSp>
        <p:sp>
          <p:nvSpPr>
            <p:cNvPr id="81" name="TextBox 80"/>
            <p:cNvSpPr txBox="1"/>
            <p:nvPr/>
          </p:nvSpPr>
          <p:spPr>
            <a:xfrm>
              <a:off x="6946008"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2017</a:t>
              </a:r>
              <a:endParaRPr lang="en-US" sz="1850" spc="-50" dirty="0">
                <a:solidFill>
                  <a:schemeClr val="bg1"/>
                </a:solidFill>
              </a:endParaRPr>
            </a:p>
          </p:txBody>
        </p:sp>
      </p:grpSp>
      <p:pic>
        <p:nvPicPr>
          <p:cNvPr id="63" name="Picture 6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75858" y="627108"/>
            <a:ext cx="1903557" cy="716374"/>
          </a:xfrm>
          <a:prstGeom prst="rect">
            <a:avLst/>
          </a:prstGeom>
        </p:spPr>
      </p:pic>
      <p:cxnSp>
        <p:nvCxnSpPr>
          <p:cNvPr id="89" name="Straight Connector 88"/>
          <p:cNvCxnSpPr/>
          <p:nvPr/>
        </p:nvCxnSpPr>
        <p:spPr>
          <a:xfrm flipH="1">
            <a:off x="8077200" y="3866747"/>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7811574" y="3490613"/>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2018</a:t>
            </a:r>
            <a:endParaRPr lang="en-US" sz="1850" spc="-50" dirty="0">
              <a:solidFill>
                <a:schemeClr val="bg1"/>
              </a:solidFill>
            </a:endParaRPr>
          </a:p>
        </p:txBody>
      </p:sp>
      <p:sp>
        <p:nvSpPr>
          <p:cNvPr id="95" name="TextBox 94"/>
          <p:cNvSpPr txBox="1"/>
          <p:nvPr/>
        </p:nvSpPr>
        <p:spPr>
          <a:xfrm>
            <a:off x="8137662" y="4361167"/>
            <a:ext cx="945877" cy="758485"/>
          </a:xfrm>
          <a:prstGeom prst="rect">
            <a:avLst/>
          </a:prstGeom>
          <a:noFill/>
        </p:spPr>
        <p:txBody>
          <a:bodyPr wrap="square" lIns="0" tIns="0" rIns="0" bIns="0" rtlCol="0">
            <a:noAutofit/>
          </a:bodyPr>
          <a:lstStyle/>
          <a:p>
            <a:pPr>
              <a:lnSpc>
                <a:spcPct val="90000"/>
              </a:lnSpc>
              <a:spcBef>
                <a:spcPts val="600"/>
              </a:spcBef>
            </a:pPr>
            <a:r>
              <a:rPr lang="en-US" sz="1400" spc="-50" dirty="0" smtClean="0"/>
              <a:t>Metrics </a:t>
            </a:r>
            <a:r>
              <a:rPr lang="en-US" sz="1400" spc="-50" smtClean="0"/>
              <a:t>Toolkit launched</a:t>
            </a:r>
            <a:endParaRPr lang="en-US" sz="1400" spc="-50" dirty="0"/>
          </a:p>
        </p:txBody>
      </p:sp>
      <p:pic>
        <p:nvPicPr>
          <p:cNvPr id="64" name="Picture 6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76980" y="4941567"/>
            <a:ext cx="1610245" cy="693300"/>
          </a:xfrm>
          <a:prstGeom prst="rect">
            <a:avLst/>
          </a:prstGeom>
        </p:spPr>
      </p:pic>
    </p:spTree>
    <p:extLst>
      <p:ext uri="{BB962C8B-B14F-4D97-AF65-F5344CB8AC3E}">
        <p14:creationId xmlns:p14="http://schemas.microsoft.com/office/powerpoint/2010/main" val="119095974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a:solidFill>
                  <a:srgbClr val="61468B"/>
                </a:solidFill>
                <a:latin typeface="Abadi MT Condensed Extra Bold" charset="0"/>
                <a:ea typeface="Abadi MT Condensed Extra Bold" charset="0"/>
                <a:cs typeface="Abadi MT Condensed Extra Bold" charset="0"/>
              </a:rPr>
              <a:t>Alt</a:t>
            </a:r>
            <a:r>
              <a:rPr lang="en-US" spc="0" dirty="0">
                <a:solidFill>
                  <a:prstClr val="black"/>
                </a:solidFill>
                <a:latin typeface="Calibri Light" panose="020F0302020204030204"/>
              </a:rPr>
              <a:t>ernative metrics or </a:t>
            </a:r>
            <a:r>
              <a:rPr lang="en-US" spc="0" dirty="0" err="1">
                <a:solidFill>
                  <a:srgbClr val="61468B"/>
                </a:solidFill>
                <a:latin typeface="Abadi MT Condensed Extra Bold" charset="0"/>
                <a:ea typeface="Abadi MT Condensed Extra Bold" charset="0"/>
                <a:cs typeface="Abadi MT Condensed Extra Bold" charset="0"/>
              </a:rPr>
              <a:t>Alt</a:t>
            </a:r>
            <a:r>
              <a:rPr lang="en-US" spc="0" dirty="0" err="1">
                <a:solidFill>
                  <a:prstClr val="black"/>
                </a:solidFill>
                <a:latin typeface="Calibri Light" panose="020F0302020204030204"/>
              </a:rPr>
              <a:t>metrics</a:t>
            </a:r>
            <a:endParaRPr lang="en-US" dirty="0"/>
          </a:p>
        </p:txBody>
      </p:sp>
      <p:sp>
        <p:nvSpPr>
          <p:cNvPr id="3" name="Content Placeholder 2"/>
          <p:cNvSpPr>
            <a:spLocks noGrp="1"/>
          </p:cNvSpPr>
          <p:nvPr>
            <p:ph idx="1"/>
          </p:nvPr>
        </p:nvSpPr>
        <p:spPr>
          <a:xfrm>
            <a:off x="875111" y="1621971"/>
            <a:ext cx="7049689" cy="4093029"/>
          </a:xfrm>
        </p:spPr>
        <p:txBody>
          <a:bodyPr/>
          <a:lstStyle/>
          <a:p>
            <a:pPr marL="0" indent="0">
              <a:buNone/>
            </a:pPr>
            <a:r>
              <a:rPr lang="en-US" dirty="0" smtClean="0"/>
              <a:t>Data </a:t>
            </a:r>
            <a:r>
              <a:rPr lang="en-US" dirty="0"/>
              <a:t>that explain both the volume and nature of attention research has received online</a:t>
            </a:r>
            <a:r>
              <a:rPr lang="en-US" dirty="0" smtClean="0"/>
              <a:t>.</a:t>
            </a:r>
          </a:p>
          <a:p>
            <a:pPr marL="0" indent="0">
              <a:buNone/>
            </a:pPr>
            <a:endParaRPr lang="en-US" dirty="0"/>
          </a:p>
          <a:p>
            <a:pPr marL="0" indent="0">
              <a:buNone/>
            </a:pPr>
            <a:r>
              <a:rPr lang="en-US" dirty="0"/>
              <a:t>Can measure how many people have shared or engaged with a scholarly output online, e.g.</a:t>
            </a:r>
          </a:p>
          <a:p>
            <a:pPr lvl="1"/>
            <a:r>
              <a:rPr lang="en-US" dirty="0"/>
              <a:t>Twitter, news outlets, Wikipedia citations, post-publication peer review, citations in policy </a:t>
            </a:r>
            <a:r>
              <a:rPr lang="en-US" dirty="0" smtClean="0"/>
              <a:t>documents</a:t>
            </a:r>
          </a:p>
          <a:p>
            <a:pPr lvl="1"/>
            <a:endParaRPr lang="en-US" dirty="0"/>
          </a:p>
          <a:p>
            <a:pPr marL="0" indent="0">
              <a:buNone/>
            </a:pPr>
            <a:r>
              <a:rPr lang="en-US" dirty="0"/>
              <a:t>Provides evidence of engagement with diverse audiences and potential </a:t>
            </a:r>
            <a:r>
              <a:rPr lang="en-US" dirty="0" smtClean="0"/>
              <a:t>impact</a:t>
            </a:r>
          </a:p>
          <a:p>
            <a:pPr marL="0" indent="0">
              <a:buNone/>
            </a:pPr>
            <a:endParaRPr lang="en-US" dirty="0"/>
          </a:p>
          <a:p>
            <a:pPr marL="0" indent="0">
              <a:buNone/>
            </a:pPr>
            <a:r>
              <a:rPr lang="en-US" dirty="0"/>
              <a:t>Complementary to </a:t>
            </a:r>
            <a:r>
              <a:rPr lang="en-US" dirty="0" err="1"/>
              <a:t>bibliometrics</a:t>
            </a:r>
            <a:r>
              <a:rPr lang="en-US" dirty="0"/>
              <a:t> (citation-based</a:t>
            </a:r>
            <a:r>
              <a:rPr lang="en-US" dirty="0" smtClean="0"/>
              <a:t>)</a:t>
            </a:r>
            <a:endParaRPr lang="en-US" dirty="0"/>
          </a:p>
        </p:txBody>
      </p:sp>
      <p:sp>
        <p:nvSpPr>
          <p:cNvPr id="4" name="Text Placeholder 3"/>
          <p:cNvSpPr>
            <a:spLocks noGrp="1"/>
          </p:cNvSpPr>
          <p:nvPr>
            <p:ph type="body" sz="quarter" idx="13"/>
          </p:nvPr>
        </p:nvSpPr>
        <p:spPr/>
        <p:txBody>
          <a:bodyPr/>
          <a:lstStyle/>
          <a:p>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116</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000" y="1651468"/>
            <a:ext cx="431800" cy="4318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000" y="2590800"/>
            <a:ext cx="429768" cy="42976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000" y="4218432"/>
            <a:ext cx="429768" cy="42976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4000" y="5052100"/>
            <a:ext cx="429768" cy="429768"/>
          </a:xfrm>
          <a:prstGeom prst="rect">
            <a:avLst/>
          </a:prstGeom>
        </p:spPr>
      </p:pic>
    </p:spTree>
    <p:extLst>
      <p:ext uri="{BB962C8B-B14F-4D97-AF65-F5344CB8AC3E}">
        <p14:creationId xmlns:p14="http://schemas.microsoft.com/office/powerpoint/2010/main" val="382875881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Using </a:t>
            </a:r>
            <a:r>
              <a:rPr lang="en-US" dirty="0" err="1"/>
              <a:t>Altmetrics</a:t>
            </a:r>
            <a:endParaRPr lang="en-US" dirty="0"/>
          </a:p>
        </p:txBody>
      </p:sp>
      <p:sp>
        <p:nvSpPr>
          <p:cNvPr id="4" name="Text Placeholder 3"/>
          <p:cNvSpPr>
            <a:spLocks noGrp="1"/>
          </p:cNvSpPr>
          <p:nvPr>
            <p:ph type="body" sz="quarter" idx="13"/>
          </p:nvPr>
        </p:nvSpPr>
        <p:spPr/>
        <p:txBody>
          <a:bodyPr/>
          <a:lstStyle/>
          <a:p>
            <a:endParaRPr lang="en-US"/>
          </a:p>
        </p:txBody>
      </p:sp>
      <p:grpSp>
        <p:nvGrpSpPr>
          <p:cNvPr id="5" name="Group 4"/>
          <p:cNvGrpSpPr/>
          <p:nvPr/>
        </p:nvGrpSpPr>
        <p:grpSpPr>
          <a:xfrm>
            <a:off x="838200" y="1600200"/>
            <a:ext cx="5943600" cy="3871063"/>
            <a:chOff x="762000" y="1962044"/>
            <a:chExt cx="5943600" cy="3871063"/>
          </a:xfrm>
        </p:grpSpPr>
        <p:pic>
          <p:nvPicPr>
            <p:cNvPr id="6" name="Picture 5"/>
            <p:cNvPicPr>
              <a:picLocks noChangeAspect="1"/>
            </p:cNvPicPr>
            <p:nvPr/>
          </p:nvPicPr>
          <p:blipFill>
            <a:blip r:embed="rId3"/>
            <a:stretch>
              <a:fillRect/>
            </a:stretch>
          </p:blipFill>
          <p:spPr>
            <a:xfrm>
              <a:off x="762000" y="4419600"/>
              <a:ext cx="1413507" cy="1413507"/>
            </a:xfrm>
            <a:prstGeom prst="rect">
              <a:avLst/>
            </a:prstGeom>
          </p:spPr>
        </p:pic>
        <p:pic>
          <p:nvPicPr>
            <p:cNvPr id="7" name="Picture 6"/>
            <p:cNvPicPr>
              <a:picLocks noChangeAspect="1"/>
            </p:cNvPicPr>
            <p:nvPr/>
          </p:nvPicPr>
          <p:blipFill>
            <a:blip r:embed="rId4"/>
            <a:stretch>
              <a:fillRect/>
            </a:stretch>
          </p:blipFill>
          <p:spPr>
            <a:xfrm>
              <a:off x="971444" y="1962044"/>
              <a:ext cx="857356" cy="857356"/>
            </a:xfrm>
            <a:prstGeom prst="rect">
              <a:avLst/>
            </a:prstGeom>
          </p:spPr>
        </p:pic>
        <p:pic>
          <p:nvPicPr>
            <p:cNvPr id="8" name="Picture 7"/>
            <p:cNvPicPr>
              <a:picLocks noChangeAspect="1"/>
            </p:cNvPicPr>
            <p:nvPr/>
          </p:nvPicPr>
          <p:blipFill>
            <a:blip r:embed="rId5"/>
            <a:stretch>
              <a:fillRect/>
            </a:stretch>
          </p:blipFill>
          <p:spPr>
            <a:xfrm>
              <a:off x="914400" y="3248730"/>
              <a:ext cx="942270" cy="942270"/>
            </a:xfrm>
            <a:prstGeom prst="rect">
              <a:avLst/>
            </a:prstGeom>
          </p:spPr>
        </p:pic>
        <p:sp>
          <p:nvSpPr>
            <p:cNvPr id="9" name="TextBox 8"/>
            <p:cNvSpPr txBox="1"/>
            <p:nvPr/>
          </p:nvSpPr>
          <p:spPr>
            <a:xfrm>
              <a:off x="2590800" y="2047822"/>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t>It can take 2+ years for citations to accrue. Alternative metrics offer real-time information.</a:t>
              </a:r>
            </a:p>
          </p:txBody>
        </p:sp>
        <p:sp>
          <p:nvSpPr>
            <p:cNvPr id="10" name="TextBox 9"/>
            <p:cNvSpPr txBox="1"/>
            <p:nvPr/>
          </p:nvSpPr>
          <p:spPr>
            <a:xfrm>
              <a:off x="2590800" y="3325585"/>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smtClean="0"/>
                <a:t>Alternative metrics can </a:t>
              </a:r>
              <a:r>
                <a:rPr lang="en-US" sz="1850" spc="-50" dirty="0"/>
                <a:t>help show how you’ve reached various audiences, i.e. the public, policy makers, peers in your field.</a:t>
              </a:r>
            </a:p>
          </p:txBody>
        </p:sp>
        <p:sp>
          <p:nvSpPr>
            <p:cNvPr id="11" name="TextBox 10"/>
            <p:cNvSpPr txBox="1"/>
            <p:nvPr/>
          </p:nvSpPr>
          <p:spPr>
            <a:xfrm>
              <a:off x="2590800" y="4758631"/>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t>Alternative metrics can track more than journal articles and books. </a:t>
              </a:r>
            </a:p>
          </p:txBody>
        </p:sp>
      </p:grpSp>
      <p:sp>
        <p:nvSpPr>
          <p:cNvPr id="12" name="TextBox 11"/>
          <p:cNvSpPr txBox="1"/>
          <p:nvPr/>
        </p:nvSpPr>
        <p:spPr>
          <a:xfrm>
            <a:off x="3505200" y="6183463"/>
            <a:ext cx="5334000" cy="478215"/>
          </a:xfrm>
          <a:prstGeom prst="rect">
            <a:avLst/>
          </a:prstGeom>
          <a:noFill/>
        </p:spPr>
        <p:txBody>
          <a:bodyPr wrap="square" lIns="0" tIns="0" rIns="0" bIns="0" rtlCol="0">
            <a:noAutofit/>
          </a:bodyPr>
          <a:lstStyle/>
          <a:p>
            <a:pPr>
              <a:lnSpc>
                <a:spcPct val="90000"/>
              </a:lnSpc>
              <a:spcBef>
                <a:spcPts val="600"/>
              </a:spcBef>
            </a:pPr>
            <a:r>
              <a:rPr lang="en-US" sz="1400" i="1" spc="-50" dirty="0" smtClean="0"/>
              <a:t>Source: What are </a:t>
            </a:r>
            <a:r>
              <a:rPr lang="en-US" sz="1400" i="1" spc="-50" dirty="0" err="1" smtClean="0"/>
              <a:t>Altmetrics</a:t>
            </a:r>
            <a:r>
              <a:rPr lang="en-US" sz="1400" i="1" spc="-50" dirty="0" smtClean="0"/>
              <a:t>. Advantages &amp; Limitations. http</a:t>
            </a:r>
            <a:r>
              <a:rPr lang="en-US" sz="1400" i="1" spc="-50" dirty="0"/>
              <a:t>://www.whatarealtmetrics.com/what/advantages/</a:t>
            </a:r>
          </a:p>
        </p:txBody>
      </p:sp>
      <p:sp>
        <p:nvSpPr>
          <p:cNvPr id="3" name="Slide Number Placeholder 2"/>
          <p:cNvSpPr>
            <a:spLocks noGrp="1"/>
          </p:cNvSpPr>
          <p:nvPr>
            <p:ph type="sldNum" sz="quarter" idx="12"/>
          </p:nvPr>
        </p:nvSpPr>
        <p:spPr/>
        <p:txBody>
          <a:bodyPr/>
          <a:lstStyle/>
          <a:p>
            <a:fld id="{0D558541-60C9-42A2-8392-FF12533A6B7A}" type="slidenum">
              <a:rPr lang="en-US" smtClean="0"/>
              <a:pPr/>
              <a:t>117</a:t>
            </a:fld>
            <a:endParaRPr lang="en-US" dirty="0"/>
          </a:p>
        </p:txBody>
      </p:sp>
    </p:spTree>
    <p:extLst>
      <p:ext uri="{BB962C8B-B14F-4D97-AF65-F5344CB8AC3E}">
        <p14:creationId xmlns:p14="http://schemas.microsoft.com/office/powerpoint/2010/main" val="10449446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lide Number Placeholder 5"/>
          <p:cNvSpPr>
            <a:spLocks noGrp="1"/>
          </p:cNvSpPr>
          <p:nvPr>
            <p:ph type="sldNum" sz="quarter" idx="12"/>
          </p:nvPr>
        </p:nvSpPr>
        <p:spPr/>
        <p:txBody>
          <a:bodyPr/>
          <a:lstStyle/>
          <a:p>
            <a:fld id="{0D558541-60C9-42A2-8392-FF12533A6B7A}" type="slidenum">
              <a:rPr lang="en-US" smtClean="0"/>
              <a:pPr/>
              <a:t>118</a:t>
            </a:fld>
            <a:endParaRPr lang="en-US" dirty="0"/>
          </a:p>
        </p:txBody>
      </p:sp>
    </p:spTree>
    <p:extLst>
      <p:ext uri="{BB962C8B-B14F-4D97-AF65-F5344CB8AC3E}">
        <p14:creationId xmlns:p14="http://schemas.microsoft.com/office/powerpoint/2010/main" val="321949446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225" y="181212"/>
            <a:ext cx="6464501" cy="4581857"/>
          </a:xfrm>
          <a:prstGeom prst="rect">
            <a:avLst/>
          </a:prstGeom>
          <a:ln w="22225">
            <a:solidFill>
              <a:schemeClr val="tx1"/>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1308" y="3485487"/>
            <a:ext cx="5364328" cy="3205379"/>
          </a:xfrm>
          <a:prstGeom prst="rect">
            <a:avLst/>
          </a:prstGeom>
          <a:ln w="22225">
            <a:solidFill>
              <a:schemeClr val="tx1"/>
            </a:solidFill>
          </a:ln>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25" y="5634529"/>
            <a:ext cx="3070746" cy="1056337"/>
          </a:xfrm>
          <a:prstGeom prst="rect">
            <a:avLst/>
          </a:prstGeom>
        </p:spPr>
      </p:pic>
      <p:sp>
        <p:nvSpPr>
          <p:cNvPr id="6" name="TextBox 5"/>
          <p:cNvSpPr txBox="1"/>
          <p:nvPr/>
        </p:nvSpPr>
        <p:spPr>
          <a:xfrm>
            <a:off x="4621296" y="3485487"/>
            <a:ext cx="4522704" cy="369332"/>
          </a:xfrm>
          <a:prstGeom prst="rect">
            <a:avLst/>
          </a:prstGeom>
          <a:noFill/>
        </p:spPr>
        <p:txBody>
          <a:bodyPr wrap="square" rtlCol="0">
            <a:spAutoFit/>
          </a:bodyPr>
          <a:lstStyle/>
          <a:p>
            <a:r>
              <a:rPr lang="en-US" dirty="0">
                <a:solidFill>
                  <a:schemeClr val="bg1"/>
                </a:solidFill>
              </a:rPr>
              <a:t>https://</a:t>
            </a:r>
            <a:r>
              <a:rPr lang="en-US" dirty="0" err="1">
                <a:solidFill>
                  <a:schemeClr val="bg1"/>
                </a:solidFill>
              </a:rPr>
              <a:t>www.altmetric.com</a:t>
            </a:r>
            <a:r>
              <a:rPr lang="en-US" dirty="0">
                <a:solidFill>
                  <a:schemeClr val="bg1"/>
                </a:solidFill>
              </a:rPr>
              <a:t>/libraries-</a:t>
            </a:r>
            <a:r>
              <a:rPr lang="en-US" dirty="0" err="1">
                <a:solidFill>
                  <a:schemeClr val="bg1"/>
                </a:solidFill>
              </a:rPr>
              <a:t>ebook</a:t>
            </a:r>
            <a:r>
              <a:rPr lang="en-US" dirty="0">
                <a:solidFill>
                  <a:schemeClr val="bg1"/>
                </a:solidFill>
              </a:rPr>
              <a:t>/</a:t>
            </a:r>
          </a:p>
        </p:txBody>
      </p:sp>
      <p:sp>
        <p:nvSpPr>
          <p:cNvPr id="7" name="TextBox 6"/>
          <p:cNvSpPr txBox="1"/>
          <p:nvPr/>
        </p:nvSpPr>
        <p:spPr>
          <a:xfrm>
            <a:off x="6782936" y="326274"/>
            <a:ext cx="2142699" cy="923330"/>
          </a:xfrm>
          <a:prstGeom prst="rect">
            <a:avLst/>
          </a:prstGeom>
          <a:noFill/>
        </p:spPr>
        <p:txBody>
          <a:bodyPr wrap="square" rtlCol="0">
            <a:spAutoFit/>
          </a:bodyPr>
          <a:lstStyle/>
          <a:p>
            <a:r>
              <a:rPr lang="en-US" dirty="0" smtClean="0">
                <a:solidFill>
                  <a:schemeClr val="bg1"/>
                </a:solidFill>
              </a:rPr>
              <a:t>https://</a:t>
            </a:r>
            <a:r>
              <a:rPr lang="en-US" dirty="0" err="1" smtClean="0">
                <a:solidFill>
                  <a:schemeClr val="bg1"/>
                </a:solidFill>
              </a:rPr>
              <a:t>www.altmetric.com</a:t>
            </a:r>
            <a:r>
              <a:rPr lang="en-US" dirty="0" smtClean="0">
                <a:solidFill>
                  <a:schemeClr val="bg1"/>
                </a:solidFill>
              </a:rPr>
              <a:t>/products/free-tools/</a:t>
            </a:r>
            <a:endParaRPr lang="en-US" dirty="0">
              <a:solidFill>
                <a:schemeClr val="bg1"/>
              </a:solidFill>
            </a:endParaRPr>
          </a:p>
        </p:txBody>
      </p:sp>
      <p:sp>
        <p:nvSpPr>
          <p:cNvPr id="2" name="Slide Number Placeholder 1"/>
          <p:cNvSpPr>
            <a:spLocks noGrp="1"/>
          </p:cNvSpPr>
          <p:nvPr>
            <p:ph type="sldNum" sz="quarter" idx="12"/>
          </p:nvPr>
        </p:nvSpPr>
        <p:spPr/>
        <p:txBody>
          <a:bodyPr/>
          <a:lstStyle/>
          <a:p>
            <a:fld id="{0D558541-60C9-42A2-8392-FF12533A6B7A}" type="slidenum">
              <a:rPr lang="en-US" smtClean="0"/>
              <a:pPr/>
              <a:t>119</a:t>
            </a:fld>
            <a:endParaRPr lang="en-US"/>
          </a:p>
        </p:txBody>
      </p:sp>
    </p:spTree>
    <p:extLst>
      <p:ext uri="{BB962C8B-B14F-4D97-AF65-F5344CB8AC3E}">
        <p14:creationId xmlns:p14="http://schemas.microsoft.com/office/powerpoint/2010/main" val="73755031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0EDED"/>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6295"/>
          <a:stretch/>
        </p:blipFill>
        <p:spPr>
          <a:xfrm>
            <a:off x="0" y="0"/>
            <a:ext cx="4974419" cy="4940300"/>
          </a:xfrm>
          <a:prstGeom prst="rect">
            <a:avLst/>
          </a:prstGeom>
        </p:spPr>
      </p:pic>
      <p:sp>
        <p:nvSpPr>
          <p:cNvPr id="4" name="TextBox 3"/>
          <p:cNvSpPr txBox="1"/>
          <p:nvPr/>
        </p:nvSpPr>
        <p:spPr>
          <a:xfrm>
            <a:off x="1214460" y="4032100"/>
            <a:ext cx="7233314" cy="2585323"/>
          </a:xfrm>
          <a:prstGeom prst="rect">
            <a:avLst/>
          </a:prstGeom>
          <a:noFill/>
        </p:spPr>
        <p:txBody>
          <a:bodyPr wrap="square" rtlCol="0">
            <a:spAutoFit/>
          </a:bodyPr>
          <a:lstStyle/>
          <a:p>
            <a:r>
              <a:rPr lang="en-US" dirty="0" smtClean="0"/>
              <a:t>How </a:t>
            </a:r>
            <a:r>
              <a:rPr lang="en-US" dirty="0" err="1" smtClean="0"/>
              <a:t>PlumX</a:t>
            </a:r>
            <a:r>
              <a:rPr lang="en-US" dirty="0" smtClean="0"/>
              <a:t> Metrics on Scopus help tell the story of your research:</a:t>
            </a:r>
          </a:p>
          <a:p>
            <a:r>
              <a:rPr lang="en-US" dirty="0">
                <a:hlinkClick r:id="rId4"/>
              </a:rPr>
              <a:t>https://</a:t>
            </a:r>
            <a:r>
              <a:rPr lang="en-US" dirty="0" smtClean="0">
                <a:hlinkClick r:id="rId4"/>
              </a:rPr>
              <a:t>www.elsevier.com/solutions/scopus/support/webinars</a:t>
            </a:r>
            <a:endParaRPr lang="en-US" dirty="0" smtClean="0"/>
          </a:p>
          <a:p>
            <a:endParaRPr lang="en-US" dirty="0"/>
          </a:p>
          <a:p>
            <a:r>
              <a:rPr lang="en-US" dirty="0" smtClean="0"/>
              <a:t>Plum Goes Orange: Elsevier Acquires Plum Analytics</a:t>
            </a:r>
          </a:p>
          <a:p>
            <a:r>
              <a:rPr lang="en-US" dirty="0">
                <a:hlinkClick r:id="rId5"/>
              </a:rPr>
              <a:t>https://scholarlykitchen.sspnet.org/2017/02/02/plum-goes-orange-elsevier-acquires-plum-analytics</a:t>
            </a:r>
            <a:r>
              <a:rPr lang="en-US" dirty="0" smtClean="0">
                <a:hlinkClick r:id="rId5"/>
              </a:rPr>
              <a:t>/</a:t>
            </a:r>
            <a:endParaRPr lang="en-US" dirty="0" smtClean="0"/>
          </a:p>
          <a:p>
            <a:endParaRPr lang="en-US" dirty="0"/>
          </a:p>
          <a:p>
            <a:r>
              <a:rPr lang="en-US" dirty="0" smtClean="0"/>
              <a:t>Spotlight on Captures: Early indicators of citation counts:</a:t>
            </a:r>
          </a:p>
          <a:p>
            <a:r>
              <a:rPr lang="en-US" dirty="0">
                <a:hlinkClick r:id="rId6"/>
              </a:rPr>
              <a:t>https://</a:t>
            </a:r>
            <a:r>
              <a:rPr lang="en-US" dirty="0" err="1">
                <a:hlinkClick r:id="rId6"/>
              </a:rPr>
              <a:t>plumanalytics.com</a:t>
            </a:r>
            <a:r>
              <a:rPr lang="en-US" dirty="0">
                <a:hlinkClick r:id="rId6"/>
              </a:rPr>
              <a:t>/captures-early-indicators-citation-counts/</a:t>
            </a:r>
            <a:endParaRPr lang="en-US" dirty="0"/>
          </a:p>
        </p:txBody>
      </p:sp>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55202" y="0"/>
            <a:ext cx="2402006" cy="1080903"/>
          </a:xfrm>
          <a:prstGeom prst="rect">
            <a:avLst/>
          </a:prstGeom>
        </p:spPr>
      </p:pic>
      <p:sp>
        <p:nvSpPr>
          <p:cNvPr id="3" name="Slide Number Placeholder 2"/>
          <p:cNvSpPr>
            <a:spLocks noGrp="1"/>
          </p:cNvSpPr>
          <p:nvPr>
            <p:ph type="sldNum" sz="quarter" idx="12"/>
          </p:nvPr>
        </p:nvSpPr>
        <p:spPr/>
        <p:txBody>
          <a:bodyPr/>
          <a:lstStyle/>
          <a:p>
            <a:fld id="{0D558541-60C9-42A2-8392-FF12533A6B7A}" type="slidenum">
              <a:rPr lang="en-US" smtClean="0"/>
              <a:pPr/>
              <a:t>120</a:t>
            </a:fld>
            <a:endParaRPr lang="en-US"/>
          </a:p>
        </p:txBody>
      </p:sp>
    </p:spTree>
    <p:extLst>
      <p:ext uri="{BB962C8B-B14F-4D97-AF65-F5344CB8AC3E}">
        <p14:creationId xmlns:p14="http://schemas.microsoft.com/office/powerpoint/2010/main" val="185949454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420"/>
          <a:stretch/>
        </p:blipFill>
        <p:spPr>
          <a:xfrm>
            <a:off x="0" y="82581"/>
            <a:ext cx="9312480" cy="6632812"/>
          </a:xfrm>
          <a:prstGeom prst="rect">
            <a:avLst/>
          </a:prstGeom>
        </p:spPr>
      </p:pic>
      <p:sp>
        <p:nvSpPr>
          <p:cNvPr id="2" name="Slide Number Placeholder 1"/>
          <p:cNvSpPr>
            <a:spLocks noGrp="1"/>
          </p:cNvSpPr>
          <p:nvPr>
            <p:ph type="sldNum" sz="quarter" idx="12"/>
          </p:nvPr>
        </p:nvSpPr>
        <p:spPr/>
        <p:txBody>
          <a:bodyPr/>
          <a:lstStyle/>
          <a:p>
            <a:fld id="{0D558541-60C9-42A2-8392-FF12533A6B7A}" type="slidenum">
              <a:rPr lang="en-US" smtClean="0"/>
              <a:pPr/>
              <a:t>121</a:t>
            </a:fld>
            <a:endParaRPr lang="en-US"/>
          </a:p>
        </p:txBody>
      </p:sp>
    </p:spTree>
    <p:extLst>
      <p:ext uri="{BB962C8B-B14F-4D97-AF65-F5344CB8AC3E}">
        <p14:creationId xmlns:p14="http://schemas.microsoft.com/office/powerpoint/2010/main" val="200742138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solidFill>
            <a:srgbClr val="E8E8E8"/>
          </a:solidFill>
          <a:ln>
            <a:solidFill>
              <a:schemeClr val="tx1"/>
            </a:solidFill>
          </a:ln>
        </p:spPr>
      </p:pic>
      <p:sp>
        <p:nvSpPr>
          <p:cNvPr id="3" name="Slide Number Placeholder 2"/>
          <p:cNvSpPr>
            <a:spLocks noGrp="1"/>
          </p:cNvSpPr>
          <p:nvPr>
            <p:ph type="sldNum" sz="quarter" idx="12"/>
          </p:nvPr>
        </p:nvSpPr>
        <p:spPr/>
        <p:txBody>
          <a:bodyPr/>
          <a:lstStyle/>
          <a:p>
            <a:fld id="{0D558541-60C9-42A2-8392-FF12533A6B7A}" type="slidenum">
              <a:rPr lang="en-US" smtClean="0"/>
              <a:pPr/>
              <a:t>122</a:t>
            </a:fld>
            <a:endParaRPr lang="en-US"/>
          </a:p>
        </p:txBody>
      </p:sp>
      <p:sp>
        <p:nvSpPr>
          <p:cNvPr id="4" name="Rectangle 3"/>
          <p:cNvSpPr/>
          <p:nvPr/>
        </p:nvSpPr>
        <p:spPr>
          <a:xfrm>
            <a:off x="2819400" y="76200"/>
            <a:ext cx="3200400" cy="45720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200400" y="6484127"/>
            <a:ext cx="2819400" cy="23126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191121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fld id="{0D558541-60C9-42A2-8392-FF12533A6B7A}" type="slidenum">
              <a:rPr lang="en-US" smtClean="0"/>
              <a:pPr/>
              <a:t>123</a:t>
            </a:fld>
            <a:endParaRPr lang="en-US"/>
          </a:p>
        </p:txBody>
      </p:sp>
    </p:spTree>
    <p:extLst>
      <p:ext uri="{BB962C8B-B14F-4D97-AF65-F5344CB8AC3E}">
        <p14:creationId xmlns:p14="http://schemas.microsoft.com/office/powerpoint/2010/main" val="245205841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fld id="{0D558541-60C9-42A2-8392-FF12533A6B7A}" type="slidenum">
              <a:rPr lang="en-US" smtClean="0"/>
              <a:pPr/>
              <a:t>124</a:t>
            </a:fld>
            <a:endParaRPr lang="en-US"/>
          </a:p>
        </p:txBody>
      </p:sp>
    </p:spTree>
    <p:extLst>
      <p:ext uri="{BB962C8B-B14F-4D97-AF65-F5344CB8AC3E}">
        <p14:creationId xmlns:p14="http://schemas.microsoft.com/office/powerpoint/2010/main" val="232138363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solidFill>
            <a:srgbClr val="B8B7DA"/>
          </a:solidFill>
        </p:spPr>
      </p:pic>
      <p:sp>
        <p:nvSpPr>
          <p:cNvPr id="3" name="Slide Number Placeholder 2"/>
          <p:cNvSpPr>
            <a:spLocks noGrp="1"/>
          </p:cNvSpPr>
          <p:nvPr>
            <p:ph type="sldNum" sz="quarter" idx="12"/>
          </p:nvPr>
        </p:nvSpPr>
        <p:spPr/>
        <p:txBody>
          <a:bodyPr/>
          <a:lstStyle/>
          <a:p>
            <a:fld id="{0D558541-60C9-42A2-8392-FF12533A6B7A}" type="slidenum">
              <a:rPr lang="en-US" smtClean="0"/>
              <a:pPr/>
              <a:t>125</a:t>
            </a:fld>
            <a:endParaRPr lang="en-US"/>
          </a:p>
        </p:txBody>
      </p:sp>
      <p:sp>
        <p:nvSpPr>
          <p:cNvPr id="4" name="Rectangle 3"/>
          <p:cNvSpPr/>
          <p:nvPr/>
        </p:nvSpPr>
        <p:spPr>
          <a:xfrm>
            <a:off x="2895600" y="76200"/>
            <a:ext cx="3276600" cy="381000"/>
          </a:xfrm>
          <a:prstGeom prst="rect">
            <a:avLst/>
          </a:prstGeom>
          <a:solidFill>
            <a:srgbClr val="B8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124200" y="6484127"/>
            <a:ext cx="3429000" cy="145273"/>
          </a:xfrm>
          <a:prstGeom prst="rect">
            <a:avLst/>
          </a:prstGeom>
          <a:solidFill>
            <a:srgbClr val="B8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254715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fld id="{0D558541-60C9-42A2-8392-FF12533A6B7A}" type="slidenum">
              <a:rPr lang="en-US" smtClean="0"/>
              <a:pPr/>
              <a:t>126</a:t>
            </a:fld>
            <a:endParaRPr lang="en-US"/>
          </a:p>
        </p:txBody>
      </p:sp>
    </p:spTree>
    <p:extLst>
      <p:ext uri="{BB962C8B-B14F-4D97-AF65-F5344CB8AC3E}">
        <p14:creationId xmlns:p14="http://schemas.microsoft.com/office/powerpoint/2010/main" val="415399767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fld id="{0D558541-60C9-42A2-8392-FF12533A6B7A}" type="slidenum">
              <a:rPr lang="en-US" smtClean="0"/>
              <a:pPr/>
              <a:t>127</a:t>
            </a:fld>
            <a:endParaRPr lang="en-US"/>
          </a:p>
        </p:txBody>
      </p:sp>
      <p:sp>
        <p:nvSpPr>
          <p:cNvPr id="4" name="Rectangle 3"/>
          <p:cNvSpPr/>
          <p:nvPr/>
        </p:nvSpPr>
        <p:spPr>
          <a:xfrm>
            <a:off x="2895600" y="76200"/>
            <a:ext cx="3276600" cy="381000"/>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124200" y="6484127"/>
            <a:ext cx="3429000" cy="145273"/>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75003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Demonstration</a:t>
            </a:r>
            <a:endParaRPr lang="en-US" dirty="0"/>
          </a:p>
        </p:txBody>
      </p:sp>
      <p:sp>
        <p:nvSpPr>
          <p:cNvPr id="4" name="Slide Number Placeholder 3"/>
          <p:cNvSpPr>
            <a:spLocks noGrp="1"/>
          </p:cNvSpPr>
          <p:nvPr>
            <p:ph type="sldNum" sz="quarter" idx="12"/>
          </p:nvPr>
        </p:nvSpPr>
        <p:spPr/>
        <p:txBody>
          <a:bodyPr/>
          <a:lstStyle/>
          <a:p>
            <a:fld id="{9B65B6A6-FAAC-8D40-ABA9-800731FE8BE4}" type="slidenum">
              <a:rPr lang="en-US" smtClean="0"/>
              <a:t>128</a:t>
            </a:fld>
            <a:endParaRPr lang="en-US"/>
          </a:p>
        </p:txBody>
      </p:sp>
      <p:sp>
        <p:nvSpPr>
          <p:cNvPr id="7" name="Content Placeholder 6"/>
          <p:cNvSpPr>
            <a:spLocks noGrp="1"/>
          </p:cNvSpPr>
          <p:nvPr>
            <p:ph idx="1"/>
          </p:nvPr>
        </p:nvSpPr>
        <p:spPr/>
        <p:txBody>
          <a:bodyPr/>
          <a:lstStyle/>
          <a:p>
            <a:pPr marL="0" indent="0">
              <a:buNone/>
            </a:pPr>
            <a:r>
              <a:rPr lang="en-US" sz="2000" dirty="0" smtClean="0"/>
              <a:t>Does </a:t>
            </a:r>
            <a:r>
              <a:rPr lang="en-US" sz="2000" dirty="0"/>
              <a:t>physical activity attenuate, or even eliminate, the detrimental association of sitting time with mortality? A </a:t>
            </a:r>
            <a:r>
              <a:rPr lang="en-US" sz="2000" dirty="0" err="1"/>
              <a:t>harmonised</a:t>
            </a:r>
            <a:r>
              <a:rPr lang="en-US" sz="2000" dirty="0"/>
              <a:t> meta-analysis of data from more than 1 million men and women</a:t>
            </a:r>
          </a:p>
          <a:p>
            <a:pPr marL="0" indent="0">
              <a:buNone/>
            </a:pPr>
            <a:endParaRPr lang="en-US" dirty="0" smtClean="0"/>
          </a:p>
          <a:p>
            <a:r>
              <a:rPr lang="en-US" dirty="0" smtClean="0"/>
              <a:t>Look up paper </a:t>
            </a:r>
          </a:p>
          <a:p>
            <a:pPr lvl="1"/>
            <a:r>
              <a:rPr lang="en-US" dirty="0" smtClean="0"/>
              <a:t>PMID: 27475271</a:t>
            </a:r>
          </a:p>
          <a:p>
            <a:pPr lvl="1"/>
            <a:r>
              <a:rPr lang="en-US" dirty="0"/>
              <a:t>https://</a:t>
            </a:r>
            <a:r>
              <a:rPr lang="en-US" dirty="0" err="1"/>
              <a:t>bit.ly</a:t>
            </a:r>
            <a:r>
              <a:rPr lang="en-US" dirty="0"/>
              <a:t>/2HHyt5k</a:t>
            </a:r>
          </a:p>
        </p:txBody>
      </p:sp>
    </p:spTree>
    <p:extLst>
      <p:ext uri="{BB962C8B-B14F-4D97-AF65-F5344CB8AC3E}">
        <p14:creationId xmlns:p14="http://schemas.microsoft.com/office/powerpoint/2010/main" val="85488774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8: Writing on impact using alternative metrics</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1600200"/>
            <a:ext cx="1605424" cy="1605424"/>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2818" y="899160"/>
            <a:ext cx="1104901" cy="1104901"/>
          </a:xfrm>
          <a:prstGeom prst="rect">
            <a:avLst/>
          </a:prstGeom>
        </p:spPr>
      </p:pic>
      <p:sp>
        <p:nvSpPr>
          <p:cNvPr id="5" name="Slide Number Placeholder 4"/>
          <p:cNvSpPr>
            <a:spLocks noGrp="1"/>
          </p:cNvSpPr>
          <p:nvPr>
            <p:ph type="sldNum" sz="quarter" idx="12"/>
          </p:nvPr>
        </p:nvSpPr>
        <p:spPr/>
        <p:txBody>
          <a:bodyPr/>
          <a:lstStyle/>
          <a:p>
            <a:fld id="{9B65B6A6-FAAC-8D40-ABA9-800731FE8BE4}" type="slidenum">
              <a:rPr lang="en-US" smtClean="0"/>
              <a:t>129</a:t>
            </a:fld>
            <a:endParaRPr lang="en-US"/>
          </a:p>
        </p:txBody>
      </p:sp>
      <p:sp>
        <p:nvSpPr>
          <p:cNvPr id="7" name="TextBox 6"/>
          <p:cNvSpPr txBox="1"/>
          <p:nvPr/>
        </p:nvSpPr>
        <p:spPr>
          <a:xfrm>
            <a:off x="2667000" y="2590800"/>
            <a:ext cx="5181600" cy="2438400"/>
          </a:xfrm>
          <a:prstGeom prst="rect">
            <a:avLst/>
          </a:prstGeom>
          <a:noFill/>
        </p:spPr>
        <p:txBody>
          <a:bodyPr wrap="square" lIns="0" tIns="0" rIns="0" bIns="0" rtlCol="0">
            <a:noAutofit/>
          </a:bodyPr>
          <a:lstStyle/>
          <a:p>
            <a:pPr>
              <a:lnSpc>
                <a:spcPct val="90000"/>
              </a:lnSpc>
              <a:spcBef>
                <a:spcPts val="600"/>
              </a:spcBef>
            </a:pPr>
            <a:r>
              <a:rPr lang="en-US" sz="2000" spc="-50" dirty="0" smtClean="0"/>
              <a:t>“This paper has been tweeted by over 1555 twitter users, reaching an audience upwards of 3 million people; it has also receive significant attention in blogs, on Facebook, and by news outlets, demonstrating how diverse audiences, including the public, are engaging with our work.” </a:t>
            </a:r>
            <a:endParaRPr lang="en-US" sz="2000" spc="-50" dirty="0"/>
          </a:p>
        </p:txBody>
      </p:sp>
    </p:spTree>
    <p:extLst>
      <p:ext uri="{BB962C8B-B14F-4D97-AF65-F5344CB8AC3E}">
        <p14:creationId xmlns:p14="http://schemas.microsoft.com/office/powerpoint/2010/main" val="216852397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8: Writing on impact using alternative metrics</a:t>
            </a:r>
            <a:endParaRPr lang="en-US" dirty="0"/>
          </a:p>
        </p:txBody>
      </p:sp>
      <p:sp>
        <p:nvSpPr>
          <p:cNvPr id="3" name="Content Placeholder 2"/>
          <p:cNvSpPr>
            <a:spLocks noGrp="1"/>
          </p:cNvSpPr>
          <p:nvPr>
            <p:ph idx="1"/>
          </p:nvPr>
        </p:nvSpPr>
        <p:spPr/>
        <p:txBody>
          <a:bodyPr/>
          <a:lstStyle/>
          <a:p>
            <a:r>
              <a:rPr lang="en-US" dirty="0" smtClean="0"/>
              <a:t>See if your paper has any alternative metrics</a:t>
            </a:r>
          </a:p>
          <a:p>
            <a:r>
              <a:rPr lang="en-US" dirty="0" smtClean="0"/>
              <a:t>Write a brief statement summarizing the attention it has received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8387" y="899160"/>
            <a:ext cx="906181" cy="1479479"/>
          </a:xfrm>
          <a:prstGeom prst="rect">
            <a:avLst/>
          </a:prstGeom>
        </p:spPr>
      </p:pic>
      <p:sp>
        <p:nvSpPr>
          <p:cNvPr id="5" name="Slide Number Placeholder 4"/>
          <p:cNvSpPr>
            <a:spLocks noGrp="1"/>
          </p:cNvSpPr>
          <p:nvPr>
            <p:ph type="sldNum" sz="quarter" idx="12"/>
          </p:nvPr>
        </p:nvSpPr>
        <p:spPr/>
        <p:txBody>
          <a:bodyPr/>
          <a:lstStyle/>
          <a:p>
            <a:fld id="{9B65B6A6-FAAC-8D40-ABA9-800731FE8BE4}" type="slidenum">
              <a:rPr lang="en-US" smtClean="0"/>
              <a:t>130</a:t>
            </a:fld>
            <a:endParaRPr lang="en-US"/>
          </a:p>
        </p:txBody>
      </p:sp>
    </p:spTree>
    <p:extLst>
      <p:ext uri="{BB962C8B-B14F-4D97-AF65-F5344CB8AC3E}">
        <p14:creationId xmlns:p14="http://schemas.microsoft.com/office/powerpoint/2010/main" val="81263699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concern ourselves with </a:t>
            </a:r>
            <a:r>
              <a:rPr lang="en-US" dirty="0" err="1" smtClean="0"/>
              <a:t>Altmetrics</a:t>
            </a:r>
            <a:r>
              <a:rPr lang="en-US" dirty="0" smtClean="0"/>
              <a:t>?</a:t>
            </a:r>
            <a:endParaRPr lang="en-US" dirty="0"/>
          </a:p>
        </p:txBody>
      </p:sp>
      <p:sp>
        <p:nvSpPr>
          <p:cNvPr id="3" name="Content Placeholder 2"/>
          <p:cNvSpPr>
            <a:spLocks noGrp="1"/>
          </p:cNvSpPr>
          <p:nvPr>
            <p:ph idx="1"/>
          </p:nvPr>
        </p:nvSpPr>
        <p:spPr/>
        <p:txBody>
          <a:bodyPr/>
          <a:lstStyle/>
          <a:p>
            <a:r>
              <a:rPr lang="en-US" dirty="0" smtClean="0"/>
              <a:t>Articles with positive </a:t>
            </a:r>
            <a:r>
              <a:rPr lang="en-US" dirty="0" err="1"/>
              <a:t>a</a:t>
            </a:r>
            <a:r>
              <a:rPr lang="en-US" dirty="0" err="1" smtClean="0"/>
              <a:t>ltmetrics</a:t>
            </a:r>
            <a:r>
              <a:rPr lang="en-US" dirty="0" smtClean="0"/>
              <a:t> scores also have higher citations when compared to similar articles. </a:t>
            </a:r>
            <a:r>
              <a:rPr lang="en-US" sz="1200" dirty="0" smtClean="0"/>
              <a:t>(</a:t>
            </a:r>
            <a:r>
              <a:rPr lang="en-US" sz="1200" dirty="0" err="1" smtClean="0"/>
              <a:t>Thelwall</a:t>
            </a:r>
            <a:r>
              <a:rPr lang="en-US" sz="1200" dirty="0" smtClean="0"/>
              <a:t> M, et al. 2013)</a:t>
            </a:r>
          </a:p>
          <a:p>
            <a:pPr marL="0" indent="0">
              <a:buNone/>
            </a:pPr>
            <a:endParaRPr lang="en-US" dirty="0" smtClean="0"/>
          </a:p>
          <a:p>
            <a:r>
              <a:rPr lang="en-US" b="1" dirty="0" smtClean="0"/>
              <a:t>Social Media</a:t>
            </a:r>
            <a:r>
              <a:rPr lang="en-US" dirty="0" smtClean="0"/>
              <a:t>. Tweets, </a:t>
            </a:r>
            <a:r>
              <a:rPr lang="en-US" dirty="0" smtClean="0"/>
              <a:t>Facebook </a:t>
            </a:r>
            <a:r>
              <a:rPr lang="en-US" dirty="0" smtClean="0"/>
              <a:t>wall posts, blog mentions, mainstream media mentions, and forum posts are associated with citation counts, though the magnitude of this association is not known. </a:t>
            </a:r>
            <a:r>
              <a:rPr lang="en-US" sz="1200" dirty="0"/>
              <a:t>(</a:t>
            </a:r>
            <a:r>
              <a:rPr lang="en-US" sz="1200" dirty="0" err="1"/>
              <a:t>Thelwall</a:t>
            </a:r>
            <a:r>
              <a:rPr lang="en-US" sz="1200" dirty="0"/>
              <a:t> M, et al. 2013)</a:t>
            </a:r>
          </a:p>
          <a:p>
            <a:pPr marL="0" indent="0">
              <a:buNone/>
            </a:pPr>
            <a:endParaRPr lang="en-US" dirty="0" smtClean="0"/>
          </a:p>
          <a:p>
            <a:r>
              <a:rPr lang="en-US" b="1" dirty="0" smtClean="0"/>
              <a:t>Online Reference Managers</a:t>
            </a:r>
            <a:r>
              <a:rPr lang="en-US" dirty="0" smtClean="0"/>
              <a:t>. Articles saved in </a:t>
            </a:r>
            <a:r>
              <a:rPr lang="en-US" dirty="0" err="1" smtClean="0"/>
              <a:t>CiteULike</a:t>
            </a:r>
            <a:r>
              <a:rPr lang="en-US" dirty="0" smtClean="0"/>
              <a:t> and </a:t>
            </a:r>
            <a:r>
              <a:rPr lang="en-US" dirty="0" err="1" smtClean="0"/>
              <a:t>Mendeley</a:t>
            </a:r>
            <a:r>
              <a:rPr lang="en-US" dirty="0" smtClean="0"/>
              <a:t> are also likely to have citation counts in Web of Science. </a:t>
            </a:r>
            <a:r>
              <a:rPr lang="en-US" sz="1200" dirty="0" smtClean="0"/>
              <a:t>(Li X, et al. 2012)</a:t>
            </a:r>
          </a:p>
          <a:p>
            <a:pPr marL="0" indent="0">
              <a:buNone/>
            </a:pPr>
            <a:endParaRPr lang="en-US" dirty="0" smtClean="0"/>
          </a:p>
          <a:p>
            <a:r>
              <a:rPr lang="en-US" b="1" dirty="0" smtClean="0"/>
              <a:t>Blogs.</a:t>
            </a:r>
            <a:r>
              <a:rPr lang="en-US" dirty="0" smtClean="0"/>
              <a:t> Articles </a:t>
            </a:r>
            <a:r>
              <a:rPr lang="en-US" dirty="0"/>
              <a:t>receiving blog citations close to their publication time receive more journal citations later than the articles in the same journal published in the same year that did not receive such blog </a:t>
            </a:r>
            <a:r>
              <a:rPr lang="en-US" dirty="0" smtClean="0"/>
              <a:t>citations. </a:t>
            </a:r>
            <a:r>
              <a:rPr lang="en-US" sz="1200" dirty="0" smtClean="0"/>
              <a:t>(Shema H, et al. 2014)</a:t>
            </a:r>
          </a:p>
          <a:p>
            <a:endParaRPr lang="en-US" dirty="0" smtClean="0"/>
          </a:p>
        </p:txBody>
      </p:sp>
      <p:sp>
        <p:nvSpPr>
          <p:cNvPr id="4" name="Slide Number Placeholder 3"/>
          <p:cNvSpPr>
            <a:spLocks noGrp="1"/>
          </p:cNvSpPr>
          <p:nvPr>
            <p:ph type="sldNum" sz="quarter" idx="12"/>
          </p:nvPr>
        </p:nvSpPr>
        <p:spPr/>
        <p:txBody>
          <a:bodyPr/>
          <a:lstStyle/>
          <a:p>
            <a:fld id="{9B65B6A6-FAAC-8D40-ABA9-800731FE8BE4}" type="slidenum">
              <a:rPr lang="en-US" smtClean="0"/>
              <a:t>131</a:t>
            </a:fld>
            <a:endParaRPr lang="en-US"/>
          </a:p>
        </p:txBody>
      </p:sp>
    </p:spTree>
    <p:extLst>
      <p:ext uri="{BB962C8B-B14F-4D97-AF65-F5344CB8AC3E}">
        <p14:creationId xmlns:p14="http://schemas.microsoft.com/office/powerpoint/2010/main" val="299579096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forward</a:t>
            </a:r>
            <a:endParaRPr lang="en-US" dirty="0"/>
          </a:p>
        </p:txBody>
      </p:sp>
      <p:sp>
        <p:nvSpPr>
          <p:cNvPr id="3" name="Content Placeholder 2"/>
          <p:cNvSpPr>
            <a:spLocks noGrp="1"/>
          </p:cNvSpPr>
          <p:nvPr>
            <p:ph idx="1"/>
          </p:nvPr>
        </p:nvSpPr>
        <p:spPr>
          <a:xfrm>
            <a:off x="802615" y="1344592"/>
            <a:ext cx="7049689" cy="4751408"/>
          </a:xfrm>
        </p:spPr>
        <p:txBody>
          <a:bodyPr/>
          <a:lstStyle/>
          <a:p>
            <a:pPr marL="174625" lvl="1" indent="-174625">
              <a:buClr>
                <a:schemeClr val="accent1"/>
              </a:buClr>
              <a:buFont typeface="Arial" pitchFamily="34" charset="0"/>
              <a:buChar char="•"/>
            </a:pPr>
            <a:r>
              <a:rPr lang="en-US" b="1" dirty="0" smtClean="0"/>
              <a:t>General Ideas: </a:t>
            </a:r>
          </a:p>
          <a:p>
            <a:pPr lvl="1"/>
            <a:r>
              <a:rPr lang="en-US" dirty="0"/>
              <a:t>Make a list of how the library can </a:t>
            </a:r>
            <a:r>
              <a:rPr lang="en-US" dirty="0" smtClean="0"/>
              <a:t>provide guidance or actual services related to dissemination</a:t>
            </a:r>
          </a:p>
          <a:p>
            <a:pPr lvl="1"/>
            <a:r>
              <a:rPr lang="en-US" dirty="0" smtClean="0"/>
              <a:t>Make a </a:t>
            </a:r>
            <a:r>
              <a:rPr lang="en-US" dirty="0" err="1" smtClean="0"/>
              <a:t>LibGuide</a:t>
            </a:r>
            <a:r>
              <a:rPr lang="en-US" dirty="0" smtClean="0"/>
              <a:t> on resources for dissemination plans</a:t>
            </a:r>
          </a:p>
          <a:p>
            <a:r>
              <a:rPr lang="en-US" b="1" dirty="0" smtClean="0"/>
              <a:t>Working with faculty: </a:t>
            </a:r>
          </a:p>
          <a:p>
            <a:pPr lvl="1"/>
            <a:r>
              <a:rPr lang="en-US" dirty="0" smtClean="0"/>
              <a:t>Work with faculty to write impact statements that includes alternative metrics for their CV, </a:t>
            </a:r>
            <a:r>
              <a:rPr lang="en-US" dirty="0" err="1" smtClean="0"/>
              <a:t>biosketch</a:t>
            </a:r>
            <a:r>
              <a:rPr lang="en-US" dirty="0" smtClean="0"/>
              <a:t>, online profile, etc. </a:t>
            </a:r>
          </a:p>
          <a:p>
            <a:pPr lvl="1"/>
            <a:r>
              <a:rPr lang="en-US" dirty="0" smtClean="0"/>
              <a:t>Create a presentation on dissemination and social media for researchers</a:t>
            </a:r>
          </a:p>
          <a:p>
            <a:pPr lvl="1"/>
            <a:r>
              <a:rPr lang="en-US" dirty="0" smtClean="0"/>
              <a:t>Use yours or the library’s social media (blogs, news items, twitter, </a:t>
            </a:r>
            <a:r>
              <a:rPr lang="en-US" dirty="0" err="1" smtClean="0"/>
              <a:t>facebook</a:t>
            </a:r>
            <a:r>
              <a:rPr lang="en-US" dirty="0" smtClean="0"/>
              <a:t>) to highlight researchers who are active on social media</a:t>
            </a:r>
          </a:p>
          <a:p>
            <a:r>
              <a:rPr lang="en-US" b="1" dirty="0" smtClean="0"/>
              <a:t>Working with Centers, Programs, Institutes: </a:t>
            </a:r>
          </a:p>
          <a:p>
            <a:pPr lvl="1"/>
            <a:r>
              <a:rPr lang="en-US" dirty="0"/>
              <a:t>Create a presentation on dissemination and social media for </a:t>
            </a:r>
            <a:r>
              <a:rPr lang="en-US" dirty="0" smtClean="0"/>
              <a:t>Centers, Programs, and Institutes</a:t>
            </a:r>
          </a:p>
          <a:p>
            <a:pPr lvl="1"/>
            <a:r>
              <a:rPr lang="en-US" dirty="0"/>
              <a:t>Convene a panel of speakers on research dissemination topics</a:t>
            </a:r>
          </a:p>
          <a:p>
            <a:pPr lvl="1"/>
            <a:r>
              <a:rPr lang="en-US" dirty="0" smtClean="0"/>
              <a:t>Follow the Center (etc.) on social media to help highlight their work</a:t>
            </a:r>
          </a:p>
          <a:p>
            <a:pPr marL="206375" lvl="1" indent="0">
              <a:buNone/>
            </a:pPr>
            <a:endParaRPr lang="en-US" dirty="0" smtClean="0"/>
          </a:p>
        </p:txBody>
      </p:sp>
      <p:sp>
        <p:nvSpPr>
          <p:cNvPr id="4" name="Slide Number Placeholder 3"/>
          <p:cNvSpPr>
            <a:spLocks noGrp="1"/>
          </p:cNvSpPr>
          <p:nvPr>
            <p:ph type="sldNum" sz="quarter" idx="12"/>
          </p:nvPr>
        </p:nvSpPr>
        <p:spPr/>
        <p:txBody>
          <a:bodyPr/>
          <a:lstStyle/>
          <a:p>
            <a:fld id="{0D558541-60C9-42A2-8392-FF12533A6B7A}" type="slidenum">
              <a:rPr lang="en-US" smtClean="0"/>
              <a:pPr/>
              <a:t>132</a:t>
            </a:fld>
            <a:endParaRPr lang="en-US" dirty="0"/>
          </a:p>
        </p:txBody>
      </p:sp>
      <p:sp>
        <p:nvSpPr>
          <p:cNvPr id="5" name="Text Placeholder 4"/>
          <p:cNvSpPr>
            <a:spLocks noGrp="1"/>
          </p:cNvSpPr>
          <p:nvPr>
            <p:ph type="body" sz="quarter" idx="13"/>
          </p:nvPr>
        </p:nvSpPr>
        <p:spPr/>
        <p:txBody>
          <a:bodyPr/>
          <a:lstStyle/>
          <a:p>
            <a:r>
              <a:rPr lang="en-US" dirty="0" smtClean="0"/>
              <a:t>Ideas for making use of today’s content…</a:t>
            </a:r>
            <a:endParaRPr lang="en-US" dirty="0"/>
          </a:p>
        </p:txBody>
      </p:sp>
    </p:spTree>
    <p:extLst>
      <p:ext uri="{BB962C8B-B14F-4D97-AF65-F5344CB8AC3E}">
        <p14:creationId xmlns:p14="http://schemas.microsoft.com/office/powerpoint/2010/main" val="250458511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Evaluation</a:t>
            </a:r>
            <a:endParaRPr lang="en-US" dirty="0"/>
          </a:p>
        </p:txBody>
      </p:sp>
      <p:sp>
        <p:nvSpPr>
          <p:cNvPr id="3" name="Content Placeholder 2"/>
          <p:cNvSpPr>
            <a:spLocks noGrp="1"/>
          </p:cNvSpPr>
          <p:nvPr>
            <p:ph idx="1"/>
          </p:nvPr>
        </p:nvSpPr>
        <p:spPr>
          <a:xfrm>
            <a:off x="990599" y="2154702"/>
            <a:ext cx="7049689" cy="4093029"/>
          </a:xfrm>
        </p:spPr>
        <p:txBody>
          <a:bodyPr/>
          <a:lstStyle/>
          <a:p>
            <a:endParaRPr lang="en-US" dirty="0" smtClean="0"/>
          </a:p>
          <a:p>
            <a:pPr marL="457200" indent="-457200">
              <a:buFont typeface="+mj-lt"/>
              <a:buAutoNum type="arabicPeriod"/>
            </a:pPr>
            <a:r>
              <a:rPr lang="en-US" dirty="0" smtClean="0"/>
              <a:t>Go </a:t>
            </a:r>
            <a:r>
              <a:rPr lang="en-US" dirty="0"/>
              <a:t>to </a:t>
            </a:r>
            <a:r>
              <a:rPr lang="en-US" u="sng" dirty="0">
                <a:hlinkClick r:id="rId3"/>
              </a:rPr>
              <a:t>www.medlib-ed.org</a:t>
            </a:r>
            <a:r>
              <a:rPr lang="en-US" dirty="0"/>
              <a:t>.</a:t>
            </a:r>
          </a:p>
          <a:p>
            <a:pPr marL="457200" indent="-457200">
              <a:buFont typeface="+mj-lt"/>
              <a:buAutoNum type="arabicPeriod"/>
            </a:pPr>
            <a:r>
              <a:rPr lang="en-US" dirty="0" smtClean="0"/>
              <a:t>Login</a:t>
            </a:r>
            <a:endParaRPr lang="en-US" dirty="0"/>
          </a:p>
          <a:p>
            <a:pPr marL="457200" indent="-457200">
              <a:buFont typeface="+mj-lt"/>
              <a:buAutoNum type="arabicPeriod"/>
            </a:pPr>
            <a:r>
              <a:rPr lang="en-US" dirty="0" smtClean="0"/>
              <a:t>Click </a:t>
            </a:r>
            <a:r>
              <a:rPr lang="en-US" b="1" dirty="0"/>
              <a:t>My Learning</a:t>
            </a:r>
            <a:r>
              <a:rPr lang="en-US" dirty="0"/>
              <a:t> on the blue bar near the top of the page.</a:t>
            </a:r>
          </a:p>
          <a:p>
            <a:pPr marL="457200" indent="-457200">
              <a:buFont typeface="+mj-lt"/>
              <a:buAutoNum type="arabicPeriod"/>
            </a:pPr>
            <a:r>
              <a:rPr lang="en-US" dirty="0" smtClean="0"/>
              <a:t>Select </a:t>
            </a:r>
            <a:r>
              <a:rPr lang="en-US" dirty="0"/>
              <a:t>the course from your list and complete the attestation, evaluation and claim credit.</a:t>
            </a:r>
          </a:p>
          <a:p>
            <a:pPr marL="457200" indent="-457200">
              <a:buFont typeface="+mj-lt"/>
              <a:buAutoNum type="arabicPeriod"/>
            </a:pPr>
            <a:r>
              <a:rPr lang="en-US" dirty="0" smtClean="0"/>
              <a:t>If </a:t>
            </a:r>
            <a:r>
              <a:rPr lang="en-US" dirty="0"/>
              <a:t>you have questions or run into problem, please email </a:t>
            </a:r>
            <a:r>
              <a:rPr lang="en-US" u="sng" dirty="0">
                <a:hlinkClick r:id="rId4"/>
              </a:rPr>
              <a:t>MEDLIB-ED@mail.mlahq.org</a:t>
            </a:r>
            <a:r>
              <a:rPr lang="en-US" u="sng" dirty="0" smtClean="0"/>
              <a:t>.</a:t>
            </a:r>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133</a:t>
            </a:fld>
            <a:endParaRPr lang="en-US" dirty="0"/>
          </a:p>
        </p:txBody>
      </p:sp>
      <p:sp>
        <p:nvSpPr>
          <p:cNvPr id="7" name="Rectangle 6"/>
          <p:cNvSpPr/>
          <p:nvPr/>
        </p:nvSpPr>
        <p:spPr>
          <a:xfrm>
            <a:off x="868039" y="1066800"/>
            <a:ext cx="7814344" cy="923330"/>
          </a:xfrm>
          <a:prstGeom prst="rect">
            <a:avLst/>
          </a:prstGeom>
        </p:spPr>
        <p:txBody>
          <a:bodyPr wrap="square">
            <a:spAutoFit/>
          </a:bodyPr>
          <a:lstStyle/>
          <a:p>
            <a:r>
              <a:rPr lang="en-US" dirty="0">
                <a:ea typeface="Calibri" panose="020F0502020204030204" pitchFamily="34" charset="0"/>
                <a:cs typeface="Times New Roman" panose="02020603050405020304" pitchFamily="18" charset="0"/>
              </a:rPr>
              <a:t>Please follow the instructions below in order to complete an evaluation and claim an MLA Certificate of Credit for your participation. </a:t>
            </a:r>
            <a:r>
              <a:rPr lang="en-US" b="1" dirty="0">
                <a:ea typeface="Calibri" panose="020F0502020204030204" pitchFamily="34" charset="0"/>
                <a:cs typeface="Times New Roman" panose="02020603050405020304" pitchFamily="18" charset="0"/>
              </a:rPr>
              <a:t>You have 30 days from the date you completed the course to complete an evaluation and claim credit. </a:t>
            </a:r>
          </a:p>
        </p:txBody>
      </p:sp>
    </p:spTree>
    <p:extLst>
      <p:ext uri="{BB962C8B-B14F-4D97-AF65-F5344CB8AC3E}">
        <p14:creationId xmlns:p14="http://schemas.microsoft.com/office/powerpoint/2010/main" val="126261413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33400"/>
            <a:ext cx="6722378" cy="876329"/>
          </a:xfrm>
        </p:spPr>
        <p:txBody>
          <a:bodyPr/>
          <a:lstStyle/>
          <a:p>
            <a:r>
              <a:rPr lang="en-US" sz="4400" dirty="0" smtClean="0"/>
              <a:t>Acknowledgements</a:t>
            </a:r>
            <a:endParaRPr lang="en-US" sz="4400" dirty="0"/>
          </a:p>
        </p:txBody>
      </p:sp>
      <p:sp>
        <p:nvSpPr>
          <p:cNvPr id="3" name="Subtitle 2"/>
          <p:cNvSpPr>
            <a:spLocks noGrp="1"/>
          </p:cNvSpPr>
          <p:nvPr>
            <p:ph type="subTitle" idx="1"/>
          </p:nvPr>
        </p:nvSpPr>
        <p:spPr>
          <a:xfrm>
            <a:off x="1524000" y="1676400"/>
            <a:ext cx="6629400" cy="4114800"/>
          </a:xfrm>
        </p:spPr>
        <p:txBody>
          <a:bodyPr/>
          <a:lstStyle/>
          <a:p>
            <a:r>
              <a:rPr lang="en-US" sz="1800" dirty="0" smtClean="0"/>
              <a:t>The following people are instrumental in developing research impact  and dissemination materials and training, and from whose guidance we have greatly benefited.  </a:t>
            </a:r>
          </a:p>
          <a:p>
            <a:endParaRPr lang="en-US" sz="1800" b="1" dirty="0" smtClean="0"/>
          </a:p>
          <a:p>
            <a:pPr>
              <a:lnSpc>
                <a:spcPct val="100000"/>
              </a:lnSpc>
            </a:pPr>
            <a:r>
              <a:rPr lang="en-US" sz="1800" b="1" dirty="0" smtClean="0"/>
              <a:t>Cathy </a:t>
            </a:r>
            <a:r>
              <a:rPr lang="en-US" sz="1800" b="1" dirty="0" err="1" smtClean="0"/>
              <a:t>Sarli</a:t>
            </a:r>
            <a:r>
              <a:rPr lang="en-US" sz="1800" b="1" dirty="0" smtClean="0"/>
              <a:t> </a:t>
            </a:r>
          </a:p>
          <a:p>
            <a:pPr>
              <a:lnSpc>
                <a:spcPct val="100000"/>
              </a:lnSpc>
            </a:pPr>
            <a:r>
              <a:rPr lang="en-US" sz="1800" dirty="0" smtClean="0"/>
              <a:t>Becker Medical Library, Washington University in St. Louis</a:t>
            </a:r>
          </a:p>
          <a:p>
            <a:pPr>
              <a:lnSpc>
                <a:spcPct val="100000"/>
              </a:lnSpc>
            </a:pPr>
            <a:endParaRPr lang="en-US" sz="1800" dirty="0" smtClean="0"/>
          </a:p>
          <a:p>
            <a:pPr>
              <a:lnSpc>
                <a:spcPct val="100000"/>
              </a:lnSpc>
            </a:pPr>
            <a:r>
              <a:rPr lang="en-US" sz="1800" b="1" dirty="0" smtClean="0"/>
              <a:t>Amy </a:t>
            </a:r>
            <a:r>
              <a:rPr lang="en-US" sz="1800" b="1" dirty="0" err="1" smtClean="0"/>
              <a:t>Suiter</a:t>
            </a:r>
            <a:endParaRPr lang="en-US" sz="1800" b="1" dirty="0" smtClean="0"/>
          </a:p>
          <a:p>
            <a:pPr>
              <a:lnSpc>
                <a:spcPct val="100000"/>
              </a:lnSpc>
            </a:pPr>
            <a:r>
              <a:rPr lang="en-US" sz="1800" dirty="0" smtClean="0"/>
              <a:t>Becker Medical Library, Washington University in St. Louis</a:t>
            </a:r>
          </a:p>
          <a:p>
            <a:pPr>
              <a:lnSpc>
                <a:spcPct val="100000"/>
              </a:lnSpc>
            </a:pPr>
            <a:endParaRPr lang="en-US" sz="1800" dirty="0" smtClean="0"/>
          </a:p>
          <a:p>
            <a:pPr>
              <a:lnSpc>
                <a:spcPct val="100000"/>
              </a:lnSpc>
            </a:pPr>
            <a:r>
              <a:rPr lang="en-US" sz="1800" b="1" dirty="0" smtClean="0"/>
              <a:t>Kristi Holmes</a:t>
            </a:r>
          </a:p>
          <a:p>
            <a:pPr>
              <a:lnSpc>
                <a:spcPct val="100000"/>
              </a:lnSpc>
            </a:pPr>
            <a:r>
              <a:rPr lang="en-US" sz="1800" dirty="0" err="1" smtClean="0"/>
              <a:t>Galter</a:t>
            </a:r>
            <a:r>
              <a:rPr lang="en-US" sz="1800" dirty="0" smtClean="0"/>
              <a:t> Health Sciences Library &amp; Learning Center, Northwestern University</a:t>
            </a:r>
          </a:p>
          <a:p>
            <a:pPr>
              <a:lnSpc>
                <a:spcPct val="150000"/>
              </a:lnSpc>
            </a:pPr>
            <a:endParaRPr lang="en-US" sz="1800" dirty="0"/>
          </a:p>
          <a:p>
            <a:endParaRPr lang="en-US" sz="1800" dirty="0"/>
          </a:p>
        </p:txBody>
      </p:sp>
    </p:spTree>
    <p:extLst>
      <p:ext uri="{BB962C8B-B14F-4D97-AF65-F5344CB8AC3E}">
        <p14:creationId xmlns:p14="http://schemas.microsoft.com/office/powerpoint/2010/main" val="367544813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solidFill>
                  <a:prstClr val="white"/>
                </a:solidFill>
              </a:rPr>
              <a:pPr/>
              <a:t>135</a:t>
            </a:fld>
            <a:endParaRPr lang="en-US">
              <a:solidFill>
                <a:prstClr val="white"/>
              </a:solidFill>
            </a:endParaRPr>
          </a:p>
        </p:txBody>
      </p:sp>
    </p:spTree>
    <p:extLst>
      <p:ext uri="{BB962C8B-B14F-4D97-AF65-F5344CB8AC3E}">
        <p14:creationId xmlns:p14="http://schemas.microsoft.com/office/powerpoint/2010/main" val="3380147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8936</TotalTime>
  <Words>15085</Words>
  <Application>Microsoft Office PowerPoint</Application>
  <PresentationFormat>On-screen Show (4:3)</PresentationFormat>
  <Paragraphs>1690</Paragraphs>
  <Slides>135</Slides>
  <Notes>134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135</vt:i4>
      </vt:variant>
    </vt:vector>
  </HeadingPairs>
  <TitlesOfParts>
    <vt:vector size="143" baseType="lpstr">
      <vt:lpstr>Abadi MT Condensed Extra Bold</vt:lpstr>
      <vt:lpstr>Arial</vt:lpstr>
      <vt:lpstr>Calibri</vt:lpstr>
      <vt:lpstr>Calibri Light</vt:lpstr>
      <vt:lpstr>Symbol</vt:lpstr>
      <vt:lpstr>Times New Roman</vt:lpstr>
      <vt:lpstr>Wingdings</vt:lpstr>
      <vt:lpstr>Northwestern Medicine High Brand</vt:lpstr>
      <vt:lpstr>Welcome</vt:lpstr>
      <vt:lpstr>Who we are</vt:lpstr>
      <vt:lpstr>Goals for the class</vt:lpstr>
      <vt:lpstr>Schedule for the afternoon</vt:lpstr>
      <vt:lpstr>Contextualizing Dissemination</vt:lpstr>
      <vt:lpstr>Introduction Activity</vt:lpstr>
      <vt:lpstr>PowerPoint Presentation</vt:lpstr>
      <vt:lpstr>PowerPoint Presentation</vt:lpstr>
      <vt:lpstr>Dissemination Overview</vt:lpstr>
      <vt:lpstr>Defining terms</vt:lpstr>
      <vt:lpstr>How does dissemination happen?</vt:lpstr>
      <vt:lpstr>How does dissemination happen?</vt:lpstr>
      <vt:lpstr>How does dissemination happen?</vt:lpstr>
      <vt:lpstr>How does dissemination happen?</vt:lpstr>
      <vt:lpstr>How does dissemination happen?</vt:lpstr>
      <vt:lpstr>Why dissemination?</vt:lpstr>
      <vt:lpstr>Why dissemination?</vt:lpstr>
      <vt:lpstr>Why dissemination?</vt:lpstr>
      <vt:lpstr>Why dissemination?</vt:lpstr>
      <vt:lpstr>Example of dissemination in action</vt:lpstr>
      <vt:lpstr>Example of dissemination in action</vt:lpstr>
      <vt:lpstr>Example of dissemination in action</vt:lpstr>
      <vt:lpstr>Example of dissemination in action</vt:lpstr>
      <vt:lpstr>Example of dissemination in action continued…</vt:lpstr>
      <vt:lpstr>Example of dissemination in action continued…</vt:lpstr>
      <vt:lpstr>Example of dissemination in action continued…</vt:lpstr>
      <vt:lpstr>Housekeeping…</vt:lpstr>
      <vt:lpstr>Housekeeping…</vt:lpstr>
      <vt:lpstr>Dissemination Plans</vt:lpstr>
      <vt:lpstr>Make a plan for dissemination</vt:lpstr>
      <vt:lpstr>Make a plan for dissemination</vt:lpstr>
      <vt:lpstr>Activity 1: Choose a research paper</vt:lpstr>
      <vt:lpstr>Activity 1: Choose a research paper</vt:lpstr>
      <vt:lpstr>Make a plan for dissemination</vt:lpstr>
      <vt:lpstr>General goals for dissemination plans</vt:lpstr>
      <vt:lpstr>General goals for dissemination plans</vt:lpstr>
      <vt:lpstr>What do you want to achieve? (continued)</vt:lpstr>
      <vt:lpstr>Activity 2: What do you want to achieve?</vt:lpstr>
      <vt:lpstr>Activity 2: What do you want to achieve?</vt:lpstr>
      <vt:lpstr>Make a plan for dissemination</vt:lpstr>
      <vt:lpstr>Choosing an audience</vt:lpstr>
      <vt:lpstr>Choosing an audience</vt:lpstr>
      <vt:lpstr>Choosing an audience</vt:lpstr>
      <vt:lpstr>PowerPoint Presentation</vt:lpstr>
      <vt:lpstr>Audience: Senior Citizen(s)</vt:lpstr>
      <vt:lpstr>Audience: Community Group/Government/Committee</vt:lpstr>
      <vt:lpstr>Audience: Clinical Researcher(s)</vt:lpstr>
      <vt:lpstr>Audience: Health Care Provider(s)</vt:lpstr>
      <vt:lpstr>Audience: Professional Worker(s)</vt:lpstr>
      <vt:lpstr>Audience: Funding Agency </vt:lpstr>
      <vt:lpstr>Activity 3: Choose an audience</vt:lpstr>
      <vt:lpstr>Activity 3: Choose an audience</vt:lpstr>
      <vt:lpstr>Make a plan for dissemination</vt:lpstr>
      <vt:lpstr>Choosing a format or tool</vt:lpstr>
      <vt:lpstr>Audience Poll</vt:lpstr>
      <vt:lpstr>PowerPoint Presentation</vt:lpstr>
      <vt:lpstr>PowerPoint Presentation</vt:lpstr>
      <vt:lpstr>PowerPoint Presentation</vt:lpstr>
      <vt:lpstr>PowerPoint Presentation</vt:lpstr>
      <vt:lpstr>PowerPoint Presentation</vt:lpstr>
      <vt:lpstr>PowerPoint Presentation</vt:lpstr>
      <vt:lpstr>But what about…</vt:lpstr>
      <vt:lpstr>Considerations for generating an audience</vt:lpstr>
      <vt:lpstr>Considerations for generating an audience</vt:lpstr>
      <vt:lpstr>Considerations for generating an audience continued…</vt:lpstr>
      <vt:lpstr>Activity 4: Choose a format</vt:lpstr>
      <vt:lpstr>Activity 4: Choose a format</vt:lpstr>
      <vt:lpstr>Take a break</vt:lpstr>
      <vt:lpstr>Schedule for the afternoon</vt:lpstr>
      <vt:lpstr>Make a plan for dissemination</vt:lpstr>
      <vt:lpstr>Considerations for generating content</vt:lpstr>
      <vt:lpstr>Considerations for generating content</vt:lpstr>
      <vt:lpstr>Considerations for generating content</vt:lpstr>
      <vt:lpstr>Considerations for generating content continued…</vt:lpstr>
      <vt:lpstr>Considerations for generating content continued…</vt:lpstr>
      <vt:lpstr>Lay Summaries</vt:lpstr>
      <vt:lpstr>Lay Summaries continued…</vt:lpstr>
      <vt:lpstr>Plain Language</vt:lpstr>
      <vt:lpstr>Readability</vt:lpstr>
      <vt:lpstr>Activity 5 : Generating Content</vt:lpstr>
      <vt:lpstr>Activity 5: Generating Content</vt:lpstr>
      <vt:lpstr>Make a plan for dissemination</vt:lpstr>
      <vt:lpstr>Types of tweets</vt:lpstr>
      <vt:lpstr>Anatomy of a tweet</vt:lpstr>
      <vt:lpstr>Anatomy of a tweet</vt:lpstr>
      <vt:lpstr>Anatomy of a tweet</vt:lpstr>
      <vt:lpstr>Anatomy of a tweet</vt:lpstr>
      <vt:lpstr>Anatomy of a tweet</vt:lpstr>
      <vt:lpstr>Improving a tweet</vt:lpstr>
      <vt:lpstr>Improving a tweet</vt:lpstr>
      <vt:lpstr>Improving a tweet</vt:lpstr>
      <vt:lpstr>Improving a tweet</vt:lpstr>
      <vt:lpstr>Improving a tweet</vt:lpstr>
      <vt:lpstr>Types of facebook posts</vt:lpstr>
      <vt:lpstr>Anatomy of a facebook post</vt:lpstr>
      <vt:lpstr>Anatomy of a facebook post</vt:lpstr>
      <vt:lpstr>Anatomy of a facebook post</vt:lpstr>
      <vt:lpstr>Facebook poll</vt:lpstr>
      <vt:lpstr>Activity 6: Making content more shareable</vt:lpstr>
      <vt:lpstr>Activity 6:  Making content more shareable</vt:lpstr>
      <vt:lpstr>Make a plan for dissemination</vt:lpstr>
      <vt:lpstr>Creating eye-catching images</vt:lpstr>
      <vt:lpstr>Activity 7: Create eye-catching images</vt:lpstr>
      <vt:lpstr>Activity 7: Create eye-catching images</vt:lpstr>
      <vt:lpstr>Activity 7: Create eye-catching images</vt:lpstr>
      <vt:lpstr>Take a break</vt:lpstr>
      <vt:lpstr>Schedule for the afternoon</vt:lpstr>
      <vt:lpstr>Navigating Risks of Online Communication</vt:lpstr>
      <vt:lpstr>Navigating Risks of Online Communication</vt:lpstr>
      <vt:lpstr>Managing Social Media Content</vt:lpstr>
      <vt:lpstr>Hootsuite</vt:lpstr>
      <vt:lpstr>Kudos - Personal Dashboard</vt:lpstr>
      <vt:lpstr>Managing Social Media Content continued…</vt:lpstr>
      <vt:lpstr>Using Alternative Metrics</vt:lpstr>
      <vt:lpstr>PowerPoint Presentation</vt:lpstr>
      <vt:lpstr>Alternative metrics or Altmetrics</vt:lpstr>
      <vt:lpstr>Advantages of Using Altmetrics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Demonstration</vt:lpstr>
      <vt:lpstr>Activity 8: Writing on impact using alternative metrics</vt:lpstr>
      <vt:lpstr>Activity 8: Writing on impact using alternative metrics</vt:lpstr>
      <vt:lpstr>Why concern ourselves with Altmetrics?</vt:lpstr>
      <vt:lpstr>Moving forward</vt:lpstr>
      <vt:lpstr>Course Evaluation</vt:lpstr>
      <vt:lpstr>Acknowledgements</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creator>Landor Associates Chicago</dc:creator>
  <cp:lastModifiedBy>Karen E Gutzman</cp:lastModifiedBy>
  <cp:revision>588</cp:revision>
  <cp:lastPrinted>2013-09-27T20:14:21Z</cp:lastPrinted>
  <dcterms:created xsi:type="dcterms:W3CDTF">2013-10-23T14:57:36Z</dcterms:created>
  <dcterms:modified xsi:type="dcterms:W3CDTF">2018-05-15T20:31:09Z</dcterms:modified>
</cp:coreProperties>
</file>