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36576000" cy="27432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1442" algn="l" rtl="0" fontAlgn="base">
      <a:spcBef>
        <a:spcPct val="0"/>
      </a:spcBef>
      <a:spcAft>
        <a:spcPct val="0"/>
      </a:spcAft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22883" algn="l" rtl="0" fontAlgn="base">
      <a:spcBef>
        <a:spcPct val="0"/>
      </a:spcBef>
      <a:spcAft>
        <a:spcPct val="0"/>
      </a:spcAft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84325" algn="l" rtl="0" fontAlgn="base">
      <a:spcBef>
        <a:spcPct val="0"/>
      </a:spcBef>
      <a:spcAft>
        <a:spcPct val="0"/>
      </a:spcAft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45766" algn="l" rtl="0" fontAlgn="base">
      <a:spcBef>
        <a:spcPct val="0"/>
      </a:spcBef>
      <a:spcAft>
        <a:spcPct val="0"/>
      </a:spcAft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807208" algn="l" defTabSz="1122883" rtl="0" eaLnBrk="1" latinLnBrk="0" hangingPunct="1"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368650" algn="l" defTabSz="1122883" rtl="0" eaLnBrk="1" latinLnBrk="0" hangingPunct="1"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930091" algn="l" defTabSz="1122883" rtl="0" eaLnBrk="1" latinLnBrk="0" hangingPunct="1"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491533" algn="l" defTabSz="1122883" rtl="0" eaLnBrk="1" latinLnBrk="0" hangingPunct="1">
      <a:defRPr sz="2947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31" userDrawn="1">
          <p15:clr>
            <a:srgbClr val="A4A3A4"/>
          </p15:clr>
        </p15:guide>
        <p15:guide id="2" pos="960" userDrawn="1">
          <p15:clr>
            <a:srgbClr val="A4A3A4"/>
          </p15:clr>
        </p15:guide>
        <p15:guide id="3" pos="22080" userDrawn="1">
          <p15:clr>
            <a:srgbClr val="A4A3A4"/>
          </p15:clr>
        </p15:guide>
        <p15:guide id="4" orient="horz" pos="8434" userDrawn="1">
          <p15:clr>
            <a:srgbClr val="A4A3A4"/>
          </p15:clr>
        </p15:guide>
        <p15:guide id="5" orient="horz" pos="11726" userDrawn="1">
          <p15:clr>
            <a:srgbClr val="A4A3A4"/>
          </p15:clr>
        </p15:guide>
        <p15:guide id="6" orient="horz" pos="112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385"/>
    <a:srgbClr val="22228B"/>
    <a:srgbClr val="6600CC"/>
    <a:srgbClr val="660066"/>
    <a:srgbClr val="520063"/>
    <a:srgbClr val="FF3300"/>
    <a:srgbClr val="6D6E71"/>
    <a:srgbClr val="6300A4"/>
    <a:srgbClr val="5900A4"/>
    <a:srgbClr val="520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87" autoAdjust="0"/>
    <p:restoredTop sz="96271" autoAdjust="0"/>
  </p:normalViewPr>
  <p:slideViewPr>
    <p:cSldViewPr>
      <p:cViewPr>
        <p:scale>
          <a:sx n="30" d="100"/>
          <a:sy n="30" d="100"/>
        </p:scale>
        <p:origin x="1059" y="-278"/>
      </p:cViewPr>
      <p:guideLst>
        <p:guide orient="horz" pos="16731"/>
        <p:guide pos="960"/>
        <p:guide pos="22080"/>
        <p:guide orient="horz" pos="8434"/>
        <p:guide orient="horz" pos="11726"/>
        <p:guide orient="horz" pos="112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122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t" anchorCtr="0" compatLnSpc="1">
            <a:prstTxWarp prst="textNoShape">
              <a:avLst/>
            </a:prstTxWarp>
          </a:bodyPr>
          <a:lstStyle>
            <a:lvl1pPr defTabSz="932073"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279" y="0"/>
            <a:ext cx="3037121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t" anchorCtr="0" compatLnSpc="1">
            <a:prstTxWarp prst="textNoShape">
              <a:avLst/>
            </a:prstTxWarp>
          </a:bodyPr>
          <a:lstStyle>
            <a:lvl1pPr algn="r" defTabSz="932073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79"/>
            <a:ext cx="3037122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b" anchorCtr="0" compatLnSpc="1">
            <a:prstTxWarp prst="textNoShape">
              <a:avLst/>
            </a:prstTxWarp>
          </a:bodyPr>
          <a:lstStyle>
            <a:lvl1pPr defTabSz="932073">
              <a:defRPr sz="12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279" y="8832179"/>
            <a:ext cx="3037121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b" anchorCtr="0" compatLnSpc="1">
            <a:prstTxWarp prst="textNoShape">
              <a:avLst/>
            </a:prstTxWarp>
          </a:bodyPr>
          <a:lstStyle>
            <a:lvl1pPr algn="r" defTabSz="932073">
              <a:defRPr sz="1200"/>
            </a:lvl1pPr>
          </a:lstStyle>
          <a:p>
            <a:fld id="{E02D8853-1055-4E27-AD3E-216D3CAECB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F2285-9329-4B0B-900A-DFF51CC7ED4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749A6-05E9-4095-BA9C-C1C2C30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62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1pPr>
    <a:lvl2pPr marL="561442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2pPr>
    <a:lvl3pPr marL="1122883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3pPr>
    <a:lvl4pPr marL="1684325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4pPr>
    <a:lvl5pPr marL="2245766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5pPr>
    <a:lvl6pPr marL="2807208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6pPr>
    <a:lvl7pPr marL="3368650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7pPr>
    <a:lvl8pPr marL="3930091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8pPr>
    <a:lvl9pPr marL="4491533" algn="l" defTabSz="1122883" rtl="0" eaLnBrk="1" latinLnBrk="0" hangingPunct="1">
      <a:defRPr sz="14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749A6-05E9-4095-BA9C-C1C2C30731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41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2854" y="8522610"/>
            <a:ext cx="31090306" cy="587828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5696" y="15543896"/>
            <a:ext cx="25604611" cy="7012214"/>
          </a:xfrm>
        </p:spPr>
        <p:txBody>
          <a:bodyPr/>
          <a:lstStyle>
            <a:lvl1pPr marL="0" indent="0" algn="ctr">
              <a:buNone/>
              <a:defRPr/>
            </a:lvl1pPr>
            <a:lvl2pPr marL="457178" indent="0" algn="ctr">
              <a:buNone/>
              <a:defRPr/>
            </a:lvl2pPr>
            <a:lvl3pPr marL="914355" indent="0" algn="ctr">
              <a:buNone/>
              <a:defRPr/>
            </a:lvl3pPr>
            <a:lvl4pPr marL="1371533" indent="0" algn="ctr">
              <a:buNone/>
              <a:defRPr/>
            </a:lvl4pPr>
            <a:lvl5pPr marL="1828711" indent="0" algn="ctr">
              <a:buNone/>
              <a:defRPr/>
            </a:lvl5pPr>
            <a:lvl6pPr marL="2285889" indent="0" algn="ctr">
              <a:buNone/>
              <a:defRPr/>
            </a:lvl6pPr>
            <a:lvl7pPr marL="2743066" indent="0" algn="ctr">
              <a:buNone/>
              <a:defRPr/>
            </a:lvl7pPr>
            <a:lvl8pPr marL="3200244" indent="0" algn="ctr">
              <a:buNone/>
              <a:defRPr/>
            </a:lvl8pPr>
            <a:lvl9pPr marL="365742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F21F4-4704-4B6F-A58F-2A009BC94D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7FBF2-6062-4861-8B2B-0ABFA9C48E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061466" y="2437955"/>
            <a:ext cx="7771694" cy="2194605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4617" y="2437955"/>
            <a:ext cx="23147514" cy="2194605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A2BD1-2F2B-423F-B3C9-9CB1753385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37CB8-CE60-4793-A3DF-94EB43378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4" y="17628062"/>
            <a:ext cx="31090306" cy="54473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4" y="11627308"/>
            <a:ext cx="31090306" cy="6000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800"/>
            </a:lvl2pPr>
            <a:lvl3pPr marL="914355" indent="0">
              <a:buNone/>
              <a:defRPr sz="1600"/>
            </a:lvl3pPr>
            <a:lvl4pPr marL="1371533" indent="0">
              <a:buNone/>
              <a:defRPr sz="1400"/>
            </a:lvl4pPr>
            <a:lvl5pPr marL="1828711" indent="0">
              <a:buNone/>
              <a:defRPr sz="1400"/>
            </a:lvl5pPr>
            <a:lvl6pPr marL="2285889" indent="0">
              <a:buNone/>
              <a:defRPr sz="1400"/>
            </a:lvl6pPr>
            <a:lvl7pPr marL="2743066" indent="0">
              <a:buNone/>
              <a:defRPr sz="1400"/>
            </a:lvl7pPr>
            <a:lvl8pPr marL="3200244" indent="0">
              <a:buNone/>
              <a:defRPr sz="1400"/>
            </a:lvl8pPr>
            <a:lvl9pPr marL="3657422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7F496-85AD-4CD4-8509-A0C4A5B4D2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4617" y="7926165"/>
            <a:ext cx="15458723" cy="16457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72668" y="7926165"/>
            <a:ext cx="15460487" cy="16457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487DB-8D07-42A9-A323-81FDA472EC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9160" y="1097643"/>
            <a:ext cx="32917694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9161" y="6141360"/>
            <a:ext cx="16160750" cy="25581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3" indent="0">
              <a:buNone/>
              <a:defRPr sz="1600" b="1"/>
            </a:lvl4pPr>
            <a:lvl5pPr marL="1828711" indent="0">
              <a:buNone/>
              <a:defRPr sz="1600" b="1"/>
            </a:lvl5pPr>
            <a:lvl6pPr marL="2285889" indent="0">
              <a:buNone/>
              <a:defRPr sz="1600" b="1"/>
            </a:lvl6pPr>
            <a:lvl7pPr marL="2743066" indent="0">
              <a:buNone/>
              <a:defRPr sz="1600" b="1"/>
            </a:lvl7pPr>
            <a:lvl8pPr marL="3200244" indent="0">
              <a:buNone/>
              <a:defRPr sz="1600" b="1"/>
            </a:lvl8pPr>
            <a:lvl9pPr marL="365742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9161" y="8699503"/>
            <a:ext cx="16160750" cy="15804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811" y="6141360"/>
            <a:ext cx="16166043" cy="25581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3" indent="0">
              <a:buNone/>
              <a:defRPr sz="1600" b="1"/>
            </a:lvl4pPr>
            <a:lvl5pPr marL="1828711" indent="0">
              <a:buNone/>
              <a:defRPr sz="1600" b="1"/>
            </a:lvl5pPr>
            <a:lvl6pPr marL="2285889" indent="0">
              <a:buNone/>
              <a:defRPr sz="1600" b="1"/>
            </a:lvl6pPr>
            <a:lvl7pPr marL="2743066" indent="0">
              <a:buNone/>
              <a:defRPr sz="1600" b="1"/>
            </a:lvl7pPr>
            <a:lvl8pPr marL="3200244" indent="0">
              <a:buNone/>
              <a:defRPr sz="1600" b="1"/>
            </a:lvl8pPr>
            <a:lvl9pPr marL="365742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811" y="8699503"/>
            <a:ext cx="16166043" cy="15804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0D592-99AC-4007-A695-A672E8C60D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80E-55A6-403B-BC19-ED24A513B5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D7A50-5833-4232-8DDF-9F356AA44A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9161" y="1093107"/>
            <a:ext cx="12033250" cy="46468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99847" y="1093114"/>
            <a:ext cx="20447000" cy="234110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9161" y="5739954"/>
            <a:ext cx="12033250" cy="18764250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3" indent="0">
              <a:buNone/>
              <a:defRPr sz="900"/>
            </a:lvl4pPr>
            <a:lvl5pPr marL="1828711" indent="0">
              <a:buNone/>
              <a:defRPr sz="900"/>
            </a:lvl5pPr>
            <a:lvl6pPr marL="2285889" indent="0">
              <a:buNone/>
              <a:defRPr sz="900"/>
            </a:lvl6pPr>
            <a:lvl7pPr marL="2743066" indent="0">
              <a:buNone/>
              <a:defRPr sz="900"/>
            </a:lvl7pPr>
            <a:lvl8pPr marL="3200244" indent="0">
              <a:buNone/>
              <a:defRPr sz="900"/>
            </a:lvl8pPr>
            <a:lvl9pPr marL="365742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89A1D-19FB-4804-AA69-72ACEECBDA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8450" y="19201949"/>
            <a:ext cx="21946306" cy="22678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8450" y="2451559"/>
            <a:ext cx="21946306" cy="16457839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3" indent="0">
              <a:buNone/>
              <a:defRPr sz="2000"/>
            </a:lvl4pPr>
            <a:lvl5pPr marL="1828711" indent="0">
              <a:buNone/>
              <a:defRPr sz="2000"/>
            </a:lvl5pPr>
            <a:lvl6pPr marL="2285889" indent="0">
              <a:buNone/>
              <a:defRPr sz="2000"/>
            </a:lvl6pPr>
            <a:lvl7pPr marL="2743066" indent="0">
              <a:buNone/>
              <a:defRPr sz="2000"/>
            </a:lvl7pPr>
            <a:lvl8pPr marL="3200244" indent="0">
              <a:buNone/>
              <a:defRPr sz="2000"/>
            </a:lvl8pPr>
            <a:lvl9pPr marL="365742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8450" y="21469804"/>
            <a:ext cx="21946306" cy="3218089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3" indent="0">
              <a:buNone/>
              <a:defRPr sz="900"/>
            </a:lvl4pPr>
            <a:lvl5pPr marL="1828711" indent="0">
              <a:buNone/>
              <a:defRPr sz="900"/>
            </a:lvl5pPr>
            <a:lvl6pPr marL="2285889" indent="0">
              <a:buNone/>
              <a:defRPr sz="900"/>
            </a:lvl6pPr>
            <a:lvl7pPr marL="2743066" indent="0">
              <a:buNone/>
              <a:defRPr sz="900"/>
            </a:lvl7pPr>
            <a:lvl8pPr marL="3200244" indent="0">
              <a:buNone/>
              <a:defRPr sz="900"/>
            </a:lvl8pPr>
            <a:lvl9pPr marL="365742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09FD4-871C-40F3-8AD0-DB9DE752E5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4615" y="2437947"/>
            <a:ext cx="31088543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4615" y="7926165"/>
            <a:ext cx="31088543" cy="1645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44611" y="24994062"/>
            <a:ext cx="7620000" cy="18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defTabSz="2508128">
              <a:defRPr sz="3800"/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7158" y="24994062"/>
            <a:ext cx="11583457" cy="18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algn="ctr" defTabSz="2508128">
              <a:defRPr sz="3800"/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3153" y="24994062"/>
            <a:ext cx="7620000" cy="182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algn="r" defTabSz="2508128">
              <a:defRPr sz="3800"/>
            </a:lvl1pPr>
          </a:lstStyle>
          <a:p>
            <a:fld id="{D89180E7-48B4-4579-B6C9-C14FF84EEA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2pPr>
      <a:lvl3pPr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3pPr>
      <a:lvl4pPr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4pPr>
      <a:lvl5pPr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5pPr>
      <a:lvl6pPr marL="457178"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6pPr>
      <a:lvl7pPr marL="914355"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7pPr>
      <a:lvl8pPr marL="1371533"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8pPr>
      <a:lvl9pPr marL="1828711" algn="ctr" defTabSz="2508128" rtl="0" fontAlgn="base">
        <a:spcBef>
          <a:spcPct val="0"/>
        </a:spcBef>
        <a:spcAft>
          <a:spcPct val="0"/>
        </a:spcAft>
        <a:defRPr sz="12099">
          <a:solidFill>
            <a:schemeClr val="tx2"/>
          </a:solidFill>
          <a:latin typeface="Times New Roman" pitchFamily="18" charset="0"/>
        </a:defRPr>
      </a:lvl9pPr>
    </p:titleStyle>
    <p:bodyStyle>
      <a:lvl1pPr marL="939754" indent="-939754" algn="l" defTabSz="2508128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8250" indent="-784187" algn="l" defTabSz="2508128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160" indent="-627032" algn="l" defTabSz="2508128" rtl="0" fontAlgn="base">
        <a:spcBef>
          <a:spcPct val="20000"/>
        </a:spcBef>
        <a:spcAft>
          <a:spcPct val="0"/>
        </a:spcAft>
        <a:buChar char="•"/>
        <a:defRPr sz="6599">
          <a:solidFill>
            <a:schemeClr val="tx1"/>
          </a:solidFill>
          <a:latin typeface="+mn-lt"/>
        </a:defRPr>
      </a:lvl3pPr>
      <a:lvl4pPr marL="4389224" indent="-627032" algn="l" defTabSz="2508128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288" indent="-627032" algn="l" defTabSz="2508128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465" indent="-627032" algn="l" defTabSz="2508128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643" indent="-627032" algn="l" defTabSz="2508128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4821" indent="-627032" algn="l" defTabSz="2508128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1998" indent="-627032" algn="l" defTabSz="2508128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3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1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200" y="11734800"/>
            <a:ext cx="9605863" cy="6581963"/>
          </a:xfrm>
          <a:prstGeom prst="rect">
            <a:avLst/>
          </a:prstGeom>
        </p:spPr>
      </p:pic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752509" y="2678561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Objectives</a:t>
            </a:r>
            <a:endParaRPr lang="en-US" sz="3600" dirty="0">
              <a:solidFill>
                <a:srgbClr val="414385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</p:txBody>
      </p:sp>
      <p:sp>
        <p:nvSpPr>
          <p:cNvPr id="62" name="Text Box 3"/>
          <p:cNvSpPr txBox="1">
            <a:spLocks noChangeArrowheads="1"/>
          </p:cNvSpPr>
          <p:nvPr/>
        </p:nvSpPr>
        <p:spPr bwMode="auto">
          <a:xfrm>
            <a:off x="711293" y="7335433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Started</a:t>
            </a:r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10972800" y="11276124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Knowledge Flow</a:t>
            </a:r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auto">
          <a:xfrm>
            <a:off x="11029731" y="2669783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Process</a:t>
            </a:r>
          </a:p>
        </p:txBody>
      </p:sp>
      <p:sp>
        <p:nvSpPr>
          <p:cNvPr id="66" name="Text Box 3"/>
          <p:cNvSpPr txBox="1">
            <a:spLocks noChangeArrowheads="1"/>
          </p:cNvSpPr>
          <p:nvPr/>
        </p:nvSpPr>
        <p:spPr bwMode="auto">
          <a:xfrm>
            <a:off x="10855588" y="20658013"/>
            <a:ext cx="103203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Challenges</a:t>
            </a:r>
            <a:endParaRPr lang="en-US" sz="3600" dirty="0">
              <a:solidFill>
                <a:srgbClr val="4143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38654" y="3441680"/>
            <a:ext cx="9199857" cy="3416320"/>
          </a:xfrm>
          <a:prstGeom prst="rect">
            <a:avLst/>
          </a:prstGeom>
          <a:solidFill>
            <a:srgbClr val="22228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Librarians participating in comprehensive literature searches are entrusted to capture all relevant literature on specific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topics. This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leaves many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librarians wondering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if their results reflect the best balance of precision and recall. Citation analysis adds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an objectivity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to searches that will reduce uncertainties. We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examined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the practical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applications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Christopher Belter’s citation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analysis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methodology, which is based on overlapping citations connected by a few key papers,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to enhance search strategies and identify relevant literature.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1112037" y="18422952"/>
            <a:ext cx="6623073" cy="1541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multiple direct and indirect ways in which a citation can be related to an article.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previously published paper may appear in the reference list of an article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11293" y="8127244"/>
            <a:ext cx="9254578" cy="61863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Key Paper</a:t>
            </a:r>
          </a:p>
          <a:p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The proposed method of citation analysis starts with the identification of one or more key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papers. These are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usually seminal articles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covering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the reviewers’ research question and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meeting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inclusion and exclusion criteria. </a:t>
            </a:r>
            <a:endParaRPr lang="en-US" sz="2200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r>
              <a:rPr lang="en-US" sz="2200" b="1" dirty="0" smtClean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Web of Science</a:t>
            </a:r>
            <a:endParaRPr lang="en-US" sz="2200" b="1" dirty="0">
              <a:solidFill>
                <a:schemeClr val="accent6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We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gathered citation data from Web of Science. </a:t>
            </a:r>
            <a:endParaRPr lang="en-US" sz="2200" dirty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endParaRPr lang="en-US" sz="2200" b="1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r>
              <a:rPr lang="en-US" sz="2200" b="1" dirty="0" smtClean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Sci2 </a:t>
            </a: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Tool</a:t>
            </a:r>
          </a:p>
          <a:p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The Sci2 Tool is a free modular toolset designed to support temporal, geospatial, topical, and network analysis and visualization of scholarly datasets.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We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employed the Sci2 Tool to extract the citations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we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retrieved from Web of Science.</a:t>
            </a:r>
          </a:p>
          <a:p>
            <a:endParaRPr lang="en-US" sz="2200" b="1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r>
              <a:rPr lang="en-US" sz="2200" b="1" dirty="0" smtClean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Excel</a:t>
            </a:r>
            <a:endParaRPr lang="en-US" sz="2200" b="1" dirty="0">
              <a:solidFill>
                <a:schemeClr val="accent6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We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used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Microsoft Excel to </a:t>
            </a:r>
            <a:r>
              <a:rPr lang="en-US" sz="2200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format and summarize the data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and citation relationships.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0333"/>
              </p:ext>
            </p:extLst>
          </p:nvPr>
        </p:nvGraphicFramePr>
        <p:xfrm>
          <a:off x="11029731" y="3438692"/>
          <a:ext cx="24663410" cy="736280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56172"/>
                <a:gridCol w="5967461"/>
                <a:gridCol w="1295400"/>
                <a:gridCol w="7349836"/>
                <a:gridCol w="1371600"/>
                <a:gridCol w="7422941"/>
              </a:tblGrid>
              <a:tr h="73628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Cited</a:t>
                      </a:r>
                      <a:endParaRPr lang="en-US" sz="2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Locate and click on the title of a citation for a key paper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Save to Other File Formats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</a:t>
                      </a:r>
                      <a:r>
                        <a:rPr lang="en-US" sz="2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Full Record and Cited References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Format: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</a:t>
                      </a:r>
                      <a:r>
                        <a:rPr lang="en-US" sz="2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lick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</a:t>
                      </a:r>
                      <a:endParaRPr lang="en-US" sz="2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Sci2 Tool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file in the Sci2 Tool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  <a:r>
                        <a:rPr lang="en-US" sz="2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click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as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ISI flat format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Preparation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the paper citation network in Excel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Manager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panel on the right, right click on 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information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then select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the menu options</a:t>
                      </a: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Excel</a:t>
                      </a:r>
                    </a:p>
                    <a:p>
                      <a:pPr marL="0" marR="10541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a column to indicate citation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</a:t>
                      </a:r>
                      <a:endParaRPr lang="en-US" sz="2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Co-citing</a:t>
                      </a:r>
                      <a:endParaRPr lang="en-US" sz="2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Locate and click on the key paper citation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Click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Related Records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</a:t>
                      </a:r>
                      <a:endParaRPr lang="en-US" sz="2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Save to Other File Formats</a:t>
                      </a:r>
                    </a:p>
                    <a:p>
                      <a:pPr marL="742950" marR="10541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Records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consider records that share at least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 with the key paper.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 Content: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Record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File Format: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  <a:r>
                        <a:rPr lang="en-US" sz="21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lick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</a:t>
                      </a:r>
                      <a:endParaRPr lang="en-US" sz="2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Sci2 Tool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file in the Sci2 Tool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  <a:r>
                        <a:rPr lang="en-US" sz="2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click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Load as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ISI flat format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Preparation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the paper citation network in Excel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Manager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panel on the right, right click on the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information 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then select </a:t>
                      </a:r>
                      <a:r>
                        <a:rPr lang="en-US" sz="2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</a:t>
                      </a: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the menu options</a:t>
                      </a: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Excel</a:t>
                      </a:r>
                    </a:p>
                    <a:p>
                      <a:pPr marL="0" marR="10541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a column to indicate citation relationship</a:t>
                      </a:r>
                      <a:endParaRPr lang="en-US" sz="2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541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Citing </a:t>
                      </a:r>
                      <a:r>
                        <a:rPr lang="en-US" sz="21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</a:p>
                    <a:p>
                      <a:pPr marL="0" marR="10541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1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Co-cited</a:t>
                      </a:r>
                      <a:endParaRPr lang="en-US" sz="21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10541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21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Locate and click on the key paper citation 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Click the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Times Cited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Save to Other File Formats </a:t>
                      </a:r>
                      <a:endParaRPr lang="en-US" sz="21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</a:t>
                      </a:r>
                      <a:r>
                        <a:rPr lang="en-US" sz="2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 Content: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Record and Cited References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Choose for File Format: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 Text</a:t>
                      </a:r>
                      <a:r>
                        <a:rPr lang="en-US" sz="21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100" b="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lick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</a:t>
                      </a: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Sci2 Tool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file in the Sci2 Tool</a:t>
                      </a:r>
                    </a:p>
                    <a:p>
                      <a:pPr marL="800078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select file and click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&gt; Load as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ISI flat format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800100" marR="105410" lvl="1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Preparation 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</a:t>
                      </a:r>
                      <a:r>
                        <a:rPr lang="en-US" sz="21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Extract Paper Citation Network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and label the citation network in Excel</a:t>
                      </a:r>
                    </a:p>
                    <a:p>
                      <a:pPr marL="0" marR="10541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Excel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Sort the columns by </a:t>
                      </a:r>
                      <a:r>
                        <a:rPr lang="en-US" sz="21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inOriginalDataSet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10541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 columns accordingly. </a:t>
                      </a:r>
                    </a:p>
                    <a:p>
                      <a:pPr marL="742950" marR="10541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Rows with values in the </a:t>
                      </a:r>
                      <a:r>
                        <a:rPr lang="en-US" sz="21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inOriginalDataSet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citing articles.</a:t>
                      </a:r>
                    </a:p>
                    <a:p>
                      <a:pPr marL="742950" marR="105410" lvl="1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Rows without values in the </a:t>
                      </a:r>
                      <a:r>
                        <a:rPr lang="en-US" sz="21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inOriginalDataSet</a:t>
                      </a:r>
                      <a:r>
                        <a:rPr lang="en-US" sz="2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co-cited articles.</a:t>
                      </a:r>
                      <a:endParaRPr lang="en-US" sz="21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0" y="-101367"/>
            <a:ext cx="36576000" cy="240065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15925">
              <a:lnSpc>
                <a:spcPts val="6000"/>
              </a:lnSpc>
            </a:pPr>
            <a:r>
              <a:rPr lang="en-US" sz="3200" dirty="0" err="1" smtClean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Galter</a:t>
            </a:r>
            <a:r>
              <a:rPr lang="en-US" sz="3200" dirty="0" smtClean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Health Sciences Library, Northwestern University Feinberg School of </a:t>
            </a:r>
            <a:r>
              <a:rPr lang="en-US" sz="3200" dirty="0" smtClean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rPr>
              <a:t>Medicine</a:t>
            </a:r>
            <a:endParaRPr lang="en-US" sz="6000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15925">
              <a:lnSpc>
                <a:spcPts val="6000"/>
              </a:lnSpc>
            </a:pPr>
            <a:r>
              <a:rPr lang="en-US" sz="6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Calibri" charset="0"/>
              </a:rPr>
              <a:t>Bridging </a:t>
            </a:r>
            <a:r>
              <a:rPr lang="en-US" sz="6000" b="1" dirty="0">
                <a:solidFill>
                  <a:srgbClr val="FFFF00"/>
                </a:solidFill>
                <a:latin typeface="Calibri" charset="0"/>
                <a:ea typeface="Calibri" charset="0"/>
                <a:cs typeface="Calibri" charset="0"/>
              </a:rPr>
              <a:t>the Gap: Dare to Incorporate Citation Analysis in Searching for Literature </a:t>
            </a:r>
          </a:p>
          <a:p>
            <a:pPr marL="415925">
              <a:lnSpc>
                <a:spcPts val="6000"/>
              </a:lnSpc>
            </a:pPr>
            <a:r>
              <a:rPr lang="en-US" sz="4000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Q. Eileen </a:t>
            </a:r>
            <a:r>
              <a:rPr lang="en-US" sz="4000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Wafford</a:t>
            </a:r>
            <a:endParaRPr lang="en-US" sz="400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" name="Text Box 10602"/>
          <p:cNvSpPr txBox="1">
            <a:spLocks noChangeArrowheads="1"/>
          </p:cNvSpPr>
          <p:nvPr/>
        </p:nvSpPr>
        <p:spPr bwMode="auto">
          <a:xfrm>
            <a:off x="738654" y="15672316"/>
            <a:ext cx="9199857" cy="8388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 Relationship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Articles connected to the key paper as: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Cited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 source of information and in the reference list.</a:t>
            </a: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 of Publication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efore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key paper.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Citing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used the key paper as a source of information and include the key paper as a citation in the reference list.</a:t>
            </a: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 of Publication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fter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key paper.</a:t>
            </a: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Possible Overlap (reference list could also contain the following)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Cited articles, co-citing articles, and co-cited articles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Indirect Relationship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Articles connected to the key paper 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as: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Co-citing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share a reference with at least one article in the key paper’s reference list. </a:t>
            </a: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 of Publication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efore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concurrent to, or after the key paper.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Possible Overlap (reference list could also contain the following)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Citing articles, co-cited articles, and the key paper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Co-cited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are in the reference lists of articles that have cited the key paper. </a:t>
            </a:r>
            <a:endParaRPr lang="en-U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Publication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efore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concurrent to, or after the key paper.</a:t>
            </a:r>
          </a:p>
          <a:p>
            <a:pPr marL="8001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Possible Overlap (reference list could also contain the following)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Cited articles, co-citing article, and the key paper.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711293" y="1490919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Citation Relationships</a:t>
            </a:r>
          </a:p>
        </p:txBody>
      </p:sp>
      <p:sp>
        <p:nvSpPr>
          <p:cNvPr id="40" name="Text Box 3182"/>
          <p:cNvSpPr txBox="1">
            <a:spLocks noChangeArrowheads="1"/>
          </p:cNvSpPr>
          <p:nvPr/>
        </p:nvSpPr>
        <p:spPr bwMode="auto">
          <a:xfrm>
            <a:off x="22098001" y="23928050"/>
            <a:ext cx="13595140" cy="1569660"/>
          </a:xfrm>
          <a:prstGeom prst="rect">
            <a:avLst/>
          </a:prstGeom>
          <a:solidFill>
            <a:srgbClr val="41438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The biggest benefit of incorporating citation analysis is the identification of new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and relevant citations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Fortunately,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he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tools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required to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incorporate this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methodology are widely available,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and the uniqueness of each search provides librarians with the flexibility to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determine how to apply the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results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in a way that enhances a particular search.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22062582" y="23179997"/>
            <a:ext cx="133498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auto">
          <a:xfrm>
            <a:off x="22062582" y="11336519"/>
            <a:ext cx="13700611" cy="64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Pivot Tables</a:t>
            </a:r>
            <a:endParaRPr lang="en-US" sz="3600" dirty="0">
              <a:solidFill>
                <a:srgbClr val="4143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098001" y="12101655"/>
            <a:ext cx="13629776" cy="52604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pivot table allowed us to quickly and efficiently summarize, analyze, and format data. 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Follow the three step below to create a pivot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table: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Insert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&gt;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Tables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&gt;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PivotTable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are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Excel for Mac 2011 and earlier,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PivotTable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button is on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tab in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Analysis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Excel will display the Create PivotTable dialog with your range or table name selected.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Choose where you want the PivotTable report to be placed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section, select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Worksheet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Click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Excel will create a blank 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pivot table.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Field List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panel allows users to add, arrange, and analyze information. Drag and drop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label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field to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ROWS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area and the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Relationship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field to 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VALUES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area.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can now sort and analyze the citation relationships!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3182"/>
          <p:cNvSpPr txBox="1">
            <a:spLocks noChangeArrowheads="1"/>
          </p:cNvSpPr>
          <p:nvPr/>
        </p:nvSpPr>
        <p:spPr bwMode="auto">
          <a:xfrm>
            <a:off x="10855588" y="21480482"/>
            <a:ext cx="10480412" cy="39703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Sci2 Tool Error Message</a:t>
            </a:r>
          </a:p>
          <a:p>
            <a:pPr>
              <a:spcBef>
                <a:spcPts val="0"/>
              </a:spcBef>
            </a:pPr>
            <a:endParaRPr lang="en-US" sz="1800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800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200" b="1" dirty="0" smtClean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Solution</a:t>
            </a:r>
            <a:r>
              <a:rPr lang="en-US" sz="2200" b="1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: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Remove the row with missing data in Excel.</a:t>
            </a:r>
          </a:p>
          <a:p>
            <a:pPr>
              <a:spcBef>
                <a:spcPts val="0"/>
              </a:spcBef>
            </a:pPr>
            <a:endParaRPr lang="en-US" sz="1100" b="1" dirty="0" smtClean="0">
              <a:solidFill>
                <a:schemeClr val="accent6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Large </a:t>
            </a: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master spreadsheet</a:t>
            </a:r>
          </a:p>
          <a:p>
            <a:pPr>
              <a:spcBef>
                <a:spcPts val="0"/>
              </a:spcBef>
            </a:pPr>
            <a:r>
              <a:rPr lang="en-US" sz="2200" b="1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Solution: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Increase the cut-off number of shared references for “Related Records” in Web of Science.</a:t>
            </a:r>
          </a:p>
          <a:p>
            <a:pPr>
              <a:spcBef>
                <a:spcPts val="0"/>
              </a:spcBef>
            </a:pPr>
            <a:endParaRPr lang="en-US" sz="1100" b="1" dirty="0" smtClean="0">
              <a:solidFill>
                <a:schemeClr val="accent6"/>
              </a:solidFill>
              <a:latin typeface="Arial" panose="020B0604020202020204" pitchFamily="34" charset="0"/>
              <a:ea typeface="Calibri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200" b="1" dirty="0" smtClean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Possible </a:t>
            </a: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overrepresentation </a:t>
            </a:r>
          </a:p>
          <a:p>
            <a:pPr>
              <a:spcBef>
                <a:spcPts val="0"/>
              </a:spcBef>
            </a:pPr>
            <a:r>
              <a:rPr lang="en-US" sz="2200" b="1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Solution: </a:t>
            </a:r>
            <a:r>
              <a:rPr lang="en-US" sz="2200" dirty="0"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Use key papers published by different authors.</a:t>
            </a: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22062582" y="18059400"/>
            <a:ext cx="13700611" cy="64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600" dirty="0">
              <a:solidFill>
                <a:srgbClr val="4143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098000" y="18846492"/>
            <a:ext cx="13629776" cy="37087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Systematic Review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Identified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670 unique citations for title and abstract screening using traditional searching techniques. 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Selected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three key papers and identified 159 citations connected by three or more relationships.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 25 shared citations.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Scoping Review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Identified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152 citation using traditional searching 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methods.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Identified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210 citations using citation </a:t>
            </a: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analysis.</a:t>
            </a: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 5 shared citations. </a:t>
            </a:r>
          </a:p>
        </p:txBody>
      </p:sp>
      <p:sp>
        <p:nvSpPr>
          <p:cNvPr id="49" name="Text Box 3182"/>
          <p:cNvSpPr txBox="1">
            <a:spLocks noChangeArrowheads="1"/>
          </p:cNvSpPr>
          <p:nvPr/>
        </p:nvSpPr>
        <p:spPr bwMode="auto">
          <a:xfrm>
            <a:off x="0" y="26293410"/>
            <a:ext cx="36576000" cy="938719"/>
          </a:xfrm>
          <a:prstGeom prst="rect">
            <a:avLst/>
          </a:prstGeom>
          <a:solidFill>
            <a:srgbClr val="41438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Acknowledgements: A very special gratitude goes out to Karen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Gutzman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 for </a:t>
            </a:r>
            <a:r>
              <a:rPr lang="en-US" sz="2200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her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foundational </a:t>
            </a:r>
            <a:r>
              <a:rPr lang="en-US" sz="2200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support and Christopher Belter. </a:t>
            </a:r>
          </a:p>
          <a:p>
            <a:pPr algn="r">
              <a:spcBef>
                <a:spcPct val="50000"/>
              </a:spcBef>
            </a:pPr>
            <a:r>
              <a:rPr lang="en-US" sz="2200" i="1" dirty="0" smtClean="0">
                <a:solidFill>
                  <a:schemeClr val="bg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</a:rPr>
              <a:t>Reference: Belter, C. W. (2016). Citation analysis as a literature search method for systematic reviews. Journal of the Association for Information Science and Technology, 67(11), 2766. 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2887" y="12798729"/>
            <a:ext cx="1247949" cy="76210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3736" y="12579708"/>
            <a:ext cx="1848108" cy="1219370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 rotWithShape="1">
          <a:blip r:embed="rId6"/>
          <a:srcRect t="5508" r="1874" b="6335"/>
          <a:stretch/>
        </p:blipFill>
        <p:spPr bwMode="auto">
          <a:xfrm>
            <a:off x="14858615" y="21627760"/>
            <a:ext cx="4495800" cy="1319114"/>
          </a:xfrm>
          <a:prstGeom prst="rect">
            <a:avLst/>
          </a:prstGeom>
          <a:ln w="28575"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76962" y="18585857"/>
            <a:ext cx="3688995" cy="1434129"/>
          </a:xfrm>
          <a:prstGeom prst="rect">
            <a:avLst/>
          </a:prstGeom>
        </p:spPr>
      </p:pic>
      <p:pic>
        <p:nvPicPr>
          <p:cNvPr id="1026" name="Picture 2" descr="Feinberg School of Medicin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126902"/>
            <a:ext cx="5015995" cy="707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G Bridge">
  <a:themeElements>
    <a:clrScheme name="GG Brid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G Bri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G Brid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G Brid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Data\Microsoft\Templates\GG Bridge.pot</Template>
  <TotalTime>11419</TotalTime>
  <Words>1198</Words>
  <Application>Microsoft Office PowerPoint</Application>
  <PresentationFormat>Custom</PresentationFormat>
  <Paragraphs>126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GG Bridge</vt:lpstr>
      <vt:lpstr>PowerPoint Presentation</vt:lpstr>
    </vt:vector>
  </TitlesOfParts>
  <Company>SFVAMC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D. Varosy, M.D</dc:creator>
  <cp:lastModifiedBy>Qorvette Eileen Wafford</cp:lastModifiedBy>
  <cp:revision>170</cp:revision>
  <cp:lastPrinted>2002-09-26T20:21:33Z</cp:lastPrinted>
  <dcterms:created xsi:type="dcterms:W3CDTF">2002-04-02T23:37:14Z</dcterms:created>
  <dcterms:modified xsi:type="dcterms:W3CDTF">2017-05-23T20:05:07Z</dcterms:modified>
</cp:coreProperties>
</file>