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sldSz cx="38404800" cy="21945600"/>
  <p:notesSz cx="6858000" cy="9144000"/>
  <p:defaultTextStyle>
    <a:defPPr>
      <a:defRPr lang="en-US"/>
    </a:defPPr>
    <a:lvl1pPr marL="0" algn="l" defTabSz="1567447" rtl="0" eaLnBrk="1" latinLnBrk="0" hangingPunct="1">
      <a:defRPr sz="6200" kern="1200">
        <a:solidFill>
          <a:schemeClr val="tx1"/>
        </a:solidFill>
        <a:latin typeface="+mn-lt"/>
        <a:ea typeface="+mn-ea"/>
        <a:cs typeface="+mn-cs"/>
      </a:defRPr>
    </a:lvl1pPr>
    <a:lvl2pPr marL="1567447" algn="l" defTabSz="1567447" rtl="0" eaLnBrk="1" latinLnBrk="0" hangingPunct="1">
      <a:defRPr sz="6200" kern="1200">
        <a:solidFill>
          <a:schemeClr val="tx1"/>
        </a:solidFill>
        <a:latin typeface="+mn-lt"/>
        <a:ea typeface="+mn-ea"/>
        <a:cs typeface="+mn-cs"/>
      </a:defRPr>
    </a:lvl2pPr>
    <a:lvl3pPr marL="3134895" algn="l" defTabSz="1567447" rtl="0" eaLnBrk="1" latinLnBrk="0" hangingPunct="1">
      <a:defRPr sz="6200" kern="1200">
        <a:solidFill>
          <a:schemeClr val="tx1"/>
        </a:solidFill>
        <a:latin typeface="+mn-lt"/>
        <a:ea typeface="+mn-ea"/>
        <a:cs typeface="+mn-cs"/>
      </a:defRPr>
    </a:lvl3pPr>
    <a:lvl4pPr marL="4702343" algn="l" defTabSz="1567447" rtl="0" eaLnBrk="1" latinLnBrk="0" hangingPunct="1">
      <a:defRPr sz="6200" kern="1200">
        <a:solidFill>
          <a:schemeClr val="tx1"/>
        </a:solidFill>
        <a:latin typeface="+mn-lt"/>
        <a:ea typeface="+mn-ea"/>
        <a:cs typeface="+mn-cs"/>
      </a:defRPr>
    </a:lvl4pPr>
    <a:lvl5pPr marL="6269790" algn="l" defTabSz="1567447" rtl="0" eaLnBrk="1" latinLnBrk="0" hangingPunct="1">
      <a:defRPr sz="6200" kern="1200">
        <a:solidFill>
          <a:schemeClr val="tx1"/>
        </a:solidFill>
        <a:latin typeface="+mn-lt"/>
        <a:ea typeface="+mn-ea"/>
        <a:cs typeface="+mn-cs"/>
      </a:defRPr>
    </a:lvl5pPr>
    <a:lvl6pPr marL="7837237" algn="l" defTabSz="1567447" rtl="0" eaLnBrk="1" latinLnBrk="0" hangingPunct="1">
      <a:defRPr sz="6200" kern="1200">
        <a:solidFill>
          <a:schemeClr val="tx1"/>
        </a:solidFill>
        <a:latin typeface="+mn-lt"/>
        <a:ea typeface="+mn-ea"/>
        <a:cs typeface="+mn-cs"/>
      </a:defRPr>
    </a:lvl6pPr>
    <a:lvl7pPr marL="9404685" algn="l" defTabSz="1567447" rtl="0" eaLnBrk="1" latinLnBrk="0" hangingPunct="1">
      <a:defRPr sz="6200" kern="1200">
        <a:solidFill>
          <a:schemeClr val="tx1"/>
        </a:solidFill>
        <a:latin typeface="+mn-lt"/>
        <a:ea typeface="+mn-ea"/>
        <a:cs typeface="+mn-cs"/>
      </a:defRPr>
    </a:lvl7pPr>
    <a:lvl8pPr marL="10972133" algn="l" defTabSz="1567447" rtl="0" eaLnBrk="1" latinLnBrk="0" hangingPunct="1">
      <a:defRPr sz="6200" kern="1200">
        <a:solidFill>
          <a:schemeClr val="tx1"/>
        </a:solidFill>
        <a:latin typeface="+mn-lt"/>
        <a:ea typeface="+mn-ea"/>
        <a:cs typeface="+mn-cs"/>
      </a:defRPr>
    </a:lvl8pPr>
    <a:lvl9pPr marL="12539580" algn="l" defTabSz="1567447" rtl="0" eaLnBrk="1" latinLnBrk="0" hangingPunct="1">
      <a:defRPr sz="62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635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autoAdjust="0"/>
    <p:restoredTop sz="94654" autoAdjust="0"/>
  </p:normalViewPr>
  <p:slideViewPr>
    <p:cSldViewPr snapToObjects="1">
      <p:cViewPr>
        <p:scale>
          <a:sx n="44" d="100"/>
          <a:sy n="44" d="100"/>
        </p:scale>
        <p:origin x="-72" y="-72"/>
      </p:cViewPr>
      <p:guideLst>
        <p:guide orient="horz" pos="6912"/>
        <p:guide pos="12096"/>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880360" y="6817363"/>
            <a:ext cx="32644080" cy="4704080"/>
          </a:xfrm>
        </p:spPr>
        <p:txBody>
          <a:bodyPr/>
          <a:lstStyle/>
          <a:p>
            <a:r>
              <a:rPr lang="en-US" smtClean="0"/>
              <a:t>Click to edit Master title style</a:t>
            </a:r>
            <a:endParaRPr lang="en-US"/>
          </a:p>
        </p:txBody>
      </p:sp>
      <p:sp>
        <p:nvSpPr>
          <p:cNvPr id="3" name="Subtitle 2"/>
          <p:cNvSpPr>
            <a:spLocks noGrp="1"/>
          </p:cNvSpPr>
          <p:nvPr>
            <p:ph type="subTitle" idx="1"/>
          </p:nvPr>
        </p:nvSpPr>
        <p:spPr>
          <a:xfrm>
            <a:off x="5760720" y="12435840"/>
            <a:ext cx="26883360" cy="5608320"/>
          </a:xfrm>
        </p:spPr>
        <p:txBody>
          <a:bodyPr/>
          <a:lstStyle>
            <a:lvl1pPr marL="0" indent="0" algn="ctr">
              <a:buNone/>
              <a:defRPr>
                <a:solidFill>
                  <a:schemeClr val="tx1">
                    <a:tint val="75000"/>
                  </a:schemeClr>
                </a:solidFill>
              </a:defRPr>
            </a:lvl1pPr>
            <a:lvl2pPr marL="1567447" indent="0" algn="ctr">
              <a:buNone/>
              <a:defRPr>
                <a:solidFill>
                  <a:schemeClr val="tx1">
                    <a:tint val="75000"/>
                  </a:schemeClr>
                </a:solidFill>
              </a:defRPr>
            </a:lvl2pPr>
            <a:lvl3pPr marL="3134895" indent="0" algn="ctr">
              <a:buNone/>
              <a:defRPr>
                <a:solidFill>
                  <a:schemeClr val="tx1">
                    <a:tint val="75000"/>
                  </a:schemeClr>
                </a:solidFill>
              </a:defRPr>
            </a:lvl3pPr>
            <a:lvl4pPr marL="4702343" indent="0" algn="ctr">
              <a:buNone/>
              <a:defRPr>
                <a:solidFill>
                  <a:schemeClr val="tx1">
                    <a:tint val="75000"/>
                  </a:schemeClr>
                </a:solidFill>
              </a:defRPr>
            </a:lvl4pPr>
            <a:lvl5pPr marL="6269790" indent="0" algn="ctr">
              <a:buNone/>
              <a:defRPr>
                <a:solidFill>
                  <a:schemeClr val="tx1">
                    <a:tint val="75000"/>
                  </a:schemeClr>
                </a:solidFill>
              </a:defRPr>
            </a:lvl5pPr>
            <a:lvl6pPr marL="7837237" indent="0" algn="ctr">
              <a:buNone/>
              <a:defRPr>
                <a:solidFill>
                  <a:schemeClr val="tx1">
                    <a:tint val="75000"/>
                  </a:schemeClr>
                </a:solidFill>
              </a:defRPr>
            </a:lvl6pPr>
            <a:lvl7pPr marL="9404685" indent="0" algn="ctr">
              <a:buNone/>
              <a:defRPr>
                <a:solidFill>
                  <a:schemeClr val="tx1">
                    <a:tint val="75000"/>
                  </a:schemeClr>
                </a:solidFill>
              </a:defRPr>
            </a:lvl7pPr>
            <a:lvl8pPr marL="10972133" indent="0" algn="ctr">
              <a:buNone/>
              <a:defRPr>
                <a:solidFill>
                  <a:schemeClr val="tx1">
                    <a:tint val="75000"/>
                  </a:schemeClr>
                </a:solidFill>
              </a:defRPr>
            </a:lvl8pPr>
            <a:lvl9pPr marL="1253958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6844EA8-C00F-C949-8571-C5B4BE9A37F9}" type="datetimeFigureOut">
              <a:rPr lang="en-US" smtClean="0"/>
              <a:pPr/>
              <a:t>5/15/2014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B8DC46-0061-494E-9DF3-62A5A94E677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844EA8-C00F-C949-8571-C5B4BE9A37F9}" type="datetimeFigureOut">
              <a:rPr lang="en-US" smtClean="0"/>
              <a:pPr/>
              <a:t>5/15/2014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B8DC46-0061-494E-9DF3-62A5A94E677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033714" y="14102083"/>
            <a:ext cx="32644080" cy="4358640"/>
          </a:xfrm>
        </p:spPr>
        <p:txBody>
          <a:bodyPr anchor="t"/>
          <a:lstStyle>
            <a:lvl1pPr algn="l">
              <a:defRPr sz="13700" b="1" cap="all"/>
            </a:lvl1pPr>
          </a:lstStyle>
          <a:p>
            <a:r>
              <a:rPr lang="en-US" smtClean="0"/>
              <a:t>Click to edit Master title style</a:t>
            </a:r>
            <a:endParaRPr lang="en-US"/>
          </a:p>
        </p:txBody>
      </p:sp>
      <p:sp>
        <p:nvSpPr>
          <p:cNvPr id="3" name="Text Placeholder 2"/>
          <p:cNvSpPr>
            <a:spLocks noGrp="1"/>
          </p:cNvSpPr>
          <p:nvPr>
            <p:ph type="body" idx="1"/>
          </p:nvPr>
        </p:nvSpPr>
        <p:spPr>
          <a:xfrm>
            <a:off x="3033714" y="9301483"/>
            <a:ext cx="32644080" cy="4800599"/>
          </a:xfrm>
        </p:spPr>
        <p:txBody>
          <a:bodyPr anchor="b"/>
          <a:lstStyle>
            <a:lvl1pPr marL="0" indent="0">
              <a:buNone/>
              <a:defRPr sz="6800">
                <a:solidFill>
                  <a:schemeClr val="tx1">
                    <a:tint val="75000"/>
                  </a:schemeClr>
                </a:solidFill>
              </a:defRPr>
            </a:lvl1pPr>
            <a:lvl2pPr marL="1567447" indent="0">
              <a:buNone/>
              <a:defRPr sz="6200">
                <a:solidFill>
                  <a:schemeClr val="tx1">
                    <a:tint val="75000"/>
                  </a:schemeClr>
                </a:solidFill>
              </a:defRPr>
            </a:lvl2pPr>
            <a:lvl3pPr marL="3134895" indent="0">
              <a:buNone/>
              <a:defRPr sz="5500">
                <a:solidFill>
                  <a:schemeClr val="tx1">
                    <a:tint val="75000"/>
                  </a:schemeClr>
                </a:solidFill>
              </a:defRPr>
            </a:lvl3pPr>
            <a:lvl4pPr marL="4702343" indent="0">
              <a:buNone/>
              <a:defRPr sz="4800">
                <a:solidFill>
                  <a:schemeClr val="tx1">
                    <a:tint val="75000"/>
                  </a:schemeClr>
                </a:solidFill>
              </a:defRPr>
            </a:lvl4pPr>
            <a:lvl5pPr marL="6269790" indent="0">
              <a:buNone/>
              <a:defRPr sz="4800">
                <a:solidFill>
                  <a:schemeClr val="tx1">
                    <a:tint val="75000"/>
                  </a:schemeClr>
                </a:solidFill>
              </a:defRPr>
            </a:lvl5pPr>
            <a:lvl6pPr marL="7837237" indent="0">
              <a:buNone/>
              <a:defRPr sz="4800">
                <a:solidFill>
                  <a:schemeClr val="tx1">
                    <a:tint val="75000"/>
                  </a:schemeClr>
                </a:solidFill>
              </a:defRPr>
            </a:lvl6pPr>
            <a:lvl7pPr marL="9404685" indent="0">
              <a:buNone/>
              <a:defRPr sz="4800">
                <a:solidFill>
                  <a:schemeClr val="tx1">
                    <a:tint val="75000"/>
                  </a:schemeClr>
                </a:solidFill>
              </a:defRPr>
            </a:lvl7pPr>
            <a:lvl8pPr marL="10972133" indent="0">
              <a:buNone/>
              <a:defRPr sz="4800">
                <a:solidFill>
                  <a:schemeClr val="tx1">
                    <a:tint val="75000"/>
                  </a:schemeClr>
                </a:solidFill>
              </a:defRPr>
            </a:lvl8pPr>
            <a:lvl9pPr marL="12539580" indent="0">
              <a:buNone/>
              <a:defRPr sz="48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6844EA8-C00F-C949-8571-C5B4BE9A37F9}" type="datetimeFigureOut">
              <a:rPr lang="en-US" smtClean="0"/>
              <a:pPr/>
              <a:t>5/15/2014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B8DC46-0061-494E-9DF3-62A5A94E677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214488" y="16388081"/>
            <a:ext cx="82636995" cy="46344843"/>
          </a:xfrm>
        </p:spPr>
        <p:txBody>
          <a:bodyPr/>
          <a:lstStyle>
            <a:lvl1pPr>
              <a:defRPr sz="9600"/>
            </a:lvl1pPr>
            <a:lvl2pPr>
              <a:defRPr sz="8200"/>
            </a:lvl2pPr>
            <a:lvl3pPr>
              <a:defRPr sz="6800"/>
            </a:lvl3pPr>
            <a:lvl4pPr>
              <a:defRPr sz="6200"/>
            </a:lvl4pPr>
            <a:lvl5pPr>
              <a:defRPr sz="6200"/>
            </a:lvl5pPr>
            <a:lvl6pPr>
              <a:defRPr sz="6200"/>
            </a:lvl6pPr>
            <a:lvl7pPr>
              <a:defRPr sz="6200"/>
            </a:lvl7pPr>
            <a:lvl8pPr>
              <a:defRPr sz="6200"/>
            </a:lvl8pPr>
            <a:lvl9pPr>
              <a:defRPr sz="6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92491563" y="16388081"/>
            <a:ext cx="82636995" cy="46344843"/>
          </a:xfrm>
        </p:spPr>
        <p:txBody>
          <a:bodyPr/>
          <a:lstStyle>
            <a:lvl1pPr>
              <a:defRPr sz="9600"/>
            </a:lvl1pPr>
            <a:lvl2pPr>
              <a:defRPr sz="8200"/>
            </a:lvl2pPr>
            <a:lvl3pPr>
              <a:defRPr sz="6800"/>
            </a:lvl3pPr>
            <a:lvl4pPr>
              <a:defRPr sz="6200"/>
            </a:lvl4pPr>
            <a:lvl5pPr>
              <a:defRPr sz="6200"/>
            </a:lvl5pPr>
            <a:lvl6pPr>
              <a:defRPr sz="6200"/>
            </a:lvl6pPr>
            <a:lvl7pPr>
              <a:defRPr sz="6200"/>
            </a:lvl7pPr>
            <a:lvl8pPr>
              <a:defRPr sz="6200"/>
            </a:lvl8pPr>
            <a:lvl9pPr>
              <a:defRPr sz="6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6844EA8-C00F-C949-8571-C5B4BE9A37F9}" type="datetimeFigureOut">
              <a:rPr lang="en-US" smtClean="0"/>
              <a:pPr/>
              <a:t>5/15/2014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B8DC46-0061-494E-9DF3-62A5A94E677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920240" y="878843"/>
            <a:ext cx="34564320" cy="3657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920241" y="4912362"/>
            <a:ext cx="16968789" cy="2047239"/>
          </a:xfrm>
        </p:spPr>
        <p:txBody>
          <a:bodyPr anchor="b"/>
          <a:lstStyle>
            <a:lvl1pPr marL="0" indent="0">
              <a:buNone/>
              <a:defRPr sz="8200" b="1"/>
            </a:lvl1pPr>
            <a:lvl2pPr marL="1567447" indent="0">
              <a:buNone/>
              <a:defRPr sz="6800" b="1"/>
            </a:lvl2pPr>
            <a:lvl3pPr marL="3134895" indent="0">
              <a:buNone/>
              <a:defRPr sz="6200" b="1"/>
            </a:lvl3pPr>
            <a:lvl4pPr marL="4702343" indent="0">
              <a:buNone/>
              <a:defRPr sz="5500" b="1"/>
            </a:lvl4pPr>
            <a:lvl5pPr marL="6269790" indent="0">
              <a:buNone/>
              <a:defRPr sz="5500" b="1"/>
            </a:lvl5pPr>
            <a:lvl6pPr marL="7837237" indent="0">
              <a:buNone/>
              <a:defRPr sz="5500" b="1"/>
            </a:lvl6pPr>
            <a:lvl7pPr marL="9404685" indent="0">
              <a:buNone/>
              <a:defRPr sz="5500" b="1"/>
            </a:lvl7pPr>
            <a:lvl8pPr marL="10972133" indent="0">
              <a:buNone/>
              <a:defRPr sz="5500" b="1"/>
            </a:lvl8pPr>
            <a:lvl9pPr marL="12539580" indent="0">
              <a:buNone/>
              <a:defRPr sz="5500" b="1"/>
            </a:lvl9pPr>
          </a:lstStyle>
          <a:p>
            <a:pPr lvl="0"/>
            <a:r>
              <a:rPr lang="en-US" smtClean="0"/>
              <a:t>Click to edit Master text styles</a:t>
            </a:r>
          </a:p>
        </p:txBody>
      </p:sp>
      <p:sp>
        <p:nvSpPr>
          <p:cNvPr id="4" name="Content Placeholder 3"/>
          <p:cNvSpPr>
            <a:spLocks noGrp="1"/>
          </p:cNvSpPr>
          <p:nvPr>
            <p:ph sz="half" idx="2"/>
          </p:nvPr>
        </p:nvSpPr>
        <p:spPr>
          <a:xfrm>
            <a:off x="1920241" y="6959600"/>
            <a:ext cx="16968789" cy="12644123"/>
          </a:xfrm>
        </p:spPr>
        <p:txBody>
          <a:bodyPr/>
          <a:lstStyle>
            <a:lvl1pPr>
              <a:defRPr sz="8200"/>
            </a:lvl1pPr>
            <a:lvl2pPr>
              <a:defRPr sz="6800"/>
            </a:lvl2pPr>
            <a:lvl3pPr>
              <a:defRPr sz="6200"/>
            </a:lvl3pPr>
            <a:lvl4pPr>
              <a:defRPr sz="5500"/>
            </a:lvl4pPr>
            <a:lvl5pPr>
              <a:defRPr sz="5500"/>
            </a:lvl5pPr>
            <a:lvl6pPr>
              <a:defRPr sz="5500"/>
            </a:lvl6pPr>
            <a:lvl7pPr>
              <a:defRPr sz="5500"/>
            </a:lvl7pPr>
            <a:lvl8pPr>
              <a:defRPr sz="5500"/>
            </a:lvl8pPr>
            <a:lvl9pPr>
              <a:defRPr sz="5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9509107" y="4912362"/>
            <a:ext cx="16975455" cy="2047239"/>
          </a:xfrm>
        </p:spPr>
        <p:txBody>
          <a:bodyPr anchor="b"/>
          <a:lstStyle>
            <a:lvl1pPr marL="0" indent="0">
              <a:buNone/>
              <a:defRPr sz="8200" b="1"/>
            </a:lvl1pPr>
            <a:lvl2pPr marL="1567447" indent="0">
              <a:buNone/>
              <a:defRPr sz="6800" b="1"/>
            </a:lvl2pPr>
            <a:lvl3pPr marL="3134895" indent="0">
              <a:buNone/>
              <a:defRPr sz="6200" b="1"/>
            </a:lvl3pPr>
            <a:lvl4pPr marL="4702343" indent="0">
              <a:buNone/>
              <a:defRPr sz="5500" b="1"/>
            </a:lvl4pPr>
            <a:lvl5pPr marL="6269790" indent="0">
              <a:buNone/>
              <a:defRPr sz="5500" b="1"/>
            </a:lvl5pPr>
            <a:lvl6pPr marL="7837237" indent="0">
              <a:buNone/>
              <a:defRPr sz="5500" b="1"/>
            </a:lvl6pPr>
            <a:lvl7pPr marL="9404685" indent="0">
              <a:buNone/>
              <a:defRPr sz="5500" b="1"/>
            </a:lvl7pPr>
            <a:lvl8pPr marL="10972133" indent="0">
              <a:buNone/>
              <a:defRPr sz="5500" b="1"/>
            </a:lvl8pPr>
            <a:lvl9pPr marL="12539580" indent="0">
              <a:buNone/>
              <a:defRPr sz="5500" b="1"/>
            </a:lvl9pPr>
          </a:lstStyle>
          <a:p>
            <a:pPr lvl="0"/>
            <a:r>
              <a:rPr lang="en-US" smtClean="0"/>
              <a:t>Click to edit Master text styles</a:t>
            </a:r>
          </a:p>
        </p:txBody>
      </p:sp>
      <p:sp>
        <p:nvSpPr>
          <p:cNvPr id="6" name="Content Placeholder 5"/>
          <p:cNvSpPr>
            <a:spLocks noGrp="1"/>
          </p:cNvSpPr>
          <p:nvPr>
            <p:ph sz="quarter" idx="4"/>
          </p:nvPr>
        </p:nvSpPr>
        <p:spPr>
          <a:xfrm>
            <a:off x="19509107" y="6959600"/>
            <a:ext cx="16975455" cy="12644123"/>
          </a:xfrm>
        </p:spPr>
        <p:txBody>
          <a:bodyPr/>
          <a:lstStyle>
            <a:lvl1pPr>
              <a:defRPr sz="8200"/>
            </a:lvl1pPr>
            <a:lvl2pPr>
              <a:defRPr sz="6800"/>
            </a:lvl2pPr>
            <a:lvl3pPr>
              <a:defRPr sz="6200"/>
            </a:lvl3pPr>
            <a:lvl4pPr>
              <a:defRPr sz="5500"/>
            </a:lvl4pPr>
            <a:lvl5pPr>
              <a:defRPr sz="5500"/>
            </a:lvl5pPr>
            <a:lvl6pPr>
              <a:defRPr sz="5500"/>
            </a:lvl6pPr>
            <a:lvl7pPr>
              <a:defRPr sz="5500"/>
            </a:lvl7pPr>
            <a:lvl8pPr>
              <a:defRPr sz="5500"/>
            </a:lvl8pPr>
            <a:lvl9pPr>
              <a:defRPr sz="5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6844EA8-C00F-C949-8571-C5B4BE9A37F9}" type="datetimeFigureOut">
              <a:rPr lang="en-US" smtClean="0"/>
              <a:pPr/>
              <a:t>5/15/2014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7B8DC46-0061-494E-9DF3-62A5A94E677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6844EA8-C00F-C949-8571-C5B4BE9A37F9}" type="datetimeFigureOut">
              <a:rPr lang="en-US" smtClean="0"/>
              <a:pPr/>
              <a:t>5/15/2014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B8DC46-0061-494E-9DF3-62A5A94E677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844EA8-C00F-C949-8571-C5B4BE9A37F9}" type="datetimeFigureOut">
              <a:rPr lang="en-US" smtClean="0"/>
              <a:pPr/>
              <a:t>5/15/2014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7B8DC46-0061-494E-9DF3-62A5A94E677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20243" y="873760"/>
            <a:ext cx="12634914" cy="3718560"/>
          </a:xfrm>
        </p:spPr>
        <p:txBody>
          <a:bodyPr anchor="b"/>
          <a:lstStyle>
            <a:lvl1pPr algn="l">
              <a:defRPr sz="6800" b="1"/>
            </a:lvl1pPr>
          </a:lstStyle>
          <a:p>
            <a:r>
              <a:rPr lang="en-US" smtClean="0"/>
              <a:t>Click to edit Master title style</a:t>
            </a:r>
            <a:endParaRPr lang="en-US"/>
          </a:p>
        </p:txBody>
      </p:sp>
      <p:sp>
        <p:nvSpPr>
          <p:cNvPr id="3" name="Content Placeholder 2"/>
          <p:cNvSpPr>
            <a:spLocks noGrp="1"/>
          </p:cNvSpPr>
          <p:nvPr>
            <p:ph idx="1"/>
          </p:nvPr>
        </p:nvSpPr>
        <p:spPr>
          <a:xfrm>
            <a:off x="15015210" y="873761"/>
            <a:ext cx="21469350" cy="18729963"/>
          </a:xfrm>
        </p:spPr>
        <p:txBody>
          <a:bodyPr/>
          <a:lstStyle>
            <a:lvl1pPr>
              <a:defRPr sz="11000"/>
            </a:lvl1pPr>
            <a:lvl2pPr>
              <a:defRPr sz="9600"/>
            </a:lvl2pPr>
            <a:lvl3pPr>
              <a:defRPr sz="8200"/>
            </a:lvl3pPr>
            <a:lvl4pPr>
              <a:defRPr sz="6800"/>
            </a:lvl4pPr>
            <a:lvl5pPr>
              <a:defRPr sz="6800"/>
            </a:lvl5pPr>
            <a:lvl6pPr>
              <a:defRPr sz="6800"/>
            </a:lvl6pPr>
            <a:lvl7pPr>
              <a:defRPr sz="6800"/>
            </a:lvl7pPr>
            <a:lvl8pPr>
              <a:defRPr sz="6800"/>
            </a:lvl8pPr>
            <a:lvl9pPr>
              <a:defRPr sz="6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920243" y="4592321"/>
            <a:ext cx="12634914" cy="15011403"/>
          </a:xfrm>
        </p:spPr>
        <p:txBody>
          <a:bodyPr/>
          <a:lstStyle>
            <a:lvl1pPr marL="0" indent="0">
              <a:buNone/>
              <a:defRPr sz="4800"/>
            </a:lvl1pPr>
            <a:lvl2pPr marL="1567447" indent="0">
              <a:buNone/>
              <a:defRPr sz="4100"/>
            </a:lvl2pPr>
            <a:lvl3pPr marL="3134895" indent="0">
              <a:buNone/>
              <a:defRPr sz="3400"/>
            </a:lvl3pPr>
            <a:lvl4pPr marL="4702343" indent="0">
              <a:buNone/>
              <a:defRPr sz="3100"/>
            </a:lvl4pPr>
            <a:lvl5pPr marL="6269790" indent="0">
              <a:buNone/>
              <a:defRPr sz="3100"/>
            </a:lvl5pPr>
            <a:lvl6pPr marL="7837237" indent="0">
              <a:buNone/>
              <a:defRPr sz="3100"/>
            </a:lvl6pPr>
            <a:lvl7pPr marL="9404685" indent="0">
              <a:buNone/>
              <a:defRPr sz="3100"/>
            </a:lvl7pPr>
            <a:lvl8pPr marL="10972133" indent="0">
              <a:buNone/>
              <a:defRPr sz="3100"/>
            </a:lvl8pPr>
            <a:lvl9pPr marL="12539580" indent="0">
              <a:buNone/>
              <a:defRPr sz="31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844EA8-C00F-C949-8571-C5B4BE9A37F9}" type="datetimeFigureOut">
              <a:rPr lang="en-US" smtClean="0"/>
              <a:pPr/>
              <a:t>5/15/2014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B8DC46-0061-494E-9DF3-62A5A94E677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27609" y="15361920"/>
            <a:ext cx="23042880" cy="1813563"/>
          </a:xfrm>
        </p:spPr>
        <p:txBody>
          <a:bodyPr anchor="b"/>
          <a:lstStyle>
            <a:lvl1pPr algn="l">
              <a:defRPr sz="6800" b="1"/>
            </a:lvl1pPr>
          </a:lstStyle>
          <a:p>
            <a:r>
              <a:rPr lang="en-US" smtClean="0"/>
              <a:t>Click to edit Master title style</a:t>
            </a:r>
            <a:endParaRPr lang="en-US"/>
          </a:p>
        </p:txBody>
      </p:sp>
      <p:sp>
        <p:nvSpPr>
          <p:cNvPr id="3" name="Picture Placeholder 2"/>
          <p:cNvSpPr>
            <a:spLocks noGrp="1"/>
          </p:cNvSpPr>
          <p:nvPr>
            <p:ph type="pic" idx="1"/>
          </p:nvPr>
        </p:nvSpPr>
        <p:spPr>
          <a:xfrm>
            <a:off x="7527609" y="1960880"/>
            <a:ext cx="23042880" cy="13167360"/>
          </a:xfrm>
        </p:spPr>
        <p:txBody>
          <a:bodyPr/>
          <a:lstStyle>
            <a:lvl1pPr marL="0" indent="0">
              <a:buNone/>
              <a:defRPr sz="11000"/>
            </a:lvl1pPr>
            <a:lvl2pPr marL="1567447" indent="0">
              <a:buNone/>
              <a:defRPr sz="9600"/>
            </a:lvl2pPr>
            <a:lvl3pPr marL="3134895" indent="0">
              <a:buNone/>
              <a:defRPr sz="8200"/>
            </a:lvl3pPr>
            <a:lvl4pPr marL="4702343" indent="0">
              <a:buNone/>
              <a:defRPr sz="6800"/>
            </a:lvl4pPr>
            <a:lvl5pPr marL="6269790" indent="0">
              <a:buNone/>
              <a:defRPr sz="6800"/>
            </a:lvl5pPr>
            <a:lvl6pPr marL="7837237" indent="0">
              <a:buNone/>
              <a:defRPr sz="6800"/>
            </a:lvl6pPr>
            <a:lvl7pPr marL="9404685" indent="0">
              <a:buNone/>
              <a:defRPr sz="6800"/>
            </a:lvl7pPr>
            <a:lvl8pPr marL="10972133" indent="0">
              <a:buNone/>
              <a:defRPr sz="6800"/>
            </a:lvl8pPr>
            <a:lvl9pPr marL="12539580" indent="0">
              <a:buNone/>
              <a:defRPr sz="6800"/>
            </a:lvl9pPr>
          </a:lstStyle>
          <a:p>
            <a:endParaRPr lang="en-US"/>
          </a:p>
        </p:txBody>
      </p:sp>
      <p:sp>
        <p:nvSpPr>
          <p:cNvPr id="4" name="Text Placeholder 3"/>
          <p:cNvSpPr>
            <a:spLocks noGrp="1"/>
          </p:cNvSpPr>
          <p:nvPr>
            <p:ph type="body" sz="half" idx="2"/>
          </p:nvPr>
        </p:nvSpPr>
        <p:spPr>
          <a:xfrm>
            <a:off x="7527609" y="17175482"/>
            <a:ext cx="23042880" cy="2575559"/>
          </a:xfrm>
        </p:spPr>
        <p:txBody>
          <a:bodyPr/>
          <a:lstStyle>
            <a:lvl1pPr marL="0" indent="0">
              <a:buNone/>
              <a:defRPr sz="4800"/>
            </a:lvl1pPr>
            <a:lvl2pPr marL="1567447" indent="0">
              <a:buNone/>
              <a:defRPr sz="4100"/>
            </a:lvl2pPr>
            <a:lvl3pPr marL="3134895" indent="0">
              <a:buNone/>
              <a:defRPr sz="3400"/>
            </a:lvl3pPr>
            <a:lvl4pPr marL="4702343" indent="0">
              <a:buNone/>
              <a:defRPr sz="3100"/>
            </a:lvl4pPr>
            <a:lvl5pPr marL="6269790" indent="0">
              <a:buNone/>
              <a:defRPr sz="3100"/>
            </a:lvl5pPr>
            <a:lvl6pPr marL="7837237" indent="0">
              <a:buNone/>
              <a:defRPr sz="3100"/>
            </a:lvl6pPr>
            <a:lvl7pPr marL="9404685" indent="0">
              <a:buNone/>
              <a:defRPr sz="3100"/>
            </a:lvl7pPr>
            <a:lvl8pPr marL="10972133" indent="0">
              <a:buNone/>
              <a:defRPr sz="3100"/>
            </a:lvl8pPr>
            <a:lvl9pPr marL="12539580" indent="0">
              <a:buNone/>
              <a:defRPr sz="31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844EA8-C00F-C949-8571-C5B4BE9A37F9}" type="datetimeFigureOut">
              <a:rPr lang="en-US" smtClean="0"/>
              <a:pPr/>
              <a:t>5/15/2014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B8DC46-0061-494E-9DF3-62A5A94E677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844EA8-C00F-C949-8571-C5B4BE9A37F9}" type="datetimeFigureOut">
              <a:rPr lang="en-US" smtClean="0"/>
              <a:pPr/>
              <a:t>5/15/2014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B8DC46-0061-494E-9DF3-62A5A94E677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3650042" y="2814321"/>
            <a:ext cx="41478516" cy="5991860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214488" y="2814321"/>
            <a:ext cx="123795474" cy="5991860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844EA8-C00F-C949-8571-C5B4BE9A37F9}" type="datetimeFigureOut">
              <a:rPr lang="en-US" smtClean="0"/>
              <a:pPr/>
              <a:t>5/15/2014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B8DC46-0061-494E-9DF3-62A5A94E677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20240" y="878843"/>
            <a:ext cx="34564320" cy="3657600"/>
          </a:xfrm>
          <a:prstGeom prst="rect">
            <a:avLst/>
          </a:prstGeom>
        </p:spPr>
        <p:txBody>
          <a:bodyPr vert="horz" lIns="313489" tIns="156745" rIns="313489" bIns="156745"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1920240" y="5120641"/>
            <a:ext cx="34564320" cy="14483083"/>
          </a:xfrm>
          <a:prstGeom prst="rect">
            <a:avLst/>
          </a:prstGeom>
        </p:spPr>
        <p:txBody>
          <a:bodyPr vert="horz" lIns="313489" tIns="156745" rIns="313489" bIns="15674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1920240" y="20340323"/>
            <a:ext cx="8961120" cy="1168400"/>
          </a:xfrm>
          <a:prstGeom prst="rect">
            <a:avLst/>
          </a:prstGeom>
        </p:spPr>
        <p:txBody>
          <a:bodyPr vert="horz" lIns="313489" tIns="156745" rIns="313489" bIns="156745" rtlCol="0" anchor="ctr"/>
          <a:lstStyle>
            <a:lvl1pPr algn="l">
              <a:defRPr sz="4100">
                <a:solidFill>
                  <a:schemeClr val="tx1">
                    <a:tint val="75000"/>
                  </a:schemeClr>
                </a:solidFill>
              </a:defRPr>
            </a:lvl1pPr>
          </a:lstStyle>
          <a:p>
            <a:fld id="{D6844EA8-C00F-C949-8571-C5B4BE9A37F9}" type="datetimeFigureOut">
              <a:rPr lang="en-US" smtClean="0"/>
              <a:pPr/>
              <a:t>5/15/2014</a:t>
            </a:fld>
            <a:endParaRPr lang="en-US"/>
          </a:p>
        </p:txBody>
      </p:sp>
      <p:sp>
        <p:nvSpPr>
          <p:cNvPr id="5" name="Footer Placeholder 4"/>
          <p:cNvSpPr>
            <a:spLocks noGrp="1"/>
          </p:cNvSpPr>
          <p:nvPr>
            <p:ph type="ftr" sz="quarter" idx="3"/>
          </p:nvPr>
        </p:nvSpPr>
        <p:spPr>
          <a:xfrm>
            <a:off x="13121640" y="20340323"/>
            <a:ext cx="12161520" cy="1168400"/>
          </a:xfrm>
          <a:prstGeom prst="rect">
            <a:avLst/>
          </a:prstGeom>
        </p:spPr>
        <p:txBody>
          <a:bodyPr vert="horz" lIns="313489" tIns="156745" rIns="313489" bIns="156745" rtlCol="0" anchor="ctr"/>
          <a:lstStyle>
            <a:lvl1pPr algn="ctr">
              <a:defRPr sz="41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7523440" y="20340323"/>
            <a:ext cx="8961120" cy="1168400"/>
          </a:xfrm>
          <a:prstGeom prst="rect">
            <a:avLst/>
          </a:prstGeom>
        </p:spPr>
        <p:txBody>
          <a:bodyPr vert="horz" lIns="313489" tIns="156745" rIns="313489" bIns="156745" rtlCol="0" anchor="ctr"/>
          <a:lstStyle>
            <a:lvl1pPr algn="r">
              <a:defRPr sz="4100">
                <a:solidFill>
                  <a:schemeClr val="tx1">
                    <a:tint val="75000"/>
                  </a:schemeClr>
                </a:solidFill>
              </a:defRPr>
            </a:lvl1pPr>
          </a:lstStyle>
          <a:p>
            <a:fld id="{F7B8DC46-0061-494E-9DF3-62A5A94E677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567447" rtl="0" eaLnBrk="1" latinLnBrk="0" hangingPunct="1">
        <a:spcBef>
          <a:spcPct val="0"/>
        </a:spcBef>
        <a:buNone/>
        <a:defRPr sz="15100" kern="1200">
          <a:solidFill>
            <a:schemeClr val="tx1"/>
          </a:solidFill>
          <a:latin typeface="+mj-lt"/>
          <a:ea typeface="+mj-ea"/>
          <a:cs typeface="+mj-cs"/>
        </a:defRPr>
      </a:lvl1pPr>
    </p:titleStyle>
    <p:bodyStyle>
      <a:lvl1pPr marL="1175585" indent="-1175585" algn="l" defTabSz="1567447" rtl="0" eaLnBrk="1" latinLnBrk="0" hangingPunct="1">
        <a:spcBef>
          <a:spcPct val="20000"/>
        </a:spcBef>
        <a:buFont typeface="Arial"/>
        <a:buChar char="•"/>
        <a:defRPr sz="11000" kern="1200">
          <a:solidFill>
            <a:schemeClr val="tx1"/>
          </a:solidFill>
          <a:latin typeface="+mn-lt"/>
          <a:ea typeface="+mn-ea"/>
          <a:cs typeface="+mn-cs"/>
        </a:defRPr>
      </a:lvl1pPr>
      <a:lvl2pPr marL="2547102" indent="-979655" algn="l" defTabSz="1567447" rtl="0" eaLnBrk="1" latinLnBrk="0" hangingPunct="1">
        <a:spcBef>
          <a:spcPct val="20000"/>
        </a:spcBef>
        <a:buFont typeface="Arial"/>
        <a:buChar char="–"/>
        <a:defRPr sz="9600" kern="1200">
          <a:solidFill>
            <a:schemeClr val="tx1"/>
          </a:solidFill>
          <a:latin typeface="+mn-lt"/>
          <a:ea typeface="+mn-ea"/>
          <a:cs typeface="+mn-cs"/>
        </a:defRPr>
      </a:lvl2pPr>
      <a:lvl3pPr marL="3918619" indent="-783724" algn="l" defTabSz="1567447" rtl="0" eaLnBrk="1" latinLnBrk="0" hangingPunct="1">
        <a:spcBef>
          <a:spcPct val="20000"/>
        </a:spcBef>
        <a:buFont typeface="Arial"/>
        <a:buChar char="•"/>
        <a:defRPr sz="8200" kern="1200">
          <a:solidFill>
            <a:schemeClr val="tx1"/>
          </a:solidFill>
          <a:latin typeface="+mn-lt"/>
          <a:ea typeface="+mn-ea"/>
          <a:cs typeface="+mn-cs"/>
        </a:defRPr>
      </a:lvl3pPr>
      <a:lvl4pPr marL="5486066" indent="-783724" algn="l" defTabSz="1567447" rtl="0" eaLnBrk="1" latinLnBrk="0" hangingPunct="1">
        <a:spcBef>
          <a:spcPct val="20000"/>
        </a:spcBef>
        <a:buFont typeface="Arial"/>
        <a:buChar char="–"/>
        <a:defRPr sz="6800" kern="1200">
          <a:solidFill>
            <a:schemeClr val="tx1"/>
          </a:solidFill>
          <a:latin typeface="+mn-lt"/>
          <a:ea typeface="+mn-ea"/>
          <a:cs typeface="+mn-cs"/>
        </a:defRPr>
      </a:lvl4pPr>
      <a:lvl5pPr marL="7053514" indent="-783724" algn="l" defTabSz="1567447" rtl="0" eaLnBrk="1" latinLnBrk="0" hangingPunct="1">
        <a:spcBef>
          <a:spcPct val="20000"/>
        </a:spcBef>
        <a:buFont typeface="Arial"/>
        <a:buChar char="»"/>
        <a:defRPr sz="6800" kern="1200">
          <a:solidFill>
            <a:schemeClr val="tx1"/>
          </a:solidFill>
          <a:latin typeface="+mn-lt"/>
          <a:ea typeface="+mn-ea"/>
          <a:cs typeface="+mn-cs"/>
        </a:defRPr>
      </a:lvl5pPr>
      <a:lvl6pPr marL="8620961" indent="-783724" algn="l" defTabSz="1567447" rtl="0" eaLnBrk="1" latinLnBrk="0" hangingPunct="1">
        <a:spcBef>
          <a:spcPct val="20000"/>
        </a:spcBef>
        <a:buFont typeface="Arial"/>
        <a:buChar char="•"/>
        <a:defRPr sz="6800" kern="1200">
          <a:solidFill>
            <a:schemeClr val="tx1"/>
          </a:solidFill>
          <a:latin typeface="+mn-lt"/>
          <a:ea typeface="+mn-ea"/>
          <a:cs typeface="+mn-cs"/>
        </a:defRPr>
      </a:lvl6pPr>
      <a:lvl7pPr marL="10188409" indent="-783724" algn="l" defTabSz="1567447" rtl="0" eaLnBrk="1" latinLnBrk="0" hangingPunct="1">
        <a:spcBef>
          <a:spcPct val="20000"/>
        </a:spcBef>
        <a:buFont typeface="Arial"/>
        <a:buChar char="•"/>
        <a:defRPr sz="6800" kern="1200">
          <a:solidFill>
            <a:schemeClr val="tx1"/>
          </a:solidFill>
          <a:latin typeface="+mn-lt"/>
          <a:ea typeface="+mn-ea"/>
          <a:cs typeface="+mn-cs"/>
        </a:defRPr>
      </a:lvl7pPr>
      <a:lvl8pPr marL="11755856" indent="-783724" algn="l" defTabSz="1567447" rtl="0" eaLnBrk="1" latinLnBrk="0" hangingPunct="1">
        <a:spcBef>
          <a:spcPct val="20000"/>
        </a:spcBef>
        <a:buFont typeface="Arial"/>
        <a:buChar char="•"/>
        <a:defRPr sz="6800" kern="1200">
          <a:solidFill>
            <a:schemeClr val="tx1"/>
          </a:solidFill>
          <a:latin typeface="+mn-lt"/>
          <a:ea typeface="+mn-ea"/>
          <a:cs typeface="+mn-cs"/>
        </a:defRPr>
      </a:lvl8pPr>
      <a:lvl9pPr marL="13323304" indent="-783724" algn="l" defTabSz="1567447" rtl="0" eaLnBrk="1" latinLnBrk="0" hangingPunct="1">
        <a:spcBef>
          <a:spcPct val="20000"/>
        </a:spcBef>
        <a:buFont typeface="Arial"/>
        <a:buChar char="•"/>
        <a:defRPr sz="6800" kern="1200">
          <a:solidFill>
            <a:schemeClr val="tx1"/>
          </a:solidFill>
          <a:latin typeface="+mn-lt"/>
          <a:ea typeface="+mn-ea"/>
          <a:cs typeface="+mn-cs"/>
        </a:defRPr>
      </a:lvl9pPr>
    </p:bodyStyle>
    <p:otherStyle>
      <a:defPPr>
        <a:defRPr lang="en-US"/>
      </a:defPPr>
      <a:lvl1pPr marL="0" algn="l" defTabSz="1567447" rtl="0" eaLnBrk="1" latinLnBrk="0" hangingPunct="1">
        <a:defRPr sz="6200" kern="1200">
          <a:solidFill>
            <a:schemeClr val="tx1"/>
          </a:solidFill>
          <a:latin typeface="+mn-lt"/>
          <a:ea typeface="+mn-ea"/>
          <a:cs typeface="+mn-cs"/>
        </a:defRPr>
      </a:lvl1pPr>
      <a:lvl2pPr marL="1567447" algn="l" defTabSz="1567447" rtl="0" eaLnBrk="1" latinLnBrk="0" hangingPunct="1">
        <a:defRPr sz="6200" kern="1200">
          <a:solidFill>
            <a:schemeClr val="tx1"/>
          </a:solidFill>
          <a:latin typeface="+mn-lt"/>
          <a:ea typeface="+mn-ea"/>
          <a:cs typeface="+mn-cs"/>
        </a:defRPr>
      </a:lvl2pPr>
      <a:lvl3pPr marL="3134895" algn="l" defTabSz="1567447" rtl="0" eaLnBrk="1" latinLnBrk="0" hangingPunct="1">
        <a:defRPr sz="6200" kern="1200">
          <a:solidFill>
            <a:schemeClr val="tx1"/>
          </a:solidFill>
          <a:latin typeface="+mn-lt"/>
          <a:ea typeface="+mn-ea"/>
          <a:cs typeface="+mn-cs"/>
        </a:defRPr>
      </a:lvl3pPr>
      <a:lvl4pPr marL="4702343" algn="l" defTabSz="1567447" rtl="0" eaLnBrk="1" latinLnBrk="0" hangingPunct="1">
        <a:defRPr sz="6200" kern="1200">
          <a:solidFill>
            <a:schemeClr val="tx1"/>
          </a:solidFill>
          <a:latin typeface="+mn-lt"/>
          <a:ea typeface="+mn-ea"/>
          <a:cs typeface="+mn-cs"/>
        </a:defRPr>
      </a:lvl4pPr>
      <a:lvl5pPr marL="6269790" algn="l" defTabSz="1567447" rtl="0" eaLnBrk="1" latinLnBrk="0" hangingPunct="1">
        <a:defRPr sz="6200" kern="1200">
          <a:solidFill>
            <a:schemeClr val="tx1"/>
          </a:solidFill>
          <a:latin typeface="+mn-lt"/>
          <a:ea typeface="+mn-ea"/>
          <a:cs typeface="+mn-cs"/>
        </a:defRPr>
      </a:lvl5pPr>
      <a:lvl6pPr marL="7837237" algn="l" defTabSz="1567447" rtl="0" eaLnBrk="1" latinLnBrk="0" hangingPunct="1">
        <a:defRPr sz="6200" kern="1200">
          <a:solidFill>
            <a:schemeClr val="tx1"/>
          </a:solidFill>
          <a:latin typeface="+mn-lt"/>
          <a:ea typeface="+mn-ea"/>
          <a:cs typeface="+mn-cs"/>
        </a:defRPr>
      </a:lvl6pPr>
      <a:lvl7pPr marL="9404685" algn="l" defTabSz="1567447" rtl="0" eaLnBrk="1" latinLnBrk="0" hangingPunct="1">
        <a:defRPr sz="6200" kern="1200">
          <a:solidFill>
            <a:schemeClr val="tx1"/>
          </a:solidFill>
          <a:latin typeface="+mn-lt"/>
          <a:ea typeface="+mn-ea"/>
          <a:cs typeface="+mn-cs"/>
        </a:defRPr>
      </a:lvl7pPr>
      <a:lvl8pPr marL="10972133" algn="l" defTabSz="1567447" rtl="0" eaLnBrk="1" latinLnBrk="0" hangingPunct="1">
        <a:defRPr sz="6200" kern="1200">
          <a:solidFill>
            <a:schemeClr val="tx1"/>
          </a:solidFill>
          <a:latin typeface="+mn-lt"/>
          <a:ea typeface="+mn-ea"/>
          <a:cs typeface="+mn-cs"/>
        </a:defRPr>
      </a:lvl8pPr>
      <a:lvl9pPr marL="12539580" algn="l" defTabSz="1567447" rtl="0" eaLnBrk="1" latinLnBrk="0" hangingPunct="1">
        <a:defRPr sz="6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3.png"/><Relationship Id="rId5" Type="http://schemas.openxmlformats.org/officeDocument/2006/relationships/image" Target="../media/image1.png"/><Relationship Id="rId4" Type="http://schemas.openxmlformats.org/officeDocument/2006/relationships/oleObject" Target="Macintosh%20HD:Users:alkagupta85:Documents:Medical%20School:Research%20Project:Research%20Paper%20edited.doc!OLE_LINK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shadeToTitle="1">
        <a:solidFill>
          <a:schemeClr val="accent1"/>
        </a:solidFill>
        <a:effectLst/>
      </p:bgPr>
    </p:bg>
    <p:spTree>
      <p:nvGrpSpPr>
        <p:cNvPr id="1" name=""/>
        <p:cNvGrpSpPr/>
        <p:nvPr/>
      </p:nvGrpSpPr>
      <p:grpSpPr>
        <a:xfrm>
          <a:off x="0" y="0"/>
          <a:ext cx="0" cy="0"/>
          <a:chOff x="0" y="0"/>
          <a:chExt cx="0" cy="0"/>
        </a:xfrm>
      </p:grpSpPr>
      <p:sp>
        <p:nvSpPr>
          <p:cNvPr id="4" name="Rectangle 6"/>
          <p:cNvSpPr>
            <a:spLocks noChangeArrowheads="1"/>
          </p:cNvSpPr>
          <p:nvPr/>
        </p:nvSpPr>
        <p:spPr bwMode="auto">
          <a:xfrm>
            <a:off x="0" y="0"/>
            <a:ext cx="38404800" cy="3352800"/>
          </a:xfrm>
          <a:prstGeom prst="rect">
            <a:avLst/>
          </a:prstGeom>
          <a:solidFill>
            <a:schemeClr val="accent1"/>
          </a:solidFill>
          <a:ln w="9525">
            <a:solidFill>
              <a:schemeClr val="tx1"/>
            </a:solidFill>
            <a:miter lim="800000"/>
            <a:headEnd/>
            <a:tailEnd/>
          </a:ln>
        </p:spPr>
        <p:txBody>
          <a:bodyPr lIns="114295" tIns="57148" rIns="114295" bIns="57148" anchor="ctr">
            <a:prstTxWarp prst="textNoShape">
              <a:avLst/>
            </a:prstTxWarp>
          </a:bodyPr>
          <a:lstStyle/>
          <a:p>
            <a:pPr algn="ctr" defTabSz="3919646"/>
            <a:r>
              <a:rPr lang="en-US" sz="5500" b="1" dirty="0">
                <a:solidFill>
                  <a:schemeClr val="bg1"/>
                </a:solidFill>
              </a:rPr>
              <a:t>      High ambient temperature during pregnancy predicts vascular disease in the offspring as adult  </a:t>
            </a:r>
          </a:p>
          <a:p>
            <a:pPr algn="ctr" defTabSz="3919646"/>
            <a:r>
              <a:rPr lang="en-US" sz="4000" b="1" dirty="0">
                <a:solidFill>
                  <a:schemeClr val="bg1"/>
                </a:solidFill>
              </a:rPr>
              <a:t> Jagjit S Teji, MD</a:t>
            </a:r>
            <a:r>
              <a:rPr lang="en-US" sz="4000" b="1" baseline="30000" dirty="0">
                <a:solidFill>
                  <a:schemeClr val="bg1"/>
                </a:solidFill>
              </a:rPr>
              <a:t>1</a:t>
            </a:r>
            <a:r>
              <a:rPr lang="en-US" sz="4000" b="1" dirty="0">
                <a:solidFill>
                  <a:schemeClr val="bg1"/>
                </a:solidFill>
              </a:rPr>
              <a:t> and Kamal Eldeirawi, RN; PhD</a:t>
            </a:r>
            <a:r>
              <a:rPr lang="en-US" sz="4000" b="1" baseline="30000" dirty="0">
                <a:solidFill>
                  <a:schemeClr val="bg1"/>
                </a:solidFill>
              </a:rPr>
              <a:t>2</a:t>
            </a:r>
            <a:r>
              <a:rPr lang="en-US" sz="4000" b="1" dirty="0">
                <a:solidFill>
                  <a:schemeClr val="bg1"/>
                </a:solidFill>
              </a:rPr>
              <a:t>. </a:t>
            </a:r>
          </a:p>
          <a:p>
            <a:pPr algn="ctr" defTabSz="3919646"/>
            <a:r>
              <a:rPr lang="en-US" sz="4000" baseline="30000" dirty="0">
                <a:solidFill>
                  <a:schemeClr val="bg1"/>
                </a:solidFill>
              </a:rPr>
              <a:t>1</a:t>
            </a:r>
            <a:r>
              <a:rPr lang="en-US" sz="4000" dirty="0">
                <a:solidFill>
                  <a:schemeClr val="bg1"/>
                </a:solidFill>
              </a:rPr>
              <a:t>Pediatrics, University of Chicago, Chicago,  </a:t>
            </a:r>
            <a:r>
              <a:rPr lang="en-US" sz="4000" baseline="30000" dirty="0">
                <a:solidFill>
                  <a:schemeClr val="bg1"/>
                </a:solidFill>
              </a:rPr>
              <a:t>2</a:t>
            </a:r>
            <a:r>
              <a:rPr lang="en-US" sz="4000" dirty="0">
                <a:solidFill>
                  <a:schemeClr val="bg1"/>
                </a:solidFill>
              </a:rPr>
              <a:t>College of Nursing, University of Illinois, Chicago, Illinois, United States. </a:t>
            </a:r>
            <a:endParaRPr lang="en-US" sz="4000" b="1" dirty="0">
              <a:solidFill>
                <a:schemeClr val="bg1"/>
              </a:solidFill>
            </a:endParaRPr>
          </a:p>
        </p:txBody>
      </p:sp>
      <p:pic>
        <p:nvPicPr>
          <p:cNvPr id="6" name="Picture 2" descr="C:\Documents and Settings\Jagjit  Teji\My Documents\My Pictures\Logos\logo.gif"/>
          <p:cNvPicPr>
            <a:picLocks noChangeAspect="1" noChangeArrowheads="1"/>
          </p:cNvPicPr>
          <p:nvPr/>
        </p:nvPicPr>
        <p:blipFill>
          <a:blip r:embed="rId3"/>
          <a:srcRect/>
          <a:stretch>
            <a:fillRect/>
          </a:stretch>
        </p:blipFill>
        <p:spPr bwMode="auto">
          <a:xfrm>
            <a:off x="2" y="0"/>
            <a:ext cx="4867275" cy="1317003"/>
          </a:xfrm>
          <a:prstGeom prst="rect">
            <a:avLst/>
          </a:prstGeom>
          <a:noFill/>
          <a:ln w="9525">
            <a:noFill/>
            <a:miter lim="800000"/>
            <a:headEnd/>
            <a:tailEnd/>
          </a:ln>
        </p:spPr>
      </p:pic>
      <p:sp>
        <p:nvSpPr>
          <p:cNvPr id="7" name="Rectangle 7"/>
          <p:cNvSpPr>
            <a:spLocks noChangeArrowheads="1"/>
          </p:cNvSpPr>
          <p:nvPr/>
        </p:nvSpPr>
        <p:spPr bwMode="auto">
          <a:xfrm>
            <a:off x="1433235" y="3924300"/>
            <a:ext cx="9361170" cy="685800"/>
          </a:xfrm>
          <a:prstGeom prst="rect">
            <a:avLst/>
          </a:prstGeom>
          <a:solidFill>
            <a:srgbClr val="800000">
              <a:alpha val="90000"/>
            </a:srgbClr>
          </a:solidFill>
          <a:ln w="9525">
            <a:noFill/>
            <a:miter lim="800000"/>
            <a:headEnd/>
            <a:tailEnd/>
          </a:ln>
        </p:spPr>
        <p:txBody>
          <a:bodyPr wrap="none" lIns="114295" tIns="57148" rIns="114295" bIns="57148" anchor="ctr">
            <a:prstTxWarp prst="textNoShape">
              <a:avLst/>
            </a:prstTxWarp>
          </a:bodyPr>
          <a:lstStyle/>
          <a:p>
            <a:pPr algn="ctr" defTabSz="3919646"/>
            <a:r>
              <a:rPr lang="en-US" sz="5000" b="1" dirty="0">
                <a:solidFill>
                  <a:schemeClr val="bg1"/>
                </a:solidFill>
              </a:rPr>
              <a:t>Abstract</a:t>
            </a:r>
          </a:p>
        </p:txBody>
      </p:sp>
      <p:sp>
        <p:nvSpPr>
          <p:cNvPr id="8" name="Rectangle 7"/>
          <p:cNvSpPr>
            <a:spLocks noChangeArrowheads="1"/>
          </p:cNvSpPr>
          <p:nvPr/>
        </p:nvSpPr>
        <p:spPr bwMode="auto">
          <a:xfrm>
            <a:off x="1433235" y="12908003"/>
            <a:ext cx="9361170" cy="685800"/>
          </a:xfrm>
          <a:prstGeom prst="rect">
            <a:avLst/>
          </a:prstGeom>
          <a:solidFill>
            <a:srgbClr val="800000">
              <a:alpha val="90000"/>
            </a:srgbClr>
          </a:solidFill>
          <a:ln w="9525">
            <a:noFill/>
            <a:miter lim="800000"/>
            <a:headEnd/>
            <a:tailEnd/>
          </a:ln>
        </p:spPr>
        <p:txBody>
          <a:bodyPr wrap="none" lIns="114295" tIns="57148" rIns="114295" bIns="57148" anchor="ctr">
            <a:prstTxWarp prst="textNoShape">
              <a:avLst/>
            </a:prstTxWarp>
          </a:bodyPr>
          <a:lstStyle/>
          <a:p>
            <a:pPr algn="ctr" defTabSz="3919646"/>
            <a:r>
              <a:rPr lang="en-US" sz="5000" b="1" dirty="0">
                <a:solidFill>
                  <a:schemeClr val="bg1"/>
                </a:solidFill>
              </a:rPr>
              <a:t>Objective</a:t>
            </a:r>
          </a:p>
        </p:txBody>
      </p:sp>
      <p:sp>
        <p:nvSpPr>
          <p:cNvPr id="9" name="Rectangle 8"/>
          <p:cNvSpPr>
            <a:spLocks noChangeArrowheads="1"/>
          </p:cNvSpPr>
          <p:nvPr/>
        </p:nvSpPr>
        <p:spPr bwMode="auto">
          <a:xfrm>
            <a:off x="11514495" y="3924300"/>
            <a:ext cx="10961370" cy="685800"/>
          </a:xfrm>
          <a:prstGeom prst="rect">
            <a:avLst/>
          </a:prstGeom>
          <a:solidFill>
            <a:srgbClr val="800000">
              <a:alpha val="90000"/>
            </a:srgbClr>
          </a:solidFill>
          <a:ln w="9525">
            <a:noFill/>
            <a:miter lim="800000"/>
            <a:headEnd/>
            <a:tailEnd/>
          </a:ln>
        </p:spPr>
        <p:txBody>
          <a:bodyPr wrap="none" lIns="114295" tIns="57148" rIns="114295" bIns="57148" anchor="ctr">
            <a:prstTxWarp prst="textNoShape">
              <a:avLst/>
            </a:prstTxWarp>
          </a:bodyPr>
          <a:lstStyle/>
          <a:p>
            <a:pPr algn="ctr" defTabSz="3919646"/>
            <a:r>
              <a:rPr lang="en-US" sz="5000" b="1" dirty="0">
                <a:solidFill>
                  <a:schemeClr val="bg1"/>
                </a:solidFill>
              </a:rPr>
              <a:t>Methods</a:t>
            </a:r>
          </a:p>
        </p:txBody>
      </p:sp>
      <p:sp>
        <p:nvSpPr>
          <p:cNvPr id="10" name="Rectangle 9"/>
          <p:cNvSpPr>
            <a:spLocks noChangeArrowheads="1"/>
          </p:cNvSpPr>
          <p:nvPr/>
        </p:nvSpPr>
        <p:spPr bwMode="auto">
          <a:xfrm>
            <a:off x="11441430" y="12908003"/>
            <a:ext cx="13161646" cy="685800"/>
          </a:xfrm>
          <a:prstGeom prst="rect">
            <a:avLst/>
          </a:prstGeom>
          <a:solidFill>
            <a:srgbClr val="800000">
              <a:alpha val="90000"/>
            </a:srgbClr>
          </a:solidFill>
          <a:ln w="9525">
            <a:noFill/>
            <a:miter lim="800000"/>
            <a:headEnd/>
            <a:tailEnd/>
          </a:ln>
        </p:spPr>
        <p:txBody>
          <a:bodyPr wrap="none" lIns="114295" tIns="57148" rIns="114295" bIns="57148" anchor="ctr">
            <a:prstTxWarp prst="textNoShape">
              <a:avLst/>
            </a:prstTxWarp>
          </a:bodyPr>
          <a:lstStyle/>
          <a:p>
            <a:pPr algn="ctr" defTabSz="3919646"/>
            <a:r>
              <a:rPr lang="en-US" sz="5000" b="1" dirty="0">
                <a:solidFill>
                  <a:schemeClr val="bg1"/>
                </a:solidFill>
              </a:rPr>
              <a:t>  Results </a:t>
            </a:r>
          </a:p>
        </p:txBody>
      </p:sp>
      <p:sp>
        <p:nvSpPr>
          <p:cNvPr id="15" name="TextBox 14"/>
          <p:cNvSpPr txBox="1"/>
          <p:nvPr/>
        </p:nvSpPr>
        <p:spPr>
          <a:xfrm>
            <a:off x="2010563" y="14478000"/>
            <a:ext cx="8294370" cy="4662811"/>
          </a:xfrm>
          <a:prstGeom prst="rect">
            <a:avLst/>
          </a:prstGeom>
          <a:solidFill>
            <a:schemeClr val="bg1"/>
          </a:solidFill>
        </p:spPr>
        <p:txBody>
          <a:bodyPr wrap="square" lIns="76197" tIns="38098" rIns="76197" bIns="38098" rtlCol="0">
            <a:spAutoFit/>
          </a:bodyPr>
          <a:lstStyle/>
          <a:p>
            <a:pPr algn="ctr"/>
            <a:r>
              <a:rPr lang="en-US" sz="3000" b="1" dirty="0"/>
              <a:t>BACKGROUND</a:t>
            </a:r>
          </a:p>
          <a:p>
            <a:pPr algn="ctr"/>
            <a:endParaRPr lang="en-US" sz="1700" b="1" dirty="0"/>
          </a:p>
          <a:p>
            <a:r>
              <a:rPr lang="en-US" sz="1700" b="1" dirty="0"/>
              <a:t>Several factors play into intrauterine growth and eventual birth weight, including gestational age, maternal age, tobacco and alcohol use during pregnancy, maternal chronic diseases, socio-economical factors, and birth defects. </a:t>
            </a:r>
          </a:p>
          <a:p>
            <a:endParaRPr lang="en-US" sz="1700" b="1" dirty="0"/>
          </a:p>
          <a:p>
            <a:r>
              <a:rPr lang="en-US" sz="1700" b="1" dirty="0"/>
              <a:t>Recently there has been more attention given to environmental causes, such as heat and temperature, as being associated with low birth weight.</a:t>
            </a:r>
          </a:p>
          <a:p>
            <a:endParaRPr lang="en-US" sz="1700" b="1" dirty="0"/>
          </a:p>
          <a:p>
            <a:r>
              <a:rPr lang="en-US" sz="1700" b="1" dirty="0"/>
              <a:t>One world-wide study comparing differences in human birth weight over 140 countries showed with significance an inverse relationship between heat stress and birth.</a:t>
            </a:r>
          </a:p>
          <a:p>
            <a:pPr algn="ctr"/>
            <a:endParaRPr lang="en-US" sz="3000" b="1" dirty="0" smtClean="0"/>
          </a:p>
          <a:p>
            <a:pPr algn="ctr"/>
            <a:r>
              <a:rPr lang="en-US" sz="1700" b="1" dirty="0" smtClean="0"/>
              <a:t>OBJECTIVE</a:t>
            </a:r>
            <a:endParaRPr lang="en-US" sz="1700" b="1" dirty="0"/>
          </a:p>
          <a:p>
            <a:r>
              <a:rPr lang="en-US" sz="1700" b="1" dirty="0" smtClean="0"/>
              <a:t>To </a:t>
            </a:r>
            <a:r>
              <a:rPr lang="en-US" sz="1700" b="1" dirty="0"/>
              <a:t>study whether higher temperature or lower latitude is associated with lower birth weights in the United States.</a:t>
            </a:r>
          </a:p>
          <a:p>
            <a:endParaRPr lang="en-US" sz="1700" dirty="0"/>
          </a:p>
        </p:txBody>
      </p:sp>
      <p:sp>
        <p:nvSpPr>
          <p:cNvPr id="16" name="TextBox 15"/>
          <p:cNvSpPr txBox="1"/>
          <p:nvPr/>
        </p:nvSpPr>
        <p:spPr>
          <a:xfrm>
            <a:off x="11741192" y="5257802"/>
            <a:ext cx="5127585" cy="7001913"/>
          </a:xfrm>
          <a:prstGeom prst="rect">
            <a:avLst/>
          </a:prstGeom>
          <a:solidFill>
            <a:schemeClr val="bg1"/>
          </a:solidFill>
        </p:spPr>
        <p:txBody>
          <a:bodyPr wrap="square" lIns="76197" tIns="38098" rIns="76197" bIns="38098" rtlCol="0">
            <a:spAutoFit/>
          </a:bodyPr>
          <a:lstStyle/>
          <a:p>
            <a:pPr algn="ctr"/>
            <a:r>
              <a:rPr lang="en-US" sz="3000" b="1" dirty="0" smtClean="0"/>
              <a:t>METHODS/DESIGN</a:t>
            </a:r>
          </a:p>
          <a:p>
            <a:pPr algn="ctr"/>
            <a:endParaRPr lang="en-US" sz="2000" b="1" dirty="0"/>
          </a:p>
          <a:p>
            <a:pPr marL="380985" indent="-380985">
              <a:buFont typeface="+mj-lt"/>
              <a:buAutoNum type="arabicPeriod"/>
            </a:pPr>
            <a:r>
              <a:rPr lang="en-US" sz="2000" b="1" dirty="0"/>
              <a:t>CDC Vital Statistics Linked Death and Infant Birth Data, from 1995 through 2002. We excluded premature births, leaving us with about 24 million birth records</a:t>
            </a:r>
            <a:r>
              <a:rPr lang="en-US" sz="2000" b="1" dirty="0" smtClean="0"/>
              <a:t>.</a:t>
            </a:r>
          </a:p>
          <a:p>
            <a:endParaRPr lang="en-US" sz="2000" b="1" dirty="0"/>
          </a:p>
          <a:p>
            <a:pPr marL="380985" indent="-380985">
              <a:buFont typeface="+mj-lt"/>
              <a:buAutoNum type="arabicPeriod"/>
            </a:pPr>
            <a:endParaRPr lang="en-US" sz="2000" b="1" dirty="0"/>
          </a:p>
          <a:p>
            <a:pPr marL="380985" indent="-380985">
              <a:buFont typeface="+mj-lt"/>
              <a:buAutoNum type="arabicPeriod"/>
            </a:pPr>
            <a:r>
              <a:rPr lang="en-US" sz="2000" b="1" dirty="0"/>
              <a:t>Assigned each state an avg latitude and avg annual temperature, using data published by MaxMind, a geolocation technology company, and  the government’s National Climate Data Center.  </a:t>
            </a:r>
          </a:p>
          <a:p>
            <a:pPr marL="380985" indent="-380985">
              <a:buFont typeface="+mj-lt"/>
              <a:buAutoNum type="arabicPeriod"/>
            </a:pPr>
            <a:endParaRPr lang="en-US" sz="2000" b="1" dirty="0" smtClean="0"/>
          </a:p>
          <a:p>
            <a:pPr marL="380985" indent="-380985">
              <a:buFont typeface="+mj-lt"/>
              <a:buAutoNum type="arabicPeriod"/>
            </a:pPr>
            <a:endParaRPr lang="en-US" sz="2000" b="1" dirty="0"/>
          </a:p>
          <a:p>
            <a:pPr marL="380985" indent="-380985">
              <a:buFont typeface="+mj-lt"/>
              <a:buAutoNum type="arabicPeriod"/>
            </a:pPr>
            <a:r>
              <a:rPr lang="en-US" sz="2000" b="1" dirty="0"/>
              <a:t>Used dichotomous system to assess the effect of different variables on low birth weight (&lt;2500 grams (see Table 1).</a:t>
            </a:r>
          </a:p>
          <a:p>
            <a:pPr marL="380985" indent="-380985">
              <a:buFont typeface="+mj-lt"/>
              <a:buAutoNum type="arabicPeriod"/>
            </a:pPr>
            <a:endParaRPr lang="en-US" sz="2000" b="1" dirty="0" smtClean="0"/>
          </a:p>
          <a:p>
            <a:pPr marL="380985" indent="-380985">
              <a:buFont typeface="+mj-lt"/>
              <a:buAutoNum type="arabicPeriod"/>
            </a:pPr>
            <a:endParaRPr lang="en-US" sz="2000" b="1" dirty="0"/>
          </a:p>
          <a:p>
            <a:pPr marL="380985" indent="-380985">
              <a:buFont typeface="+mj-lt"/>
              <a:buAutoNum type="arabicPeriod"/>
            </a:pPr>
            <a:r>
              <a:rPr lang="en-US" sz="2000" b="1" dirty="0"/>
              <a:t>Used STATA to run logistical regressions and all other data </a:t>
            </a:r>
            <a:r>
              <a:rPr lang="en-US" sz="2000" b="1" dirty="0" smtClean="0"/>
              <a:t>analysis.</a:t>
            </a:r>
            <a:endParaRPr lang="en-US" sz="1700" dirty="0"/>
          </a:p>
        </p:txBody>
      </p:sp>
      <p:sp>
        <p:nvSpPr>
          <p:cNvPr id="20" name="TextBox 19"/>
          <p:cNvSpPr txBox="1"/>
          <p:nvPr/>
        </p:nvSpPr>
        <p:spPr>
          <a:xfrm>
            <a:off x="17555579" y="5284537"/>
            <a:ext cx="4940341" cy="4201146"/>
          </a:xfrm>
          <a:prstGeom prst="rect">
            <a:avLst/>
          </a:prstGeom>
          <a:solidFill>
            <a:schemeClr val="bg1"/>
          </a:solidFill>
        </p:spPr>
        <p:txBody>
          <a:bodyPr wrap="square" lIns="76197" tIns="38098" rIns="76197" bIns="38098" rtlCol="0">
            <a:spAutoFit/>
          </a:bodyPr>
          <a:lstStyle/>
          <a:p>
            <a:pPr algn="ctr"/>
            <a:r>
              <a:rPr lang="en-US" sz="3000" b="1" dirty="0"/>
              <a:t>TABLE </a:t>
            </a:r>
            <a:r>
              <a:rPr lang="en-US" sz="3000" b="1" dirty="0" smtClean="0"/>
              <a:t>1</a:t>
            </a:r>
          </a:p>
          <a:p>
            <a:pPr algn="ctr"/>
            <a:endParaRPr lang="en-US" sz="1700" dirty="0"/>
          </a:p>
          <a:p>
            <a:pPr algn="ctr"/>
            <a:endParaRPr lang="en-US" sz="1700" dirty="0"/>
          </a:p>
          <a:p>
            <a:endParaRPr lang="en-US" sz="1700" dirty="0"/>
          </a:p>
          <a:p>
            <a:endParaRPr lang="en-US" sz="1700" dirty="0"/>
          </a:p>
          <a:p>
            <a:endParaRPr lang="en-US" sz="1700" dirty="0"/>
          </a:p>
          <a:p>
            <a:endParaRPr lang="en-US" sz="1700" dirty="0"/>
          </a:p>
          <a:p>
            <a:endParaRPr lang="en-US" sz="1700" dirty="0"/>
          </a:p>
          <a:p>
            <a:endParaRPr lang="en-US" sz="1700" dirty="0"/>
          </a:p>
          <a:p>
            <a:endParaRPr lang="en-US" sz="1700" dirty="0"/>
          </a:p>
          <a:p>
            <a:endParaRPr lang="en-US" sz="1700" dirty="0"/>
          </a:p>
          <a:p>
            <a:endParaRPr lang="en-US" sz="1700" dirty="0"/>
          </a:p>
          <a:p>
            <a:endParaRPr lang="en-US" sz="1700" dirty="0"/>
          </a:p>
          <a:p>
            <a:endParaRPr lang="en-US" sz="1700" dirty="0"/>
          </a:p>
          <a:p>
            <a:endParaRPr lang="en-US" sz="1700" dirty="0"/>
          </a:p>
        </p:txBody>
      </p:sp>
      <p:graphicFrame>
        <p:nvGraphicFramePr>
          <p:cNvPr id="23" name="Table 22"/>
          <p:cNvGraphicFramePr>
            <a:graphicFrameLocks noGrp="1"/>
          </p:cNvGraphicFramePr>
          <p:nvPr>
            <p:extLst>
              <p:ext uri="{D42A27DB-BD31-4B8C-83A1-F6EECF244321}">
                <p14:modId xmlns:p14="http://schemas.microsoft.com/office/powerpoint/2010/main" val="3802304574"/>
              </p:ext>
            </p:extLst>
          </p:nvPr>
        </p:nvGraphicFramePr>
        <p:xfrm>
          <a:off x="17555578" y="6087206"/>
          <a:ext cx="4940340" cy="6172508"/>
        </p:xfrm>
        <a:graphic>
          <a:graphicData uri="http://schemas.openxmlformats.org/drawingml/2006/table">
            <a:tbl>
              <a:tblPr firstRow="1" bandRow="1">
                <a:tableStyleId>{5C22544A-7EE6-4342-B048-85BDC9FD1C3A}</a:tableStyleId>
              </a:tblPr>
              <a:tblGrid>
                <a:gridCol w="2037463"/>
                <a:gridCol w="1526060"/>
                <a:gridCol w="1376817"/>
              </a:tblGrid>
              <a:tr h="551040">
                <a:tc>
                  <a:txBody>
                    <a:bodyPr/>
                    <a:lstStyle/>
                    <a:p>
                      <a:r>
                        <a:rPr lang="en-US" sz="1600" b="1" dirty="0" smtClean="0"/>
                        <a:t>Variable</a:t>
                      </a:r>
                      <a:endParaRPr lang="en-US" sz="1600" b="1" dirty="0"/>
                    </a:p>
                  </a:txBody>
                  <a:tcPr marL="80010" marR="80010"/>
                </a:tc>
                <a:tc>
                  <a:txBody>
                    <a:bodyPr/>
                    <a:lstStyle/>
                    <a:p>
                      <a:r>
                        <a:rPr lang="en-US" sz="1600" b="1" dirty="0" smtClean="0"/>
                        <a:t>Assigned = 0</a:t>
                      </a:r>
                      <a:endParaRPr lang="en-US" sz="1600" b="1" dirty="0"/>
                    </a:p>
                  </a:txBody>
                  <a:tcPr marL="80010" marR="80010"/>
                </a:tc>
                <a:tc>
                  <a:txBody>
                    <a:bodyPr/>
                    <a:lstStyle/>
                    <a:p>
                      <a:r>
                        <a:rPr lang="en-US" sz="1600" b="1" dirty="0" smtClean="0"/>
                        <a:t>Assigned = 1</a:t>
                      </a:r>
                      <a:endParaRPr lang="en-US" sz="1600" b="1" dirty="0"/>
                    </a:p>
                  </a:txBody>
                  <a:tcPr marL="80010" marR="80010"/>
                </a:tc>
              </a:tr>
              <a:tr h="551040">
                <a:tc>
                  <a:txBody>
                    <a:bodyPr/>
                    <a:lstStyle/>
                    <a:p>
                      <a:r>
                        <a:rPr lang="en-US" sz="1600" b="1" dirty="0" smtClean="0"/>
                        <a:t>Latitude of state</a:t>
                      </a:r>
                      <a:endParaRPr lang="en-US" sz="1600" b="1" dirty="0"/>
                    </a:p>
                  </a:txBody>
                  <a:tcPr marL="80010" marR="80010"/>
                </a:tc>
                <a:tc>
                  <a:txBody>
                    <a:bodyPr/>
                    <a:lstStyle/>
                    <a:p>
                      <a:r>
                        <a:rPr lang="en-US" sz="1600" b="1" dirty="0" smtClean="0"/>
                        <a:t>North</a:t>
                      </a:r>
                      <a:endParaRPr lang="en-US" sz="1600" b="1" dirty="0"/>
                    </a:p>
                  </a:txBody>
                  <a:tcPr marL="80010" marR="80010"/>
                </a:tc>
                <a:tc>
                  <a:txBody>
                    <a:bodyPr/>
                    <a:lstStyle/>
                    <a:p>
                      <a:r>
                        <a:rPr lang="en-US" sz="1600" b="1" dirty="0" smtClean="0"/>
                        <a:t>South</a:t>
                      </a:r>
                      <a:endParaRPr lang="en-US" sz="1600" b="1" dirty="0"/>
                    </a:p>
                  </a:txBody>
                  <a:tcPr marL="80010" marR="80010"/>
                </a:tc>
              </a:tr>
              <a:tr h="551040">
                <a:tc>
                  <a:txBody>
                    <a:bodyPr/>
                    <a:lstStyle/>
                    <a:p>
                      <a:r>
                        <a:rPr lang="en-US" sz="1600" b="1" dirty="0" smtClean="0"/>
                        <a:t>Temperature of state</a:t>
                      </a:r>
                      <a:endParaRPr lang="en-US" sz="1600" b="1" dirty="0"/>
                    </a:p>
                  </a:txBody>
                  <a:tcPr marL="80010" marR="80010"/>
                </a:tc>
                <a:tc>
                  <a:txBody>
                    <a:bodyPr/>
                    <a:lstStyle/>
                    <a:p>
                      <a:r>
                        <a:rPr lang="en-US" sz="1600" b="1" dirty="0" smtClean="0"/>
                        <a:t>&lt;55</a:t>
                      </a:r>
                      <a:r>
                        <a:rPr lang="en-US" sz="1600" b="1" baseline="0" dirty="0" smtClean="0"/>
                        <a:t> F</a:t>
                      </a:r>
                      <a:endParaRPr lang="en-US" sz="1600" b="1" dirty="0"/>
                    </a:p>
                  </a:txBody>
                  <a:tcPr marL="80010" marR="80010"/>
                </a:tc>
                <a:tc>
                  <a:txBody>
                    <a:bodyPr/>
                    <a:lstStyle/>
                    <a:p>
                      <a:r>
                        <a:rPr lang="en-US" sz="1600" b="1" dirty="0" smtClean="0"/>
                        <a:t>&gt;55 F</a:t>
                      </a:r>
                      <a:endParaRPr lang="en-US" sz="1600" b="1" dirty="0"/>
                    </a:p>
                  </a:txBody>
                  <a:tcPr marL="80010" marR="80010"/>
                </a:tc>
              </a:tr>
              <a:tr h="551040">
                <a:tc>
                  <a:txBody>
                    <a:bodyPr/>
                    <a:lstStyle/>
                    <a:p>
                      <a:r>
                        <a:rPr lang="en-US" sz="1600" b="1" dirty="0" smtClean="0"/>
                        <a:t>Maternal age</a:t>
                      </a:r>
                      <a:endParaRPr lang="en-US" sz="1600" b="1" dirty="0"/>
                    </a:p>
                  </a:txBody>
                  <a:tcPr marL="80010" marR="80010"/>
                </a:tc>
                <a:tc>
                  <a:txBody>
                    <a:bodyPr/>
                    <a:lstStyle/>
                    <a:p>
                      <a:r>
                        <a:rPr lang="en-US" sz="1600" b="1" dirty="0" smtClean="0"/>
                        <a:t>&gt;20</a:t>
                      </a:r>
                      <a:endParaRPr lang="en-US" sz="1600" b="1" dirty="0"/>
                    </a:p>
                  </a:txBody>
                  <a:tcPr marL="80010" marR="80010"/>
                </a:tc>
                <a:tc>
                  <a:txBody>
                    <a:bodyPr/>
                    <a:lstStyle/>
                    <a:p>
                      <a:r>
                        <a:rPr lang="en-US" sz="1600" b="1" dirty="0" smtClean="0"/>
                        <a:t>&lt;20</a:t>
                      </a:r>
                      <a:endParaRPr lang="en-US" sz="1600" b="1" dirty="0"/>
                    </a:p>
                  </a:txBody>
                  <a:tcPr marL="80010" marR="80010"/>
                </a:tc>
              </a:tr>
              <a:tr h="951798">
                <a:tc>
                  <a:txBody>
                    <a:bodyPr/>
                    <a:lstStyle/>
                    <a:p>
                      <a:r>
                        <a:rPr lang="en-US" sz="1600" b="1" dirty="0" smtClean="0"/>
                        <a:t>Tobacco use during pregnancy</a:t>
                      </a:r>
                      <a:endParaRPr lang="en-US" sz="1600" b="1" dirty="0"/>
                    </a:p>
                  </a:txBody>
                  <a:tcPr marL="80010" marR="80010"/>
                </a:tc>
                <a:tc>
                  <a:txBody>
                    <a:bodyPr/>
                    <a:lstStyle/>
                    <a:p>
                      <a:r>
                        <a:rPr lang="en-US" sz="1600" b="1" dirty="0" smtClean="0"/>
                        <a:t>No</a:t>
                      </a:r>
                      <a:endParaRPr lang="en-US" sz="1600" b="1" dirty="0"/>
                    </a:p>
                  </a:txBody>
                  <a:tcPr marL="80010" marR="80010"/>
                </a:tc>
                <a:tc>
                  <a:txBody>
                    <a:bodyPr/>
                    <a:lstStyle/>
                    <a:p>
                      <a:r>
                        <a:rPr lang="en-US" sz="1600" b="1" dirty="0" smtClean="0"/>
                        <a:t>Yes</a:t>
                      </a:r>
                      <a:endParaRPr lang="en-US" sz="1600" b="1" dirty="0"/>
                    </a:p>
                  </a:txBody>
                  <a:tcPr marL="80010" marR="80010"/>
                </a:tc>
              </a:tr>
              <a:tr h="951798">
                <a:tc>
                  <a:txBody>
                    <a:bodyPr/>
                    <a:lstStyle/>
                    <a:p>
                      <a:r>
                        <a:rPr lang="en-US" sz="1600" b="1" dirty="0" smtClean="0"/>
                        <a:t>Alcohol use during pregnancy</a:t>
                      </a:r>
                      <a:endParaRPr lang="en-US" sz="1600" b="1" dirty="0"/>
                    </a:p>
                  </a:txBody>
                  <a:tcPr marL="80010" marR="80010"/>
                </a:tc>
                <a:tc>
                  <a:txBody>
                    <a:bodyPr/>
                    <a:lstStyle/>
                    <a:p>
                      <a:r>
                        <a:rPr lang="en-US" sz="1600" b="1" dirty="0" smtClean="0"/>
                        <a:t>No</a:t>
                      </a:r>
                      <a:endParaRPr lang="en-US" sz="1600" b="1" dirty="0"/>
                    </a:p>
                  </a:txBody>
                  <a:tcPr marL="80010" marR="80010"/>
                </a:tc>
                <a:tc>
                  <a:txBody>
                    <a:bodyPr/>
                    <a:lstStyle/>
                    <a:p>
                      <a:r>
                        <a:rPr lang="en-US" sz="1600" b="1" dirty="0" smtClean="0"/>
                        <a:t>Yes</a:t>
                      </a:r>
                      <a:endParaRPr lang="en-US" sz="1600" b="1" dirty="0"/>
                    </a:p>
                  </a:txBody>
                  <a:tcPr marL="80010" marR="80010"/>
                </a:tc>
              </a:tr>
              <a:tr h="551040">
                <a:tc>
                  <a:txBody>
                    <a:bodyPr/>
                    <a:lstStyle/>
                    <a:p>
                      <a:r>
                        <a:rPr lang="en-US" sz="1600" b="1" dirty="0" smtClean="0"/>
                        <a:t>Prenatal</a:t>
                      </a:r>
                      <a:r>
                        <a:rPr lang="en-US" sz="1600" b="1" baseline="0" dirty="0" smtClean="0"/>
                        <a:t> care</a:t>
                      </a:r>
                      <a:endParaRPr lang="en-US" sz="1600" b="1" dirty="0"/>
                    </a:p>
                  </a:txBody>
                  <a:tcPr marL="80010" marR="80010"/>
                </a:tc>
                <a:tc>
                  <a:txBody>
                    <a:bodyPr/>
                    <a:lstStyle/>
                    <a:p>
                      <a:r>
                        <a:rPr lang="en-US" sz="1600" b="1" dirty="0" smtClean="0"/>
                        <a:t>Adequate</a:t>
                      </a:r>
                      <a:endParaRPr lang="en-US" sz="1600" b="1" dirty="0"/>
                    </a:p>
                  </a:txBody>
                  <a:tcPr marL="80010" marR="80010"/>
                </a:tc>
                <a:tc>
                  <a:txBody>
                    <a:bodyPr/>
                    <a:lstStyle/>
                    <a:p>
                      <a:r>
                        <a:rPr lang="en-US" sz="1600" b="1" dirty="0" smtClean="0"/>
                        <a:t>Inadequate</a:t>
                      </a:r>
                      <a:endParaRPr lang="en-US" sz="1600" b="1" dirty="0"/>
                    </a:p>
                  </a:txBody>
                  <a:tcPr marL="80010" marR="80010"/>
                </a:tc>
              </a:tr>
              <a:tr h="962672">
                <a:tc>
                  <a:txBody>
                    <a:bodyPr/>
                    <a:lstStyle/>
                    <a:p>
                      <a:r>
                        <a:rPr lang="en-US" sz="1600" b="1" dirty="0" smtClean="0"/>
                        <a:t>Maternal risk factors </a:t>
                      </a:r>
                    </a:p>
                    <a:p>
                      <a:r>
                        <a:rPr lang="en-US" sz="1600" b="1" dirty="0" smtClean="0"/>
                        <a:t>(HTN, DM, CRF)</a:t>
                      </a:r>
                    </a:p>
                  </a:txBody>
                  <a:tcPr marL="80010" marR="80010"/>
                </a:tc>
                <a:tc>
                  <a:txBody>
                    <a:bodyPr/>
                    <a:lstStyle/>
                    <a:p>
                      <a:r>
                        <a:rPr lang="en-US" sz="1600" b="1" dirty="0" smtClean="0"/>
                        <a:t>No</a:t>
                      </a:r>
                      <a:endParaRPr lang="en-US" sz="1600" b="1" dirty="0"/>
                    </a:p>
                  </a:txBody>
                  <a:tcPr marL="80010" marR="80010"/>
                </a:tc>
                <a:tc>
                  <a:txBody>
                    <a:bodyPr/>
                    <a:lstStyle/>
                    <a:p>
                      <a:r>
                        <a:rPr lang="en-US" sz="1600" b="1" dirty="0" smtClean="0"/>
                        <a:t>Yes</a:t>
                      </a:r>
                      <a:endParaRPr lang="en-US" sz="1600" b="1" dirty="0"/>
                    </a:p>
                  </a:txBody>
                  <a:tcPr marL="80010" marR="80010"/>
                </a:tc>
              </a:tr>
              <a:tr h="551040">
                <a:tc>
                  <a:txBody>
                    <a:bodyPr/>
                    <a:lstStyle/>
                    <a:p>
                      <a:r>
                        <a:rPr lang="en-US" sz="1600" b="1" dirty="0" smtClean="0"/>
                        <a:t>Marital status</a:t>
                      </a:r>
                      <a:endParaRPr lang="en-US" sz="1600" b="1" dirty="0"/>
                    </a:p>
                  </a:txBody>
                  <a:tcPr marL="80010" marR="80010"/>
                </a:tc>
                <a:tc>
                  <a:txBody>
                    <a:bodyPr/>
                    <a:lstStyle/>
                    <a:p>
                      <a:r>
                        <a:rPr lang="en-US" sz="1600" b="1" dirty="0" smtClean="0"/>
                        <a:t>Married</a:t>
                      </a:r>
                      <a:endParaRPr lang="en-US" sz="1600" b="1" dirty="0"/>
                    </a:p>
                  </a:txBody>
                  <a:tcPr marL="80010" marR="80010"/>
                </a:tc>
                <a:tc>
                  <a:txBody>
                    <a:bodyPr/>
                    <a:lstStyle/>
                    <a:p>
                      <a:r>
                        <a:rPr lang="en-US" sz="1600" b="1" dirty="0" smtClean="0"/>
                        <a:t>Unmarried</a:t>
                      </a:r>
                      <a:endParaRPr lang="en-US" sz="1600" b="1" dirty="0"/>
                    </a:p>
                  </a:txBody>
                  <a:tcPr marL="80010" marR="80010"/>
                </a:tc>
              </a:tr>
            </a:tbl>
          </a:graphicData>
        </a:graphic>
      </p:graphicFrame>
      <p:sp>
        <p:nvSpPr>
          <p:cNvPr id="26" name="TextBox 25"/>
          <p:cNvSpPr txBox="1"/>
          <p:nvPr/>
        </p:nvSpPr>
        <p:spPr>
          <a:xfrm>
            <a:off x="11514496" y="14073642"/>
            <a:ext cx="5794335" cy="4816699"/>
          </a:xfrm>
          <a:prstGeom prst="rect">
            <a:avLst/>
          </a:prstGeom>
          <a:solidFill>
            <a:schemeClr val="bg1"/>
          </a:solidFill>
        </p:spPr>
        <p:txBody>
          <a:bodyPr wrap="square" lIns="76197" tIns="38098" rIns="76197" bIns="38098" rtlCol="0">
            <a:spAutoFit/>
          </a:bodyPr>
          <a:lstStyle/>
          <a:p>
            <a:pPr algn="ctr"/>
            <a:r>
              <a:rPr lang="en-US" sz="3000" b="1" dirty="0"/>
              <a:t>Characteristics of North and South</a:t>
            </a:r>
          </a:p>
          <a:p>
            <a:pPr algn="ctr"/>
            <a:endParaRPr lang="en-US" sz="1700" dirty="0"/>
          </a:p>
          <a:p>
            <a:pPr algn="ctr"/>
            <a:endParaRPr lang="en-US" sz="1700" dirty="0"/>
          </a:p>
          <a:p>
            <a:pPr algn="ctr"/>
            <a:endParaRPr lang="en-US" sz="1700" dirty="0"/>
          </a:p>
          <a:p>
            <a:pPr algn="ctr"/>
            <a:endParaRPr lang="en-US" sz="1700" dirty="0"/>
          </a:p>
          <a:p>
            <a:pPr algn="ctr"/>
            <a:endParaRPr lang="en-US" sz="1700" dirty="0"/>
          </a:p>
          <a:p>
            <a:pPr algn="ctr"/>
            <a:endParaRPr lang="en-US" sz="1700" dirty="0"/>
          </a:p>
          <a:p>
            <a:pPr algn="ctr"/>
            <a:endParaRPr lang="en-US" sz="1700" dirty="0"/>
          </a:p>
          <a:p>
            <a:pPr algn="ctr"/>
            <a:endParaRPr lang="en-US" sz="1700" dirty="0"/>
          </a:p>
          <a:p>
            <a:endParaRPr lang="en-US" sz="1700" dirty="0"/>
          </a:p>
          <a:p>
            <a:endParaRPr lang="en-US" sz="1700" dirty="0"/>
          </a:p>
          <a:p>
            <a:endParaRPr lang="en-US" sz="1700" dirty="0"/>
          </a:p>
          <a:p>
            <a:endParaRPr lang="en-US" sz="1300" dirty="0"/>
          </a:p>
          <a:p>
            <a:endParaRPr lang="en-US" sz="1300" dirty="0"/>
          </a:p>
          <a:p>
            <a:endParaRPr lang="en-US" sz="1300" dirty="0"/>
          </a:p>
          <a:p>
            <a:endParaRPr lang="en-US" sz="1300" dirty="0"/>
          </a:p>
          <a:p>
            <a:endParaRPr lang="en-US" sz="1300" dirty="0"/>
          </a:p>
          <a:p>
            <a:endParaRPr lang="en-US" sz="1300" dirty="0"/>
          </a:p>
          <a:p>
            <a:endParaRPr lang="en-US" sz="1300" dirty="0"/>
          </a:p>
        </p:txBody>
      </p:sp>
      <p:sp>
        <p:nvSpPr>
          <p:cNvPr id="27" name="TextBox 26"/>
          <p:cNvSpPr txBox="1"/>
          <p:nvPr/>
        </p:nvSpPr>
        <p:spPr>
          <a:xfrm>
            <a:off x="18402301" y="14073642"/>
            <a:ext cx="6200775" cy="4662811"/>
          </a:xfrm>
          <a:prstGeom prst="rect">
            <a:avLst/>
          </a:prstGeom>
          <a:solidFill>
            <a:schemeClr val="bg1"/>
          </a:solidFill>
        </p:spPr>
        <p:txBody>
          <a:bodyPr wrap="square" lIns="76197" tIns="38098" rIns="76197" bIns="38098" rtlCol="0">
            <a:spAutoFit/>
          </a:bodyPr>
          <a:lstStyle/>
          <a:p>
            <a:pPr algn="ctr"/>
            <a:r>
              <a:rPr lang="en-US" sz="3000" b="1" dirty="0"/>
              <a:t>Odds Ratio LBW </a:t>
            </a:r>
          </a:p>
          <a:p>
            <a:pPr algn="ctr"/>
            <a:r>
              <a:rPr lang="en-US" sz="3000" b="1" dirty="0"/>
              <a:t>in a Southern State1995 – </a:t>
            </a:r>
            <a:r>
              <a:rPr lang="en-US" sz="3000" b="1" dirty="0" smtClean="0"/>
              <a:t>2002</a:t>
            </a:r>
            <a:endParaRPr lang="en-US" sz="1700" b="1" dirty="0"/>
          </a:p>
          <a:p>
            <a:pPr algn="ctr"/>
            <a:endParaRPr lang="en-US" sz="1700" dirty="0"/>
          </a:p>
          <a:p>
            <a:pPr algn="ctr"/>
            <a:endParaRPr lang="en-US" sz="1700" dirty="0"/>
          </a:p>
          <a:p>
            <a:pPr algn="ctr"/>
            <a:endParaRPr lang="en-US" sz="1700" dirty="0"/>
          </a:p>
          <a:p>
            <a:pPr algn="ctr"/>
            <a:endParaRPr lang="en-US" sz="1700" dirty="0"/>
          </a:p>
          <a:p>
            <a:pPr algn="ctr"/>
            <a:endParaRPr lang="en-US" sz="1700" dirty="0"/>
          </a:p>
          <a:p>
            <a:pPr algn="ctr"/>
            <a:r>
              <a:rPr lang="en-US" sz="1700" dirty="0"/>
              <a:t> </a:t>
            </a:r>
          </a:p>
          <a:p>
            <a:pPr algn="ctr"/>
            <a:endParaRPr lang="en-US" sz="1700" dirty="0"/>
          </a:p>
          <a:p>
            <a:pPr algn="ctr"/>
            <a:endParaRPr lang="en-US" sz="1700" dirty="0"/>
          </a:p>
          <a:p>
            <a:pPr algn="ctr"/>
            <a:endParaRPr lang="en-US" sz="1700" dirty="0"/>
          </a:p>
          <a:p>
            <a:pPr algn="ctr"/>
            <a:endParaRPr lang="en-US" sz="1700" dirty="0"/>
          </a:p>
          <a:p>
            <a:pPr algn="ctr"/>
            <a:endParaRPr lang="en-US" sz="1700" dirty="0"/>
          </a:p>
          <a:p>
            <a:pPr algn="ctr"/>
            <a:endParaRPr lang="en-US" sz="1700" dirty="0"/>
          </a:p>
          <a:p>
            <a:pPr algn="ctr"/>
            <a:endParaRPr lang="en-US" sz="1700" dirty="0"/>
          </a:p>
          <a:p>
            <a:pPr algn="ctr"/>
            <a:endParaRPr lang="en-US" sz="1700" dirty="0"/>
          </a:p>
        </p:txBody>
      </p:sp>
      <p:graphicFrame>
        <p:nvGraphicFramePr>
          <p:cNvPr id="29" name="Table 28"/>
          <p:cNvGraphicFramePr>
            <a:graphicFrameLocks noGrp="1"/>
          </p:cNvGraphicFramePr>
          <p:nvPr>
            <p:extLst>
              <p:ext uri="{D42A27DB-BD31-4B8C-83A1-F6EECF244321}">
                <p14:modId xmlns:p14="http://schemas.microsoft.com/office/powerpoint/2010/main" val="2012470962"/>
              </p:ext>
            </p:extLst>
          </p:nvPr>
        </p:nvGraphicFramePr>
        <p:xfrm>
          <a:off x="11514494" y="14733094"/>
          <a:ext cx="5794336" cy="5721738"/>
        </p:xfrm>
        <a:graphic>
          <a:graphicData uri="http://schemas.openxmlformats.org/drawingml/2006/table">
            <a:tbl>
              <a:tblPr firstRow="1" bandRow="1">
                <a:tableStyleId>{5C22544A-7EE6-4342-B048-85BDC9FD1C3A}</a:tableStyleId>
              </a:tblPr>
              <a:tblGrid>
                <a:gridCol w="2662262"/>
                <a:gridCol w="1566037"/>
                <a:gridCol w="1566037"/>
              </a:tblGrid>
              <a:tr h="692232">
                <a:tc>
                  <a:txBody>
                    <a:bodyPr/>
                    <a:lstStyle/>
                    <a:p>
                      <a:endParaRPr lang="en-US" sz="2100" b="1" dirty="0"/>
                    </a:p>
                  </a:txBody>
                  <a:tcPr marL="80010" marR="80010"/>
                </a:tc>
                <a:tc>
                  <a:txBody>
                    <a:bodyPr/>
                    <a:lstStyle/>
                    <a:p>
                      <a:r>
                        <a:rPr lang="en-US" sz="2100" b="1" dirty="0" smtClean="0"/>
                        <a:t>Northern States</a:t>
                      </a:r>
                      <a:endParaRPr lang="en-US" sz="2100" b="1" dirty="0"/>
                    </a:p>
                  </a:txBody>
                  <a:tcPr marL="80010" marR="80010"/>
                </a:tc>
                <a:tc>
                  <a:txBody>
                    <a:bodyPr/>
                    <a:lstStyle/>
                    <a:p>
                      <a:r>
                        <a:rPr lang="en-US" sz="2100" b="1" dirty="0" smtClean="0"/>
                        <a:t>Southern States</a:t>
                      </a:r>
                      <a:endParaRPr lang="en-US" sz="2100" b="1" dirty="0"/>
                    </a:p>
                  </a:txBody>
                  <a:tcPr marL="80010" marR="80010"/>
                </a:tc>
              </a:tr>
              <a:tr h="510221">
                <a:tc>
                  <a:txBody>
                    <a:bodyPr/>
                    <a:lstStyle/>
                    <a:p>
                      <a:r>
                        <a:rPr lang="en-US" sz="2100" b="1" dirty="0" smtClean="0"/>
                        <a:t>Total Birth Records</a:t>
                      </a:r>
                      <a:endParaRPr lang="en-US" sz="2100" b="1" dirty="0"/>
                    </a:p>
                  </a:txBody>
                  <a:tcPr marL="80010" marR="80010"/>
                </a:tc>
                <a:tc>
                  <a:txBody>
                    <a:bodyPr/>
                    <a:lstStyle/>
                    <a:p>
                      <a:r>
                        <a:rPr lang="en-US" sz="2100" b="1" dirty="0" smtClean="0"/>
                        <a:t>11,184,348</a:t>
                      </a:r>
                      <a:endParaRPr lang="en-US" sz="2100" b="1" dirty="0"/>
                    </a:p>
                  </a:txBody>
                  <a:tcPr marL="80010" marR="80010"/>
                </a:tc>
                <a:tc>
                  <a:txBody>
                    <a:bodyPr/>
                    <a:lstStyle/>
                    <a:p>
                      <a:r>
                        <a:rPr lang="en-US" sz="2100" b="1" dirty="0" smtClean="0"/>
                        <a:t>13,699,827</a:t>
                      </a:r>
                      <a:endParaRPr lang="en-US" sz="2100" b="1" dirty="0"/>
                    </a:p>
                  </a:txBody>
                  <a:tcPr marL="80010" marR="80010"/>
                </a:tc>
              </a:tr>
              <a:tr h="488038">
                <a:tc>
                  <a:txBody>
                    <a:bodyPr/>
                    <a:lstStyle/>
                    <a:p>
                      <a:r>
                        <a:rPr lang="en-US" sz="2100" b="1" dirty="0" smtClean="0"/>
                        <a:t>% unmarried</a:t>
                      </a:r>
                      <a:endParaRPr lang="en-US" sz="2100" b="1" dirty="0"/>
                    </a:p>
                  </a:txBody>
                  <a:tcPr marL="80010" marR="80010"/>
                </a:tc>
                <a:tc>
                  <a:txBody>
                    <a:bodyPr/>
                    <a:lstStyle/>
                    <a:p>
                      <a:r>
                        <a:rPr lang="en-US" sz="2100" b="1" dirty="0" smtClean="0"/>
                        <a:t>31.3%</a:t>
                      </a:r>
                      <a:endParaRPr lang="en-US" sz="2100" b="1" dirty="0"/>
                    </a:p>
                  </a:txBody>
                  <a:tcPr marL="80010" marR="80010"/>
                </a:tc>
                <a:tc>
                  <a:txBody>
                    <a:bodyPr/>
                    <a:lstStyle/>
                    <a:p>
                      <a:r>
                        <a:rPr lang="en-US" sz="2100" b="1" dirty="0" smtClean="0"/>
                        <a:t>33.5%</a:t>
                      </a:r>
                      <a:endParaRPr lang="en-US" sz="2100" b="1" dirty="0"/>
                    </a:p>
                  </a:txBody>
                  <a:tcPr marL="80010" marR="80010"/>
                </a:tc>
              </a:tr>
              <a:tr h="842973">
                <a:tc>
                  <a:txBody>
                    <a:bodyPr/>
                    <a:lstStyle/>
                    <a:p>
                      <a:r>
                        <a:rPr lang="en-US" sz="2100" b="1" dirty="0" smtClean="0"/>
                        <a:t>%</a:t>
                      </a:r>
                      <a:r>
                        <a:rPr lang="en-US" sz="2100" b="1" baseline="0" dirty="0" smtClean="0"/>
                        <a:t> tobacco user during pregnancy</a:t>
                      </a:r>
                      <a:endParaRPr lang="en-US" sz="2100" b="1" dirty="0"/>
                    </a:p>
                  </a:txBody>
                  <a:tcPr marL="80010" marR="80010"/>
                </a:tc>
                <a:tc>
                  <a:txBody>
                    <a:bodyPr/>
                    <a:lstStyle/>
                    <a:p>
                      <a:r>
                        <a:rPr lang="en-US" sz="2100" b="1" dirty="0" smtClean="0"/>
                        <a:t>13.9%</a:t>
                      </a:r>
                      <a:endParaRPr lang="en-US" sz="2100" b="1" dirty="0"/>
                    </a:p>
                  </a:txBody>
                  <a:tcPr marL="80010" marR="80010"/>
                </a:tc>
                <a:tc>
                  <a:txBody>
                    <a:bodyPr/>
                    <a:lstStyle/>
                    <a:p>
                      <a:r>
                        <a:rPr lang="en-US" sz="2100" b="1" dirty="0" smtClean="0"/>
                        <a:t>11.5%</a:t>
                      </a:r>
                      <a:endParaRPr lang="en-US" sz="2100" b="1" dirty="0"/>
                    </a:p>
                  </a:txBody>
                  <a:tcPr marL="80010" marR="80010"/>
                </a:tc>
              </a:tr>
              <a:tr h="842973">
                <a:tc>
                  <a:txBody>
                    <a:bodyPr/>
                    <a:lstStyle/>
                    <a:p>
                      <a:r>
                        <a:rPr lang="en-US" sz="2100" b="1" dirty="0" smtClean="0"/>
                        <a:t>% alcohol user during pregnancy</a:t>
                      </a:r>
                      <a:endParaRPr lang="en-US" sz="2100" b="1" dirty="0"/>
                    </a:p>
                  </a:txBody>
                  <a:tcPr marL="80010" marR="80010"/>
                </a:tc>
                <a:tc>
                  <a:txBody>
                    <a:bodyPr/>
                    <a:lstStyle/>
                    <a:p>
                      <a:r>
                        <a:rPr lang="en-US" sz="2100" b="1" dirty="0" smtClean="0"/>
                        <a:t>1.2%</a:t>
                      </a:r>
                      <a:endParaRPr lang="en-US" sz="2100" b="1" dirty="0"/>
                    </a:p>
                  </a:txBody>
                  <a:tcPr marL="80010" marR="80010"/>
                </a:tc>
                <a:tc>
                  <a:txBody>
                    <a:bodyPr/>
                    <a:lstStyle/>
                    <a:p>
                      <a:r>
                        <a:rPr lang="en-US" sz="2100" b="1" dirty="0" smtClean="0"/>
                        <a:t>0.9%</a:t>
                      </a:r>
                      <a:endParaRPr lang="en-US" sz="2100" b="1" dirty="0"/>
                    </a:p>
                  </a:txBody>
                  <a:tcPr marL="80010" marR="80010"/>
                </a:tc>
              </a:tr>
              <a:tr h="692232">
                <a:tc>
                  <a:txBody>
                    <a:bodyPr/>
                    <a:lstStyle/>
                    <a:p>
                      <a:r>
                        <a:rPr lang="en-US" sz="2100" b="1" dirty="0" smtClean="0"/>
                        <a:t>%</a:t>
                      </a:r>
                      <a:r>
                        <a:rPr lang="en-US" sz="2100" b="1" baseline="0" dirty="0" smtClean="0"/>
                        <a:t> inadequate prenatal care</a:t>
                      </a:r>
                      <a:endParaRPr lang="en-US" sz="2100" b="1" dirty="0"/>
                    </a:p>
                  </a:txBody>
                  <a:tcPr marL="80010" marR="80010"/>
                </a:tc>
                <a:tc>
                  <a:txBody>
                    <a:bodyPr/>
                    <a:lstStyle/>
                    <a:p>
                      <a:r>
                        <a:rPr lang="en-US" sz="2100" b="1" dirty="0" smtClean="0"/>
                        <a:t>29.7%</a:t>
                      </a:r>
                      <a:endParaRPr lang="en-US" sz="2100" b="1" dirty="0"/>
                    </a:p>
                  </a:txBody>
                  <a:tcPr marL="80010" marR="80010"/>
                </a:tc>
                <a:tc>
                  <a:txBody>
                    <a:bodyPr/>
                    <a:lstStyle/>
                    <a:p>
                      <a:r>
                        <a:rPr lang="en-US" sz="2100" b="1" dirty="0" smtClean="0"/>
                        <a:t>30.5%</a:t>
                      </a:r>
                      <a:endParaRPr lang="en-US" sz="2100" b="1" dirty="0"/>
                    </a:p>
                  </a:txBody>
                  <a:tcPr marL="80010" marR="80010"/>
                </a:tc>
              </a:tr>
              <a:tr h="842973">
                <a:tc>
                  <a:txBody>
                    <a:bodyPr/>
                    <a:lstStyle/>
                    <a:p>
                      <a:r>
                        <a:rPr lang="en-US" sz="2100" b="1" dirty="0" smtClean="0"/>
                        <a:t>% w/ maternal</a:t>
                      </a:r>
                      <a:r>
                        <a:rPr lang="en-US" sz="2100" b="1" baseline="0" dirty="0" smtClean="0"/>
                        <a:t> risk factor (HTN, DM, CRF)</a:t>
                      </a:r>
                      <a:endParaRPr lang="en-US" sz="2100" b="1" dirty="0"/>
                    </a:p>
                  </a:txBody>
                  <a:tcPr marL="80010" marR="80010"/>
                </a:tc>
                <a:tc>
                  <a:txBody>
                    <a:bodyPr/>
                    <a:lstStyle/>
                    <a:p>
                      <a:r>
                        <a:rPr lang="en-US" sz="2100" b="1" dirty="0" smtClean="0"/>
                        <a:t>32.3%</a:t>
                      </a:r>
                      <a:endParaRPr lang="en-US" sz="2100" b="1" dirty="0"/>
                    </a:p>
                  </a:txBody>
                  <a:tcPr marL="80010" marR="80010"/>
                </a:tc>
                <a:tc>
                  <a:txBody>
                    <a:bodyPr/>
                    <a:lstStyle/>
                    <a:p>
                      <a:r>
                        <a:rPr lang="en-US" sz="2100" b="1" dirty="0" smtClean="0"/>
                        <a:t>42.0%</a:t>
                      </a:r>
                      <a:endParaRPr lang="en-US" sz="2100" b="1" dirty="0"/>
                    </a:p>
                  </a:txBody>
                  <a:tcPr marL="80010" marR="80010"/>
                </a:tc>
              </a:tr>
              <a:tr h="692232">
                <a:tc>
                  <a:txBody>
                    <a:bodyPr/>
                    <a:lstStyle/>
                    <a:p>
                      <a:r>
                        <a:rPr lang="en-US" sz="2100" b="1" dirty="0" smtClean="0"/>
                        <a:t>% maternal age &lt; 20 years</a:t>
                      </a:r>
                      <a:endParaRPr lang="en-US" sz="2100" b="1" dirty="0"/>
                    </a:p>
                  </a:txBody>
                  <a:tcPr marL="80010" marR="80010"/>
                </a:tc>
                <a:tc>
                  <a:txBody>
                    <a:bodyPr/>
                    <a:lstStyle/>
                    <a:p>
                      <a:r>
                        <a:rPr lang="en-US" sz="2100" b="1" dirty="0" smtClean="0"/>
                        <a:t>10.0%</a:t>
                      </a:r>
                      <a:endParaRPr lang="en-US" sz="2100" b="1" dirty="0"/>
                    </a:p>
                  </a:txBody>
                  <a:tcPr marL="80010" marR="80010"/>
                </a:tc>
                <a:tc>
                  <a:txBody>
                    <a:bodyPr/>
                    <a:lstStyle/>
                    <a:p>
                      <a:r>
                        <a:rPr lang="en-US" sz="2100" b="1" dirty="0" smtClean="0"/>
                        <a:t>14.1%</a:t>
                      </a:r>
                      <a:endParaRPr lang="en-US" sz="2100" b="1" dirty="0"/>
                    </a:p>
                  </a:txBody>
                  <a:tcPr marL="80010" marR="80010"/>
                </a:tc>
              </a:tr>
            </a:tbl>
          </a:graphicData>
        </a:graphic>
      </p:graphicFrame>
      <p:graphicFrame>
        <p:nvGraphicFramePr>
          <p:cNvPr id="30" name="Table 29"/>
          <p:cNvGraphicFramePr>
            <a:graphicFrameLocks noGrp="1"/>
          </p:cNvGraphicFramePr>
          <p:nvPr>
            <p:extLst>
              <p:ext uri="{D42A27DB-BD31-4B8C-83A1-F6EECF244321}">
                <p14:modId xmlns:p14="http://schemas.microsoft.com/office/powerpoint/2010/main" val="2847397254"/>
              </p:ext>
            </p:extLst>
          </p:nvPr>
        </p:nvGraphicFramePr>
        <p:xfrm>
          <a:off x="18402300" y="15010529"/>
          <a:ext cx="6200776" cy="5487272"/>
        </p:xfrm>
        <a:graphic>
          <a:graphicData uri="http://schemas.openxmlformats.org/drawingml/2006/table">
            <a:tbl>
              <a:tblPr firstRow="1" bandRow="1">
                <a:tableStyleId>{5C22544A-7EE6-4342-B048-85BDC9FD1C3A}</a:tableStyleId>
              </a:tblPr>
              <a:tblGrid>
                <a:gridCol w="3100388"/>
                <a:gridCol w="3100388"/>
              </a:tblGrid>
              <a:tr h="647684">
                <a:tc>
                  <a:txBody>
                    <a:bodyPr/>
                    <a:lstStyle/>
                    <a:p>
                      <a:pPr algn="ctr"/>
                      <a:r>
                        <a:rPr lang="en-US" sz="2000" dirty="0" smtClean="0"/>
                        <a:t>Year</a:t>
                      </a:r>
                      <a:endParaRPr lang="en-US" sz="2000" dirty="0"/>
                    </a:p>
                  </a:txBody>
                  <a:tcPr marL="80010" marR="80010"/>
                </a:tc>
                <a:tc>
                  <a:txBody>
                    <a:bodyPr/>
                    <a:lstStyle/>
                    <a:p>
                      <a:pPr algn="ctr"/>
                      <a:r>
                        <a:rPr lang="en-US" sz="2000" dirty="0" smtClean="0"/>
                        <a:t>Odds Ratio</a:t>
                      </a:r>
                      <a:endParaRPr lang="en-US" sz="2000" dirty="0"/>
                    </a:p>
                  </a:txBody>
                  <a:tcPr marL="80010" marR="80010"/>
                </a:tc>
              </a:tr>
              <a:tr h="619524">
                <a:tc>
                  <a:txBody>
                    <a:bodyPr/>
                    <a:lstStyle/>
                    <a:p>
                      <a:pPr algn="ctr"/>
                      <a:r>
                        <a:rPr lang="en-US" sz="2700" b="1" dirty="0" smtClean="0"/>
                        <a:t>1995</a:t>
                      </a:r>
                      <a:endParaRPr lang="en-US" sz="2700" b="1" dirty="0"/>
                    </a:p>
                  </a:txBody>
                  <a:tcPr marL="80010" marR="80010"/>
                </a:tc>
                <a:tc>
                  <a:txBody>
                    <a:bodyPr/>
                    <a:lstStyle/>
                    <a:p>
                      <a:pPr marL="0" marR="0" algn="ctr">
                        <a:spcBef>
                          <a:spcPts val="0"/>
                        </a:spcBef>
                        <a:spcAft>
                          <a:spcPts val="0"/>
                        </a:spcAft>
                      </a:pPr>
                      <a:r>
                        <a:rPr lang="en-US" sz="2700" b="1" dirty="0">
                          <a:latin typeface="+mn-lt"/>
                          <a:ea typeface="Cambria"/>
                          <a:cs typeface="Times New Roman"/>
                        </a:rPr>
                        <a:t>1.217</a:t>
                      </a:r>
                    </a:p>
                  </a:txBody>
                  <a:tcPr marL="60008" marR="60008" marT="0" marB="0"/>
                </a:tc>
              </a:tr>
              <a:tr h="619524">
                <a:tc>
                  <a:txBody>
                    <a:bodyPr/>
                    <a:lstStyle/>
                    <a:p>
                      <a:pPr algn="ctr"/>
                      <a:r>
                        <a:rPr lang="en-US" sz="2700" b="1" dirty="0" smtClean="0"/>
                        <a:t>1996</a:t>
                      </a:r>
                      <a:endParaRPr lang="en-US" sz="2700" b="1" dirty="0"/>
                    </a:p>
                  </a:txBody>
                  <a:tcPr marL="80010" marR="80010"/>
                </a:tc>
                <a:tc>
                  <a:txBody>
                    <a:bodyPr/>
                    <a:lstStyle/>
                    <a:p>
                      <a:pPr marL="0" marR="0" algn="ctr">
                        <a:spcBef>
                          <a:spcPts val="0"/>
                        </a:spcBef>
                        <a:spcAft>
                          <a:spcPts val="0"/>
                        </a:spcAft>
                      </a:pPr>
                      <a:r>
                        <a:rPr lang="en-US" sz="2700" b="1" dirty="0">
                          <a:latin typeface="+mn-lt"/>
                          <a:ea typeface="Cambria"/>
                          <a:cs typeface="Times New Roman"/>
                        </a:rPr>
                        <a:t>1.211</a:t>
                      </a:r>
                    </a:p>
                  </a:txBody>
                  <a:tcPr marL="60008" marR="60008" marT="0" marB="0"/>
                </a:tc>
              </a:tr>
              <a:tr h="619524">
                <a:tc>
                  <a:txBody>
                    <a:bodyPr/>
                    <a:lstStyle/>
                    <a:p>
                      <a:pPr algn="ctr"/>
                      <a:r>
                        <a:rPr lang="en-US" sz="2700" b="1" dirty="0" smtClean="0"/>
                        <a:t>1997</a:t>
                      </a:r>
                      <a:endParaRPr lang="en-US" sz="2700" b="1" dirty="0"/>
                    </a:p>
                  </a:txBody>
                  <a:tcPr marL="80010" marR="80010"/>
                </a:tc>
                <a:tc>
                  <a:txBody>
                    <a:bodyPr/>
                    <a:lstStyle/>
                    <a:p>
                      <a:pPr marL="0" marR="0" algn="ctr">
                        <a:spcBef>
                          <a:spcPts val="0"/>
                        </a:spcBef>
                        <a:spcAft>
                          <a:spcPts val="0"/>
                        </a:spcAft>
                      </a:pPr>
                      <a:r>
                        <a:rPr lang="en-US" sz="2700" b="1" dirty="0">
                          <a:latin typeface="+mn-lt"/>
                          <a:ea typeface="Cambria"/>
                          <a:cs typeface="Times New Roman"/>
                        </a:rPr>
                        <a:t>1.226</a:t>
                      </a:r>
                    </a:p>
                  </a:txBody>
                  <a:tcPr marL="60008" marR="60008" marT="0" marB="0"/>
                </a:tc>
              </a:tr>
              <a:tr h="619524">
                <a:tc>
                  <a:txBody>
                    <a:bodyPr/>
                    <a:lstStyle/>
                    <a:p>
                      <a:pPr algn="ctr"/>
                      <a:r>
                        <a:rPr lang="en-US" sz="2700" b="1" dirty="0" smtClean="0"/>
                        <a:t>1998</a:t>
                      </a:r>
                      <a:endParaRPr lang="en-US" sz="2700" b="1" dirty="0"/>
                    </a:p>
                  </a:txBody>
                  <a:tcPr marL="80010" marR="80010"/>
                </a:tc>
                <a:tc>
                  <a:txBody>
                    <a:bodyPr/>
                    <a:lstStyle/>
                    <a:p>
                      <a:pPr marL="0" marR="0" algn="ctr">
                        <a:spcBef>
                          <a:spcPts val="0"/>
                        </a:spcBef>
                        <a:spcAft>
                          <a:spcPts val="0"/>
                        </a:spcAft>
                      </a:pPr>
                      <a:r>
                        <a:rPr lang="en-US" sz="2700" b="1" dirty="0">
                          <a:latin typeface="+mn-lt"/>
                          <a:ea typeface="Cambria"/>
                          <a:cs typeface="Times New Roman"/>
                        </a:rPr>
                        <a:t>1.225</a:t>
                      </a:r>
                    </a:p>
                  </a:txBody>
                  <a:tcPr marL="60008" marR="60008" marT="0" marB="0"/>
                </a:tc>
              </a:tr>
              <a:tr h="619524">
                <a:tc>
                  <a:txBody>
                    <a:bodyPr/>
                    <a:lstStyle/>
                    <a:p>
                      <a:pPr algn="ctr"/>
                      <a:r>
                        <a:rPr lang="en-US" sz="2700" b="1" dirty="0" smtClean="0"/>
                        <a:t>1999</a:t>
                      </a:r>
                      <a:endParaRPr lang="en-US" sz="2700" b="1" dirty="0"/>
                    </a:p>
                  </a:txBody>
                  <a:tcPr marL="80010" marR="80010"/>
                </a:tc>
                <a:tc>
                  <a:txBody>
                    <a:bodyPr/>
                    <a:lstStyle/>
                    <a:p>
                      <a:pPr marL="0" marR="0" algn="ctr">
                        <a:spcBef>
                          <a:spcPts val="0"/>
                        </a:spcBef>
                        <a:spcAft>
                          <a:spcPts val="0"/>
                        </a:spcAft>
                      </a:pPr>
                      <a:r>
                        <a:rPr lang="en-US" sz="2700" b="1" dirty="0">
                          <a:latin typeface="+mn-lt"/>
                          <a:ea typeface="Cambria"/>
                          <a:cs typeface="Times New Roman"/>
                        </a:rPr>
                        <a:t>1.215</a:t>
                      </a:r>
                    </a:p>
                  </a:txBody>
                  <a:tcPr marL="60008" marR="60008" marT="0" marB="0"/>
                </a:tc>
              </a:tr>
              <a:tr h="619524">
                <a:tc>
                  <a:txBody>
                    <a:bodyPr/>
                    <a:lstStyle/>
                    <a:p>
                      <a:pPr algn="ctr"/>
                      <a:r>
                        <a:rPr lang="en-US" sz="2700" b="1" dirty="0" smtClean="0"/>
                        <a:t>2000</a:t>
                      </a:r>
                      <a:endParaRPr lang="en-US" sz="2700" b="1" dirty="0"/>
                    </a:p>
                  </a:txBody>
                  <a:tcPr marL="80010" marR="80010"/>
                </a:tc>
                <a:tc>
                  <a:txBody>
                    <a:bodyPr/>
                    <a:lstStyle/>
                    <a:p>
                      <a:pPr marL="0" marR="0" algn="ctr">
                        <a:spcBef>
                          <a:spcPts val="0"/>
                        </a:spcBef>
                        <a:spcAft>
                          <a:spcPts val="0"/>
                        </a:spcAft>
                      </a:pPr>
                      <a:r>
                        <a:rPr lang="en-US" sz="2700" b="1" dirty="0">
                          <a:latin typeface="+mn-lt"/>
                          <a:ea typeface="Cambria"/>
                          <a:cs typeface="Times New Roman"/>
                        </a:rPr>
                        <a:t>1.230</a:t>
                      </a:r>
                    </a:p>
                  </a:txBody>
                  <a:tcPr marL="60008" marR="60008" marT="0" marB="0"/>
                </a:tc>
              </a:tr>
              <a:tr h="619524">
                <a:tc>
                  <a:txBody>
                    <a:bodyPr/>
                    <a:lstStyle/>
                    <a:p>
                      <a:pPr algn="ctr"/>
                      <a:r>
                        <a:rPr lang="en-US" sz="2700" b="1" dirty="0" smtClean="0"/>
                        <a:t>2001</a:t>
                      </a:r>
                      <a:endParaRPr lang="en-US" sz="2700" b="1" dirty="0"/>
                    </a:p>
                  </a:txBody>
                  <a:tcPr marL="80010" marR="80010"/>
                </a:tc>
                <a:tc>
                  <a:txBody>
                    <a:bodyPr/>
                    <a:lstStyle/>
                    <a:p>
                      <a:pPr marL="0" marR="0" algn="ctr">
                        <a:spcBef>
                          <a:spcPts val="0"/>
                        </a:spcBef>
                        <a:spcAft>
                          <a:spcPts val="0"/>
                        </a:spcAft>
                      </a:pPr>
                      <a:r>
                        <a:rPr lang="en-US" sz="2700" b="1" dirty="0">
                          <a:latin typeface="+mn-lt"/>
                          <a:ea typeface="Cambria"/>
                          <a:cs typeface="Times New Roman"/>
                        </a:rPr>
                        <a:t>1.220</a:t>
                      </a:r>
                    </a:p>
                  </a:txBody>
                  <a:tcPr marL="60008" marR="60008" marT="0" marB="0"/>
                </a:tc>
              </a:tr>
              <a:tr h="453905">
                <a:tc>
                  <a:txBody>
                    <a:bodyPr/>
                    <a:lstStyle/>
                    <a:p>
                      <a:pPr algn="ctr"/>
                      <a:r>
                        <a:rPr lang="en-US" sz="2700" b="1" dirty="0" smtClean="0"/>
                        <a:t>2002</a:t>
                      </a:r>
                      <a:endParaRPr lang="en-US" sz="2700" b="1" dirty="0"/>
                    </a:p>
                  </a:txBody>
                  <a:tcPr marL="80010" marR="80010"/>
                </a:tc>
                <a:tc>
                  <a:txBody>
                    <a:bodyPr/>
                    <a:lstStyle/>
                    <a:p>
                      <a:pPr marL="0" marR="0" algn="ctr">
                        <a:spcBef>
                          <a:spcPts val="0"/>
                        </a:spcBef>
                        <a:spcAft>
                          <a:spcPts val="0"/>
                        </a:spcAft>
                      </a:pPr>
                      <a:r>
                        <a:rPr lang="en-US" sz="2700" b="1" dirty="0">
                          <a:latin typeface="+mn-lt"/>
                          <a:ea typeface="Cambria"/>
                          <a:cs typeface="Times New Roman"/>
                        </a:rPr>
                        <a:t>1.227</a:t>
                      </a:r>
                    </a:p>
                  </a:txBody>
                  <a:tcPr marL="60008" marR="60008" marT="0" marB="0"/>
                </a:tc>
              </a:tr>
            </a:tbl>
          </a:graphicData>
        </a:graphic>
      </p:graphicFrame>
      <p:sp>
        <p:nvSpPr>
          <p:cNvPr id="32" name="TextBox 31"/>
          <p:cNvSpPr txBox="1"/>
          <p:nvPr/>
        </p:nvSpPr>
        <p:spPr>
          <a:xfrm>
            <a:off x="24603075" y="5257801"/>
            <a:ext cx="5734050" cy="4401201"/>
          </a:xfrm>
          <a:prstGeom prst="rect">
            <a:avLst/>
          </a:prstGeom>
          <a:solidFill>
            <a:schemeClr val="bg1"/>
          </a:solidFill>
        </p:spPr>
        <p:txBody>
          <a:bodyPr wrap="square" lIns="76197" tIns="38098" rIns="76197" bIns="38098" rtlCol="0">
            <a:spAutoFit/>
          </a:bodyPr>
          <a:lstStyle/>
          <a:p>
            <a:pPr algn="ctr"/>
            <a:r>
              <a:rPr lang="en-US" sz="3000" b="1" dirty="0"/>
              <a:t>Odds Ratio LBW of a baby gestational age &gt; 36 </a:t>
            </a:r>
            <a:r>
              <a:rPr lang="en-US" sz="3000" b="1" dirty="0" smtClean="0"/>
              <a:t>weeks</a:t>
            </a:r>
            <a:endParaRPr lang="en-US" sz="3000" b="1" dirty="0"/>
          </a:p>
          <a:p>
            <a:pPr algn="ctr"/>
            <a:endParaRPr lang="en-US" sz="1700" dirty="0"/>
          </a:p>
          <a:p>
            <a:pPr algn="ctr"/>
            <a:endParaRPr lang="en-US" sz="1700" dirty="0"/>
          </a:p>
          <a:p>
            <a:pPr algn="ctr"/>
            <a:endParaRPr lang="en-US" sz="1700" dirty="0"/>
          </a:p>
          <a:p>
            <a:pPr algn="ctr"/>
            <a:endParaRPr lang="en-US" sz="1700" dirty="0"/>
          </a:p>
          <a:p>
            <a:pPr algn="ctr"/>
            <a:r>
              <a:rPr lang="en-US" sz="1700" dirty="0"/>
              <a:t> </a:t>
            </a:r>
          </a:p>
          <a:p>
            <a:pPr algn="ctr"/>
            <a:endParaRPr lang="en-US" sz="1700" dirty="0"/>
          </a:p>
          <a:p>
            <a:pPr algn="ctr"/>
            <a:endParaRPr lang="en-US" sz="1700" dirty="0"/>
          </a:p>
          <a:p>
            <a:pPr algn="ctr"/>
            <a:endParaRPr lang="en-US" sz="1700" dirty="0"/>
          </a:p>
          <a:p>
            <a:pPr algn="ctr"/>
            <a:endParaRPr lang="en-US" sz="1700" dirty="0"/>
          </a:p>
          <a:p>
            <a:pPr algn="ctr"/>
            <a:endParaRPr lang="en-US" sz="1700" dirty="0"/>
          </a:p>
          <a:p>
            <a:pPr algn="ctr"/>
            <a:endParaRPr lang="en-US" sz="1700" dirty="0"/>
          </a:p>
          <a:p>
            <a:pPr algn="ctr"/>
            <a:endParaRPr lang="en-US" sz="1700" dirty="0"/>
          </a:p>
          <a:p>
            <a:pPr algn="ctr"/>
            <a:endParaRPr lang="en-US" sz="1700" dirty="0"/>
          </a:p>
        </p:txBody>
      </p:sp>
      <p:graphicFrame>
        <p:nvGraphicFramePr>
          <p:cNvPr id="31" name="Table 30"/>
          <p:cNvGraphicFramePr>
            <a:graphicFrameLocks noGrp="1"/>
          </p:cNvGraphicFramePr>
          <p:nvPr>
            <p:extLst>
              <p:ext uri="{D42A27DB-BD31-4B8C-83A1-F6EECF244321}">
                <p14:modId xmlns:p14="http://schemas.microsoft.com/office/powerpoint/2010/main" val="3732278711"/>
              </p:ext>
            </p:extLst>
          </p:nvPr>
        </p:nvGraphicFramePr>
        <p:xfrm>
          <a:off x="24603076" y="5951216"/>
          <a:ext cx="5734051" cy="6308502"/>
        </p:xfrm>
        <a:graphic>
          <a:graphicData uri="http://schemas.openxmlformats.org/drawingml/2006/table">
            <a:tbl>
              <a:tblPr firstRow="1" bandRow="1">
                <a:tableStyleId>{5C22544A-7EE6-4342-B048-85BDC9FD1C3A}</a:tableStyleId>
              </a:tblPr>
              <a:tblGrid>
                <a:gridCol w="1702800"/>
                <a:gridCol w="1702800"/>
                <a:gridCol w="1045398"/>
                <a:gridCol w="1283053"/>
              </a:tblGrid>
              <a:tr h="607662">
                <a:tc>
                  <a:txBody>
                    <a:bodyPr/>
                    <a:lstStyle/>
                    <a:p>
                      <a:r>
                        <a:rPr lang="en-US" sz="1600" dirty="0" smtClean="0"/>
                        <a:t>Characteristics</a:t>
                      </a:r>
                      <a:endParaRPr lang="en-US" sz="1600" dirty="0"/>
                    </a:p>
                  </a:txBody>
                  <a:tcPr marL="80010" marR="80010"/>
                </a:tc>
                <a:tc>
                  <a:txBody>
                    <a:bodyPr/>
                    <a:lstStyle/>
                    <a:p>
                      <a:pPr algn="ctr"/>
                      <a:r>
                        <a:rPr lang="en-US" sz="1600" dirty="0" smtClean="0"/>
                        <a:t>ODDS RATIO</a:t>
                      </a:r>
                      <a:endParaRPr lang="en-US" sz="1600" dirty="0"/>
                    </a:p>
                  </a:txBody>
                  <a:tcPr marL="80010" marR="80010"/>
                </a:tc>
                <a:tc>
                  <a:txBody>
                    <a:bodyPr/>
                    <a:lstStyle/>
                    <a:p>
                      <a:pPr algn="ctr"/>
                      <a:r>
                        <a:rPr lang="en-US" sz="1600" dirty="0" smtClean="0"/>
                        <a:t>95%</a:t>
                      </a:r>
                      <a:r>
                        <a:rPr lang="en-US" sz="1600" baseline="0" dirty="0" smtClean="0"/>
                        <a:t> CONF.</a:t>
                      </a:r>
                      <a:endParaRPr lang="en-US" sz="1600" dirty="0"/>
                    </a:p>
                  </a:txBody>
                  <a:tcPr marL="80010" marR="80010"/>
                </a:tc>
                <a:tc>
                  <a:txBody>
                    <a:bodyPr/>
                    <a:lstStyle/>
                    <a:p>
                      <a:pPr algn="ctr"/>
                      <a:r>
                        <a:rPr lang="en-US" sz="1600" dirty="0" smtClean="0"/>
                        <a:t>LIMITS</a:t>
                      </a:r>
                      <a:endParaRPr lang="en-US" sz="1600" dirty="0"/>
                    </a:p>
                  </a:txBody>
                  <a:tcPr marL="80010" marR="80010"/>
                </a:tc>
              </a:tr>
              <a:tr h="263854">
                <a:tc>
                  <a:txBody>
                    <a:bodyPr/>
                    <a:lstStyle/>
                    <a:p>
                      <a:pPr algn="l" rtl="0" fontAlgn="t"/>
                      <a:r>
                        <a:rPr lang="en-US" sz="1600" b="0" i="0" u="none" strike="noStrike" dirty="0">
                          <a:solidFill>
                            <a:srgbClr val="000000"/>
                          </a:solidFill>
                          <a:latin typeface="Calibri"/>
                        </a:rPr>
                        <a:t>Maternal age &lt; 20</a:t>
                      </a:r>
                    </a:p>
                  </a:txBody>
                  <a:tcPr marL="6668" marR="6668" marT="7620" marB="0"/>
                </a:tc>
                <a:tc>
                  <a:txBody>
                    <a:bodyPr/>
                    <a:lstStyle/>
                    <a:p>
                      <a:pPr algn="ctr" fontAlgn="b"/>
                      <a:r>
                        <a:rPr lang="en-US" sz="1600" b="0" i="0" u="none" strike="noStrike" dirty="0">
                          <a:solidFill>
                            <a:srgbClr val="000000"/>
                          </a:solidFill>
                          <a:latin typeface="Calibri"/>
                        </a:rPr>
                        <a:t>1.13</a:t>
                      </a:r>
                    </a:p>
                  </a:txBody>
                  <a:tcPr marL="6668" marR="6668" marT="7620" marB="0" anchor="b"/>
                </a:tc>
                <a:tc>
                  <a:txBody>
                    <a:bodyPr/>
                    <a:lstStyle/>
                    <a:p>
                      <a:pPr algn="ctr" fontAlgn="b"/>
                      <a:r>
                        <a:rPr lang="en-US" sz="1600" b="0" i="0" u="none" strike="noStrike">
                          <a:solidFill>
                            <a:srgbClr val="000000"/>
                          </a:solidFill>
                          <a:latin typeface="Calibri"/>
                        </a:rPr>
                        <a:t>1.12</a:t>
                      </a:r>
                    </a:p>
                  </a:txBody>
                  <a:tcPr marL="6668" marR="6668" marT="7620" marB="0" anchor="b"/>
                </a:tc>
                <a:tc>
                  <a:txBody>
                    <a:bodyPr/>
                    <a:lstStyle/>
                    <a:p>
                      <a:pPr algn="ctr" fontAlgn="b"/>
                      <a:r>
                        <a:rPr lang="en-US" sz="1600" b="0" i="0" u="none" strike="noStrike" dirty="0">
                          <a:solidFill>
                            <a:srgbClr val="000000"/>
                          </a:solidFill>
                          <a:latin typeface="Calibri"/>
                        </a:rPr>
                        <a:t>1.14</a:t>
                      </a:r>
                    </a:p>
                  </a:txBody>
                  <a:tcPr marL="6668" marR="6668" marT="7620" marB="0" anchor="b"/>
                </a:tc>
              </a:tr>
              <a:tr h="775570">
                <a:tc>
                  <a:txBody>
                    <a:bodyPr/>
                    <a:lstStyle/>
                    <a:p>
                      <a:pPr algn="l" rtl="0" fontAlgn="t"/>
                      <a:r>
                        <a:rPr lang="en-US" sz="1600" b="0" i="0" u="none" strike="noStrike">
                          <a:solidFill>
                            <a:srgbClr val="000000"/>
                          </a:solidFill>
                          <a:latin typeface="Calibri"/>
                        </a:rPr>
                        <a:t>Mother used tobacco during pregnancy</a:t>
                      </a:r>
                    </a:p>
                  </a:txBody>
                  <a:tcPr marL="6668" marR="6668" marT="7620" marB="0"/>
                </a:tc>
                <a:tc>
                  <a:txBody>
                    <a:bodyPr/>
                    <a:lstStyle/>
                    <a:p>
                      <a:pPr algn="ctr" fontAlgn="b"/>
                      <a:r>
                        <a:rPr lang="en-US" sz="1600" b="0" i="0" u="none" strike="noStrike" dirty="0">
                          <a:solidFill>
                            <a:srgbClr val="000000"/>
                          </a:solidFill>
                          <a:latin typeface="Calibri"/>
                        </a:rPr>
                        <a:t>2.10</a:t>
                      </a:r>
                    </a:p>
                  </a:txBody>
                  <a:tcPr marL="6668" marR="6668" marT="7620" marB="0" anchor="b"/>
                </a:tc>
                <a:tc>
                  <a:txBody>
                    <a:bodyPr/>
                    <a:lstStyle/>
                    <a:p>
                      <a:pPr algn="ctr" fontAlgn="b"/>
                      <a:r>
                        <a:rPr lang="en-US" sz="1600" b="0" i="0" u="none" strike="noStrike">
                          <a:solidFill>
                            <a:srgbClr val="000000"/>
                          </a:solidFill>
                          <a:latin typeface="Calibri"/>
                        </a:rPr>
                        <a:t>2.09</a:t>
                      </a:r>
                    </a:p>
                  </a:txBody>
                  <a:tcPr marL="6668" marR="6668" marT="7620" marB="0" anchor="b"/>
                </a:tc>
                <a:tc>
                  <a:txBody>
                    <a:bodyPr/>
                    <a:lstStyle/>
                    <a:p>
                      <a:pPr algn="ctr" fontAlgn="b"/>
                      <a:r>
                        <a:rPr lang="en-US" sz="1600" b="0" i="0" u="none" strike="noStrike">
                          <a:solidFill>
                            <a:srgbClr val="000000"/>
                          </a:solidFill>
                          <a:latin typeface="Calibri"/>
                        </a:rPr>
                        <a:t>2.12</a:t>
                      </a:r>
                    </a:p>
                  </a:txBody>
                  <a:tcPr marL="6668" marR="6668" marT="7620" marB="0" anchor="b"/>
                </a:tc>
              </a:tr>
              <a:tr h="775570">
                <a:tc>
                  <a:txBody>
                    <a:bodyPr/>
                    <a:lstStyle/>
                    <a:p>
                      <a:pPr algn="l" rtl="0" fontAlgn="t"/>
                      <a:r>
                        <a:rPr lang="en-US" sz="1600" b="0" i="0" u="none" strike="noStrike">
                          <a:solidFill>
                            <a:srgbClr val="000000"/>
                          </a:solidFill>
                          <a:latin typeface="Calibri"/>
                        </a:rPr>
                        <a:t>Mother used alcohol during pregnancy</a:t>
                      </a:r>
                    </a:p>
                  </a:txBody>
                  <a:tcPr marL="6668" marR="6668" marT="7620" marB="0"/>
                </a:tc>
                <a:tc>
                  <a:txBody>
                    <a:bodyPr/>
                    <a:lstStyle/>
                    <a:p>
                      <a:pPr algn="ctr" fontAlgn="b"/>
                      <a:r>
                        <a:rPr lang="en-US" sz="1600" b="0" i="0" u="none" strike="noStrike" dirty="0">
                          <a:solidFill>
                            <a:srgbClr val="000000"/>
                          </a:solidFill>
                          <a:latin typeface="Calibri"/>
                        </a:rPr>
                        <a:t>1.50</a:t>
                      </a:r>
                    </a:p>
                  </a:txBody>
                  <a:tcPr marL="6668" marR="6668" marT="7620" marB="0" anchor="b"/>
                </a:tc>
                <a:tc>
                  <a:txBody>
                    <a:bodyPr/>
                    <a:lstStyle/>
                    <a:p>
                      <a:pPr algn="ctr" fontAlgn="b"/>
                      <a:r>
                        <a:rPr lang="en-US" sz="1600" b="0" i="0" u="none" strike="noStrike">
                          <a:solidFill>
                            <a:srgbClr val="000000"/>
                          </a:solidFill>
                          <a:latin typeface="Calibri"/>
                        </a:rPr>
                        <a:t>1.47</a:t>
                      </a:r>
                    </a:p>
                  </a:txBody>
                  <a:tcPr marL="6668" marR="6668" marT="7620" marB="0" anchor="b"/>
                </a:tc>
                <a:tc>
                  <a:txBody>
                    <a:bodyPr/>
                    <a:lstStyle/>
                    <a:p>
                      <a:pPr algn="ctr" fontAlgn="b"/>
                      <a:r>
                        <a:rPr lang="en-US" sz="1600" b="0" i="0" u="none" strike="noStrike">
                          <a:solidFill>
                            <a:srgbClr val="000000"/>
                          </a:solidFill>
                          <a:latin typeface="Calibri"/>
                        </a:rPr>
                        <a:t>1.53</a:t>
                      </a:r>
                    </a:p>
                  </a:txBody>
                  <a:tcPr marL="6668" marR="6668" marT="7620" marB="0" anchor="b"/>
                </a:tc>
              </a:tr>
              <a:tr h="775570">
                <a:tc>
                  <a:txBody>
                    <a:bodyPr/>
                    <a:lstStyle/>
                    <a:p>
                      <a:pPr algn="l" rtl="0" fontAlgn="t"/>
                      <a:r>
                        <a:rPr lang="en-US" sz="1600" b="0" i="0" u="none" strike="noStrike">
                          <a:solidFill>
                            <a:srgbClr val="000000"/>
                          </a:solidFill>
                          <a:latin typeface="Calibri"/>
                        </a:rPr>
                        <a:t>Mother had inadequate prenatal care</a:t>
                      </a:r>
                    </a:p>
                  </a:txBody>
                  <a:tcPr marL="6668" marR="6668" marT="7620" marB="0"/>
                </a:tc>
                <a:tc>
                  <a:txBody>
                    <a:bodyPr/>
                    <a:lstStyle/>
                    <a:p>
                      <a:pPr algn="ctr" fontAlgn="b"/>
                      <a:r>
                        <a:rPr lang="en-US" sz="1600" b="0" i="0" u="none" strike="noStrike" dirty="0">
                          <a:solidFill>
                            <a:srgbClr val="000000"/>
                          </a:solidFill>
                          <a:latin typeface="Calibri"/>
                        </a:rPr>
                        <a:t>1.22</a:t>
                      </a:r>
                    </a:p>
                  </a:txBody>
                  <a:tcPr marL="6668" marR="6668" marT="7620" marB="0" anchor="b"/>
                </a:tc>
                <a:tc>
                  <a:txBody>
                    <a:bodyPr/>
                    <a:lstStyle/>
                    <a:p>
                      <a:pPr algn="ctr" fontAlgn="b"/>
                      <a:r>
                        <a:rPr lang="en-US" sz="1600" b="0" i="0" u="none" strike="noStrike" dirty="0">
                          <a:solidFill>
                            <a:srgbClr val="000000"/>
                          </a:solidFill>
                          <a:latin typeface="Calibri"/>
                        </a:rPr>
                        <a:t>1.21</a:t>
                      </a:r>
                    </a:p>
                  </a:txBody>
                  <a:tcPr marL="6668" marR="6668" marT="7620" marB="0" anchor="b"/>
                </a:tc>
                <a:tc>
                  <a:txBody>
                    <a:bodyPr/>
                    <a:lstStyle/>
                    <a:p>
                      <a:pPr algn="ctr" fontAlgn="b"/>
                      <a:r>
                        <a:rPr lang="en-US" sz="1600" b="0" i="0" u="none" strike="noStrike" dirty="0">
                          <a:solidFill>
                            <a:srgbClr val="000000"/>
                          </a:solidFill>
                          <a:latin typeface="Calibri"/>
                        </a:rPr>
                        <a:t>1.23</a:t>
                      </a:r>
                    </a:p>
                  </a:txBody>
                  <a:tcPr marL="6668" marR="6668" marT="7620" marB="0" anchor="b"/>
                </a:tc>
              </a:tr>
              <a:tr h="519712">
                <a:tc>
                  <a:txBody>
                    <a:bodyPr/>
                    <a:lstStyle/>
                    <a:p>
                      <a:pPr algn="l" rtl="0" fontAlgn="t"/>
                      <a:r>
                        <a:rPr lang="en-US" sz="1600" b="0" i="0" u="none" strike="noStrike">
                          <a:solidFill>
                            <a:srgbClr val="000000"/>
                          </a:solidFill>
                          <a:latin typeface="Calibri"/>
                        </a:rPr>
                        <a:t>Mother had maternal risk factors</a:t>
                      </a:r>
                    </a:p>
                  </a:txBody>
                  <a:tcPr marL="6668" marR="6668" marT="7620" marB="0"/>
                </a:tc>
                <a:tc>
                  <a:txBody>
                    <a:bodyPr/>
                    <a:lstStyle/>
                    <a:p>
                      <a:pPr algn="ctr" fontAlgn="b"/>
                      <a:r>
                        <a:rPr lang="en-US" sz="1600" b="0" i="0" u="none" strike="noStrike">
                          <a:solidFill>
                            <a:srgbClr val="000000"/>
                          </a:solidFill>
                          <a:latin typeface="Calibri"/>
                        </a:rPr>
                        <a:t>1.58</a:t>
                      </a:r>
                    </a:p>
                  </a:txBody>
                  <a:tcPr marL="6668" marR="6668" marT="7620" marB="0" anchor="b"/>
                </a:tc>
                <a:tc>
                  <a:txBody>
                    <a:bodyPr/>
                    <a:lstStyle/>
                    <a:p>
                      <a:pPr algn="ctr" fontAlgn="b"/>
                      <a:r>
                        <a:rPr lang="en-US" sz="1600" b="0" i="0" u="none" strike="noStrike" dirty="0">
                          <a:solidFill>
                            <a:srgbClr val="000000"/>
                          </a:solidFill>
                          <a:latin typeface="Calibri"/>
                        </a:rPr>
                        <a:t>1.57</a:t>
                      </a:r>
                    </a:p>
                  </a:txBody>
                  <a:tcPr marL="6668" marR="6668" marT="7620" marB="0" anchor="b"/>
                </a:tc>
                <a:tc>
                  <a:txBody>
                    <a:bodyPr/>
                    <a:lstStyle/>
                    <a:p>
                      <a:pPr algn="ctr" fontAlgn="b"/>
                      <a:r>
                        <a:rPr lang="en-US" sz="1600" b="0" i="0" u="none" strike="noStrike" dirty="0">
                          <a:solidFill>
                            <a:srgbClr val="000000"/>
                          </a:solidFill>
                          <a:latin typeface="Calibri"/>
                        </a:rPr>
                        <a:t>1.59</a:t>
                      </a:r>
                    </a:p>
                  </a:txBody>
                  <a:tcPr marL="6668" marR="6668" marT="7620" marB="0" anchor="b"/>
                </a:tc>
              </a:tr>
              <a:tr h="519712">
                <a:tc>
                  <a:txBody>
                    <a:bodyPr/>
                    <a:lstStyle/>
                    <a:p>
                      <a:pPr algn="l" rtl="0" fontAlgn="t"/>
                      <a:r>
                        <a:rPr lang="en-US" sz="1600" b="0" i="0" u="none" strike="noStrike">
                          <a:solidFill>
                            <a:srgbClr val="000000"/>
                          </a:solidFill>
                          <a:latin typeface="Calibri"/>
                        </a:rPr>
                        <a:t>Mother was unmarried</a:t>
                      </a:r>
                    </a:p>
                  </a:txBody>
                  <a:tcPr marL="6668" marR="6668" marT="7620" marB="0"/>
                </a:tc>
                <a:tc>
                  <a:txBody>
                    <a:bodyPr/>
                    <a:lstStyle/>
                    <a:p>
                      <a:pPr algn="ctr" fontAlgn="b"/>
                      <a:r>
                        <a:rPr lang="en-US" sz="1600" b="0" i="0" u="none" strike="noStrike">
                          <a:solidFill>
                            <a:srgbClr val="000000"/>
                          </a:solidFill>
                          <a:latin typeface="Calibri"/>
                        </a:rPr>
                        <a:t>1.58</a:t>
                      </a:r>
                    </a:p>
                  </a:txBody>
                  <a:tcPr marL="6668" marR="6668" marT="7620" marB="0" anchor="b"/>
                </a:tc>
                <a:tc>
                  <a:txBody>
                    <a:bodyPr/>
                    <a:lstStyle/>
                    <a:p>
                      <a:pPr algn="ctr" fontAlgn="b"/>
                      <a:r>
                        <a:rPr lang="en-US" sz="1600" b="0" i="0" u="none" strike="noStrike">
                          <a:solidFill>
                            <a:srgbClr val="000000"/>
                          </a:solidFill>
                          <a:latin typeface="Calibri"/>
                        </a:rPr>
                        <a:t>1.57</a:t>
                      </a:r>
                    </a:p>
                  </a:txBody>
                  <a:tcPr marL="6668" marR="6668" marT="7620" marB="0" anchor="b"/>
                </a:tc>
                <a:tc>
                  <a:txBody>
                    <a:bodyPr/>
                    <a:lstStyle/>
                    <a:p>
                      <a:pPr algn="ctr" fontAlgn="b"/>
                      <a:r>
                        <a:rPr lang="en-US" sz="1600" b="0" i="0" u="none" strike="noStrike">
                          <a:solidFill>
                            <a:srgbClr val="000000"/>
                          </a:solidFill>
                          <a:latin typeface="Calibri"/>
                        </a:rPr>
                        <a:t>1.59</a:t>
                      </a:r>
                    </a:p>
                  </a:txBody>
                  <a:tcPr marL="6668" marR="6668" marT="7620" marB="0" anchor="b"/>
                </a:tc>
              </a:tr>
              <a:tr h="775570">
                <a:tc>
                  <a:txBody>
                    <a:bodyPr/>
                    <a:lstStyle/>
                    <a:p>
                      <a:pPr algn="l" rtl="0" fontAlgn="t"/>
                      <a:r>
                        <a:rPr lang="en-US" sz="1600" b="0" i="0" u="none" strike="noStrike">
                          <a:solidFill>
                            <a:srgbClr val="000000"/>
                          </a:solidFill>
                          <a:latin typeface="Calibri"/>
                        </a:rPr>
                        <a:t>Mother did not have college education</a:t>
                      </a:r>
                    </a:p>
                  </a:txBody>
                  <a:tcPr marL="6668" marR="6668" marT="7620" marB="0"/>
                </a:tc>
                <a:tc>
                  <a:txBody>
                    <a:bodyPr/>
                    <a:lstStyle/>
                    <a:p>
                      <a:pPr algn="ctr" fontAlgn="b"/>
                      <a:r>
                        <a:rPr lang="en-US" sz="1600" b="0" i="0" u="none" strike="noStrike">
                          <a:solidFill>
                            <a:srgbClr val="000000"/>
                          </a:solidFill>
                          <a:latin typeface="Calibri"/>
                        </a:rPr>
                        <a:t>1.26</a:t>
                      </a:r>
                    </a:p>
                  </a:txBody>
                  <a:tcPr marL="6668" marR="6668" marT="7620" marB="0" anchor="b"/>
                </a:tc>
                <a:tc>
                  <a:txBody>
                    <a:bodyPr/>
                    <a:lstStyle/>
                    <a:p>
                      <a:pPr algn="ctr" fontAlgn="b"/>
                      <a:r>
                        <a:rPr lang="en-US" sz="1600" b="0" i="0" u="none" strike="noStrike" dirty="0">
                          <a:solidFill>
                            <a:srgbClr val="000000"/>
                          </a:solidFill>
                          <a:latin typeface="Calibri"/>
                        </a:rPr>
                        <a:t>1.25</a:t>
                      </a:r>
                    </a:p>
                  </a:txBody>
                  <a:tcPr marL="6668" marR="6668" marT="7620" marB="0" anchor="b"/>
                </a:tc>
                <a:tc>
                  <a:txBody>
                    <a:bodyPr/>
                    <a:lstStyle/>
                    <a:p>
                      <a:pPr algn="ctr" fontAlgn="b"/>
                      <a:r>
                        <a:rPr lang="en-US" sz="1600" b="0" i="0" u="none" strike="noStrike" dirty="0">
                          <a:solidFill>
                            <a:srgbClr val="000000"/>
                          </a:solidFill>
                          <a:latin typeface="Calibri"/>
                        </a:rPr>
                        <a:t>1.26</a:t>
                      </a:r>
                    </a:p>
                  </a:txBody>
                  <a:tcPr marL="6668" marR="6668" marT="7620" marB="0" anchor="b"/>
                </a:tc>
              </a:tr>
              <a:tr h="519712">
                <a:tc>
                  <a:txBody>
                    <a:bodyPr/>
                    <a:lstStyle/>
                    <a:p>
                      <a:pPr algn="l" rtl="0" fontAlgn="t"/>
                      <a:r>
                        <a:rPr lang="en-US" sz="1600" b="0" i="0" u="none" strike="noStrike" dirty="0">
                          <a:solidFill>
                            <a:srgbClr val="000000"/>
                          </a:solidFill>
                          <a:latin typeface="Calibri"/>
                        </a:rPr>
                        <a:t>Mother lived in a Southern state</a:t>
                      </a:r>
                    </a:p>
                  </a:txBody>
                  <a:tcPr marL="6668" marR="6668" marT="7620" marB="0"/>
                </a:tc>
                <a:tc>
                  <a:txBody>
                    <a:bodyPr/>
                    <a:lstStyle/>
                    <a:p>
                      <a:pPr algn="ctr" fontAlgn="b"/>
                      <a:r>
                        <a:rPr lang="en-US" sz="1600" b="0" i="0" u="none" strike="noStrike" dirty="0">
                          <a:solidFill>
                            <a:srgbClr val="000000"/>
                          </a:solidFill>
                          <a:latin typeface="Calibri"/>
                        </a:rPr>
                        <a:t>1.06</a:t>
                      </a:r>
                    </a:p>
                  </a:txBody>
                  <a:tcPr marL="6668" marR="6668" marT="7620" marB="0" anchor="b"/>
                </a:tc>
                <a:tc>
                  <a:txBody>
                    <a:bodyPr/>
                    <a:lstStyle/>
                    <a:p>
                      <a:pPr algn="ctr" fontAlgn="b"/>
                      <a:r>
                        <a:rPr lang="en-US" sz="1600" b="0" i="0" u="none" strike="noStrike">
                          <a:solidFill>
                            <a:srgbClr val="000000"/>
                          </a:solidFill>
                          <a:latin typeface="Calibri"/>
                        </a:rPr>
                        <a:t>1.05</a:t>
                      </a:r>
                    </a:p>
                  </a:txBody>
                  <a:tcPr marL="6668" marR="6668" marT="7620" marB="0" anchor="b"/>
                </a:tc>
                <a:tc>
                  <a:txBody>
                    <a:bodyPr/>
                    <a:lstStyle/>
                    <a:p>
                      <a:pPr algn="ctr" fontAlgn="b"/>
                      <a:r>
                        <a:rPr lang="en-US" sz="1600" b="0" i="0" u="none" strike="noStrike">
                          <a:solidFill>
                            <a:srgbClr val="000000"/>
                          </a:solidFill>
                          <a:latin typeface="Calibri"/>
                        </a:rPr>
                        <a:t>1.07</a:t>
                      </a:r>
                    </a:p>
                  </a:txBody>
                  <a:tcPr marL="6668" marR="6668" marT="7620" marB="0" anchor="b"/>
                </a:tc>
              </a:tr>
              <a:tr h="775570">
                <a:tc>
                  <a:txBody>
                    <a:bodyPr/>
                    <a:lstStyle/>
                    <a:p>
                      <a:pPr algn="l" rtl="0" fontAlgn="t"/>
                      <a:r>
                        <a:rPr lang="en-US" sz="1600" b="0" i="0" u="none" strike="noStrike" dirty="0">
                          <a:solidFill>
                            <a:srgbClr val="000000"/>
                          </a:solidFill>
                          <a:latin typeface="Calibri"/>
                        </a:rPr>
                        <a:t>Mother lived in a state w/ avg temp &gt;55 </a:t>
                      </a:r>
                    </a:p>
                  </a:txBody>
                  <a:tcPr marL="6668" marR="6668" marT="7620" marB="0"/>
                </a:tc>
                <a:tc>
                  <a:txBody>
                    <a:bodyPr/>
                    <a:lstStyle/>
                    <a:p>
                      <a:pPr algn="ctr" fontAlgn="b"/>
                      <a:r>
                        <a:rPr lang="en-US" sz="1600" b="0" i="0" u="none" strike="noStrike">
                          <a:solidFill>
                            <a:srgbClr val="000000"/>
                          </a:solidFill>
                          <a:latin typeface="Calibri"/>
                        </a:rPr>
                        <a:t>1.12</a:t>
                      </a:r>
                    </a:p>
                  </a:txBody>
                  <a:tcPr marL="6668" marR="6668" marT="7620" marB="0" anchor="b"/>
                </a:tc>
                <a:tc>
                  <a:txBody>
                    <a:bodyPr/>
                    <a:lstStyle/>
                    <a:p>
                      <a:pPr algn="ctr" fontAlgn="b"/>
                      <a:r>
                        <a:rPr lang="en-US" sz="1600" b="0" i="0" u="none" strike="noStrike" dirty="0">
                          <a:solidFill>
                            <a:srgbClr val="000000"/>
                          </a:solidFill>
                          <a:latin typeface="Calibri"/>
                        </a:rPr>
                        <a:t>1.11</a:t>
                      </a:r>
                    </a:p>
                  </a:txBody>
                  <a:tcPr marL="6668" marR="6668" marT="7620" marB="0" anchor="b"/>
                </a:tc>
                <a:tc>
                  <a:txBody>
                    <a:bodyPr/>
                    <a:lstStyle/>
                    <a:p>
                      <a:pPr algn="ctr" fontAlgn="b"/>
                      <a:r>
                        <a:rPr lang="en-US" sz="1600" b="0" i="0" u="none" strike="noStrike" dirty="0">
                          <a:solidFill>
                            <a:srgbClr val="000000"/>
                          </a:solidFill>
                          <a:latin typeface="Calibri"/>
                        </a:rPr>
                        <a:t>1.13</a:t>
                      </a:r>
                    </a:p>
                  </a:txBody>
                  <a:tcPr marL="6668" marR="6668" marT="7620" marB="0" anchor="b"/>
                </a:tc>
              </a:tr>
            </a:tbl>
          </a:graphicData>
        </a:graphic>
      </p:graphicFrame>
      <p:graphicFrame>
        <p:nvGraphicFramePr>
          <p:cNvPr id="3079" name="Object 7"/>
          <p:cNvGraphicFramePr>
            <a:graphicFrameLocks noChangeAspect="1"/>
          </p:cNvGraphicFramePr>
          <p:nvPr>
            <p:extLst>
              <p:ext uri="{D42A27DB-BD31-4B8C-83A1-F6EECF244321}">
                <p14:modId xmlns:p14="http://schemas.microsoft.com/office/powerpoint/2010/main" val="3097331667"/>
              </p:ext>
            </p:extLst>
          </p:nvPr>
        </p:nvGraphicFramePr>
        <p:xfrm>
          <a:off x="31137225" y="5257805"/>
          <a:ext cx="6186094" cy="7250766"/>
        </p:xfrm>
        <a:graphic>
          <a:graphicData uri="http://schemas.openxmlformats.org/presentationml/2006/ole">
            <mc:AlternateContent xmlns:mc="http://schemas.openxmlformats.org/markup-compatibility/2006">
              <mc:Choice xmlns:v="urn:schemas-microsoft-com:vml" Requires="v">
                <p:oleObj spid="_x0000_s3112" name="Document" r:id="rId4" imgW="2997090" imgH="2285916" progId="Word.Document.12">
                  <p:link updateAutomatic="1"/>
                </p:oleObj>
              </mc:Choice>
              <mc:Fallback>
                <p:oleObj name="Document" r:id="rId4" imgW="2997090" imgH="2285916" progId="Word.Document.12">
                  <p:link updateAutomatic="1"/>
                  <p:pic>
                    <p:nvPicPr>
                      <p:cNvPr id="0"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37225" y="5257805"/>
                        <a:ext cx="6186094" cy="7250766"/>
                      </a:xfrm>
                      <a:prstGeom prst="rect">
                        <a:avLst/>
                      </a:prstGeom>
                      <a:noFill/>
                      <a:ln>
                        <a:noFill/>
                      </a:ln>
                      <a:extLst/>
                    </p:spPr>
                  </p:pic>
                </p:oleObj>
              </mc:Fallback>
            </mc:AlternateContent>
          </a:graphicData>
        </a:graphic>
      </p:graphicFrame>
      <p:sp>
        <p:nvSpPr>
          <p:cNvPr id="34" name="Rectangle 7"/>
          <p:cNvSpPr>
            <a:spLocks noChangeArrowheads="1"/>
          </p:cNvSpPr>
          <p:nvPr/>
        </p:nvSpPr>
        <p:spPr bwMode="auto">
          <a:xfrm>
            <a:off x="27936825" y="12908003"/>
            <a:ext cx="7200900" cy="685800"/>
          </a:xfrm>
          <a:prstGeom prst="rect">
            <a:avLst/>
          </a:prstGeom>
          <a:solidFill>
            <a:srgbClr val="800000">
              <a:alpha val="90000"/>
            </a:srgbClr>
          </a:solidFill>
          <a:ln w="9525">
            <a:noFill/>
            <a:miter lim="800000"/>
            <a:headEnd/>
            <a:tailEnd/>
          </a:ln>
        </p:spPr>
        <p:txBody>
          <a:bodyPr wrap="none" lIns="114295" tIns="57148" rIns="114295" bIns="57148" anchor="ctr">
            <a:prstTxWarp prst="textNoShape">
              <a:avLst/>
            </a:prstTxWarp>
          </a:bodyPr>
          <a:lstStyle/>
          <a:p>
            <a:pPr algn="ctr" defTabSz="3919646"/>
            <a:r>
              <a:rPr lang="en-US" sz="5000" b="1" dirty="0">
                <a:solidFill>
                  <a:schemeClr val="bg1"/>
                </a:solidFill>
              </a:rPr>
              <a:t>Conclusions</a:t>
            </a:r>
          </a:p>
        </p:txBody>
      </p:sp>
      <p:sp>
        <p:nvSpPr>
          <p:cNvPr id="35" name="TextBox 34"/>
          <p:cNvSpPr txBox="1"/>
          <p:nvPr/>
        </p:nvSpPr>
        <p:spPr>
          <a:xfrm>
            <a:off x="27936825" y="14162835"/>
            <a:ext cx="7200900" cy="4785922"/>
          </a:xfrm>
          <a:prstGeom prst="rect">
            <a:avLst/>
          </a:prstGeom>
          <a:solidFill>
            <a:schemeClr val="bg1"/>
          </a:solidFill>
        </p:spPr>
        <p:txBody>
          <a:bodyPr wrap="square" lIns="76197" tIns="38098" rIns="76197" bIns="38098" rtlCol="0">
            <a:spAutoFit/>
          </a:bodyPr>
          <a:lstStyle/>
          <a:p>
            <a:pPr algn="ctr"/>
            <a:endParaRPr lang="en-US" sz="1700" dirty="0"/>
          </a:p>
          <a:p>
            <a:pPr marL="380985" indent="-380985">
              <a:buFont typeface="+mj-lt"/>
              <a:buAutoNum type="arabicPeriod"/>
            </a:pPr>
            <a:r>
              <a:rPr lang="en-US" sz="1700" b="1" dirty="0"/>
              <a:t>It is clear that there is a strong association of low birth weight with lower latitudes and higher average temperature in the United States</a:t>
            </a:r>
          </a:p>
          <a:p>
            <a:pPr marL="380985" indent="-380985">
              <a:buFont typeface="+mj-lt"/>
              <a:buAutoNum type="arabicPeriod"/>
            </a:pPr>
            <a:endParaRPr lang="en-US" sz="1700" b="1" dirty="0"/>
          </a:p>
          <a:p>
            <a:pPr marL="380985" indent="-380985">
              <a:buFont typeface="+mj-lt"/>
              <a:buAutoNum type="arabicPeriod"/>
            </a:pPr>
            <a:endParaRPr lang="en-US" sz="1700" b="1" dirty="0"/>
          </a:p>
          <a:p>
            <a:pPr marL="380985" indent="-380985">
              <a:buFont typeface="+mj-lt"/>
              <a:buAutoNum type="arabicPeriod"/>
            </a:pPr>
            <a:r>
              <a:rPr lang="en-US" sz="1700" b="1" dirty="0"/>
              <a:t>Our study cannot prove a causal relationship of higher temperature or lower latitude with low birth weight, yet it is interesting to ponder why there is an association.</a:t>
            </a:r>
          </a:p>
          <a:p>
            <a:pPr marL="380985" indent="-380985">
              <a:buFont typeface="+mj-lt"/>
              <a:buAutoNum type="arabicPeriod"/>
            </a:pPr>
            <a:endParaRPr lang="en-US" sz="1700" b="1" dirty="0"/>
          </a:p>
          <a:p>
            <a:pPr marL="380985" indent="-380985">
              <a:buFont typeface="+mj-lt"/>
              <a:buAutoNum type="arabicPeriod"/>
            </a:pPr>
            <a:endParaRPr lang="en-US" sz="1700" b="1" dirty="0"/>
          </a:p>
          <a:p>
            <a:pPr marL="380985" indent="-380985">
              <a:buFont typeface="+mj-lt"/>
              <a:buAutoNum type="arabicPeriod"/>
            </a:pPr>
            <a:r>
              <a:rPr lang="en-US" sz="1700" b="1" dirty="0" smtClean="0"/>
              <a:t>Does </a:t>
            </a:r>
            <a:r>
              <a:rPr lang="en-US" sz="1700" b="1" dirty="0"/>
              <a:t>this factor alone account for the higher low birth weight rate in the South, or does the temperature truly affect intrauterine growth. </a:t>
            </a:r>
            <a:endParaRPr lang="en-US" sz="1700" b="1" dirty="0" smtClean="0"/>
          </a:p>
          <a:p>
            <a:pPr marL="380985" indent="-380985">
              <a:buFont typeface="+mj-lt"/>
              <a:buAutoNum type="arabicPeriod"/>
            </a:pPr>
            <a:endParaRPr lang="en-US" sz="1700" b="1" dirty="0"/>
          </a:p>
          <a:p>
            <a:pPr marL="380985" indent="-380985">
              <a:buFont typeface="+mj-lt"/>
              <a:buAutoNum type="arabicPeriod"/>
            </a:pPr>
            <a:endParaRPr lang="en-US" sz="1700" b="1" dirty="0" smtClean="0"/>
          </a:p>
          <a:p>
            <a:pPr marL="380985" indent="-380985">
              <a:buFont typeface="+mj-lt"/>
              <a:buAutoNum type="arabicPeriod"/>
            </a:pPr>
            <a:r>
              <a:rPr lang="en-US" sz="1700" b="1" dirty="0" smtClean="0"/>
              <a:t>As a preventive measure adult history should include newborn birthweight </a:t>
            </a:r>
            <a:r>
              <a:rPr lang="en-US" sz="1700" b="1" smtClean="0"/>
              <a:t>and gestational age. </a:t>
            </a:r>
            <a:endParaRPr lang="en-US" sz="1700" b="1" dirty="0"/>
          </a:p>
          <a:p>
            <a:pPr marL="380985" indent="-380985">
              <a:buFont typeface="+mj-lt"/>
              <a:buAutoNum type="arabicPeriod"/>
            </a:pPr>
            <a:endParaRPr lang="en-US" sz="1700" dirty="0"/>
          </a:p>
          <a:p>
            <a:pPr marL="380985" indent="-380985">
              <a:buFont typeface="+mj-lt"/>
              <a:buAutoNum type="arabicPeriod"/>
            </a:pPr>
            <a:endParaRPr lang="en-US" sz="1700" dirty="0"/>
          </a:p>
        </p:txBody>
      </p:sp>
      <p:pic>
        <p:nvPicPr>
          <p:cNvPr id="24" name="Picture 384" descr="E:\Neonatology1\UOC\UOC LOgo.bmp"/>
          <p:cNvPicPr>
            <a:picLocks noChangeAspect="1" noChangeArrowheads="1"/>
          </p:cNvPicPr>
          <p:nvPr/>
        </p:nvPicPr>
        <p:blipFill>
          <a:blip r:embed="rId6"/>
          <a:srcRect/>
          <a:stretch>
            <a:fillRect/>
          </a:stretch>
        </p:blipFill>
        <p:spPr bwMode="auto">
          <a:xfrm>
            <a:off x="35937826" y="0"/>
            <a:ext cx="2466975" cy="2681288"/>
          </a:xfrm>
          <a:prstGeom prst="rect">
            <a:avLst/>
          </a:prstGeom>
          <a:noFill/>
          <a:ln w="9525">
            <a:noFill/>
            <a:miter lim="800000"/>
            <a:headEnd/>
            <a:tailEnd/>
          </a:ln>
        </p:spPr>
      </p:pic>
      <p:graphicFrame>
        <p:nvGraphicFramePr>
          <p:cNvPr id="28" name="Table 27"/>
          <p:cNvGraphicFramePr>
            <a:graphicFrameLocks noGrp="1"/>
          </p:cNvGraphicFramePr>
          <p:nvPr>
            <p:extLst>
              <p:ext uri="{D42A27DB-BD31-4B8C-83A1-F6EECF244321}">
                <p14:modId xmlns:p14="http://schemas.microsoft.com/office/powerpoint/2010/main" val="4291635319"/>
              </p:ext>
            </p:extLst>
          </p:nvPr>
        </p:nvGraphicFramePr>
        <p:xfrm>
          <a:off x="1986915" y="5257803"/>
          <a:ext cx="8294370" cy="7264147"/>
        </p:xfrm>
        <a:graphic>
          <a:graphicData uri="http://schemas.openxmlformats.org/drawingml/2006/table">
            <a:tbl>
              <a:tblPr/>
              <a:tblGrid>
                <a:gridCol w="8294370"/>
              </a:tblGrid>
              <a:tr h="6441440">
                <a:tc>
                  <a:txBody>
                    <a:bodyPr/>
                    <a:lstStyle/>
                    <a:p>
                      <a:r>
                        <a:rPr lang="en-US" sz="2100" b="1" kern="1200" dirty="0" smtClean="0">
                          <a:solidFill>
                            <a:schemeClr val="tx1"/>
                          </a:solidFill>
                          <a:effectLst/>
                          <a:latin typeface="+mn-lt"/>
                          <a:ea typeface="+mn-ea"/>
                          <a:cs typeface="+mn-cs"/>
                        </a:rPr>
                        <a:t>High ambient temperature during pregnancy predicts vascular disease in the offspring as adult</a:t>
                      </a:r>
                      <a:endParaRPr lang="en-US" sz="2100" b="1" dirty="0" smtClean="0">
                        <a:effectLst/>
                      </a:endParaRPr>
                    </a:p>
                    <a:p>
                      <a:r>
                        <a:rPr lang="en-US" sz="1200" b="1" kern="1200" dirty="0" smtClean="0">
                          <a:solidFill>
                            <a:schemeClr val="tx1"/>
                          </a:solidFill>
                          <a:effectLst/>
                          <a:latin typeface="+mn-lt"/>
                          <a:ea typeface="+mn-ea"/>
                          <a:cs typeface="+mn-cs"/>
                        </a:rPr>
                        <a:t> </a:t>
                      </a:r>
                      <a:endParaRPr lang="en-US" sz="1200" b="1" dirty="0" smtClean="0">
                        <a:effectLst/>
                      </a:endParaRPr>
                    </a:p>
                    <a:p>
                      <a:r>
                        <a:rPr lang="en-US" sz="1200" b="1" kern="1200" dirty="0" smtClean="0">
                          <a:solidFill>
                            <a:schemeClr val="tx1"/>
                          </a:solidFill>
                          <a:effectLst/>
                          <a:latin typeface="+mn-lt"/>
                          <a:ea typeface="+mn-ea"/>
                          <a:cs typeface="+mn-cs"/>
                        </a:rPr>
                        <a:t>Jagjit S Teji, MD</a:t>
                      </a:r>
                      <a:r>
                        <a:rPr lang="en-US" sz="1200" b="1" kern="1200" baseline="30000" dirty="0" smtClean="0">
                          <a:solidFill>
                            <a:schemeClr val="tx1"/>
                          </a:solidFill>
                          <a:effectLst/>
                          <a:latin typeface="+mn-lt"/>
                          <a:ea typeface="+mn-ea"/>
                          <a:cs typeface="+mn-cs"/>
                        </a:rPr>
                        <a:t>1</a:t>
                      </a:r>
                      <a:r>
                        <a:rPr lang="en-US" sz="1200" b="1" kern="1200" dirty="0" smtClean="0">
                          <a:solidFill>
                            <a:schemeClr val="tx1"/>
                          </a:solidFill>
                          <a:effectLst/>
                          <a:latin typeface="+mn-lt"/>
                          <a:ea typeface="+mn-ea"/>
                          <a:cs typeface="+mn-cs"/>
                        </a:rPr>
                        <a:t> and Kamal Eldeirawi, RN; PhD</a:t>
                      </a:r>
                      <a:r>
                        <a:rPr lang="en-US" sz="1200" b="1" kern="1200" baseline="30000" dirty="0" smtClean="0">
                          <a:solidFill>
                            <a:schemeClr val="tx1"/>
                          </a:solidFill>
                          <a:effectLst/>
                          <a:latin typeface="+mn-lt"/>
                          <a:ea typeface="+mn-ea"/>
                          <a:cs typeface="+mn-cs"/>
                        </a:rPr>
                        <a:t>2</a:t>
                      </a:r>
                      <a:r>
                        <a:rPr lang="en-US" sz="1200" b="1" kern="1200" dirty="0" smtClean="0">
                          <a:solidFill>
                            <a:schemeClr val="tx1"/>
                          </a:solidFill>
                          <a:effectLst/>
                          <a:latin typeface="+mn-lt"/>
                          <a:ea typeface="+mn-ea"/>
                          <a:cs typeface="+mn-cs"/>
                        </a:rPr>
                        <a:t>. </a:t>
                      </a:r>
                      <a:endParaRPr lang="en-US" sz="1200" b="1" dirty="0" smtClean="0">
                        <a:effectLst/>
                      </a:endParaRPr>
                    </a:p>
                    <a:p>
                      <a:r>
                        <a:rPr lang="en-US" sz="1200" b="1" kern="1200" baseline="30000" dirty="0" smtClean="0">
                          <a:solidFill>
                            <a:schemeClr val="tx1"/>
                          </a:solidFill>
                          <a:effectLst/>
                          <a:latin typeface="+mn-lt"/>
                          <a:ea typeface="+mn-ea"/>
                          <a:cs typeface="+mn-cs"/>
                        </a:rPr>
                        <a:t>1</a:t>
                      </a:r>
                      <a:r>
                        <a:rPr lang="en-US" sz="1200" b="1" kern="1200" dirty="0" smtClean="0">
                          <a:solidFill>
                            <a:schemeClr val="tx1"/>
                          </a:solidFill>
                          <a:effectLst/>
                          <a:latin typeface="+mn-lt"/>
                          <a:ea typeface="+mn-ea"/>
                          <a:cs typeface="+mn-cs"/>
                        </a:rPr>
                        <a:t>Pediatrics, University of Chicago, Chicago,  </a:t>
                      </a:r>
                      <a:r>
                        <a:rPr lang="en-US" sz="1200" b="1" kern="1200" baseline="30000" dirty="0" smtClean="0">
                          <a:solidFill>
                            <a:schemeClr val="tx1"/>
                          </a:solidFill>
                          <a:effectLst/>
                          <a:latin typeface="+mn-lt"/>
                          <a:ea typeface="+mn-ea"/>
                          <a:cs typeface="+mn-cs"/>
                        </a:rPr>
                        <a:t>2</a:t>
                      </a:r>
                      <a:r>
                        <a:rPr lang="en-US" sz="1200" b="1" kern="1200" dirty="0" smtClean="0">
                          <a:solidFill>
                            <a:schemeClr val="tx1"/>
                          </a:solidFill>
                          <a:effectLst/>
                          <a:latin typeface="+mn-lt"/>
                          <a:ea typeface="+mn-ea"/>
                          <a:cs typeface="+mn-cs"/>
                        </a:rPr>
                        <a:t>College of Nursing, University of Illinois, Chicago, Illinois, United States. </a:t>
                      </a:r>
                      <a:endParaRPr lang="en-US" sz="1200" b="1" dirty="0" smtClean="0">
                        <a:effectLst/>
                      </a:endParaRPr>
                    </a:p>
                    <a:p>
                      <a:r>
                        <a:rPr lang="en-US" sz="1200" b="1" kern="1200" dirty="0" smtClean="0">
                          <a:solidFill>
                            <a:schemeClr val="tx1"/>
                          </a:solidFill>
                          <a:effectLst/>
                          <a:latin typeface="+mn-lt"/>
                          <a:ea typeface="+mn-ea"/>
                          <a:cs typeface="+mn-cs"/>
                        </a:rPr>
                        <a:t> </a:t>
                      </a:r>
                      <a:endParaRPr lang="en-US" sz="1200" b="1" dirty="0" smtClean="0">
                        <a:effectLst/>
                      </a:endParaRPr>
                    </a:p>
                    <a:p>
                      <a:r>
                        <a:rPr lang="en-US" sz="1200" b="1" kern="1200" dirty="0" smtClean="0">
                          <a:solidFill>
                            <a:schemeClr val="tx1"/>
                          </a:solidFill>
                          <a:effectLst/>
                          <a:latin typeface="+mn-lt"/>
                          <a:ea typeface="+mn-ea"/>
                          <a:cs typeface="+mn-cs"/>
                        </a:rPr>
                        <a:t>Introduction and Purpose</a:t>
                      </a:r>
                      <a:endParaRPr lang="en-US" sz="1200" b="1" dirty="0" smtClean="0">
                        <a:effectLst/>
                      </a:endParaRPr>
                    </a:p>
                    <a:p>
                      <a:r>
                        <a:rPr lang="en-US" sz="1200" b="1" kern="1200" dirty="0" smtClean="0">
                          <a:solidFill>
                            <a:schemeClr val="tx1"/>
                          </a:solidFill>
                          <a:effectLst/>
                          <a:latin typeface="+mn-lt"/>
                          <a:ea typeface="+mn-ea"/>
                          <a:cs typeface="+mn-cs"/>
                        </a:rPr>
                        <a:t> </a:t>
                      </a:r>
                      <a:endParaRPr lang="en-US" sz="1200" b="1" dirty="0" smtClean="0">
                        <a:effectLst/>
                      </a:endParaRPr>
                    </a:p>
                    <a:p>
                      <a:r>
                        <a:rPr lang="en-US" sz="1200" b="1" kern="1200" dirty="0" smtClean="0">
                          <a:solidFill>
                            <a:schemeClr val="tx1"/>
                          </a:solidFill>
                          <a:effectLst/>
                          <a:latin typeface="+mn-lt"/>
                          <a:ea typeface="+mn-ea"/>
                          <a:cs typeface="+mn-cs"/>
                        </a:rPr>
                        <a:t>It well known that being small at birth is a risk factor for hypertension and obesity and diabetes related disorders of adulthood.  Animal studies have demonstrated retarded placental and fetal growth when exposed to higher temperature during pregnancy.</a:t>
                      </a:r>
                      <a:endParaRPr lang="en-US" sz="1200" b="1" dirty="0" smtClean="0">
                        <a:effectLst/>
                      </a:endParaRPr>
                    </a:p>
                    <a:p>
                      <a:r>
                        <a:rPr lang="en-US" sz="1200" b="1" kern="1200" dirty="0" smtClean="0">
                          <a:solidFill>
                            <a:schemeClr val="tx1"/>
                          </a:solidFill>
                          <a:effectLst/>
                          <a:latin typeface="+mn-lt"/>
                          <a:ea typeface="+mn-ea"/>
                          <a:cs typeface="+mn-cs"/>
                        </a:rPr>
                        <a:t> </a:t>
                      </a:r>
                      <a:endParaRPr lang="en-US" sz="1200" b="1" dirty="0" smtClean="0">
                        <a:effectLst/>
                      </a:endParaRPr>
                    </a:p>
                    <a:p>
                      <a:r>
                        <a:rPr lang="en-US" sz="1200" b="1" kern="1200" dirty="0" smtClean="0">
                          <a:solidFill>
                            <a:schemeClr val="tx1"/>
                          </a:solidFill>
                          <a:effectLst/>
                          <a:latin typeface="+mn-lt"/>
                          <a:ea typeface="+mn-ea"/>
                          <a:cs typeface="+mn-cs"/>
                        </a:rPr>
                        <a:t>Purpose of this study: Is high ambient temperature during pregnancy associated with low birthweight, LBW.</a:t>
                      </a:r>
                      <a:endParaRPr lang="en-US" sz="1200" b="1" dirty="0" smtClean="0">
                        <a:effectLst/>
                      </a:endParaRPr>
                    </a:p>
                    <a:p>
                      <a:r>
                        <a:rPr lang="en-US" sz="1200" b="1" kern="1200" dirty="0" smtClean="0">
                          <a:solidFill>
                            <a:schemeClr val="tx1"/>
                          </a:solidFill>
                          <a:effectLst/>
                          <a:latin typeface="+mn-lt"/>
                          <a:ea typeface="+mn-ea"/>
                          <a:cs typeface="+mn-cs"/>
                        </a:rPr>
                        <a:t> </a:t>
                      </a:r>
                      <a:endParaRPr lang="en-US" sz="1200" b="1" dirty="0" smtClean="0">
                        <a:effectLst/>
                      </a:endParaRPr>
                    </a:p>
                    <a:p>
                      <a:r>
                        <a:rPr lang="en-US" sz="1200" b="1" kern="1200" dirty="0" smtClean="0">
                          <a:solidFill>
                            <a:schemeClr val="tx1"/>
                          </a:solidFill>
                          <a:effectLst/>
                          <a:latin typeface="+mn-lt"/>
                          <a:ea typeface="+mn-ea"/>
                          <a:cs typeface="+mn-cs"/>
                        </a:rPr>
                        <a:t> </a:t>
                      </a:r>
                      <a:endParaRPr lang="en-US" sz="1200" b="1" dirty="0" smtClean="0">
                        <a:effectLst/>
                      </a:endParaRPr>
                    </a:p>
                    <a:p>
                      <a:r>
                        <a:rPr lang="en-US" sz="1200" b="1" kern="1200" dirty="0" smtClean="0">
                          <a:solidFill>
                            <a:schemeClr val="tx1"/>
                          </a:solidFill>
                          <a:effectLst/>
                          <a:latin typeface="+mn-lt"/>
                          <a:ea typeface="+mn-ea"/>
                          <a:cs typeface="+mn-cs"/>
                        </a:rPr>
                        <a:t>Methods:</a:t>
                      </a:r>
                      <a:endParaRPr lang="en-US" sz="1200" b="1" dirty="0" smtClean="0">
                        <a:effectLst/>
                      </a:endParaRPr>
                    </a:p>
                    <a:p>
                      <a:r>
                        <a:rPr lang="en-US" sz="1200" b="1" kern="1200" dirty="0" smtClean="0">
                          <a:solidFill>
                            <a:schemeClr val="tx1"/>
                          </a:solidFill>
                          <a:effectLst/>
                          <a:latin typeface="+mn-lt"/>
                          <a:ea typeface="+mn-ea"/>
                          <a:cs typeface="+mn-cs"/>
                        </a:rPr>
                        <a:t> </a:t>
                      </a:r>
                      <a:endParaRPr lang="en-US" sz="1200" b="1" dirty="0" smtClean="0">
                        <a:effectLst/>
                      </a:endParaRPr>
                    </a:p>
                    <a:p>
                      <a:r>
                        <a:rPr lang="en-US" sz="1200" b="1" kern="1200" dirty="0" smtClean="0">
                          <a:solidFill>
                            <a:schemeClr val="tx1"/>
                          </a:solidFill>
                          <a:effectLst/>
                          <a:latin typeface="+mn-lt"/>
                          <a:ea typeface="+mn-ea"/>
                          <a:cs typeface="+mn-cs"/>
                        </a:rPr>
                        <a:t>The data form CDC Linked Death and Infant Birth Data, from 1995 through 2002 in the USA. Analyzed only full  term babies. Other data from MaxMind and National Oceanic and Atmospheric Administration (NOAA) website; The variables from the NCHS file used were maternal age, race, and Hispanic origin of the parents, birth weight, period of gestation, plurality, prenatal care usage, maternal education, live birth order, marital status, and maternal smoking and alcohol usage and state of birth. Logistical regression was performed with LBW as the dependent variable with all the other dichotomized variables as confounding and where independent variables latitude and/or temperature with respect to race using STATA 9.0 SE.</a:t>
                      </a:r>
                      <a:endParaRPr lang="en-US" sz="1200" b="1" dirty="0" smtClean="0">
                        <a:effectLst/>
                      </a:endParaRPr>
                    </a:p>
                    <a:p>
                      <a:r>
                        <a:rPr lang="en-US" sz="1200" b="1" kern="1200" dirty="0" smtClean="0">
                          <a:solidFill>
                            <a:schemeClr val="tx1"/>
                          </a:solidFill>
                          <a:effectLst/>
                          <a:latin typeface="+mn-lt"/>
                          <a:ea typeface="+mn-ea"/>
                          <a:cs typeface="+mn-cs"/>
                        </a:rPr>
                        <a:t> </a:t>
                      </a:r>
                      <a:endParaRPr lang="en-US" sz="1200" b="1" dirty="0" smtClean="0">
                        <a:effectLst/>
                      </a:endParaRPr>
                    </a:p>
                    <a:p>
                      <a:r>
                        <a:rPr lang="en-US" sz="1200" b="1" kern="1200" dirty="0" smtClean="0">
                          <a:solidFill>
                            <a:schemeClr val="tx1"/>
                          </a:solidFill>
                          <a:effectLst/>
                          <a:latin typeface="+mn-lt"/>
                          <a:ea typeface="+mn-ea"/>
                          <a:cs typeface="+mn-cs"/>
                        </a:rPr>
                        <a:t>Results:</a:t>
                      </a:r>
                    </a:p>
                    <a:p>
                      <a:endParaRPr lang="en-US" sz="1200" b="1" dirty="0" smtClean="0">
                        <a:effectLst/>
                      </a:endParaRPr>
                    </a:p>
                    <a:p>
                      <a:r>
                        <a:rPr lang="en-US" sz="1200" b="1" kern="1200" dirty="0" smtClean="0">
                          <a:solidFill>
                            <a:schemeClr val="tx1"/>
                          </a:solidFill>
                          <a:effectLst/>
                          <a:latin typeface="+mn-lt"/>
                          <a:ea typeface="+mn-ea"/>
                          <a:cs typeface="+mn-cs"/>
                        </a:rPr>
                        <a:t>About 25 million records from over 32 million births were used for analysis. It was noted that average annual temperature&gt;55 F and lower latitude in the USA had a higher probability of LBW; Odds ratio (OR) 1.228029, P&lt;0.0005; 95% CL-1.22-1.23). Greatest impact of LBW was for NHW and lowest for H, OR 1.22 vs. 1.003. Other variables had no impact on the probability of LBW when inversely related to temperature and/or lower latitude of birth.</a:t>
                      </a:r>
                      <a:endParaRPr lang="en-US" sz="1200" b="1" dirty="0" smtClean="0">
                        <a:effectLst/>
                      </a:endParaRPr>
                    </a:p>
                    <a:p>
                      <a:r>
                        <a:rPr lang="en-US" sz="1200" b="1" kern="1200" dirty="0" smtClean="0">
                          <a:solidFill>
                            <a:schemeClr val="tx1"/>
                          </a:solidFill>
                          <a:effectLst/>
                          <a:latin typeface="+mn-lt"/>
                          <a:ea typeface="+mn-ea"/>
                          <a:cs typeface="+mn-cs"/>
                        </a:rPr>
                        <a:t> </a:t>
                      </a:r>
                      <a:endParaRPr lang="en-US" sz="1200" b="1" dirty="0" smtClean="0">
                        <a:effectLst/>
                      </a:endParaRPr>
                    </a:p>
                    <a:p>
                      <a:r>
                        <a:rPr lang="en-US" sz="1200" b="1" kern="1200" dirty="0" smtClean="0">
                          <a:solidFill>
                            <a:schemeClr val="tx1"/>
                          </a:solidFill>
                          <a:effectLst/>
                          <a:latin typeface="+mn-lt"/>
                          <a:ea typeface="+mn-ea"/>
                          <a:cs typeface="+mn-cs"/>
                        </a:rPr>
                        <a:t>Conclusions</a:t>
                      </a:r>
                    </a:p>
                    <a:p>
                      <a:endParaRPr lang="en-US" sz="1200" b="1" dirty="0" smtClean="0">
                        <a:effectLst/>
                      </a:endParaRPr>
                    </a:p>
                    <a:p>
                      <a:r>
                        <a:rPr lang="en-US" sz="1200" b="1" kern="1200" dirty="0" smtClean="0">
                          <a:solidFill>
                            <a:schemeClr val="tx1"/>
                          </a:solidFill>
                          <a:effectLst/>
                          <a:latin typeface="+mn-lt"/>
                          <a:ea typeface="+mn-ea"/>
                          <a:cs typeface="+mn-cs"/>
                        </a:rPr>
                        <a:t>1. LBW at birth is directly associated to higher environmental temperature during pregnancy. 2. Increased incidence of chronic diseases later in life, such as diabetes mellitus, obesity, and cardiovascular are associated with LBW.  2. Higher ambient temperature in the southern USA could be another factor predisposing the population to cardiovascular disease. </a:t>
                      </a:r>
                    </a:p>
                    <a:p>
                      <a:pPr marL="0" marR="0">
                        <a:lnSpc>
                          <a:spcPts val="1215"/>
                        </a:lnSpc>
                        <a:spcBef>
                          <a:spcPts val="0"/>
                        </a:spcBef>
                        <a:spcAft>
                          <a:spcPts val="1200"/>
                        </a:spcAft>
                      </a:pPr>
                      <a:endParaRPr lang="en-US" sz="1100" dirty="0">
                        <a:latin typeface="Calibri"/>
                        <a:ea typeface="Calibri"/>
                        <a:cs typeface="Times New Roman"/>
                      </a:endParaRPr>
                    </a:p>
                  </a:txBody>
                  <a:tcPr marT="121920" marB="121920" anchor="ctr">
                    <a:lnL>
                      <a:noFill/>
                    </a:lnL>
                    <a:lnR>
                      <a:noFill/>
                    </a:lnR>
                    <a:lnT>
                      <a:noFill/>
                    </a:lnT>
                    <a:lnB>
                      <a:noFill/>
                    </a:lnB>
                    <a:solidFill>
                      <a:schemeClr val="bg1"/>
                    </a:solidFill>
                  </a:tcPr>
                </a:tc>
              </a:tr>
              <a:tr h="192787">
                <a:tc>
                  <a:txBody>
                    <a:bodyPr/>
                    <a:lstStyle/>
                    <a:p>
                      <a:pPr>
                        <a:lnSpc>
                          <a:spcPct val="115000"/>
                        </a:lnSpc>
                      </a:pPr>
                      <a:endParaRPr lang="en-US" sz="1100" dirty="0">
                        <a:latin typeface="Calibri"/>
                        <a:ea typeface="Times New Roman"/>
                        <a:cs typeface="Times New Roman"/>
                      </a:endParaRPr>
                    </a:p>
                  </a:txBody>
                  <a:tcPr marL="0" marR="0" marT="0" marB="0" anchor="ctr">
                    <a:lnL>
                      <a:noFill/>
                    </a:lnL>
                    <a:lnR>
                      <a:noFill/>
                    </a:lnR>
                    <a:lnT>
                      <a:noFill/>
                    </a:lnT>
                    <a:lnB>
                      <a:noFill/>
                    </a:lnB>
                    <a:solidFill>
                      <a:schemeClr val="bg1"/>
                    </a:solidFill>
                  </a:tcPr>
                </a:tc>
              </a:tr>
            </a:tbl>
          </a:graphicData>
        </a:graphic>
      </p:graphicFrame>
      <p:sp>
        <p:nvSpPr>
          <p:cNvPr id="25" name="Rectangle 24"/>
          <p:cNvSpPr>
            <a:spLocks noChangeArrowheads="1"/>
          </p:cNvSpPr>
          <p:nvPr/>
        </p:nvSpPr>
        <p:spPr bwMode="auto">
          <a:xfrm>
            <a:off x="24323040" y="3924300"/>
            <a:ext cx="13361670" cy="685800"/>
          </a:xfrm>
          <a:prstGeom prst="rect">
            <a:avLst/>
          </a:prstGeom>
          <a:solidFill>
            <a:srgbClr val="800000">
              <a:alpha val="90000"/>
            </a:srgbClr>
          </a:solidFill>
          <a:ln w="9525">
            <a:noFill/>
            <a:miter lim="800000"/>
            <a:headEnd/>
            <a:tailEnd/>
          </a:ln>
        </p:spPr>
        <p:txBody>
          <a:bodyPr wrap="none" lIns="114295" tIns="57148" rIns="114295" bIns="57148" anchor="ctr">
            <a:prstTxWarp prst="textNoShape">
              <a:avLst/>
            </a:prstTxWarp>
          </a:bodyPr>
          <a:lstStyle/>
          <a:p>
            <a:pPr algn="ctr" defTabSz="3919646"/>
            <a:r>
              <a:rPr lang="en-US" sz="5000" b="1" dirty="0">
                <a:solidFill>
                  <a:schemeClr val="bg1"/>
                </a:solidFill>
              </a:rPr>
              <a:t>  Results </a:t>
            </a:r>
          </a:p>
        </p:txBody>
      </p:sp>
      <p:sp>
        <p:nvSpPr>
          <p:cNvPr id="33" name="Rectangle 32"/>
          <p:cNvSpPr/>
          <p:nvPr/>
        </p:nvSpPr>
        <p:spPr>
          <a:xfrm>
            <a:off x="28765788" y="20164645"/>
            <a:ext cx="5574506" cy="1061825"/>
          </a:xfrm>
          <a:prstGeom prst="rect">
            <a:avLst/>
          </a:prstGeom>
          <a:solidFill>
            <a:schemeClr val="bg1"/>
          </a:solidFill>
        </p:spPr>
        <p:txBody>
          <a:bodyPr wrap="square" lIns="76197" tIns="38098" rIns="76197" bIns="38098">
            <a:spAutoFit/>
          </a:bodyPr>
          <a:lstStyle/>
          <a:p>
            <a:pPr marL="619100" indent="-619100">
              <a:buFont typeface="+mj-lt"/>
              <a:buAutoNum type="arabicPeriod"/>
            </a:pPr>
            <a:r>
              <a:rPr lang="de-DE" sz="1600" dirty="0"/>
              <a:t>Wells JC. J Theor Biol. 214:413-25, 2002.</a:t>
            </a:r>
          </a:p>
          <a:p>
            <a:pPr marL="619100" indent="-619100">
              <a:buFont typeface="+mj-lt"/>
              <a:buAutoNum type="arabicPeriod"/>
            </a:pPr>
            <a:r>
              <a:rPr lang="en-US" sz="1600" dirty="0"/>
              <a:t>Wells JC et al. Am J Phys Anth. 119:276-282, 2002</a:t>
            </a:r>
          </a:p>
          <a:p>
            <a:pPr marL="619100" indent="-619100">
              <a:buFont typeface="+mj-lt"/>
              <a:buAutoNum type="arabicPeriod"/>
            </a:pPr>
            <a:r>
              <a:rPr lang="fr-FR" sz="1600" dirty="0"/>
              <a:t>Wallace JM et al., J Phyisol 565:19-26, 2005.</a:t>
            </a:r>
          </a:p>
          <a:p>
            <a:pPr marL="619100" indent="-619100">
              <a:buFont typeface="+mj-lt"/>
              <a:buAutoNum type="arabicPeriod"/>
            </a:pPr>
            <a:r>
              <a:rPr lang="fr-FR" sz="1600" dirty="0"/>
              <a:t>James RC et al., Pediatrics 2013;131:e1240–e1263</a:t>
            </a:r>
          </a:p>
        </p:txBody>
      </p:sp>
      <p:sp>
        <p:nvSpPr>
          <p:cNvPr id="36" name="Rectangle 35"/>
          <p:cNvSpPr/>
          <p:nvPr/>
        </p:nvSpPr>
        <p:spPr>
          <a:xfrm>
            <a:off x="14768325" y="20920957"/>
            <a:ext cx="7101075" cy="569383"/>
          </a:xfrm>
          <a:prstGeom prst="rect">
            <a:avLst/>
          </a:prstGeom>
          <a:solidFill>
            <a:schemeClr val="bg1"/>
          </a:solidFill>
        </p:spPr>
        <p:txBody>
          <a:bodyPr wrap="square" lIns="76197" tIns="38098" rIns="76197" bIns="38098">
            <a:spAutoFit/>
          </a:bodyPr>
          <a:lstStyle/>
          <a:p>
            <a:pPr algn="ctr"/>
            <a:r>
              <a:rPr lang="en-US" sz="3200" b="1" dirty="0" smtClean="0"/>
              <a:t>The authors have nothing to disclose.</a:t>
            </a:r>
            <a:endParaRPr lang="fr-FR" sz="3200" b="1"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3348</TotalTime>
  <Words>674</Words>
  <Application>Microsoft Office PowerPoint</Application>
  <PresentationFormat>Custom</PresentationFormat>
  <Paragraphs>235</Paragraphs>
  <Slides>1</Slides>
  <Notes>0</Notes>
  <HiddenSlides>0</HiddenSlides>
  <MMClips>0</MMClips>
  <ScaleCrop>false</ScaleCrop>
  <HeadingPairs>
    <vt:vector size="6" baseType="variant">
      <vt:variant>
        <vt:lpstr>Theme</vt:lpstr>
      </vt:variant>
      <vt:variant>
        <vt:i4>1</vt:i4>
      </vt:variant>
      <vt:variant>
        <vt:lpstr>Links</vt:lpstr>
      </vt:variant>
      <vt:variant>
        <vt:i4>1</vt:i4>
      </vt:variant>
      <vt:variant>
        <vt:lpstr>Slide Titles</vt:lpstr>
      </vt:variant>
      <vt:variant>
        <vt:i4>1</vt:i4>
      </vt:variant>
    </vt:vector>
  </HeadingPairs>
  <TitlesOfParts>
    <vt:vector size="3" baseType="lpstr">
      <vt:lpstr>Office Theme</vt:lpstr>
      <vt:lpstr>Macintosh HD:Users:alkagupta85:Documents:Medical School:Research Project:Research Paper edited.doc!OLE_LINK4</vt:lpstr>
      <vt:lpstr>PowerPoint Presentation</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Jagjit S Teji MD</dc:creator>
  <cp:lastModifiedBy>Jagjit</cp:lastModifiedBy>
  <cp:revision>63</cp:revision>
  <dcterms:created xsi:type="dcterms:W3CDTF">2011-04-12T23:13:25Z</dcterms:created>
  <dcterms:modified xsi:type="dcterms:W3CDTF">2014-05-15T05:18:50Z</dcterms:modified>
</cp:coreProperties>
</file>