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39"/>
  </p:notesMasterIdLst>
  <p:sldIdLst>
    <p:sldId id="256" r:id="rId2"/>
    <p:sldId id="281" r:id="rId3"/>
    <p:sldId id="297" r:id="rId4"/>
    <p:sldId id="298" r:id="rId5"/>
    <p:sldId id="266" r:id="rId6"/>
    <p:sldId id="267" r:id="rId7"/>
    <p:sldId id="257" r:id="rId8"/>
    <p:sldId id="268" r:id="rId9"/>
    <p:sldId id="261" r:id="rId10"/>
    <p:sldId id="283" r:id="rId11"/>
    <p:sldId id="284" r:id="rId12"/>
    <p:sldId id="285" r:id="rId13"/>
    <p:sldId id="259" r:id="rId14"/>
    <p:sldId id="286" r:id="rId15"/>
    <p:sldId id="287" r:id="rId16"/>
    <p:sldId id="265" r:id="rId17"/>
    <p:sldId id="282" r:id="rId18"/>
    <p:sldId id="269" r:id="rId19"/>
    <p:sldId id="271" r:id="rId20"/>
    <p:sldId id="272" r:id="rId21"/>
    <p:sldId id="273" r:id="rId22"/>
    <p:sldId id="274" r:id="rId23"/>
    <p:sldId id="290" r:id="rId24"/>
    <p:sldId id="275" r:id="rId25"/>
    <p:sldId id="276" r:id="rId26"/>
    <p:sldId id="277" r:id="rId27"/>
    <p:sldId id="278" r:id="rId28"/>
    <p:sldId id="288" r:id="rId29"/>
    <p:sldId id="300" r:id="rId30"/>
    <p:sldId id="292" r:id="rId31"/>
    <p:sldId id="289" r:id="rId32"/>
    <p:sldId id="294" r:id="rId33"/>
    <p:sldId id="291" r:id="rId34"/>
    <p:sldId id="293" r:id="rId35"/>
    <p:sldId id="299" r:id="rId36"/>
    <p:sldId id="296" r:id="rId37"/>
    <p:sldId id="29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04688"/>
    <a:srgbClr val="ADADAE"/>
    <a:srgbClr val="E8E8E8"/>
    <a:srgbClr val="938FC3"/>
    <a:srgbClr val="B9B7DA"/>
    <a:srgbClr val="EFEFEF"/>
    <a:srgbClr val="CEF7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920"/>
    <p:restoredTop sz="85165"/>
  </p:normalViewPr>
  <p:slideViewPr>
    <p:cSldViewPr snapToGrid="0" snapToObjects="1">
      <p:cViewPr varScale="1">
        <p:scale>
          <a:sx n="107" d="100"/>
          <a:sy n="107" d="100"/>
        </p:scale>
        <p:origin x="48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D853C-FF14-2444-86F2-FA9D170F4E3C}" type="datetimeFigureOut">
              <a:rPr lang="en-US" smtClean="0"/>
              <a:t>8/8/18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47C352-0D00-3947-ACE3-3C827CCF910B}" type="slidenum">
              <a:rPr lang="en-US" smtClean="0"/>
              <a:t>‹#›</a:t>
            </a:fld>
            <a:endParaRPr lang="en-US"/>
          </a:p>
        </p:txBody>
      </p:sp>
    </p:spTree>
    <p:extLst>
      <p:ext uri="{BB962C8B-B14F-4D97-AF65-F5344CB8AC3E}">
        <p14:creationId xmlns:p14="http://schemas.microsoft.com/office/powerpoint/2010/main" val="156680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1371/journal.pone.0064841"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doi.org/10.1002/asi.23037"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 services: advanced bibliometric</a:t>
            </a:r>
            <a:r>
              <a:rPr lang="en-US" baseline="0" dirty="0"/>
              <a:t> analysis, data visualizations, </a:t>
            </a:r>
            <a:r>
              <a:rPr lang="en-US" baseline="0" dirty="0" err="1"/>
              <a:t>nih</a:t>
            </a:r>
            <a:r>
              <a:rPr lang="en-US" baseline="0" dirty="0"/>
              <a:t> </a:t>
            </a:r>
            <a:r>
              <a:rPr lang="en-US" baseline="0" dirty="0" err="1"/>
              <a:t>biosketches</a:t>
            </a:r>
            <a:r>
              <a:rPr lang="en-US" baseline="0" dirty="0"/>
              <a:t>, group publication summaries, promotion and tenure materials, grant proposals, alternative metrics. </a:t>
            </a:r>
          </a:p>
          <a:p>
            <a:endParaRPr lang="en-US" baseline="0" dirty="0"/>
          </a:p>
          <a:p>
            <a:r>
              <a:rPr lang="en-US" sz="1200" b="0" i="0" kern="1200" dirty="0">
                <a:solidFill>
                  <a:schemeClr val="tx1"/>
                </a:solidFill>
                <a:effectLst/>
                <a:latin typeface="+mn-lt"/>
                <a:ea typeface="+mn-ea"/>
                <a:cs typeface="+mn-cs"/>
              </a:rPr>
              <a:t>Enhancing Your Online Presence for Networking, Visibility and Traffic</a:t>
            </a:r>
          </a:p>
          <a:p>
            <a:br>
              <a:rPr lang="en-US" dirty="0"/>
            </a:br>
            <a:endParaRPr lang="en-US" dirty="0"/>
          </a:p>
        </p:txBody>
      </p:sp>
      <p:sp>
        <p:nvSpPr>
          <p:cNvPr id="4" name="Slide Number Placeholder 3"/>
          <p:cNvSpPr>
            <a:spLocks noGrp="1"/>
          </p:cNvSpPr>
          <p:nvPr>
            <p:ph type="sldNum" sz="quarter" idx="10"/>
          </p:nvPr>
        </p:nvSpPr>
        <p:spPr/>
        <p:txBody>
          <a:bodyPr/>
          <a:lstStyle/>
          <a:p>
            <a:fld id="{B847C352-0D00-3947-ACE3-3C827CCF910B}" type="slidenum">
              <a:rPr lang="en-US" smtClean="0"/>
              <a:t>2</a:t>
            </a:fld>
            <a:endParaRPr lang="en-US"/>
          </a:p>
        </p:txBody>
      </p:sp>
    </p:spTree>
    <p:extLst>
      <p:ext uri="{BB962C8B-B14F-4D97-AF65-F5344CB8AC3E}">
        <p14:creationId xmlns:p14="http://schemas.microsoft.com/office/powerpoint/2010/main" val="1608778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0" indent="0">
              <a:buNone/>
            </a:pPr>
            <a:r>
              <a:rPr lang="en-US" dirty="0" err="1">
                <a:solidFill>
                  <a:schemeClr val="bg1"/>
                </a:solidFill>
                <a:latin typeface="Arial" charset="0"/>
                <a:ea typeface="Arial" charset="0"/>
                <a:cs typeface="Arial" charset="0"/>
              </a:rPr>
              <a:t>Biblio</a:t>
            </a:r>
            <a:r>
              <a:rPr lang="en-US" dirty="0">
                <a:solidFill>
                  <a:schemeClr val="bg1"/>
                </a:solidFill>
                <a:latin typeface="Arial" charset="0"/>
                <a:ea typeface="Arial" charset="0"/>
                <a:cs typeface="Arial" charset="0"/>
              </a:rPr>
              <a:t> = book </a:t>
            </a:r>
          </a:p>
          <a:p>
            <a:pPr marL="0" indent="0">
              <a:buNone/>
            </a:pPr>
            <a:r>
              <a:rPr lang="en-US" dirty="0">
                <a:solidFill>
                  <a:schemeClr val="bg1"/>
                </a:solidFill>
                <a:latin typeface="Arial" charset="0"/>
                <a:ea typeface="Arial" charset="0"/>
                <a:cs typeface="Arial" charset="0"/>
              </a:rPr>
              <a:t>Metric = measure</a:t>
            </a:r>
          </a:p>
          <a:p>
            <a:r>
              <a:rPr lang="en-US" sz="1200" b="0" i="0" kern="1200" dirty="0">
                <a:solidFill>
                  <a:schemeClr val="tx1"/>
                </a:solidFill>
                <a:effectLst/>
                <a:latin typeface="+mn-lt"/>
                <a:ea typeface="+mn-ea"/>
                <a:cs typeface="+mn-cs"/>
              </a:rPr>
              <a:t>trace relationships amongst academic journal citations. Citation analysis, which involves examining an item's referring documents, is used in searching for materials and analyzing their merit.</a:t>
            </a:r>
            <a:endParaRPr lang="en-US" dirty="0"/>
          </a:p>
        </p:txBody>
      </p:sp>
      <p:sp>
        <p:nvSpPr>
          <p:cNvPr id="4" name="Slide Number Placeholder 3"/>
          <p:cNvSpPr>
            <a:spLocks noGrp="1"/>
          </p:cNvSpPr>
          <p:nvPr>
            <p:ph type="sldNum" sz="quarter" idx="10"/>
          </p:nvPr>
        </p:nvSpPr>
        <p:spPr/>
        <p:txBody>
          <a:bodyPr/>
          <a:lstStyle/>
          <a:p>
            <a:fld id="{B847C352-0D00-3947-ACE3-3C827CCF910B}" type="slidenum">
              <a:rPr lang="en-US" smtClean="0"/>
              <a:t>15</a:t>
            </a:fld>
            <a:endParaRPr lang="en-US"/>
          </a:p>
        </p:txBody>
      </p:sp>
    </p:spTree>
    <p:extLst>
      <p:ext uri="{BB962C8B-B14F-4D97-AF65-F5344CB8AC3E}">
        <p14:creationId xmlns:p14="http://schemas.microsoft.com/office/powerpoint/2010/main" val="1980035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/articles/nmat3485</a:t>
            </a:r>
          </a:p>
          <a:p>
            <a:r>
              <a:rPr lang="en-US" sz="1200" b="0" i="0" kern="1200" dirty="0">
                <a:solidFill>
                  <a:schemeClr val="tx1"/>
                </a:solidFill>
                <a:effectLst/>
                <a:latin typeface="+mn-lt"/>
                <a:ea typeface="+mn-ea"/>
                <a:cs typeface="+mn-cs"/>
              </a:rPr>
              <a:t>Alternative metrics or ‘</a:t>
            </a:r>
            <a:r>
              <a:rPr lang="en-US" sz="1200" b="0" i="0" kern="1200" dirty="0" err="1">
                <a:solidFill>
                  <a:schemeClr val="tx1"/>
                </a:solidFill>
                <a:effectLst/>
                <a:latin typeface="+mn-lt"/>
                <a:ea typeface="+mn-ea"/>
                <a:cs typeface="+mn-cs"/>
              </a:rPr>
              <a:t>altmetrics</a:t>
            </a:r>
            <a:r>
              <a:rPr lang="en-US" sz="1200" b="0" i="0" kern="1200" dirty="0">
                <a:solidFill>
                  <a:schemeClr val="tx1"/>
                </a:solidFill>
                <a:effectLst/>
                <a:latin typeface="+mn-lt"/>
                <a:ea typeface="+mn-ea"/>
                <a:cs typeface="+mn-cs"/>
              </a:rPr>
              <a:t>’ represent new ways to measure engagement with research outputs. Specific tools have been built to aggregate </a:t>
            </a:r>
            <a:r>
              <a:rPr lang="en-US" sz="1200" b="0" i="0" kern="1200" dirty="0" err="1">
                <a:solidFill>
                  <a:schemeClr val="tx1"/>
                </a:solidFill>
                <a:effectLst/>
                <a:latin typeface="+mn-lt"/>
                <a:ea typeface="+mn-ea"/>
                <a:cs typeface="+mn-cs"/>
              </a:rPr>
              <a:t>altmetrics</a:t>
            </a:r>
            <a:r>
              <a:rPr lang="en-US" sz="1200" b="0" i="0" kern="1200" dirty="0">
                <a:solidFill>
                  <a:schemeClr val="tx1"/>
                </a:solidFill>
                <a:effectLst/>
                <a:latin typeface="+mn-lt"/>
                <a:ea typeface="+mn-ea"/>
                <a:cs typeface="+mn-cs"/>
              </a:rPr>
              <a:t> across a wide variety of content. </a:t>
            </a:r>
            <a:r>
              <a:rPr lang="en-US" sz="1200" b="0" i="0" kern="1200" dirty="0" err="1">
                <a:solidFill>
                  <a:schemeClr val="tx1"/>
                </a:solidFill>
                <a:effectLst/>
                <a:latin typeface="+mn-lt"/>
                <a:ea typeface="+mn-ea"/>
                <a:cs typeface="+mn-cs"/>
              </a:rPr>
              <a:t>Altmetric.com</a:t>
            </a:r>
            <a:r>
              <a:rPr lang="en-US" sz="1200" b="0" i="0" kern="1200" dirty="0">
                <a:solidFill>
                  <a:schemeClr val="tx1"/>
                </a:solidFill>
                <a:effectLst/>
                <a:latin typeface="+mn-lt"/>
                <a:ea typeface="+mn-ea"/>
                <a:cs typeface="+mn-cs"/>
              </a:rPr>
              <a:t> for example, reveals the impact of anything with a digital object identifier (DOI) or other standard identifier. It can find mentions of a data set in blog posts, tweets and mainstream media. Another example – the non-profit organization </a:t>
            </a:r>
            <a:r>
              <a:rPr lang="en-US" sz="1200" b="0" i="0" kern="1200" dirty="0" err="1">
                <a:solidFill>
                  <a:schemeClr val="tx1"/>
                </a:solidFill>
                <a:effectLst/>
                <a:latin typeface="+mn-lt"/>
                <a:ea typeface="+mn-ea"/>
                <a:cs typeface="+mn-cs"/>
              </a:rPr>
              <a:t>ImpactStory</a:t>
            </a:r>
            <a:r>
              <a:rPr lang="en-US" sz="1200" b="0" i="0" kern="1200" dirty="0">
                <a:solidFill>
                  <a:schemeClr val="tx1"/>
                </a:solidFill>
                <a:effectLst/>
                <a:latin typeface="+mn-lt"/>
                <a:ea typeface="+mn-ea"/>
                <a:cs typeface="+mn-cs"/>
              </a:rPr>
              <a:t> – tracks the impact of articles, datasets, software, blog posts, posters and lab websites by monitoring citations, blogs, tweets, download statistics and attributions in research articles, such as mentions within the methods and acknowledgements sections.</a:t>
            </a:r>
            <a:endParaRPr lang="en-US" dirty="0"/>
          </a:p>
        </p:txBody>
      </p:sp>
      <p:sp>
        <p:nvSpPr>
          <p:cNvPr id="4" name="Slide Number Placeholder 3"/>
          <p:cNvSpPr>
            <a:spLocks noGrp="1"/>
          </p:cNvSpPr>
          <p:nvPr>
            <p:ph type="sldNum" sz="quarter" idx="10"/>
          </p:nvPr>
        </p:nvSpPr>
        <p:spPr/>
        <p:txBody>
          <a:bodyPr/>
          <a:lstStyle/>
          <a:p>
            <a:fld id="{B847C352-0D00-3947-ACE3-3C827CCF910B}" type="slidenum">
              <a:rPr lang="en-US" smtClean="0"/>
              <a:t>16</a:t>
            </a:fld>
            <a:endParaRPr lang="en-US"/>
          </a:p>
        </p:txBody>
      </p:sp>
    </p:spTree>
    <p:extLst>
      <p:ext uri="{BB962C8B-B14F-4D97-AF65-F5344CB8AC3E}">
        <p14:creationId xmlns:p14="http://schemas.microsoft.com/office/powerpoint/2010/main" val="2101096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a:t>
            </a:r>
            <a:r>
              <a:rPr lang="en-US" b="1" baseline="0" dirty="0"/>
              <a:t> </a:t>
            </a:r>
            <a:r>
              <a:rPr lang="en-US" baseline="0" dirty="0"/>
              <a:t>Patty</a:t>
            </a:r>
          </a:p>
          <a:p>
            <a:endParaRPr lang="en-US" dirty="0"/>
          </a:p>
          <a:p>
            <a:r>
              <a:rPr lang="en-US" dirty="0"/>
              <a:t>2010 </a:t>
            </a:r>
            <a:r>
              <a:rPr lang="en-US" dirty="0" err="1"/>
              <a:t>Altmetrics</a:t>
            </a:r>
            <a:r>
              <a:rPr lang="en-US" dirty="0"/>
              <a:t> manifesto</a:t>
            </a:r>
          </a:p>
          <a:p>
            <a:pPr lvl="1"/>
            <a:r>
              <a:rPr lang="en-US" dirty="0"/>
              <a:t>A call for more tools and research based on </a:t>
            </a:r>
            <a:r>
              <a:rPr lang="en-US" dirty="0" err="1"/>
              <a:t>altmetrics</a:t>
            </a:r>
            <a:endParaRPr lang="en-US" dirty="0"/>
          </a:p>
          <a:p>
            <a:r>
              <a:rPr lang="en-US" dirty="0"/>
              <a:t>2012 </a:t>
            </a:r>
            <a:r>
              <a:rPr lang="en-US" dirty="0" err="1"/>
              <a:t>altmetric,impact</a:t>
            </a:r>
            <a:r>
              <a:rPr lang="en-US" dirty="0"/>
              <a:t> story launched, plum analytics</a:t>
            </a:r>
          </a:p>
          <a:p>
            <a:r>
              <a:rPr lang="en-US" dirty="0"/>
              <a:t>2013 Kudos launched</a:t>
            </a:r>
          </a:p>
          <a:p>
            <a:r>
              <a:rPr lang="en-US" dirty="0"/>
              <a:t>2014 plum incorporated into </a:t>
            </a:r>
            <a:r>
              <a:rPr lang="en-US" dirty="0" err="1"/>
              <a:t>Ebsco</a:t>
            </a:r>
            <a:r>
              <a:rPr lang="en-US" dirty="0"/>
              <a:t>, 1</a:t>
            </a:r>
            <a:r>
              <a:rPr lang="en-US" baseline="30000" dirty="0"/>
              <a:t>st</a:t>
            </a:r>
            <a:r>
              <a:rPr lang="en-US" dirty="0"/>
              <a:t> </a:t>
            </a:r>
            <a:r>
              <a:rPr lang="en-US" dirty="0" err="1"/>
              <a:t>Altmetric</a:t>
            </a:r>
            <a:r>
              <a:rPr lang="en-US" dirty="0"/>
              <a:t> conference held in </a:t>
            </a:r>
            <a:r>
              <a:rPr lang="en-US" dirty="0" err="1"/>
              <a:t>london</a:t>
            </a:r>
            <a:r>
              <a:rPr lang="en-US" dirty="0"/>
              <a:t>, Springer Nature incorporates </a:t>
            </a:r>
            <a:r>
              <a:rPr lang="en-US" dirty="0" err="1"/>
              <a:t>altmetric</a:t>
            </a:r>
            <a:endParaRPr lang="en-US" dirty="0"/>
          </a:p>
          <a:p>
            <a:r>
              <a:rPr lang="en-US" dirty="0"/>
              <a:t>2017 Scopus integrates </a:t>
            </a:r>
            <a:r>
              <a:rPr lang="en-US" dirty="0" err="1"/>
              <a:t>PlumX</a:t>
            </a:r>
            <a:r>
              <a:rPr lang="en-US" dirty="0"/>
              <a:t> metrics</a:t>
            </a:r>
          </a:p>
          <a:p>
            <a:endParaRPr lang="en-US" baseline="0"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17</a:t>
            </a:fld>
            <a:endParaRPr lang="en-US"/>
          </a:p>
        </p:txBody>
      </p:sp>
    </p:spTree>
    <p:extLst>
      <p:ext uri="{BB962C8B-B14F-4D97-AF65-F5344CB8AC3E}">
        <p14:creationId xmlns:p14="http://schemas.microsoft.com/office/powerpoint/2010/main" val="1018326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err="1"/>
          </a:p>
        </p:txBody>
      </p:sp>
      <p:sp>
        <p:nvSpPr>
          <p:cNvPr id="4" name="Slide Number Placeholder 3"/>
          <p:cNvSpPr>
            <a:spLocks noGrp="1"/>
          </p:cNvSpPr>
          <p:nvPr>
            <p:ph type="sldNum" sz="quarter" idx="10"/>
          </p:nvPr>
        </p:nvSpPr>
        <p:spPr/>
        <p:txBody>
          <a:bodyPr/>
          <a:lstStyle/>
          <a:p>
            <a:fld id="{AF3C882C-6931-48D7-9B18-809CA6FAEAE8}" type="slidenum">
              <a:rPr lang="en-US" smtClean="0"/>
              <a:pPr/>
              <a:t>18</a:t>
            </a:fld>
            <a:endParaRPr lang="en-US"/>
          </a:p>
        </p:txBody>
      </p:sp>
    </p:spTree>
    <p:extLst>
      <p:ext uri="{BB962C8B-B14F-4D97-AF65-F5344CB8AC3E}">
        <p14:creationId xmlns:p14="http://schemas.microsoft.com/office/powerpoint/2010/main" val="1275069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19</a:t>
            </a:fld>
            <a:endParaRPr lang="en-US"/>
          </a:p>
        </p:txBody>
      </p:sp>
    </p:spTree>
    <p:extLst>
      <p:ext uri="{BB962C8B-B14F-4D97-AF65-F5344CB8AC3E}">
        <p14:creationId xmlns:p14="http://schemas.microsoft.com/office/powerpoint/2010/main" val="1905053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Altmetric</a:t>
            </a:r>
            <a:r>
              <a:rPr lang="en-US" sz="1200" kern="1200" dirty="0">
                <a:solidFill>
                  <a:schemeClr val="tx1"/>
                </a:solidFill>
                <a:effectLst/>
                <a:latin typeface="+mn-lt"/>
                <a:ea typeface="+mn-ea"/>
                <a:cs typeface="+mn-cs"/>
              </a:rPr>
              <a:t> = digital science, free tools and subscription. </a:t>
            </a:r>
            <a:r>
              <a:rPr lang="en-US" sz="1200" kern="1200" dirty="0" err="1">
                <a:solidFill>
                  <a:schemeClr val="tx1"/>
                </a:solidFill>
                <a:effectLst/>
                <a:latin typeface="+mn-lt"/>
                <a:ea typeface="+mn-ea"/>
                <a:cs typeface="+mn-cs"/>
              </a:rPr>
              <a:t>Altmetric</a:t>
            </a:r>
            <a:r>
              <a:rPr lang="en-US" sz="1200" kern="1200" dirty="0">
                <a:solidFill>
                  <a:schemeClr val="tx1"/>
                </a:solidFill>
                <a:effectLst/>
                <a:latin typeface="+mn-lt"/>
                <a:ea typeface="+mn-ea"/>
                <a:cs typeface="+mn-cs"/>
              </a:rPr>
              <a:t> donut – each color indicates a different type of attention, red = news outlets, light blue = twitter. Number in the middle = a weighted score. </a:t>
            </a:r>
          </a:p>
          <a:p>
            <a:endParaRPr lang="en-US" dirty="0"/>
          </a:p>
        </p:txBody>
      </p:sp>
      <p:sp>
        <p:nvSpPr>
          <p:cNvPr id="4" name="Slide Number Placeholder 3"/>
          <p:cNvSpPr>
            <a:spLocks noGrp="1"/>
          </p:cNvSpPr>
          <p:nvPr>
            <p:ph type="sldNum" sz="quarter" idx="10"/>
          </p:nvPr>
        </p:nvSpPr>
        <p:spPr/>
        <p:txBody>
          <a:bodyPr/>
          <a:lstStyle/>
          <a:p>
            <a:fld id="{F0CCF650-8004-2940-AD96-02F76A115BC4}" type="slidenum">
              <a:rPr lang="en-US" smtClean="0"/>
              <a:t>20</a:t>
            </a:fld>
            <a:endParaRPr lang="en-US"/>
          </a:p>
        </p:txBody>
      </p:sp>
    </p:spTree>
    <p:extLst>
      <p:ext uri="{BB962C8B-B14F-4D97-AF65-F5344CB8AC3E}">
        <p14:creationId xmlns:p14="http://schemas.microsoft.com/office/powerpoint/2010/main" val="2072613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PlumX</a:t>
            </a:r>
            <a:r>
              <a:rPr lang="en-US" sz="1200" kern="1200" dirty="0">
                <a:solidFill>
                  <a:schemeClr val="tx1"/>
                </a:solidFill>
                <a:effectLst/>
                <a:latin typeface="+mn-lt"/>
                <a:ea typeface="+mn-ea"/>
                <a:cs typeface="+mn-cs"/>
              </a:rPr>
              <a:t> = Elsevier, integrated into</a:t>
            </a:r>
            <a:r>
              <a:rPr lang="en-US" sz="1200" kern="1200" baseline="0" dirty="0">
                <a:solidFill>
                  <a:schemeClr val="tx1"/>
                </a:solidFill>
                <a:effectLst/>
                <a:latin typeface="+mn-lt"/>
                <a:ea typeface="+mn-ea"/>
                <a:cs typeface="+mn-cs"/>
              </a:rPr>
              <a:t> Scopus and various Elsevier journals.</a:t>
            </a:r>
            <a:r>
              <a:rPr lang="en-US" sz="1200" kern="1200" dirty="0">
                <a:solidFill>
                  <a:schemeClr val="tx1"/>
                </a:solidFill>
                <a:effectLst/>
                <a:latin typeface="+mn-lt"/>
                <a:ea typeface="+mn-ea"/>
                <a:cs typeface="+mn-cs"/>
              </a:rPr>
              <a:t> Plum Print, The colors again indicate a different type of attention, they change size based on how much attention. No single score.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Clinical</a:t>
            </a:r>
            <a:r>
              <a:rPr lang="en-US" sz="1200" kern="1200" baseline="0" dirty="0">
                <a:solidFill>
                  <a:schemeClr val="tx1"/>
                </a:solidFill>
                <a:effectLst/>
                <a:latin typeface="+mn-lt"/>
                <a:ea typeface="+mn-ea"/>
                <a:cs typeface="+mn-cs"/>
              </a:rPr>
              <a:t> citations – </a:t>
            </a:r>
            <a:r>
              <a:rPr lang="en-US" sz="1200" kern="1200" baseline="0" dirty="0" err="1">
                <a:solidFill>
                  <a:schemeClr val="tx1"/>
                </a:solidFill>
                <a:effectLst/>
                <a:latin typeface="+mn-lt"/>
                <a:ea typeface="+mn-ea"/>
                <a:cs typeface="+mn-cs"/>
              </a:rPr>
              <a:t>Dynamed</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CCF650-8004-2940-AD96-02F76A115BC4}" type="slidenum">
              <a:rPr lang="en-US" smtClean="0"/>
              <a:t>21</a:t>
            </a:fld>
            <a:endParaRPr lang="en-US"/>
          </a:p>
        </p:txBody>
      </p:sp>
    </p:spTree>
    <p:extLst>
      <p:ext uri="{BB962C8B-B14F-4D97-AF65-F5344CB8AC3E}">
        <p14:creationId xmlns:p14="http://schemas.microsoft.com/office/powerpoint/2010/main" val="324537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Impact Story = nonprofit funded by the Alfred P. Sloan foundation and the National Science Foundation, free. Marks different ”achievements” a researcher has.  </a:t>
            </a:r>
          </a:p>
          <a:p>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22</a:t>
            </a:fld>
            <a:endParaRPr lang="en-US"/>
          </a:p>
        </p:txBody>
      </p:sp>
    </p:spTree>
    <p:extLst>
      <p:ext uri="{BB962C8B-B14F-4D97-AF65-F5344CB8AC3E}">
        <p14:creationId xmlns:p14="http://schemas.microsoft.com/office/powerpoint/2010/main" val="1316086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CF650-8004-2940-AD96-02F76A115BC4}" type="slidenum">
              <a:rPr lang="en-US" smtClean="0"/>
              <a:t>24</a:t>
            </a:fld>
            <a:endParaRPr lang="en-US"/>
          </a:p>
        </p:txBody>
      </p:sp>
    </p:spTree>
    <p:extLst>
      <p:ext uri="{BB962C8B-B14F-4D97-AF65-F5344CB8AC3E}">
        <p14:creationId xmlns:p14="http://schemas.microsoft.com/office/powerpoint/2010/main" val="171692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CF650-8004-2940-AD96-02F76A115BC4}" type="slidenum">
              <a:rPr lang="en-US" smtClean="0"/>
              <a:t>26</a:t>
            </a:fld>
            <a:endParaRPr lang="en-US"/>
          </a:p>
        </p:txBody>
      </p:sp>
    </p:spTree>
    <p:extLst>
      <p:ext uri="{BB962C8B-B14F-4D97-AF65-F5344CB8AC3E}">
        <p14:creationId xmlns:p14="http://schemas.microsoft.com/office/powerpoint/2010/main" val="1284027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Altmetrics</a:t>
            </a:r>
            <a:r>
              <a:rPr lang="en-US" baseline="0" dirty="0"/>
              <a:t> go hand in hand with </a:t>
            </a:r>
            <a:r>
              <a:rPr lang="en-US" baseline="0" dirty="0" err="1"/>
              <a:t>bibliometrics</a:t>
            </a:r>
            <a:r>
              <a:rPr lang="en-US" baseline="0" dirty="0"/>
              <a:t> – these new metrics were not conceived to replace the more traditional ways of measuring scholarly impact, rather they are meant to complement </a:t>
            </a:r>
            <a:r>
              <a:rPr lang="en-US" baseline="0" dirty="0" err="1"/>
              <a:t>bibliometrics</a:t>
            </a:r>
            <a:r>
              <a:rPr lang="en-US" baseline="0" dirty="0"/>
              <a:t>. Therefore, the first step to defining and understand </a:t>
            </a:r>
            <a:r>
              <a:rPr lang="en-US" baseline="0" dirty="0" err="1"/>
              <a:t>altmetrics</a:t>
            </a:r>
            <a:r>
              <a:rPr lang="en-US" baseline="0" dirty="0"/>
              <a:t> is defining and understanding </a:t>
            </a:r>
            <a:r>
              <a:rPr lang="en-US" baseline="0" dirty="0" err="1"/>
              <a:t>biblometrics</a:t>
            </a:r>
            <a:r>
              <a:rPr lang="en-US" baseline="0" dirty="0"/>
              <a:t>. This will help us see how useful </a:t>
            </a:r>
            <a:r>
              <a:rPr lang="en-US" baseline="0" dirty="0" err="1"/>
              <a:t>altmetrics</a:t>
            </a:r>
            <a:r>
              <a:rPr lang="en-US" baseline="0" dirty="0"/>
              <a:t> can be and see what gaps they fill. </a:t>
            </a:r>
            <a:endParaRPr lang="en-US" dirty="0"/>
          </a:p>
        </p:txBody>
      </p:sp>
      <p:sp>
        <p:nvSpPr>
          <p:cNvPr id="4" name="Slide Number Placeholder 3"/>
          <p:cNvSpPr>
            <a:spLocks noGrp="1"/>
          </p:cNvSpPr>
          <p:nvPr>
            <p:ph type="sldNum" sz="quarter" idx="10"/>
          </p:nvPr>
        </p:nvSpPr>
        <p:spPr/>
        <p:txBody>
          <a:bodyPr/>
          <a:lstStyle/>
          <a:p>
            <a:fld id="{B847C352-0D00-3947-ACE3-3C827CCF910B}" type="slidenum">
              <a:rPr lang="en-US" smtClean="0"/>
              <a:t>6</a:t>
            </a:fld>
            <a:endParaRPr lang="en-US"/>
          </a:p>
        </p:txBody>
      </p:sp>
    </p:spTree>
    <p:extLst>
      <p:ext uri="{BB962C8B-B14F-4D97-AF65-F5344CB8AC3E}">
        <p14:creationId xmlns:p14="http://schemas.microsoft.com/office/powerpoint/2010/main" val="1506250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30</a:t>
            </a:fld>
            <a:endParaRPr lang="en-US"/>
          </a:p>
        </p:txBody>
      </p:sp>
    </p:spTree>
    <p:extLst>
      <p:ext uri="{BB962C8B-B14F-4D97-AF65-F5344CB8AC3E}">
        <p14:creationId xmlns:p14="http://schemas.microsoft.com/office/powerpoint/2010/main" val="2020976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1) Do </a:t>
            </a:r>
            <a:r>
              <a:rPr lang="en-US" b="1" dirty="0" err="1"/>
              <a:t>Altmetrics</a:t>
            </a:r>
            <a:r>
              <a:rPr lang="en-US" b="1" dirty="0"/>
              <a:t> Work? Twitter and Ten Other Social Web Services. </a:t>
            </a:r>
            <a:r>
              <a:rPr lang="en-US" dirty="0"/>
              <a:t>Statistically significant associations were found between higher metric scores and higher citations for articles with positive </a:t>
            </a:r>
            <a:r>
              <a:rPr lang="en-US" dirty="0" err="1"/>
              <a:t>altmetric</a:t>
            </a:r>
            <a:r>
              <a:rPr lang="en-US" dirty="0"/>
              <a:t> scores in all cases with sufficient evidence (Twitter, Facebook wall posts, research highlights, blogs, mainstream media and forums) except perhaps for Google+ posts. Evidence was insufficient for LinkedIn, Pinterest, question and answer sites, and </a:t>
            </a:r>
            <a:r>
              <a:rPr lang="en-US" dirty="0" err="1"/>
              <a:t>Reddit</a:t>
            </a:r>
            <a:r>
              <a:rPr lang="en-US" dirty="0"/>
              <a:t>,…</a:t>
            </a:r>
          </a:p>
          <a:p>
            <a:r>
              <a:rPr lang="en-US" dirty="0" err="1"/>
              <a:t>Thelwall</a:t>
            </a:r>
            <a:r>
              <a:rPr lang="en-US" dirty="0"/>
              <a:t> M, </a:t>
            </a:r>
            <a:r>
              <a:rPr lang="en-US" dirty="0" err="1"/>
              <a:t>Haustein</a:t>
            </a:r>
            <a:r>
              <a:rPr lang="en-US" dirty="0"/>
              <a:t> S, </a:t>
            </a:r>
            <a:r>
              <a:rPr lang="en-US" dirty="0" err="1"/>
              <a:t>Larivière</a:t>
            </a:r>
            <a:r>
              <a:rPr lang="en-US" dirty="0"/>
              <a:t> V, Sugimoto CR (2013) Do </a:t>
            </a:r>
            <a:r>
              <a:rPr lang="en-US" dirty="0" err="1"/>
              <a:t>Altmetrics</a:t>
            </a:r>
            <a:r>
              <a:rPr lang="en-US" dirty="0"/>
              <a:t> Work? Twitter and Ten Other Social Web Services. </a:t>
            </a:r>
            <a:r>
              <a:rPr lang="en-US" dirty="0" err="1"/>
              <a:t>PLOS</a:t>
            </a:r>
            <a:r>
              <a:rPr lang="en-US" dirty="0"/>
              <a:t> ONE 8(5): e64841. </a:t>
            </a:r>
            <a:r>
              <a:rPr lang="en-US" dirty="0">
                <a:hlinkClick r:id="rId3"/>
              </a:rPr>
              <a:t>https://doi.org/10.1371/journal.pone.0064841</a:t>
            </a:r>
            <a:endParaRPr lang="en-US" dirty="0"/>
          </a:p>
          <a:p>
            <a:r>
              <a:rPr lang="en-US" b="1" dirty="0"/>
              <a:t>2) Validating online reference managers for scholarly impact measurement. </a:t>
            </a:r>
            <a:r>
              <a:rPr lang="en-US" dirty="0"/>
              <a:t>Statistically significant correlations were found between the user counts [</a:t>
            </a:r>
            <a:r>
              <a:rPr lang="en-US" dirty="0" err="1"/>
              <a:t>CiteULike</a:t>
            </a:r>
            <a:r>
              <a:rPr lang="en-US" dirty="0"/>
              <a:t> and </a:t>
            </a:r>
            <a:r>
              <a:rPr lang="en-US" dirty="0" err="1"/>
              <a:t>Mendeley</a:t>
            </a:r>
            <a:r>
              <a:rPr lang="en-US" dirty="0"/>
              <a:t>] and the corresponding </a:t>
            </a:r>
            <a:r>
              <a:rPr lang="en-US" dirty="0" err="1"/>
              <a:t>WoS</a:t>
            </a:r>
            <a:r>
              <a:rPr lang="en-US" dirty="0"/>
              <a:t> citation counts, suggesting that this type of influence is related in some way to traditional citation-based scholarly impact but the number of users of these systems seems to be still too small for them to challenge traditional citation indexes.</a:t>
            </a:r>
          </a:p>
          <a:p>
            <a:r>
              <a:rPr lang="it-IT" dirty="0"/>
              <a:t>Li, X., Thelwall, M. &amp; Giustini, D. Scientometrics (2012) 91: 461. https://doi.org/10.1007/s11192-011-0580-x</a:t>
            </a:r>
          </a:p>
          <a:p>
            <a:r>
              <a:rPr lang="en-US" b="1" dirty="0"/>
              <a:t>3). Do blog citations correlate with a higher number of future citations? Research blogs as a potential source for alternative metrics. </a:t>
            </a:r>
            <a:r>
              <a:rPr lang="en-US" dirty="0"/>
              <a:t>Articles reviewed in these blogs therefore receive “blog citations.” We hypothesized that articles receiving blog citations close to their publication time receive more journal citations later than the articles in the same journal published in the same year that did not receive such blog citations. Statistically significant evidence for articles published in 2009 and 2010 support this hypothesis for seven of 12 journals (58%) in 2009 and 13 of 19 journals (68%) in 2010. We suggest, based on these results, that blog citations can be used as an alternative metric source. </a:t>
            </a:r>
          </a:p>
          <a:p>
            <a:r>
              <a:rPr lang="en-US" dirty="0"/>
              <a:t>Shema, H. , Bar‐</a:t>
            </a:r>
            <a:r>
              <a:rPr lang="en-US" dirty="0" err="1"/>
              <a:t>Ilan</a:t>
            </a:r>
            <a:r>
              <a:rPr lang="en-US" dirty="0"/>
              <a:t>, J. and </a:t>
            </a:r>
            <a:r>
              <a:rPr lang="en-US" dirty="0" err="1"/>
              <a:t>Thelwall</a:t>
            </a:r>
            <a:r>
              <a:rPr lang="en-US" dirty="0"/>
              <a:t>, M. (2014), Do Blog Citations Correlate With a Higher Number of Future Citations?. J Assn </a:t>
            </a:r>
            <a:r>
              <a:rPr lang="en-US" dirty="0" err="1"/>
              <a:t>Inf</a:t>
            </a:r>
            <a:r>
              <a:rPr lang="en-US" dirty="0"/>
              <a:t> </a:t>
            </a:r>
            <a:r>
              <a:rPr lang="en-US" dirty="0" err="1"/>
              <a:t>Sci</a:t>
            </a:r>
            <a:r>
              <a:rPr lang="en-US" dirty="0"/>
              <a:t> Tec, 65: 1018-1027. doi:</a:t>
            </a:r>
            <a:r>
              <a:rPr lang="en-US" dirty="0">
                <a:hlinkClick r:id="rId4"/>
              </a:rPr>
              <a:t>10.1002/asi.23037</a:t>
            </a:r>
            <a:endParaRPr lang="en-US" dirty="0"/>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31</a:t>
            </a:fld>
            <a:endParaRPr lang="en-US"/>
          </a:p>
        </p:txBody>
      </p:sp>
    </p:spTree>
    <p:extLst>
      <p:ext uri="{BB962C8B-B14F-4D97-AF65-F5344CB8AC3E}">
        <p14:creationId xmlns:p14="http://schemas.microsoft.com/office/powerpoint/2010/main" val="1113002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video. </a:t>
            </a:r>
          </a:p>
          <a:p>
            <a:endParaRPr lang="en-US" dirty="0"/>
          </a:p>
          <a:p>
            <a:r>
              <a:rPr lang="en-US" dirty="0"/>
              <a:t>#1, 5, 7, 10</a:t>
            </a:r>
          </a:p>
          <a:p>
            <a:r>
              <a:rPr lang="en-US" dirty="0"/>
              <a:t>CWTS</a:t>
            </a:r>
            <a:r>
              <a:rPr lang="en-US" baseline="0" dirty="0"/>
              <a:t> blog, </a:t>
            </a:r>
          </a:p>
          <a:p>
            <a:r>
              <a:rPr lang="en-US" baseline="0" dirty="0"/>
              <a:t>Nature blog</a:t>
            </a:r>
          </a:p>
          <a:p>
            <a:r>
              <a:rPr lang="en-US" baseline="0" dirty="0"/>
              <a:t>Scholarly kitchen</a:t>
            </a:r>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34</a:t>
            </a:fld>
            <a:endParaRPr lang="en-US"/>
          </a:p>
        </p:txBody>
      </p:sp>
    </p:spTree>
    <p:extLst>
      <p:ext uri="{BB962C8B-B14F-4D97-AF65-F5344CB8AC3E}">
        <p14:creationId xmlns:p14="http://schemas.microsoft.com/office/powerpoint/2010/main" val="1484315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0" indent="0">
              <a:buNone/>
            </a:pPr>
            <a:r>
              <a:rPr lang="en-US" dirty="0" err="1">
                <a:solidFill>
                  <a:schemeClr val="bg1"/>
                </a:solidFill>
                <a:latin typeface="Arial" charset="0"/>
                <a:ea typeface="Arial" charset="0"/>
                <a:cs typeface="Arial" charset="0"/>
              </a:rPr>
              <a:t>Biblio</a:t>
            </a:r>
            <a:r>
              <a:rPr lang="en-US" dirty="0">
                <a:solidFill>
                  <a:schemeClr val="bg1"/>
                </a:solidFill>
                <a:latin typeface="Arial" charset="0"/>
                <a:ea typeface="Arial" charset="0"/>
                <a:cs typeface="Arial" charset="0"/>
              </a:rPr>
              <a:t> = book </a:t>
            </a:r>
          </a:p>
          <a:p>
            <a:pPr marL="0" indent="0">
              <a:buNone/>
            </a:pPr>
            <a:r>
              <a:rPr lang="en-US" dirty="0">
                <a:solidFill>
                  <a:schemeClr val="bg1"/>
                </a:solidFill>
                <a:latin typeface="Arial" charset="0"/>
                <a:ea typeface="Arial" charset="0"/>
                <a:cs typeface="Arial" charset="0"/>
              </a:rPr>
              <a:t>Metric = measure</a:t>
            </a:r>
          </a:p>
          <a:p>
            <a:r>
              <a:rPr lang="en-US" sz="1200" b="0" i="0" kern="1200" dirty="0">
                <a:solidFill>
                  <a:schemeClr val="tx1"/>
                </a:solidFill>
                <a:effectLst/>
                <a:latin typeface="+mn-lt"/>
                <a:ea typeface="+mn-ea"/>
                <a:cs typeface="+mn-cs"/>
              </a:rPr>
              <a:t>trace relationships amongst academic journal citations. Citation analysis, which involves examining an item's referring documents, is used in searching for materials and analyzing their merit.</a:t>
            </a:r>
            <a:endParaRPr lang="en-US" dirty="0"/>
          </a:p>
        </p:txBody>
      </p:sp>
      <p:sp>
        <p:nvSpPr>
          <p:cNvPr id="4" name="Slide Number Placeholder 3"/>
          <p:cNvSpPr>
            <a:spLocks noGrp="1"/>
          </p:cNvSpPr>
          <p:nvPr>
            <p:ph type="sldNum" sz="quarter" idx="10"/>
          </p:nvPr>
        </p:nvSpPr>
        <p:spPr/>
        <p:txBody>
          <a:bodyPr/>
          <a:lstStyle/>
          <a:p>
            <a:fld id="{B847C352-0D00-3947-ACE3-3C827CCF910B}" type="slidenum">
              <a:rPr lang="en-US" smtClean="0"/>
              <a:t>7</a:t>
            </a:fld>
            <a:endParaRPr lang="en-US"/>
          </a:p>
        </p:txBody>
      </p:sp>
    </p:spTree>
    <p:extLst>
      <p:ext uri="{BB962C8B-B14F-4D97-AF65-F5344CB8AC3E}">
        <p14:creationId xmlns:p14="http://schemas.microsoft.com/office/powerpoint/2010/main" val="1320270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trace relationships amongst academic journal citations. Citation analysis, which involves examining an item's referring documents, is used in searching for materials and analyzing their merit.</a:t>
            </a:r>
            <a:endParaRPr lang="en-US" dirty="0"/>
          </a:p>
          <a:p>
            <a:endParaRPr lang="en-US" dirty="0"/>
          </a:p>
          <a:p>
            <a:r>
              <a:rPr lang="en-US" dirty="0"/>
              <a:t>Proxy: if we’re evaluating a researcher’s body of work, we don’t always have time</a:t>
            </a:r>
            <a:r>
              <a:rPr lang="en-US" baseline="0" dirty="0"/>
              <a:t> to read their entire portfolio. </a:t>
            </a:r>
            <a:r>
              <a:rPr lang="en-US" baseline="0" dirty="0" err="1"/>
              <a:t>Bibliometrics</a:t>
            </a:r>
            <a:r>
              <a:rPr lang="en-US" baseline="0" dirty="0"/>
              <a:t>, h-index, are used as proxies for this expert evaluation. </a:t>
            </a:r>
            <a:endParaRPr lang="en-US" dirty="0"/>
          </a:p>
        </p:txBody>
      </p:sp>
      <p:sp>
        <p:nvSpPr>
          <p:cNvPr id="4" name="Slide Number Placeholder 3"/>
          <p:cNvSpPr>
            <a:spLocks noGrp="1"/>
          </p:cNvSpPr>
          <p:nvPr>
            <p:ph type="sldNum" sz="quarter" idx="10"/>
          </p:nvPr>
        </p:nvSpPr>
        <p:spPr/>
        <p:txBody>
          <a:bodyPr/>
          <a:lstStyle/>
          <a:p>
            <a:fld id="{B847C352-0D00-3947-ACE3-3C827CCF910B}" type="slidenum">
              <a:rPr lang="en-US" smtClean="0"/>
              <a:t>8</a:t>
            </a:fld>
            <a:endParaRPr lang="en-US"/>
          </a:p>
        </p:txBody>
      </p:sp>
    </p:spTree>
    <p:extLst>
      <p:ext uri="{BB962C8B-B14F-4D97-AF65-F5344CB8AC3E}">
        <p14:creationId xmlns:p14="http://schemas.microsoft.com/office/powerpoint/2010/main" val="699815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let’s start at</a:t>
            </a:r>
            <a:r>
              <a:rPr lang="en-US" baseline="0" dirty="0"/>
              <a:t> the level of the individual. The author. The h-index is the go-to metric for individuals. </a:t>
            </a:r>
            <a:endParaRPr lang="en-US" dirty="0"/>
          </a:p>
          <a:p>
            <a:endParaRPr lang="en-US" dirty="0"/>
          </a:p>
        </p:txBody>
      </p:sp>
      <p:sp>
        <p:nvSpPr>
          <p:cNvPr id="4" name="Slide Number Placeholder 3"/>
          <p:cNvSpPr>
            <a:spLocks noGrp="1"/>
          </p:cNvSpPr>
          <p:nvPr>
            <p:ph type="sldNum" sz="quarter" idx="10"/>
          </p:nvPr>
        </p:nvSpPr>
        <p:spPr/>
        <p:txBody>
          <a:bodyPr/>
          <a:lstStyle/>
          <a:p>
            <a:fld id="{B847C352-0D00-3947-ACE3-3C827CCF910B}" type="slidenum">
              <a:rPr lang="en-US" smtClean="0"/>
              <a:t>9</a:t>
            </a:fld>
            <a:endParaRPr lang="en-US"/>
          </a:p>
        </p:txBody>
      </p:sp>
    </p:spTree>
    <p:extLst>
      <p:ext uri="{BB962C8B-B14F-4D97-AF65-F5344CB8AC3E}">
        <p14:creationId xmlns:p14="http://schemas.microsoft.com/office/powerpoint/2010/main" val="663778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let’s start at</a:t>
            </a:r>
            <a:r>
              <a:rPr lang="en-US" baseline="0" dirty="0"/>
              <a:t> the level of the individual. The author. The h-index is the go-to metric for individuals. </a:t>
            </a:r>
            <a:endParaRPr lang="en-US" dirty="0"/>
          </a:p>
          <a:p>
            <a:endParaRPr lang="en-US" dirty="0"/>
          </a:p>
        </p:txBody>
      </p:sp>
      <p:sp>
        <p:nvSpPr>
          <p:cNvPr id="4" name="Slide Number Placeholder 3"/>
          <p:cNvSpPr>
            <a:spLocks noGrp="1"/>
          </p:cNvSpPr>
          <p:nvPr>
            <p:ph type="sldNum" sz="quarter" idx="10"/>
          </p:nvPr>
        </p:nvSpPr>
        <p:spPr/>
        <p:txBody>
          <a:bodyPr/>
          <a:lstStyle/>
          <a:p>
            <a:fld id="{B847C352-0D00-3947-ACE3-3C827CCF910B}" type="slidenum">
              <a:rPr lang="en-US" smtClean="0"/>
              <a:t>10</a:t>
            </a:fld>
            <a:endParaRPr lang="en-US"/>
          </a:p>
        </p:txBody>
      </p:sp>
    </p:spTree>
    <p:extLst>
      <p:ext uri="{BB962C8B-B14F-4D97-AF65-F5344CB8AC3E}">
        <p14:creationId xmlns:p14="http://schemas.microsoft.com/office/powerpoint/2010/main" val="1335134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Show Scopus if possible.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Explain why numbers are different from</a:t>
            </a:r>
            <a:r>
              <a:rPr lang="en-US" baseline="0" dirty="0"/>
              <a:t> different sources. </a:t>
            </a:r>
            <a:endParaRPr lang="en-US" dirty="0"/>
          </a:p>
          <a:p>
            <a:endParaRPr lang="en-US" dirty="0"/>
          </a:p>
        </p:txBody>
      </p:sp>
      <p:sp>
        <p:nvSpPr>
          <p:cNvPr id="4" name="Slide Number Placeholder 3"/>
          <p:cNvSpPr>
            <a:spLocks noGrp="1"/>
          </p:cNvSpPr>
          <p:nvPr>
            <p:ph type="sldNum" sz="quarter" idx="10"/>
          </p:nvPr>
        </p:nvSpPr>
        <p:spPr/>
        <p:txBody>
          <a:bodyPr/>
          <a:lstStyle/>
          <a:p>
            <a:fld id="{B847C352-0D00-3947-ACE3-3C827CCF910B}" type="slidenum">
              <a:rPr lang="en-US" smtClean="0"/>
              <a:t>11</a:t>
            </a:fld>
            <a:endParaRPr lang="en-US"/>
          </a:p>
        </p:txBody>
      </p:sp>
    </p:spTree>
    <p:extLst>
      <p:ext uri="{BB962C8B-B14F-4D97-AF65-F5344CB8AC3E}">
        <p14:creationId xmlns:p14="http://schemas.microsoft.com/office/powerpoint/2010/main" val="770236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47C352-0D00-3947-ACE3-3C827CCF910B}" type="slidenum">
              <a:rPr lang="en-US" smtClean="0"/>
              <a:t>12</a:t>
            </a:fld>
            <a:endParaRPr lang="en-US"/>
          </a:p>
        </p:txBody>
      </p:sp>
    </p:spTree>
    <p:extLst>
      <p:ext uri="{BB962C8B-B14F-4D97-AF65-F5344CB8AC3E}">
        <p14:creationId xmlns:p14="http://schemas.microsoft.com/office/powerpoint/2010/main" val="1894369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0" indent="0">
              <a:buNone/>
            </a:pPr>
            <a:r>
              <a:rPr lang="en-US" dirty="0" err="1">
                <a:solidFill>
                  <a:schemeClr val="bg1"/>
                </a:solidFill>
                <a:latin typeface="Arial" charset="0"/>
                <a:ea typeface="Arial" charset="0"/>
                <a:cs typeface="Arial" charset="0"/>
              </a:rPr>
              <a:t>Biblio</a:t>
            </a:r>
            <a:r>
              <a:rPr lang="en-US" dirty="0">
                <a:solidFill>
                  <a:schemeClr val="bg1"/>
                </a:solidFill>
                <a:latin typeface="Arial" charset="0"/>
                <a:ea typeface="Arial" charset="0"/>
                <a:cs typeface="Arial" charset="0"/>
              </a:rPr>
              <a:t> = book </a:t>
            </a:r>
          </a:p>
          <a:p>
            <a:pPr marL="0" indent="0">
              <a:buNone/>
            </a:pPr>
            <a:r>
              <a:rPr lang="en-US" dirty="0">
                <a:solidFill>
                  <a:schemeClr val="bg1"/>
                </a:solidFill>
                <a:latin typeface="Arial" charset="0"/>
                <a:ea typeface="Arial" charset="0"/>
                <a:cs typeface="Arial" charset="0"/>
              </a:rPr>
              <a:t>Metric = measure</a:t>
            </a:r>
          </a:p>
          <a:p>
            <a:r>
              <a:rPr lang="en-US" sz="1200" b="0" i="0" kern="1200" dirty="0">
                <a:solidFill>
                  <a:schemeClr val="tx1"/>
                </a:solidFill>
                <a:effectLst/>
                <a:latin typeface="+mn-lt"/>
                <a:ea typeface="+mn-ea"/>
                <a:cs typeface="+mn-cs"/>
              </a:rPr>
              <a:t>trace relationships amongst academic journal citations. Citation analysis, which involves examining an item's referring documents, is used in searching for materials and analyzing their merit.</a:t>
            </a:r>
            <a:endParaRPr lang="en-US" dirty="0"/>
          </a:p>
        </p:txBody>
      </p:sp>
      <p:sp>
        <p:nvSpPr>
          <p:cNvPr id="4" name="Slide Number Placeholder 3"/>
          <p:cNvSpPr>
            <a:spLocks noGrp="1"/>
          </p:cNvSpPr>
          <p:nvPr>
            <p:ph type="sldNum" sz="quarter" idx="10"/>
          </p:nvPr>
        </p:nvSpPr>
        <p:spPr/>
        <p:txBody>
          <a:bodyPr/>
          <a:lstStyle/>
          <a:p>
            <a:fld id="{B847C352-0D00-3947-ACE3-3C827CCF910B}" type="slidenum">
              <a:rPr lang="en-US" smtClean="0"/>
              <a:t>14</a:t>
            </a:fld>
            <a:endParaRPr lang="en-US"/>
          </a:p>
        </p:txBody>
      </p:sp>
    </p:spTree>
    <p:extLst>
      <p:ext uri="{BB962C8B-B14F-4D97-AF65-F5344CB8AC3E}">
        <p14:creationId xmlns:p14="http://schemas.microsoft.com/office/powerpoint/2010/main" val="1561316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BF8875-8A35-D542-A816-75FE1017C6FE}" type="datetimeFigureOut">
              <a:rPr lang="en-US" smtClean="0"/>
              <a:t>8/8/18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5B6A6-FAAC-8D40-ABA9-800731FE8BE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BF8875-8A35-D542-A816-75FE1017C6FE}" type="datetimeFigureOut">
              <a:rPr lang="en-US" smtClean="0"/>
              <a:t>8/8/18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5B6A6-FAAC-8D40-ABA9-800731FE8B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BF8875-8A35-D542-A816-75FE1017C6FE}" type="datetimeFigureOut">
              <a:rPr lang="en-US" smtClean="0"/>
              <a:t>8/8/18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5B6A6-FAAC-8D40-ABA9-800731FE8BE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801198" y="1621971"/>
            <a:ext cx="7049689" cy="409302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350008" y="6528818"/>
            <a:ext cx="850392" cy="168275"/>
          </a:xfrm>
          <a:prstGeom prst="rect">
            <a:avLst/>
          </a:prstGeom>
        </p:spPr>
        <p:txBody>
          <a:bodyPr/>
          <a:lstStyle/>
          <a:p>
            <a:fld id="{3D4D1E20-1CF6-47E5-A6F7-44089AE955D2}" type="datetime1">
              <a:rPr lang="en-US" smtClean="0">
                <a:solidFill>
                  <a:srgbClr val="605F62"/>
                </a:solidFill>
              </a:rPr>
              <a:t>8/8/18</a:t>
            </a:fld>
            <a:endParaRPr lang="en-US">
              <a:solidFill>
                <a:srgbClr val="605F62"/>
              </a:solidFill>
            </a:endParaRPr>
          </a:p>
        </p:txBody>
      </p:sp>
      <p:sp>
        <p:nvSpPr>
          <p:cNvPr id="5" name="Footer Placeholder 4"/>
          <p:cNvSpPr>
            <a:spLocks noGrp="1"/>
          </p:cNvSpPr>
          <p:nvPr>
            <p:ph type="ftr" sz="quarter" idx="11"/>
          </p:nvPr>
        </p:nvSpPr>
        <p:spPr>
          <a:xfrm>
            <a:off x="3121994" y="6485609"/>
            <a:ext cx="5181600" cy="231266"/>
          </a:xfrm>
          <a:prstGeom prst="rect">
            <a:avLst/>
          </a:prstGeom>
        </p:spPr>
        <p:txBody>
          <a:bodyPr/>
          <a:lstStyle/>
          <a:p>
            <a:endParaRPr lang="en-US">
              <a:solidFill>
                <a:srgbClr val="605F62"/>
              </a:solidFill>
            </a:endParaRPr>
          </a:p>
        </p:txBody>
      </p:sp>
      <p:sp>
        <p:nvSpPr>
          <p:cNvPr id="6" name="Slide Number Placeholder 5"/>
          <p:cNvSpPr>
            <a:spLocks noGrp="1"/>
          </p:cNvSpPr>
          <p:nvPr>
            <p:ph type="sldNum" sz="quarter" idx="12"/>
          </p:nvPr>
        </p:nvSpPr>
        <p:spPr>
          <a:xfrm>
            <a:off x="8305800" y="6485609"/>
            <a:ext cx="346745"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990600" y="914400"/>
            <a:ext cx="6854952"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14877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801197" y="1621971"/>
            <a:ext cx="7049689" cy="409302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350008" y="6528816"/>
            <a:ext cx="850392" cy="168275"/>
          </a:xfrm>
          <a:prstGeom prst="rect">
            <a:avLst/>
          </a:prstGeom>
        </p:spPr>
        <p:txBody>
          <a:bodyPr/>
          <a:lstStyle/>
          <a:p>
            <a:fld id="{469359FF-3834-427A-9A9F-2099E95DDB87}" type="datetime1">
              <a:rPr lang="en-US" smtClean="0">
                <a:solidFill>
                  <a:srgbClr val="605F62"/>
                </a:solidFill>
              </a:rPr>
              <a:t>8/8/18</a:t>
            </a:fld>
            <a:endParaRPr lang="en-US">
              <a:solidFill>
                <a:srgbClr val="605F62"/>
              </a:solidFill>
            </a:endParaRPr>
          </a:p>
        </p:txBody>
      </p:sp>
      <p:sp>
        <p:nvSpPr>
          <p:cNvPr id="5" name="Footer Placeholder 4"/>
          <p:cNvSpPr>
            <a:spLocks noGrp="1"/>
          </p:cNvSpPr>
          <p:nvPr>
            <p:ph type="ftr" sz="quarter" idx="11"/>
          </p:nvPr>
        </p:nvSpPr>
        <p:spPr>
          <a:xfrm>
            <a:off x="3121994" y="6485609"/>
            <a:ext cx="5181600" cy="231266"/>
          </a:xfrm>
          <a:prstGeom prst="rect">
            <a:avLst/>
          </a:prstGeom>
        </p:spPr>
        <p:txBody>
          <a:bodyPr/>
          <a:lstStyle/>
          <a:p>
            <a:endParaRPr lang="en-US">
              <a:solidFill>
                <a:srgbClr val="605F62"/>
              </a:solidFill>
            </a:endParaRPr>
          </a:p>
        </p:txBody>
      </p:sp>
      <p:sp>
        <p:nvSpPr>
          <p:cNvPr id="6" name="Slide Number Placeholder 5"/>
          <p:cNvSpPr>
            <a:spLocks noGrp="1"/>
          </p:cNvSpPr>
          <p:nvPr>
            <p:ph type="sldNum" sz="quarter" idx="12"/>
          </p:nvPr>
        </p:nvSpPr>
        <p:spPr>
          <a:xfrm>
            <a:off x="8305799" y="6485609"/>
            <a:ext cx="346745"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990600" y="914400"/>
            <a:ext cx="6854952"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24312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BF8875-8A35-D542-A816-75FE1017C6FE}" type="datetimeFigureOut">
              <a:rPr lang="en-US" smtClean="0"/>
              <a:t>8/8/18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5B6A6-FAAC-8D40-ABA9-800731FE8BE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BF8875-8A35-D542-A816-75FE1017C6FE}" type="datetimeFigureOut">
              <a:rPr lang="en-US" smtClean="0"/>
              <a:t>8/8/18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5B6A6-FAAC-8D40-ABA9-800731FE8BE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BF8875-8A35-D542-A816-75FE1017C6FE}" type="datetimeFigureOut">
              <a:rPr lang="en-US" smtClean="0"/>
              <a:t>8/8/18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5B6A6-FAAC-8D40-ABA9-800731FE8BE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BF8875-8A35-D542-A816-75FE1017C6FE}" type="datetimeFigureOut">
              <a:rPr lang="en-US" smtClean="0"/>
              <a:t>8/8/18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5B6A6-FAAC-8D40-ABA9-800731FE8BE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BF8875-8A35-D542-A816-75FE1017C6FE}" type="datetimeFigureOut">
              <a:rPr lang="en-US" smtClean="0"/>
              <a:t>8/8/18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5B6A6-FAAC-8D40-ABA9-800731FE8BE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BF8875-8A35-D542-A816-75FE1017C6FE}" type="datetimeFigureOut">
              <a:rPr lang="en-US" smtClean="0"/>
              <a:t>8/8/18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5B6A6-FAAC-8D40-ABA9-800731FE8B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BF8875-8A35-D542-A816-75FE1017C6FE}" type="datetimeFigureOut">
              <a:rPr lang="en-US" smtClean="0"/>
              <a:t>8/8/18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5B6A6-FAAC-8D40-ABA9-800731FE8BE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BF8875-8A35-D542-A816-75FE1017C6FE}" type="datetimeFigureOut">
              <a:rPr lang="en-US" smtClean="0"/>
              <a:t>8/8/18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5B6A6-FAAC-8D40-ABA9-800731FE8BE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F8875-8A35-D542-A816-75FE1017C6FE}" type="datetimeFigureOut">
              <a:rPr lang="en-US" smtClean="0"/>
              <a:t>8/8/18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5B6A6-FAAC-8D40-ABA9-800731FE8BE4}" type="slidenum">
              <a:rPr lang="en-US" smtClean="0"/>
              <a:t>‹#›</a:t>
            </a:fld>
            <a:endParaRPr lang="en-US"/>
          </a:p>
        </p:txBody>
      </p:sp>
    </p:spTree>
    <p:extLst>
      <p:ext uri="{BB962C8B-B14F-4D97-AF65-F5344CB8AC3E}">
        <p14:creationId xmlns:p14="http://schemas.microsoft.com/office/powerpoint/2010/main" val="20114481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2"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plumanalytics.com/captures-early-indicators-citation-counts/" TargetMode="External"/><Relationship Id="rId5" Type="http://schemas.openxmlformats.org/officeDocument/2006/relationships/hyperlink" Target="https://scholarlykitchen.sspnet.org/2017/02/02/plum-goes-orange-elsevier-acquires-plum-analytics/" TargetMode="External"/><Relationship Id="rId4" Type="http://schemas.openxmlformats.org/officeDocument/2006/relationships/hyperlink" Target="https://www.elsevier.com/solutions/scopus/support/webinar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altmetric.com/details/20191355?src=bookmarklet" TargetMode="External"/><Relationship Id="rId7" Type="http://schemas.openxmlformats.org/officeDocument/2006/relationships/hyperlink" Target="http://www.metrics-toolkit.org/" TargetMode="External"/><Relationship Id="rId2" Type="http://schemas.openxmlformats.org/officeDocument/2006/relationships/hyperlink" Target="https://www.ncbi.nlm.nih.gov/pubmed/28509899" TargetMode="External"/><Relationship Id="rId1" Type="http://schemas.openxmlformats.org/officeDocument/2006/relationships/slideLayout" Target="../slideLayouts/slideLayout2.xml"/><Relationship Id="rId6" Type="http://schemas.openxmlformats.org/officeDocument/2006/relationships/hyperlink" Target="https://profiles.impactstory.org/u/0000-0002-1197-3399" TargetMode="External"/><Relationship Id="rId5" Type="http://schemas.openxmlformats.org/officeDocument/2006/relationships/hyperlink" Target="https://www.altmetric.com/details/15018084?src=bookmarklet" TargetMode="External"/><Relationship Id="rId4" Type="http://schemas.openxmlformats.org/officeDocument/2006/relationships/hyperlink" Target="https://www.ncbi.nlm.nih.gov/pubmed/20187725"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galter.northwestern.edu/news/using-alternative-metrics-to-tell-your-science-story" TargetMode="External"/><Relationship Id="rId5" Type="http://schemas.openxmlformats.org/officeDocument/2006/relationships/hyperlink" Target="https://staticaltmetric.s3.amazonaws.com/uploads/2016/05/NIH-guide.pdf" TargetMode="External"/><Relationship Id="rId4" Type="http://schemas.openxmlformats.org/officeDocument/2006/relationships/hyperlink" Target="http://impact.ref.ac.uk/CaseStudie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371/journal.pone.0064841"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10.1002/asi.23037" TargetMode="External"/><Relationship Id="rId4" Type="http://schemas.openxmlformats.org/officeDocument/2006/relationships/hyperlink" Target="https://doi.org/10.1007/s11192-011-0580-x"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jasonpriem.org/self-archived/altmetrics-sepublica-cameraready.pdf" TargetMode="External"/><Relationship Id="rId3" Type="http://schemas.openxmlformats.org/officeDocument/2006/relationships/hyperlink" Target="https://www.niso.org/niso-io/2013/06/consuming-article-level-metrics-observations-and-lessons" TargetMode="External"/><Relationship Id="rId7" Type="http://schemas.openxmlformats.org/officeDocument/2006/relationships/hyperlink" Target="http://www.ariadne.ac.uk/issue72/liu-adie" TargetMode="External"/><Relationship Id="rId2" Type="http://schemas.openxmlformats.org/officeDocument/2006/relationships/hyperlink" Target="https://nnlm.gov/data/thesaurus/altmetrics" TargetMode="External"/><Relationship Id="rId1" Type="http://schemas.openxmlformats.org/officeDocument/2006/relationships/slideLayout" Target="../slideLayouts/slideLayout7.xml"/><Relationship Id="rId6" Type="http://schemas.openxmlformats.org/officeDocument/2006/relationships/hyperlink" Target="https://crln.acrl.org/index.php/crlnews/article/view/8960" TargetMode="External"/><Relationship Id="rId5" Type="http://schemas.openxmlformats.org/officeDocument/2006/relationships/hyperlink" Target="http://www.asis.org/Bulletin/Apr-13/AprMay13_Konkiel_Scherer.html" TargetMode="External"/><Relationship Id="rId10" Type="http://schemas.openxmlformats.org/officeDocument/2006/relationships/hyperlink" Target="http://altmetrics.org/manifesto/" TargetMode="External"/><Relationship Id="rId4" Type="http://schemas.openxmlformats.org/officeDocument/2006/relationships/hyperlink" Target="https://arxiv.org/abs/1603.04939" TargetMode="External"/><Relationship Id="rId9" Type="http://schemas.openxmlformats.org/officeDocument/2006/relationships/hyperlink" Target="https://arxiv.org/abs/1203.4745"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39491" y="1920875"/>
            <a:ext cx="4343400" cy="1508125"/>
          </a:xfrm>
        </p:spPr>
        <p:txBody>
          <a:bodyPr>
            <a:noAutofit/>
          </a:bodyPr>
          <a:lstStyle/>
          <a:p>
            <a:pPr algn="l"/>
            <a:r>
              <a:rPr lang="en-US" sz="3600" dirty="0" err="1">
                <a:solidFill>
                  <a:schemeClr val="bg1"/>
                </a:solidFill>
                <a:latin typeface="Bangla MN" charset="0"/>
                <a:ea typeface="Bangla MN" charset="0"/>
                <a:cs typeface="Bangla MN" charset="0"/>
              </a:rPr>
              <a:t>Altmetrics</a:t>
            </a:r>
            <a:r>
              <a:rPr lang="en-US" sz="3600" dirty="0">
                <a:solidFill>
                  <a:schemeClr val="bg1"/>
                </a:solidFill>
                <a:latin typeface="Bangla MN" charset="0"/>
                <a:ea typeface="Bangla MN" charset="0"/>
                <a:cs typeface="Bangla MN" charset="0"/>
              </a:rPr>
              <a:t>: </a:t>
            </a:r>
            <a:br>
              <a:rPr lang="en-US" sz="3600" dirty="0">
                <a:solidFill>
                  <a:schemeClr val="bg1"/>
                </a:solidFill>
                <a:latin typeface="Bangla MN" charset="0"/>
                <a:ea typeface="Bangla MN" charset="0"/>
                <a:cs typeface="Bangla MN" charset="0"/>
              </a:rPr>
            </a:br>
            <a:r>
              <a:rPr lang="en-US" sz="3600" dirty="0">
                <a:solidFill>
                  <a:schemeClr val="bg1"/>
                </a:solidFill>
                <a:latin typeface="Bangla MN" charset="0"/>
                <a:ea typeface="Bangla MN" charset="0"/>
                <a:cs typeface="Bangla MN" charset="0"/>
              </a:rPr>
              <a:t>Real-Time Measurement of Your Scholarly Impact</a:t>
            </a:r>
          </a:p>
        </p:txBody>
      </p:sp>
      <p:sp>
        <p:nvSpPr>
          <p:cNvPr id="3" name="Subtitle 2"/>
          <p:cNvSpPr>
            <a:spLocks noGrp="1"/>
          </p:cNvSpPr>
          <p:nvPr>
            <p:ph type="subTitle" idx="1"/>
          </p:nvPr>
        </p:nvSpPr>
        <p:spPr>
          <a:xfrm>
            <a:off x="4142509" y="3629891"/>
            <a:ext cx="5001491" cy="2646363"/>
          </a:xfrm>
        </p:spPr>
        <p:txBody>
          <a:bodyPr>
            <a:noAutofit/>
          </a:bodyPr>
          <a:lstStyle/>
          <a:p>
            <a:pPr algn="r"/>
            <a:r>
              <a:rPr lang="en-US" sz="2000" b="1" dirty="0">
                <a:solidFill>
                  <a:schemeClr val="bg1"/>
                </a:solidFill>
                <a:latin typeface="Arial" charset="0"/>
                <a:ea typeface="Arial" charset="0"/>
                <a:cs typeface="Arial" charset="0"/>
              </a:rPr>
              <a:t>Patty Smith, MLIS</a:t>
            </a:r>
          </a:p>
          <a:p>
            <a:pPr algn="r">
              <a:spcBef>
                <a:spcPts val="400"/>
              </a:spcBef>
            </a:pPr>
            <a:r>
              <a:rPr lang="en-US" sz="1400" dirty="0">
                <a:solidFill>
                  <a:schemeClr val="bg1"/>
                </a:solidFill>
                <a:latin typeface="Arial" charset="0"/>
                <a:ea typeface="Arial" charset="0"/>
                <a:cs typeface="Arial" charset="0"/>
              </a:rPr>
              <a:t>Research Impact Librarian</a:t>
            </a:r>
          </a:p>
          <a:p>
            <a:pPr algn="r">
              <a:spcBef>
                <a:spcPts val="400"/>
              </a:spcBef>
            </a:pPr>
            <a:r>
              <a:rPr lang="en-US" sz="1400" dirty="0">
                <a:solidFill>
                  <a:schemeClr val="bg1"/>
                </a:solidFill>
                <a:latin typeface="Arial" charset="0"/>
                <a:ea typeface="Arial" charset="0"/>
                <a:cs typeface="Arial" charset="0"/>
              </a:rPr>
              <a:t>Northwestern University</a:t>
            </a:r>
          </a:p>
          <a:p>
            <a:pPr algn="r">
              <a:spcBef>
                <a:spcPts val="400"/>
              </a:spcBef>
            </a:pPr>
            <a:r>
              <a:rPr lang="en-US" sz="1400" dirty="0">
                <a:solidFill>
                  <a:schemeClr val="bg1"/>
                </a:solidFill>
                <a:latin typeface="Arial" charset="0"/>
                <a:ea typeface="Arial" charset="0"/>
                <a:cs typeface="Arial" charset="0"/>
              </a:rPr>
              <a:t>Feinberg School of Medicine</a:t>
            </a:r>
          </a:p>
          <a:p>
            <a:pPr algn="r">
              <a:spcBef>
                <a:spcPts val="400"/>
              </a:spcBef>
            </a:pPr>
            <a:r>
              <a:rPr lang="en-US" sz="1400" dirty="0" err="1">
                <a:solidFill>
                  <a:schemeClr val="bg1"/>
                </a:solidFill>
                <a:latin typeface="Arial" charset="0"/>
                <a:ea typeface="Arial" charset="0"/>
                <a:cs typeface="Arial" charset="0"/>
              </a:rPr>
              <a:t>Galter</a:t>
            </a:r>
            <a:r>
              <a:rPr lang="en-US" sz="1400" dirty="0">
                <a:solidFill>
                  <a:schemeClr val="bg1"/>
                </a:solidFill>
                <a:latin typeface="Arial" charset="0"/>
                <a:ea typeface="Arial" charset="0"/>
                <a:cs typeface="Arial" charset="0"/>
              </a:rPr>
              <a:t> Health Sciences Library &amp; Learning Center</a:t>
            </a:r>
          </a:p>
          <a:p>
            <a:pPr algn="r"/>
            <a:endParaRPr lang="en-US" sz="1700" dirty="0">
              <a:solidFill>
                <a:schemeClr val="bg1"/>
              </a:solidFill>
              <a:latin typeface="Arial" charset="0"/>
              <a:ea typeface="Arial" charset="0"/>
              <a:cs typeface="Arial" charset="0"/>
            </a:endParaRPr>
          </a:p>
          <a:p>
            <a:pPr algn="r"/>
            <a:endParaRPr lang="en-US" sz="1700" dirty="0">
              <a:solidFill>
                <a:schemeClr val="bg1"/>
              </a:solidFill>
              <a:latin typeface="Arial" charset="0"/>
              <a:ea typeface="Arial" charset="0"/>
              <a:cs typeface="Arial" charset="0"/>
            </a:endParaRPr>
          </a:p>
          <a:p>
            <a:pPr>
              <a:spcBef>
                <a:spcPts val="400"/>
              </a:spcBef>
            </a:pP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903381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6200000">
            <a:off x="3896158" y="-4160786"/>
            <a:ext cx="1330904" cy="9525000"/>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0945" y="-152400"/>
            <a:ext cx="919595" cy="7135091"/>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68852" y="220833"/>
            <a:ext cx="880629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chemeClr val="bg1"/>
                </a:solidFill>
                <a:latin typeface="Bangla MN" charset="0"/>
                <a:ea typeface="Bangla MN" charset="0"/>
                <a:cs typeface="Bangla MN" charset="0"/>
              </a:rPr>
              <a:t>Bibliometrics</a:t>
            </a:r>
            <a:br>
              <a:rPr lang="en-US" sz="3200" dirty="0">
                <a:solidFill>
                  <a:schemeClr val="bg1"/>
                </a:solidFill>
                <a:latin typeface="Bangla MN" charset="0"/>
                <a:ea typeface="Bangla MN" charset="0"/>
                <a:cs typeface="Bangla MN" charset="0"/>
              </a:rPr>
            </a:br>
            <a:r>
              <a:rPr lang="en-US" sz="3200" dirty="0">
                <a:solidFill>
                  <a:schemeClr val="bg1"/>
                </a:solidFill>
                <a:latin typeface="Bangla MN" charset="0"/>
                <a:ea typeface="Bangla MN" charset="0"/>
                <a:cs typeface="Bangla MN" charset="0"/>
              </a:rPr>
              <a:t>h-index: </a:t>
            </a:r>
            <a:r>
              <a:rPr lang="en-US" sz="1600" dirty="0">
                <a:solidFill>
                  <a:schemeClr val="bg1"/>
                </a:solidFill>
                <a:latin typeface="Bangla MN" charset="0"/>
                <a:ea typeface="Bangla MN" charset="0"/>
                <a:cs typeface="Bangla MN" charset="0"/>
              </a:rPr>
              <a:t>the number of papers (h) that have received at least h citations</a:t>
            </a:r>
          </a:p>
        </p:txBody>
      </p:sp>
      <p:sp>
        <p:nvSpPr>
          <p:cNvPr id="9" name="Rectangle 8"/>
          <p:cNvSpPr/>
          <p:nvPr/>
        </p:nvSpPr>
        <p:spPr>
          <a:xfrm>
            <a:off x="845127" y="2067203"/>
            <a:ext cx="8298873" cy="3785652"/>
          </a:xfrm>
          <a:prstGeom prst="rect">
            <a:avLst/>
          </a:prstGeom>
        </p:spPr>
        <p:txBody>
          <a:bodyPr wrap="square">
            <a:spAutoFit/>
          </a:bodyPr>
          <a:lstStyle/>
          <a:p>
            <a:r>
              <a:rPr lang="en-US" sz="2400" dirty="0">
                <a:solidFill>
                  <a:schemeClr val="tx1">
                    <a:lumMod val="50000"/>
                    <a:lumOff val="50000"/>
                  </a:schemeClr>
                </a:solidFill>
                <a:latin typeface="Arial" charset="0"/>
                <a:ea typeface="Arial" charset="0"/>
                <a:cs typeface="Arial" charset="0"/>
              </a:rPr>
              <a:t>Things to consider:</a:t>
            </a:r>
          </a:p>
          <a:p>
            <a:pPr marL="800100" lvl="1" indent="-342900">
              <a:buFont typeface="Arial" charset="0"/>
              <a:buChar char="•"/>
            </a:pPr>
            <a:r>
              <a:rPr lang="en-US" sz="2400" dirty="0">
                <a:solidFill>
                  <a:schemeClr val="tx1">
                    <a:lumMod val="50000"/>
                    <a:lumOff val="50000"/>
                  </a:schemeClr>
                </a:solidFill>
                <a:latin typeface="Arial" charset="0"/>
                <a:ea typeface="Arial" charset="0"/>
                <a:cs typeface="Arial" charset="0"/>
              </a:rPr>
              <a:t>Useful metric for established authors, but not for early career authors</a:t>
            </a:r>
          </a:p>
          <a:p>
            <a:pPr marL="800100" lvl="1" indent="-342900">
              <a:buFont typeface="Arial" charset="0"/>
              <a:buChar char="•"/>
            </a:pPr>
            <a:r>
              <a:rPr lang="en-US" sz="2400" dirty="0">
                <a:solidFill>
                  <a:schemeClr val="tx1">
                    <a:lumMod val="50000"/>
                    <a:lumOff val="50000"/>
                  </a:schemeClr>
                </a:solidFill>
                <a:latin typeface="Arial" charset="0"/>
                <a:ea typeface="Arial" charset="0"/>
                <a:cs typeface="Arial" charset="0"/>
              </a:rPr>
              <a:t>Does not factor in the context or source of citations</a:t>
            </a:r>
          </a:p>
          <a:p>
            <a:pPr marL="800100" lvl="1" indent="-342900">
              <a:buFont typeface="Arial" charset="0"/>
              <a:buChar char="•"/>
            </a:pPr>
            <a:r>
              <a:rPr lang="en-US" sz="2400" dirty="0">
                <a:solidFill>
                  <a:schemeClr val="tx1">
                    <a:lumMod val="50000"/>
                    <a:lumOff val="50000"/>
                  </a:schemeClr>
                </a:solidFill>
                <a:latin typeface="Arial" charset="0"/>
                <a:ea typeface="Arial" charset="0"/>
                <a:cs typeface="Arial" charset="0"/>
              </a:rPr>
              <a:t>Does not account for author order</a:t>
            </a:r>
          </a:p>
          <a:p>
            <a:pPr marL="800100" lvl="1" indent="-342900">
              <a:buFont typeface="Arial" charset="0"/>
              <a:buChar char="•"/>
            </a:pPr>
            <a:r>
              <a:rPr lang="en-US" sz="2400" dirty="0">
                <a:solidFill>
                  <a:schemeClr val="tx1">
                    <a:lumMod val="50000"/>
                    <a:lumOff val="50000"/>
                  </a:schemeClr>
                </a:solidFill>
                <a:latin typeface="Arial" charset="0"/>
                <a:ea typeface="Arial" charset="0"/>
                <a:cs typeface="Arial" charset="0"/>
              </a:rPr>
              <a:t>Can be manipulated through self-citations</a:t>
            </a:r>
          </a:p>
          <a:p>
            <a:pPr marL="800100" lvl="1" indent="-342900">
              <a:buFont typeface="Arial" charset="0"/>
              <a:buChar char="•"/>
            </a:pPr>
            <a:r>
              <a:rPr lang="en-US" sz="2400" dirty="0">
                <a:solidFill>
                  <a:schemeClr val="tx1">
                    <a:lumMod val="50000"/>
                    <a:lumOff val="50000"/>
                  </a:schemeClr>
                </a:solidFill>
                <a:latin typeface="Arial" charset="0"/>
                <a:ea typeface="Arial" charset="0"/>
                <a:cs typeface="Arial" charset="0"/>
              </a:rPr>
              <a:t>Review articles are more highly cited than research articles</a:t>
            </a:r>
          </a:p>
          <a:p>
            <a:pPr marL="800100" lvl="1" indent="-342900">
              <a:buFont typeface="Arial" charset="0"/>
              <a:buChar char="•"/>
            </a:pPr>
            <a:r>
              <a:rPr lang="en-US" sz="2400" dirty="0">
                <a:solidFill>
                  <a:schemeClr val="tx1">
                    <a:lumMod val="50000"/>
                    <a:lumOff val="50000"/>
                  </a:schemeClr>
                </a:solidFill>
                <a:latin typeface="Arial" charset="0"/>
                <a:ea typeface="Arial" charset="0"/>
                <a:cs typeface="Arial" charset="0"/>
              </a:rPr>
              <a:t>Differs between databases due to database coverage</a:t>
            </a:r>
          </a:p>
          <a:p>
            <a:pPr marL="800100" lvl="1" indent="-342900">
              <a:buFont typeface="Arial" charset="0"/>
              <a:buChar char="•"/>
            </a:pPr>
            <a:r>
              <a:rPr lang="en-US" sz="2400" dirty="0">
                <a:solidFill>
                  <a:schemeClr val="tx1">
                    <a:lumMod val="50000"/>
                    <a:lumOff val="50000"/>
                  </a:schemeClr>
                </a:solidFill>
                <a:latin typeface="Arial" charset="0"/>
                <a:ea typeface="Arial" charset="0"/>
                <a:cs typeface="Arial" charset="0"/>
              </a:rPr>
              <a:t>An author’s h-index can never go down</a:t>
            </a:r>
          </a:p>
        </p:txBody>
      </p:sp>
    </p:spTree>
    <p:extLst>
      <p:ext uri="{BB962C8B-B14F-4D97-AF65-F5344CB8AC3E}">
        <p14:creationId xmlns:p14="http://schemas.microsoft.com/office/powerpoint/2010/main" val="913913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6200000">
            <a:off x="3896158" y="-4160786"/>
            <a:ext cx="1330904" cy="9525000"/>
          </a:xfrm>
          <a:prstGeom prst="rect">
            <a:avLst/>
          </a:prstGeom>
          <a:solidFill>
            <a:srgbClr val="504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0945" y="-152400"/>
            <a:ext cx="919595" cy="7135091"/>
          </a:xfrm>
          <a:prstGeom prst="rect">
            <a:avLst/>
          </a:prstGeom>
          <a:solidFill>
            <a:srgbClr val="504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4688"/>
              </a:solidFill>
            </a:endParaRPr>
          </a:p>
        </p:txBody>
      </p:sp>
      <p:sp>
        <p:nvSpPr>
          <p:cNvPr id="7" name="Title 1"/>
          <p:cNvSpPr txBox="1">
            <a:spLocks/>
          </p:cNvSpPr>
          <p:nvPr/>
        </p:nvSpPr>
        <p:spPr>
          <a:xfrm>
            <a:off x="168852" y="220833"/>
            <a:ext cx="880629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chemeClr val="bg1"/>
                </a:solidFill>
                <a:latin typeface="Bangla MN" charset="0"/>
                <a:ea typeface="Bangla MN" charset="0"/>
                <a:cs typeface="Bangla MN" charset="0"/>
              </a:rPr>
              <a:t>Bibliometrics</a:t>
            </a:r>
            <a:br>
              <a:rPr lang="en-US" sz="3200" dirty="0">
                <a:solidFill>
                  <a:schemeClr val="bg1"/>
                </a:solidFill>
                <a:latin typeface="Bangla MN" charset="0"/>
                <a:ea typeface="Bangla MN" charset="0"/>
                <a:cs typeface="Bangla MN" charset="0"/>
              </a:rPr>
            </a:br>
            <a:r>
              <a:rPr lang="en-US" sz="3200" dirty="0">
                <a:solidFill>
                  <a:schemeClr val="bg1"/>
                </a:solidFill>
                <a:latin typeface="Bangla MN" charset="0"/>
                <a:ea typeface="Bangla MN" charset="0"/>
                <a:cs typeface="Bangla MN" charset="0"/>
              </a:rPr>
              <a:t>Number of Citations</a:t>
            </a:r>
            <a:endParaRPr lang="en-US" sz="1600" dirty="0">
              <a:solidFill>
                <a:schemeClr val="bg1"/>
              </a:solidFill>
              <a:latin typeface="Bangla MN" charset="0"/>
              <a:ea typeface="Bangla MN" charset="0"/>
              <a:cs typeface="Bangla MN" charset="0"/>
            </a:endParaRPr>
          </a:p>
        </p:txBody>
      </p:sp>
      <p:sp>
        <p:nvSpPr>
          <p:cNvPr id="9" name="Rectangle 8"/>
          <p:cNvSpPr/>
          <p:nvPr/>
        </p:nvSpPr>
        <p:spPr>
          <a:xfrm>
            <a:off x="1201016" y="1770439"/>
            <a:ext cx="8298873" cy="1569660"/>
          </a:xfrm>
          <a:prstGeom prst="rect">
            <a:avLst/>
          </a:prstGeom>
        </p:spPr>
        <p:txBody>
          <a:bodyPr wrap="square">
            <a:spAutoFit/>
          </a:bodyPr>
          <a:lstStyle/>
          <a:p>
            <a:r>
              <a:rPr lang="en-US" sz="2400" dirty="0">
                <a:solidFill>
                  <a:schemeClr val="tx1">
                    <a:lumMod val="50000"/>
                    <a:lumOff val="50000"/>
                  </a:schemeClr>
                </a:solidFill>
                <a:latin typeface="Arial" charset="0"/>
                <a:ea typeface="Arial" charset="0"/>
                <a:cs typeface="Arial" charset="0"/>
              </a:rPr>
              <a:t>Check:</a:t>
            </a:r>
          </a:p>
          <a:p>
            <a:pPr marL="342900" indent="-342900">
              <a:buFont typeface="Arial" charset="0"/>
              <a:buChar char="•"/>
            </a:pPr>
            <a:r>
              <a:rPr lang="en-US" sz="2400" dirty="0">
                <a:solidFill>
                  <a:schemeClr val="tx1">
                    <a:lumMod val="50000"/>
                    <a:lumOff val="50000"/>
                  </a:schemeClr>
                </a:solidFill>
                <a:latin typeface="Arial" charset="0"/>
                <a:ea typeface="Arial" charset="0"/>
                <a:cs typeface="Arial" charset="0"/>
              </a:rPr>
              <a:t>Scopus</a:t>
            </a:r>
          </a:p>
          <a:p>
            <a:pPr marL="342900" indent="-342900">
              <a:buFont typeface="Arial" charset="0"/>
              <a:buChar char="•"/>
            </a:pPr>
            <a:r>
              <a:rPr lang="en-US" sz="2400" dirty="0">
                <a:solidFill>
                  <a:schemeClr val="tx1">
                    <a:lumMod val="50000"/>
                    <a:lumOff val="50000"/>
                  </a:schemeClr>
                </a:solidFill>
                <a:latin typeface="Arial" charset="0"/>
                <a:ea typeface="Arial" charset="0"/>
                <a:cs typeface="Arial" charset="0"/>
              </a:rPr>
              <a:t>Web of Science</a:t>
            </a:r>
          </a:p>
          <a:p>
            <a:pPr marL="342900" indent="-342900">
              <a:buFont typeface="Arial" charset="0"/>
              <a:buChar char="•"/>
            </a:pPr>
            <a:r>
              <a:rPr lang="en-US" sz="2400" dirty="0">
                <a:solidFill>
                  <a:schemeClr val="tx1">
                    <a:lumMod val="50000"/>
                    <a:lumOff val="50000"/>
                  </a:schemeClr>
                </a:solidFill>
                <a:latin typeface="Arial" charset="0"/>
                <a:ea typeface="Arial" charset="0"/>
                <a:cs typeface="Arial" charset="0"/>
              </a:rPr>
              <a:t>Google Scholar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316" y="4548946"/>
            <a:ext cx="1606831" cy="46144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721" y="5602179"/>
            <a:ext cx="3104861" cy="158755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1773" y="5255723"/>
            <a:ext cx="2478809" cy="894905"/>
          </a:xfrm>
          <a:prstGeom prst="rect">
            <a:avLst/>
          </a:prstGeom>
        </p:spPr>
      </p:pic>
      <p:sp>
        <p:nvSpPr>
          <p:cNvPr id="10" name="Oval 9"/>
          <p:cNvSpPr/>
          <p:nvPr/>
        </p:nvSpPr>
        <p:spPr>
          <a:xfrm>
            <a:off x="5163741" y="3526659"/>
            <a:ext cx="5191704" cy="4765964"/>
          </a:xfrm>
          <a:prstGeom prst="ellipse">
            <a:avLst/>
          </a:prstGeom>
          <a:solidFill>
            <a:schemeClr val="accent1">
              <a:alpha val="0"/>
            </a:schemeClr>
          </a:solidFill>
          <a:ln w="41275">
            <a:solidFill>
              <a:srgbClr val="5046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78583" y="3711592"/>
            <a:ext cx="5191704" cy="4765964"/>
          </a:xfrm>
          <a:prstGeom prst="ellipse">
            <a:avLst/>
          </a:prstGeom>
          <a:solidFill>
            <a:schemeClr val="accent1">
              <a:alpha val="0"/>
            </a:schemeClr>
          </a:solidFill>
          <a:ln w="41275">
            <a:solidFill>
              <a:srgbClr val="938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643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6200000">
            <a:off x="3896158" y="-4160786"/>
            <a:ext cx="1330904" cy="9525000"/>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0945" y="-152400"/>
            <a:ext cx="919595" cy="7135091"/>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68852" y="220833"/>
            <a:ext cx="880629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chemeClr val="bg1"/>
                </a:solidFill>
                <a:latin typeface="Bangla MN" charset="0"/>
                <a:ea typeface="Bangla MN" charset="0"/>
                <a:cs typeface="Bangla MN" charset="0"/>
              </a:rPr>
              <a:t>Bibliometrics</a:t>
            </a:r>
            <a:br>
              <a:rPr lang="en-US" sz="3200" dirty="0">
                <a:solidFill>
                  <a:schemeClr val="bg1"/>
                </a:solidFill>
                <a:latin typeface="Bangla MN" charset="0"/>
                <a:ea typeface="Bangla MN" charset="0"/>
                <a:cs typeface="Bangla MN" charset="0"/>
              </a:rPr>
            </a:br>
            <a:r>
              <a:rPr lang="en-US" sz="3200" dirty="0">
                <a:solidFill>
                  <a:schemeClr val="bg1"/>
                </a:solidFill>
                <a:latin typeface="Bangla MN" charset="0"/>
                <a:ea typeface="Bangla MN" charset="0"/>
                <a:cs typeface="Bangla MN" charset="0"/>
              </a:rPr>
              <a:t>Journal Impact Factor (JIF)</a:t>
            </a:r>
            <a:endParaRPr lang="en-US" sz="1600" dirty="0">
              <a:solidFill>
                <a:schemeClr val="bg1"/>
              </a:solidFill>
              <a:latin typeface="Bangla MN" charset="0"/>
              <a:ea typeface="Bangla MN" charset="0"/>
              <a:cs typeface="Bangla MN" charset="0"/>
            </a:endParaRPr>
          </a:p>
        </p:txBody>
      </p:sp>
      <p:sp>
        <p:nvSpPr>
          <p:cNvPr id="9" name="Rectangle 8"/>
          <p:cNvSpPr/>
          <p:nvPr/>
        </p:nvSpPr>
        <p:spPr>
          <a:xfrm>
            <a:off x="845127" y="1706985"/>
            <a:ext cx="8298873" cy="4524315"/>
          </a:xfrm>
          <a:prstGeom prst="rect">
            <a:avLst/>
          </a:prstGeom>
        </p:spPr>
        <p:txBody>
          <a:bodyPr wrap="square">
            <a:spAutoFit/>
          </a:bodyPr>
          <a:lstStyle/>
          <a:p>
            <a:pPr marL="342900" indent="-342900">
              <a:buFont typeface="Arial" charset="0"/>
              <a:buChar char="•"/>
            </a:pPr>
            <a:r>
              <a:rPr lang="en-US" sz="2400" dirty="0">
                <a:solidFill>
                  <a:schemeClr val="tx1">
                    <a:lumMod val="50000"/>
                    <a:lumOff val="50000"/>
                  </a:schemeClr>
                </a:solidFill>
                <a:latin typeface="Arial" charset="0"/>
                <a:ea typeface="Arial" charset="0"/>
                <a:cs typeface="Arial" charset="0"/>
              </a:rPr>
              <a:t>Attempts to measure the prestige of a journal by averaging the number of citations each article in the journal receives. </a:t>
            </a:r>
          </a:p>
          <a:p>
            <a:endParaRPr lang="en-US" sz="2400" dirty="0">
              <a:solidFill>
                <a:schemeClr val="tx1">
                  <a:lumMod val="50000"/>
                  <a:lumOff val="50000"/>
                </a:schemeClr>
              </a:solidFill>
              <a:latin typeface="Arial" charset="0"/>
              <a:ea typeface="Arial" charset="0"/>
              <a:cs typeface="Arial" charset="0"/>
            </a:endParaRPr>
          </a:p>
          <a:p>
            <a:pPr marL="342900" indent="-342900">
              <a:buFont typeface="Arial" charset="0"/>
              <a:buChar char="•"/>
            </a:pPr>
            <a:r>
              <a:rPr lang="en-US" sz="2400" dirty="0">
                <a:solidFill>
                  <a:schemeClr val="tx1">
                    <a:lumMod val="50000"/>
                    <a:lumOff val="50000"/>
                  </a:schemeClr>
                </a:solidFill>
                <a:latin typeface="Arial" charset="0"/>
                <a:ea typeface="Arial" charset="0"/>
                <a:cs typeface="Arial" charset="0"/>
              </a:rPr>
              <a:t>You can only compare JIFs between journals in the same field, i.e. you cannot compare a cardiology journal to a radiology journal. </a:t>
            </a:r>
          </a:p>
          <a:p>
            <a:endParaRPr lang="en-US" sz="2400" dirty="0">
              <a:solidFill>
                <a:schemeClr val="tx1">
                  <a:lumMod val="50000"/>
                  <a:lumOff val="50000"/>
                </a:schemeClr>
              </a:solidFill>
              <a:latin typeface="Arial" charset="0"/>
              <a:ea typeface="Arial" charset="0"/>
              <a:cs typeface="Arial" charset="0"/>
            </a:endParaRPr>
          </a:p>
          <a:p>
            <a:pPr marL="342900" indent="-342900">
              <a:buFont typeface="Arial" charset="0"/>
              <a:buChar char="•"/>
            </a:pPr>
            <a:r>
              <a:rPr lang="en-US" sz="2400" dirty="0">
                <a:solidFill>
                  <a:schemeClr val="tx1">
                    <a:lumMod val="50000"/>
                    <a:lumOff val="50000"/>
                  </a:schemeClr>
                </a:solidFill>
                <a:latin typeface="Arial" charset="0"/>
                <a:ea typeface="Arial" charset="0"/>
                <a:cs typeface="Arial" charset="0"/>
              </a:rPr>
              <a:t>Reflects a journal’s overall performance, not necessarily a particular paper or individual’s performance. </a:t>
            </a:r>
          </a:p>
          <a:p>
            <a:pPr marL="342900" indent="-342900">
              <a:buFont typeface="Arial" charset="0"/>
              <a:buChar char="•"/>
            </a:pPr>
            <a:endParaRPr lang="en-US" sz="2400" dirty="0">
              <a:solidFill>
                <a:schemeClr val="tx1">
                  <a:lumMod val="50000"/>
                  <a:lumOff val="50000"/>
                </a:schemeClr>
              </a:solidFill>
              <a:latin typeface="Arial" charset="0"/>
              <a:ea typeface="Arial" charset="0"/>
              <a:cs typeface="Arial" charset="0"/>
            </a:endParaRPr>
          </a:p>
          <a:p>
            <a:pPr marL="342900" indent="-342900">
              <a:buFont typeface="Arial" charset="0"/>
              <a:buChar char="•"/>
            </a:pPr>
            <a:r>
              <a:rPr lang="en-US" sz="2400" dirty="0">
                <a:solidFill>
                  <a:schemeClr val="tx1">
                    <a:lumMod val="50000"/>
                    <a:lumOff val="50000"/>
                  </a:schemeClr>
                </a:solidFill>
                <a:latin typeface="Arial" charset="0"/>
                <a:ea typeface="Arial" charset="0"/>
                <a:cs typeface="Arial" charset="0"/>
              </a:rPr>
              <a:t>Sensitive to a few highly cited papers.</a:t>
            </a:r>
          </a:p>
        </p:txBody>
      </p:sp>
    </p:spTree>
    <p:extLst>
      <p:ext uri="{BB962C8B-B14F-4D97-AF65-F5344CB8AC3E}">
        <p14:creationId xmlns:p14="http://schemas.microsoft.com/office/powerpoint/2010/main" val="1943798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r>
              <a:rPr lang="en-US" sz="2400" dirty="0">
                <a:latin typeface="Arial" charset="0"/>
                <a:ea typeface="Arial" charset="0"/>
                <a:cs typeface="Arial" charset="0"/>
              </a:rPr>
              <a:t>Example: an Impact Factor of 2.5 means that on average, the articles published in a journal 1 or 2 years ago have been cited 2.5 times.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15"/>
          <a:stretch/>
        </p:blipFill>
        <p:spPr>
          <a:xfrm>
            <a:off x="0" y="1767230"/>
            <a:ext cx="9144000" cy="2394516"/>
          </a:xfrm>
          <a:prstGeom prst="rect">
            <a:avLst/>
          </a:prstGeom>
        </p:spPr>
      </p:pic>
      <p:sp>
        <p:nvSpPr>
          <p:cNvPr id="5" name="Rectangle 4"/>
          <p:cNvSpPr/>
          <p:nvPr/>
        </p:nvSpPr>
        <p:spPr>
          <a:xfrm rot="16200000">
            <a:off x="3906548" y="-4097048"/>
            <a:ext cx="1330904" cy="9525000"/>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68852" y="220833"/>
            <a:ext cx="880629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chemeClr val="bg1"/>
                </a:solidFill>
                <a:latin typeface="Bangla MN" charset="0"/>
                <a:ea typeface="Bangla MN" charset="0"/>
                <a:cs typeface="Bangla MN" charset="0"/>
              </a:rPr>
              <a:t>Bibliometrics</a:t>
            </a:r>
            <a:br>
              <a:rPr lang="en-US" sz="3200" dirty="0">
                <a:solidFill>
                  <a:schemeClr val="bg1"/>
                </a:solidFill>
                <a:latin typeface="Bangla MN" charset="0"/>
                <a:ea typeface="Bangla MN" charset="0"/>
                <a:cs typeface="Bangla MN" charset="0"/>
              </a:rPr>
            </a:br>
            <a:r>
              <a:rPr lang="en-US" sz="3200" dirty="0">
                <a:solidFill>
                  <a:schemeClr val="bg1"/>
                </a:solidFill>
                <a:latin typeface="Bangla MN" charset="0"/>
                <a:ea typeface="Bangla MN" charset="0"/>
                <a:cs typeface="Bangla MN" charset="0"/>
              </a:rPr>
              <a:t>Journal Impact Factor (JIF)</a:t>
            </a:r>
            <a:endParaRPr lang="en-US" sz="1600" dirty="0">
              <a:solidFill>
                <a:schemeClr val="bg1"/>
              </a:solidFill>
              <a:latin typeface="Bangla MN" charset="0"/>
              <a:ea typeface="Bangla MN" charset="0"/>
              <a:cs typeface="Bangla MN" charset="0"/>
            </a:endParaRPr>
          </a:p>
        </p:txBody>
      </p:sp>
      <p:sp>
        <p:nvSpPr>
          <p:cNvPr id="7" name="Rectangle 6"/>
          <p:cNvSpPr/>
          <p:nvPr/>
        </p:nvSpPr>
        <p:spPr>
          <a:xfrm rot="16200000">
            <a:off x="3716048" y="2331461"/>
            <a:ext cx="1330904" cy="9525000"/>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05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37705" y="617258"/>
            <a:ext cx="8806295" cy="1325563"/>
          </a:xfrm>
        </p:spPr>
        <p:txBody>
          <a:bodyPr>
            <a:normAutofit/>
          </a:bodyPr>
          <a:lstStyle/>
          <a:p>
            <a:r>
              <a:rPr lang="en-US" sz="3200" b="1" dirty="0" err="1">
                <a:solidFill>
                  <a:schemeClr val="bg1"/>
                </a:solidFill>
                <a:latin typeface="Bangla MN" charset="0"/>
                <a:ea typeface="Bangla MN" charset="0"/>
                <a:cs typeface="Bangla MN" charset="0"/>
              </a:rPr>
              <a:t>Bibliometrics</a:t>
            </a:r>
            <a:r>
              <a:rPr lang="en-US" sz="3200" b="1" dirty="0">
                <a:solidFill>
                  <a:schemeClr val="bg1"/>
                </a:solidFill>
                <a:latin typeface="Bangla MN" charset="0"/>
                <a:ea typeface="Bangla MN" charset="0"/>
                <a:cs typeface="Bangla MN" charset="0"/>
              </a:rPr>
              <a:t>: Limitations</a:t>
            </a:r>
            <a:br>
              <a:rPr lang="en-US" sz="3200" b="1" dirty="0">
                <a:solidFill>
                  <a:schemeClr val="bg1"/>
                </a:solidFill>
                <a:latin typeface="Bangla MN" charset="0"/>
                <a:ea typeface="Bangla MN" charset="0"/>
                <a:cs typeface="Bangla MN" charset="0"/>
              </a:rPr>
            </a:br>
            <a:endParaRPr lang="en-US" sz="3200" b="1" dirty="0">
              <a:solidFill>
                <a:schemeClr val="bg1"/>
              </a:solidFill>
              <a:latin typeface="Bangla MN" charset="0"/>
              <a:ea typeface="Bangla MN" charset="0"/>
              <a:cs typeface="Bangla MN" charset="0"/>
            </a:endParaRPr>
          </a:p>
        </p:txBody>
      </p:sp>
      <p:sp>
        <p:nvSpPr>
          <p:cNvPr id="3" name="Content Placeholder 2"/>
          <p:cNvSpPr>
            <a:spLocks noGrp="1"/>
          </p:cNvSpPr>
          <p:nvPr>
            <p:ph idx="1"/>
          </p:nvPr>
        </p:nvSpPr>
        <p:spPr>
          <a:xfrm>
            <a:off x="434687" y="1561960"/>
            <a:ext cx="5508913" cy="4351338"/>
          </a:xfrm>
        </p:spPr>
        <p:txBody>
          <a:bodyPr>
            <a:noAutofit/>
          </a:bodyPr>
          <a:lstStyle/>
          <a:p>
            <a:r>
              <a:rPr lang="en-US" sz="1800" dirty="0">
                <a:solidFill>
                  <a:schemeClr val="bg1"/>
                </a:solidFill>
                <a:latin typeface="Arial" charset="0"/>
                <a:ea typeface="Arial" charset="0"/>
                <a:cs typeface="Arial" charset="0"/>
              </a:rPr>
              <a:t>“Any metric can be gamed, especially singular metrics such as citation counts.” — Christine L. </a:t>
            </a:r>
            <a:r>
              <a:rPr lang="en-US" sz="1800" dirty="0" err="1">
                <a:solidFill>
                  <a:schemeClr val="bg1"/>
                </a:solidFill>
                <a:latin typeface="Arial" charset="0"/>
                <a:ea typeface="Arial" charset="0"/>
                <a:cs typeface="Arial" charset="0"/>
              </a:rPr>
              <a:t>Borgman</a:t>
            </a:r>
            <a:endParaRPr lang="en-US" sz="1800" dirty="0">
              <a:solidFill>
                <a:schemeClr val="bg1"/>
              </a:solidFill>
              <a:latin typeface="Arial" charset="0"/>
              <a:ea typeface="Arial" charset="0"/>
              <a:cs typeface="Arial" charset="0"/>
            </a:endParaRPr>
          </a:p>
          <a:p>
            <a:r>
              <a:rPr lang="en-US" sz="1800" dirty="0">
                <a:solidFill>
                  <a:schemeClr val="bg1"/>
                </a:solidFill>
                <a:latin typeface="Arial" charset="0"/>
                <a:ea typeface="Arial" charset="0"/>
                <a:cs typeface="Arial" charset="0"/>
              </a:rPr>
              <a:t>“Quantitative metrics are poor choices for assessing the research output of an individual scholar. Summing impact factors, counting citations, tallying an h-index, or looking at </a:t>
            </a:r>
            <a:r>
              <a:rPr lang="en-US" sz="1800" dirty="0" err="1">
                <a:solidFill>
                  <a:schemeClr val="bg1"/>
                </a:solidFill>
                <a:latin typeface="Arial" charset="0"/>
                <a:ea typeface="Arial" charset="0"/>
                <a:cs typeface="Arial" charset="0"/>
              </a:rPr>
              <a:t>Eigenfactor</a:t>
            </a:r>
            <a:r>
              <a:rPr lang="en-US" sz="1800" dirty="0">
                <a:solidFill>
                  <a:schemeClr val="bg1"/>
                </a:solidFill>
                <a:latin typeface="Arial" charset="0"/>
                <a:ea typeface="Arial" charset="0"/>
                <a:cs typeface="Arial" charset="0"/>
              </a:rPr>
              <a:t>™ Scores (described below)—none of these methods are adequate compared with what should be the gold standard: reading the scholar’s publications and talking to experts about  her work.” Bergstrom, C. T., West, J. D., &amp; Wiseman, M. A. (2008). The </a:t>
            </a:r>
            <a:r>
              <a:rPr lang="en-US" sz="1800" dirty="0" err="1">
                <a:solidFill>
                  <a:schemeClr val="bg1"/>
                </a:solidFill>
                <a:latin typeface="Arial" charset="0"/>
                <a:ea typeface="Arial" charset="0"/>
                <a:cs typeface="Arial" charset="0"/>
              </a:rPr>
              <a:t>Eigenfactor</a:t>
            </a:r>
            <a:r>
              <a:rPr lang="en-US" sz="1800" baseline="30000" dirty="0" err="1">
                <a:solidFill>
                  <a:schemeClr val="bg1"/>
                </a:solidFill>
                <a:latin typeface="Arial" charset="0"/>
                <a:ea typeface="Arial" charset="0"/>
                <a:cs typeface="Arial" charset="0"/>
              </a:rPr>
              <a:t>TM</a:t>
            </a:r>
            <a:r>
              <a:rPr lang="en-US" sz="1800" dirty="0">
                <a:solidFill>
                  <a:schemeClr val="bg1"/>
                </a:solidFill>
                <a:latin typeface="Arial" charset="0"/>
                <a:ea typeface="Arial" charset="0"/>
                <a:cs typeface="Arial" charset="0"/>
              </a:rPr>
              <a:t> Metrics. </a:t>
            </a:r>
            <a:r>
              <a:rPr lang="en-US" sz="1800" i="1" dirty="0">
                <a:solidFill>
                  <a:schemeClr val="bg1"/>
                </a:solidFill>
                <a:latin typeface="Arial" charset="0"/>
                <a:ea typeface="Arial" charset="0"/>
                <a:cs typeface="Arial" charset="0"/>
              </a:rPr>
              <a:t>The Journal of Neuroscience</a:t>
            </a:r>
            <a:r>
              <a:rPr lang="en-US" sz="1800" dirty="0">
                <a:solidFill>
                  <a:schemeClr val="bg1"/>
                </a:solidFill>
                <a:latin typeface="Arial" charset="0"/>
                <a:ea typeface="Arial" charset="0"/>
                <a:cs typeface="Arial" charset="0"/>
              </a:rPr>
              <a:t>, </a:t>
            </a:r>
            <a:r>
              <a:rPr lang="en-US" sz="1800" i="1" dirty="0">
                <a:solidFill>
                  <a:schemeClr val="bg1"/>
                </a:solidFill>
                <a:latin typeface="Arial" charset="0"/>
                <a:ea typeface="Arial" charset="0"/>
                <a:cs typeface="Arial" charset="0"/>
              </a:rPr>
              <a:t>28</a:t>
            </a:r>
            <a:r>
              <a:rPr lang="en-US" sz="1800" dirty="0">
                <a:solidFill>
                  <a:schemeClr val="bg1"/>
                </a:solidFill>
                <a:latin typeface="Arial" charset="0"/>
                <a:ea typeface="Arial" charset="0"/>
                <a:cs typeface="Arial" charset="0"/>
              </a:rPr>
              <a:t>(45), 11433–11434. </a:t>
            </a:r>
          </a:p>
        </p:txBody>
      </p:sp>
    </p:spTree>
    <p:extLst>
      <p:ext uri="{BB962C8B-B14F-4D97-AF65-F5344CB8AC3E}">
        <p14:creationId xmlns:p14="http://schemas.microsoft.com/office/powerpoint/2010/main" val="6703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76251" y="1584761"/>
            <a:ext cx="5508913" cy="4351338"/>
          </a:xfrm>
        </p:spPr>
        <p:txBody>
          <a:bodyPr>
            <a:noAutofit/>
          </a:bodyPr>
          <a:lstStyle/>
          <a:p>
            <a:r>
              <a:rPr lang="en-US" sz="1800" dirty="0">
                <a:solidFill>
                  <a:schemeClr val="bg1"/>
                </a:solidFill>
                <a:latin typeface="Arial" charset="0"/>
                <a:ea typeface="Arial" charset="0"/>
                <a:cs typeface="Arial" charset="0"/>
              </a:rPr>
              <a:t>Authors cite other papers for all kinds of reasons: to refer to a particular methodology, to point out examples of other work done on the same topic, to reinforce a point they make in the text, to give credit to their mentors or experts in the field, or even to discuss examples of flawed methods or misleading results.</a:t>
            </a:r>
          </a:p>
          <a:p>
            <a:r>
              <a:rPr lang="en-US" sz="1800" dirty="0">
                <a:solidFill>
                  <a:schemeClr val="bg1"/>
                </a:solidFill>
                <a:latin typeface="Arial" charset="0"/>
                <a:ea typeface="Arial" charset="0"/>
                <a:cs typeface="Arial" charset="0"/>
              </a:rPr>
              <a:t>Time: it takes time for a paper to accumulate citations</a:t>
            </a:r>
          </a:p>
          <a:p>
            <a:r>
              <a:rPr lang="en-US" sz="1800" dirty="0">
                <a:solidFill>
                  <a:schemeClr val="bg1"/>
                </a:solidFill>
                <a:latin typeface="Arial" charset="0"/>
                <a:ea typeface="Arial" charset="0"/>
                <a:cs typeface="Arial" charset="0"/>
              </a:rPr>
              <a:t>Largely limited to tracking articles, even though there are many other types of research outputs. </a:t>
            </a:r>
          </a:p>
          <a:p>
            <a:r>
              <a:rPr lang="en-US" sz="1800" dirty="0" err="1">
                <a:solidFill>
                  <a:schemeClr val="bg1"/>
                </a:solidFill>
                <a:latin typeface="Arial" charset="0"/>
                <a:ea typeface="Arial" charset="0"/>
                <a:cs typeface="Arial" charset="0"/>
              </a:rPr>
              <a:t>Bibliometrics</a:t>
            </a:r>
            <a:r>
              <a:rPr lang="en-US" sz="1800" dirty="0">
                <a:solidFill>
                  <a:schemeClr val="bg1"/>
                </a:solidFill>
                <a:latin typeface="Arial" charset="0"/>
                <a:ea typeface="Arial" charset="0"/>
                <a:cs typeface="Arial" charset="0"/>
              </a:rPr>
              <a:t> are often used incorrectly</a:t>
            </a:r>
          </a:p>
          <a:p>
            <a:pPr marL="0" indent="0">
              <a:buNone/>
            </a:pPr>
            <a:endParaRPr lang="en-US" sz="1800" dirty="0">
              <a:solidFill>
                <a:schemeClr val="bg1"/>
              </a:solidFill>
              <a:latin typeface="Arial" charset="0"/>
              <a:ea typeface="Arial" charset="0"/>
              <a:cs typeface="Arial" charset="0"/>
            </a:endParaRPr>
          </a:p>
        </p:txBody>
      </p:sp>
      <p:sp>
        <p:nvSpPr>
          <p:cNvPr id="5" name="Title 4"/>
          <p:cNvSpPr>
            <a:spLocks noGrp="1"/>
          </p:cNvSpPr>
          <p:nvPr>
            <p:ph type="title"/>
          </p:nvPr>
        </p:nvSpPr>
        <p:spPr/>
        <p:txBody>
          <a:bodyPr/>
          <a:lstStyle/>
          <a:p>
            <a:endParaRPr lang="en-US" dirty="0"/>
          </a:p>
        </p:txBody>
      </p:sp>
      <p:sp>
        <p:nvSpPr>
          <p:cNvPr id="6" name="Title 1"/>
          <p:cNvSpPr txBox="1">
            <a:spLocks/>
          </p:cNvSpPr>
          <p:nvPr/>
        </p:nvSpPr>
        <p:spPr>
          <a:xfrm>
            <a:off x="337705" y="617258"/>
            <a:ext cx="880629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chemeClr val="bg1"/>
                </a:solidFill>
                <a:latin typeface="Bangla MN" charset="0"/>
                <a:ea typeface="Bangla MN" charset="0"/>
                <a:cs typeface="Bangla MN" charset="0"/>
              </a:rPr>
              <a:t>Bibliometrics</a:t>
            </a:r>
            <a:r>
              <a:rPr lang="en-US" sz="3200" b="1" dirty="0">
                <a:solidFill>
                  <a:schemeClr val="bg1"/>
                </a:solidFill>
                <a:latin typeface="Bangla MN" charset="0"/>
                <a:ea typeface="Bangla MN" charset="0"/>
                <a:cs typeface="Bangla MN" charset="0"/>
              </a:rPr>
              <a:t>: Limitations</a:t>
            </a:r>
            <a:br>
              <a:rPr lang="en-US" sz="3200" b="1" dirty="0">
                <a:solidFill>
                  <a:schemeClr val="bg1"/>
                </a:solidFill>
                <a:latin typeface="Bangla MN" charset="0"/>
                <a:ea typeface="Bangla MN" charset="0"/>
                <a:cs typeface="Bangla MN" charset="0"/>
              </a:rPr>
            </a:br>
            <a:endParaRPr lang="en-US" sz="3200" b="1" dirty="0">
              <a:solidFill>
                <a:schemeClr val="bg1"/>
              </a:solidFill>
              <a:latin typeface="Bangla MN" charset="0"/>
              <a:ea typeface="Bangla MN" charset="0"/>
              <a:cs typeface="Bangla MN" charset="0"/>
            </a:endParaRPr>
          </a:p>
        </p:txBody>
      </p:sp>
    </p:spTree>
    <p:extLst>
      <p:ext uri="{BB962C8B-B14F-4D97-AF65-F5344CB8AC3E}">
        <p14:creationId xmlns:p14="http://schemas.microsoft.com/office/powerpoint/2010/main" val="47326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690689"/>
          </a:xfrm>
          <a:prstGeom prst="rect">
            <a:avLst/>
          </a:prstGeom>
          <a:solidFill>
            <a:srgbClr val="504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6117" y="365126"/>
            <a:ext cx="9389326" cy="1325563"/>
          </a:xfrm>
        </p:spPr>
        <p:txBody>
          <a:bodyPr>
            <a:normAutofit/>
          </a:bodyPr>
          <a:lstStyle/>
          <a:p>
            <a:r>
              <a:rPr lang="en-US" sz="3900" b="1" dirty="0">
                <a:solidFill>
                  <a:srgbClr val="CEF740"/>
                </a:solidFill>
                <a:latin typeface="Bangla MN" charset="0"/>
                <a:ea typeface="Bangla MN" charset="0"/>
                <a:cs typeface="Bangla MN" charset="0"/>
              </a:rPr>
              <a:t>Alt</a:t>
            </a:r>
            <a:r>
              <a:rPr lang="en-US" sz="3900" dirty="0">
                <a:solidFill>
                  <a:schemeClr val="bg1"/>
                </a:solidFill>
                <a:latin typeface="Bangla MN" charset="0"/>
                <a:ea typeface="Bangla MN" charset="0"/>
                <a:cs typeface="Bangla MN" charset="0"/>
              </a:rPr>
              <a:t>ernative metrics or </a:t>
            </a:r>
            <a:r>
              <a:rPr lang="en-US" sz="3900" b="1" dirty="0" err="1">
                <a:solidFill>
                  <a:srgbClr val="CEF740"/>
                </a:solidFill>
                <a:latin typeface="Bangla MN" charset="0"/>
                <a:ea typeface="Bangla MN" charset="0"/>
                <a:cs typeface="Bangla MN" charset="0"/>
              </a:rPr>
              <a:t>Alt</a:t>
            </a:r>
            <a:r>
              <a:rPr lang="en-US" sz="3900" dirty="0" err="1">
                <a:solidFill>
                  <a:schemeClr val="bg1"/>
                </a:solidFill>
                <a:latin typeface="Bangla MN" charset="0"/>
                <a:ea typeface="Bangla MN" charset="0"/>
                <a:cs typeface="Bangla MN" charset="0"/>
              </a:rPr>
              <a:t>metrics</a:t>
            </a:r>
            <a:endParaRPr lang="en-US" sz="3900" dirty="0">
              <a:solidFill>
                <a:schemeClr val="bg1"/>
              </a:solidFill>
              <a:latin typeface="Bangla MN" charset="0"/>
              <a:ea typeface="Bangla MN" charset="0"/>
              <a:cs typeface="Bangla MN" charset="0"/>
            </a:endParaRPr>
          </a:p>
        </p:txBody>
      </p:sp>
      <p:sp>
        <p:nvSpPr>
          <p:cNvPr id="3" name="Content Placeholder 2"/>
          <p:cNvSpPr>
            <a:spLocks noGrp="1"/>
          </p:cNvSpPr>
          <p:nvPr>
            <p:ph idx="1"/>
          </p:nvPr>
        </p:nvSpPr>
        <p:spPr>
          <a:xfrm>
            <a:off x="515047" y="2055815"/>
            <a:ext cx="8113906" cy="4351338"/>
          </a:xfrm>
        </p:spPr>
        <p:txBody>
          <a:bodyPr>
            <a:normAutofit fontScale="92500" lnSpcReduction="10000"/>
          </a:bodyPr>
          <a:lstStyle/>
          <a:p>
            <a:r>
              <a:rPr lang="en-US" dirty="0">
                <a:solidFill>
                  <a:schemeClr val="tx1">
                    <a:lumMod val="50000"/>
                    <a:lumOff val="50000"/>
                  </a:schemeClr>
                </a:solidFill>
                <a:latin typeface="Arial" charset="0"/>
                <a:ea typeface="Arial" charset="0"/>
                <a:cs typeface="Arial" charset="0"/>
              </a:rPr>
              <a:t>New way to measure engagement with research outputs.</a:t>
            </a:r>
          </a:p>
          <a:p>
            <a:r>
              <a:rPr lang="en-US" dirty="0">
                <a:solidFill>
                  <a:schemeClr val="tx1">
                    <a:lumMod val="50000"/>
                    <a:lumOff val="50000"/>
                  </a:schemeClr>
                </a:solidFill>
                <a:latin typeface="Arial" charset="0"/>
                <a:ea typeface="Arial" charset="0"/>
                <a:cs typeface="Arial" charset="0"/>
              </a:rPr>
              <a:t>Data that explain both the volume and nature of attention research has received online.</a:t>
            </a:r>
          </a:p>
          <a:p>
            <a:r>
              <a:rPr lang="en-US" dirty="0">
                <a:solidFill>
                  <a:schemeClr val="tx1">
                    <a:lumMod val="50000"/>
                    <a:lumOff val="50000"/>
                  </a:schemeClr>
                </a:solidFill>
                <a:latin typeface="Arial" charset="0"/>
                <a:ea typeface="Arial" charset="0"/>
                <a:cs typeface="Arial" charset="0"/>
              </a:rPr>
              <a:t>Can measure how many people have shared or engaged with a scholarly output online, e.g.</a:t>
            </a:r>
          </a:p>
          <a:p>
            <a:pPr lvl="1"/>
            <a:r>
              <a:rPr lang="en-US" dirty="0">
                <a:solidFill>
                  <a:schemeClr val="tx1">
                    <a:lumMod val="50000"/>
                    <a:lumOff val="50000"/>
                  </a:schemeClr>
                </a:solidFill>
                <a:latin typeface="Arial" charset="0"/>
                <a:ea typeface="Arial" charset="0"/>
                <a:cs typeface="Arial" charset="0"/>
              </a:rPr>
              <a:t>Twitter, news outlets, Wikipedia citations, post-publication peer review, citations in policy documents</a:t>
            </a:r>
          </a:p>
          <a:p>
            <a:r>
              <a:rPr lang="en-US" dirty="0">
                <a:solidFill>
                  <a:schemeClr val="tx1">
                    <a:lumMod val="50000"/>
                    <a:lumOff val="50000"/>
                  </a:schemeClr>
                </a:solidFill>
                <a:latin typeface="Arial" charset="0"/>
                <a:ea typeface="Arial" charset="0"/>
                <a:cs typeface="Arial" charset="0"/>
              </a:rPr>
              <a:t>Provides evidence of engagement with diverse audiences and potential impact</a:t>
            </a:r>
          </a:p>
          <a:p>
            <a:r>
              <a:rPr lang="en-US" dirty="0">
                <a:solidFill>
                  <a:schemeClr val="tx1">
                    <a:lumMod val="50000"/>
                    <a:lumOff val="50000"/>
                  </a:schemeClr>
                </a:solidFill>
                <a:latin typeface="Arial" charset="0"/>
                <a:ea typeface="Arial" charset="0"/>
                <a:cs typeface="Arial" charset="0"/>
              </a:rPr>
              <a:t>Complementary to </a:t>
            </a:r>
            <a:r>
              <a:rPr lang="en-US" dirty="0" err="1">
                <a:solidFill>
                  <a:schemeClr val="tx1">
                    <a:lumMod val="50000"/>
                    <a:lumOff val="50000"/>
                  </a:schemeClr>
                </a:solidFill>
                <a:latin typeface="Arial" charset="0"/>
                <a:ea typeface="Arial" charset="0"/>
                <a:cs typeface="Arial" charset="0"/>
              </a:rPr>
              <a:t>bibliometrics</a:t>
            </a:r>
            <a:r>
              <a:rPr lang="en-US" dirty="0">
                <a:solidFill>
                  <a:schemeClr val="tx1">
                    <a:lumMod val="50000"/>
                    <a:lumOff val="50000"/>
                  </a:schemeClr>
                </a:solidFill>
                <a:latin typeface="Arial" charset="0"/>
                <a:ea typeface="Arial" charset="0"/>
                <a:cs typeface="Arial" charset="0"/>
              </a:rPr>
              <a:t> (citation-based)</a:t>
            </a:r>
          </a:p>
          <a:p>
            <a:endParaRPr lang="en-US" dirty="0"/>
          </a:p>
        </p:txBody>
      </p:sp>
      <p:sp>
        <p:nvSpPr>
          <p:cNvPr id="5" name="Rectangle 4"/>
          <p:cNvSpPr/>
          <p:nvPr/>
        </p:nvSpPr>
        <p:spPr>
          <a:xfrm>
            <a:off x="0" y="6311899"/>
            <a:ext cx="9144000" cy="780277"/>
          </a:xfrm>
          <a:prstGeom prst="rect">
            <a:avLst/>
          </a:prstGeom>
          <a:solidFill>
            <a:srgbClr val="504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210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531" y="3352800"/>
            <a:ext cx="9150531" cy="5334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utoShape 4" descr="Image result for f1000 research"/>
          <p:cNvSpPr>
            <a:spLocks noChangeAspect="1" noChangeArrowheads="1"/>
          </p:cNvSpPr>
          <p:nvPr/>
        </p:nvSpPr>
        <p:spPr bwMode="auto">
          <a:xfrm>
            <a:off x="155575" y="-1165225"/>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7" name="Group 46"/>
          <p:cNvGrpSpPr/>
          <p:nvPr/>
        </p:nvGrpSpPr>
        <p:grpSpPr>
          <a:xfrm>
            <a:off x="1502661" y="3486105"/>
            <a:ext cx="2215999" cy="2730546"/>
            <a:chOff x="1922932" y="3486105"/>
            <a:chExt cx="2215999" cy="2730546"/>
          </a:xfrm>
        </p:grpSpPr>
        <p:sp>
          <p:nvSpPr>
            <p:cNvPr id="33" name="TextBox 32"/>
            <p:cNvSpPr txBox="1"/>
            <p:nvPr/>
          </p:nvSpPr>
          <p:spPr>
            <a:xfrm>
              <a:off x="3041542" y="3486105"/>
              <a:ext cx="532836" cy="243187"/>
            </a:xfrm>
            <a:prstGeom prst="rect">
              <a:avLst/>
            </a:prstGeom>
            <a:noFill/>
          </p:spPr>
          <p:txBody>
            <a:bodyPr wrap="square" lIns="0" tIns="0" rIns="0" bIns="0" rtlCol="0">
              <a:noAutofit/>
            </a:bodyPr>
            <a:lstStyle/>
            <a:p>
              <a:pPr>
                <a:lnSpc>
                  <a:spcPct val="90000"/>
                </a:lnSpc>
                <a:spcBef>
                  <a:spcPts val="600"/>
                </a:spcBef>
              </a:pPr>
              <a:r>
                <a:rPr lang="en-US" sz="1850" spc="-50" dirty="0">
                  <a:solidFill>
                    <a:schemeClr val="bg1"/>
                  </a:solidFill>
                </a:rPr>
                <a:t>2012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3194" y="4995725"/>
              <a:ext cx="1411498" cy="501095"/>
            </a:xfrm>
            <a:prstGeom prst="rect">
              <a:avLst/>
            </a:prstGeom>
          </p:spPr>
        </p:pic>
        <p:cxnSp>
          <p:nvCxnSpPr>
            <p:cNvPr id="86" name="Straight Connector 85"/>
            <p:cNvCxnSpPr/>
            <p:nvPr/>
          </p:nvCxnSpPr>
          <p:spPr>
            <a:xfrm flipH="1">
              <a:off x="3278313" y="3823640"/>
              <a:ext cx="1" cy="107505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922932" y="4099614"/>
              <a:ext cx="1240539" cy="758485"/>
            </a:xfrm>
            <a:prstGeom prst="rect">
              <a:avLst/>
            </a:prstGeom>
            <a:noFill/>
          </p:spPr>
          <p:txBody>
            <a:bodyPr wrap="square" lIns="0" tIns="0" rIns="0" bIns="0" rtlCol="0">
              <a:noAutofit/>
            </a:bodyPr>
            <a:lstStyle/>
            <a:p>
              <a:pPr algn="r">
                <a:lnSpc>
                  <a:spcPct val="90000"/>
                </a:lnSpc>
                <a:spcBef>
                  <a:spcPts val="600"/>
                </a:spcBef>
              </a:pPr>
              <a:r>
                <a:rPr lang="en-US" sz="1400" spc="-50" dirty="0" err="1"/>
                <a:t>Almetric</a:t>
              </a:r>
              <a:r>
                <a:rPr lang="en-US" sz="1400" spc="-50" dirty="0"/>
                <a:t>, Impact Story, Plum Analytics, are launched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34" y="5545160"/>
              <a:ext cx="801516" cy="65724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9389" y="5409018"/>
              <a:ext cx="1009542" cy="807633"/>
            </a:xfrm>
            <a:prstGeom prst="rect">
              <a:avLst/>
            </a:prstGeom>
          </p:spPr>
        </p:pic>
      </p:grpSp>
      <p:grpSp>
        <p:nvGrpSpPr>
          <p:cNvPr id="50" name="Group 49"/>
          <p:cNvGrpSpPr/>
          <p:nvPr/>
        </p:nvGrpSpPr>
        <p:grpSpPr>
          <a:xfrm>
            <a:off x="3429000" y="1215292"/>
            <a:ext cx="1915057" cy="2514000"/>
            <a:chOff x="3814386" y="1215292"/>
            <a:chExt cx="1915057" cy="2514000"/>
          </a:xfrm>
        </p:grpSpPr>
        <p:sp>
          <p:nvSpPr>
            <p:cNvPr id="93" name="TextBox 92"/>
            <p:cNvSpPr txBox="1"/>
            <p:nvPr/>
          </p:nvSpPr>
          <p:spPr>
            <a:xfrm>
              <a:off x="4315043" y="3486105"/>
              <a:ext cx="584044" cy="243187"/>
            </a:xfrm>
            <a:prstGeom prst="rect">
              <a:avLst/>
            </a:prstGeom>
            <a:noFill/>
          </p:spPr>
          <p:txBody>
            <a:bodyPr wrap="square" lIns="0" tIns="0" rIns="0" bIns="0" rtlCol="0">
              <a:noAutofit/>
            </a:bodyPr>
            <a:lstStyle/>
            <a:p>
              <a:pPr>
                <a:lnSpc>
                  <a:spcPct val="90000"/>
                </a:lnSpc>
                <a:spcBef>
                  <a:spcPts val="600"/>
                </a:spcBef>
              </a:pPr>
              <a:r>
                <a:rPr lang="en-US" sz="1850" spc="-50" dirty="0">
                  <a:solidFill>
                    <a:schemeClr val="bg1"/>
                  </a:solidFill>
                </a:rPr>
                <a:t>2013</a:t>
              </a:r>
            </a:p>
          </p:txBody>
        </p:sp>
        <p:cxnSp>
          <p:nvCxnSpPr>
            <p:cNvPr id="102" name="Straight Connector 101"/>
            <p:cNvCxnSpPr/>
            <p:nvPr/>
          </p:nvCxnSpPr>
          <p:spPr>
            <a:xfrm>
              <a:off x="4550322" y="1846960"/>
              <a:ext cx="0" cy="153985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4386" y="1215292"/>
              <a:ext cx="1915057" cy="474331"/>
            </a:xfrm>
            <a:prstGeom prst="rect">
              <a:avLst/>
            </a:prstGeom>
          </p:spPr>
        </p:pic>
        <p:sp>
          <p:nvSpPr>
            <p:cNvPr id="69" name="TextBox 68"/>
            <p:cNvSpPr txBox="1"/>
            <p:nvPr/>
          </p:nvSpPr>
          <p:spPr>
            <a:xfrm>
              <a:off x="4684126" y="1905965"/>
              <a:ext cx="945877" cy="758485"/>
            </a:xfrm>
            <a:prstGeom prst="rect">
              <a:avLst/>
            </a:prstGeom>
            <a:noFill/>
          </p:spPr>
          <p:txBody>
            <a:bodyPr wrap="square" lIns="0" tIns="0" rIns="0" bIns="0" rtlCol="0">
              <a:noAutofit/>
            </a:bodyPr>
            <a:lstStyle/>
            <a:p>
              <a:pPr>
                <a:lnSpc>
                  <a:spcPct val="90000"/>
                </a:lnSpc>
                <a:spcBef>
                  <a:spcPts val="600"/>
                </a:spcBef>
              </a:pPr>
              <a:r>
                <a:rPr lang="en-US" sz="1400" spc="-50"/>
                <a:t>Kudos is  launched</a:t>
              </a:r>
              <a:endParaRPr lang="en-US" sz="1400" spc="-50" dirty="0"/>
            </a:p>
          </p:txBody>
        </p:sp>
      </p:grpSp>
      <p:grpSp>
        <p:nvGrpSpPr>
          <p:cNvPr id="55" name="Group 54"/>
          <p:cNvGrpSpPr/>
          <p:nvPr/>
        </p:nvGrpSpPr>
        <p:grpSpPr>
          <a:xfrm>
            <a:off x="4114800" y="3486105"/>
            <a:ext cx="2819400" cy="2914695"/>
            <a:chOff x="4509860" y="3486105"/>
            <a:chExt cx="2819400" cy="2914695"/>
          </a:xfrm>
        </p:grpSpPr>
        <p:sp>
          <p:nvSpPr>
            <p:cNvPr id="31" name="TextBox 30"/>
            <p:cNvSpPr txBox="1"/>
            <p:nvPr/>
          </p:nvSpPr>
          <p:spPr>
            <a:xfrm>
              <a:off x="5486400" y="3486105"/>
              <a:ext cx="584044" cy="243187"/>
            </a:xfrm>
            <a:prstGeom prst="rect">
              <a:avLst/>
            </a:prstGeom>
            <a:noFill/>
          </p:spPr>
          <p:txBody>
            <a:bodyPr wrap="square" lIns="0" tIns="0" rIns="0" bIns="0" rtlCol="0">
              <a:noAutofit/>
            </a:bodyPr>
            <a:lstStyle/>
            <a:p>
              <a:pPr>
                <a:lnSpc>
                  <a:spcPct val="90000"/>
                </a:lnSpc>
                <a:spcBef>
                  <a:spcPts val="600"/>
                </a:spcBef>
              </a:pPr>
              <a:r>
                <a:rPr lang="en-US" sz="1850" spc="-50" dirty="0">
                  <a:solidFill>
                    <a:schemeClr val="bg1"/>
                  </a:solidFill>
                </a:rPr>
                <a:t>2014</a:t>
              </a:r>
            </a:p>
          </p:txBody>
        </p:sp>
        <p:cxnSp>
          <p:nvCxnSpPr>
            <p:cNvPr id="52" name="Straight Connector 51"/>
            <p:cNvCxnSpPr/>
            <p:nvPr/>
          </p:nvCxnSpPr>
          <p:spPr>
            <a:xfrm>
              <a:off x="5744318" y="3886200"/>
              <a:ext cx="0" cy="17526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5886747" y="4050520"/>
              <a:ext cx="1442513" cy="1105020"/>
            </a:xfrm>
            <a:prstGeom prst="rect">
              <a:avLst/>
            </a:prstGeom>
            <a:noFill/>
          </p:spPr>
          <p:txBody>
            <a:bodyPr wrap="square" lIns="0" tIns="0" rIns="0" bIns="0" rtlCol="0">
              <a:noAutofit/>
            </a:bodyPr>
            <a:lstStyle/>
            <a:p>
              <a:pPr>
                <a:lnSpc>
                  <a:spcPct val="90000"/>
                </a:lnSpc>
                <a:spcBef>
                  <a:spcPts val="600"/>
                </a:spcBef>
              </a:pPr>
              <a:r>
                <a:rPr lang="en-US" sz="1400" spc="-50" dirty="0"/>
                <a:t>1</a:t>
              </a:r>
              <a:r>
                <a:rPr lang="en-US" sz="1400" spc="-50" baseline="30000" dirty="0"/>
                <a:t>st</a:t>
              </a:r>
              <a:r>
                <a:rPr lang="en-US" sz="1400" spc="-50" dirty="0"/>
                <a:t> </a:t>
              </a:r>
              <a:r>
                <a:rPr lang="en-US" sz="1400" spc="-50" dirty="0" err="1"/>
                <a:t>Altmetrics</a:t>
              </a:r>
              <a:r>
                <a:rPr lang="en-US" sz="1400" spc="-50" dirty="0"/>
                <a:t>  conference held; </a:t>
              </a:r>
              <a:r>
                <a:rPr lang="en-US" sz="1400" spc="-50" dirty="0" err="1"/>
                <a:t>Ebsco</a:t>
              </a:r>
              <a:r>
                <a:rPr lang="en-US" sz="1400" spc="-50" dirty="0"/>
                <a:t> integrates </a:t>
              </a:r>
              <a:r>
                <a:rPr lang="en-US" sz="1400" spc="-50" dirty="0" err="1"/>
                <a:t>PlumX</a:t>
              </a:r>
              <a:r>
                <a:rPr lang="en-US" sz="1400" spc="-50" dirty="0"/>
                <a:t> metrics in databases; Springer Nature integrates </a:t>
              </a:r>
              <a:r>
                <a:rPr lang="en-US" sz="1400" spc="-50" dirty="0" err="1"/>
                <a:t>Altmetric</a:t>
              </a:r>
              <a:r>
                <a:rPr lang="en-US" sz="1400" spc="-50" dirty="0"/>
                <a:t> in journals</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9860" y="5177922"/>
              <a:ext cx="2292242" cy="1155261"/>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5435" y="5910125"/>
              <a:ext cx="1340642" cy="490675"/>
            </a:xfrm>
            <a:prstGeom prst="rect">
              <a:avLst/>
            </a:prstGeom>
          </p:spPr>
        </p:pic>
      </p:grpSp>
      <p:grpSp>
        <p:nvGrpSpPr>
          <p:cNvPr id="46" name="Group 45"/>
          <p:cNvGrpSpPr/>
          <p:nvPr/>
        </p:nvGrpSpPr>
        <p:grpSpPr>
          <a:xfrm>
            <a:off x="381000" y="365212"/>
            <a:ext cx="2286000" cy="3364080"/>
            <a:chOff x="674905" y="365212"/>
            <a:chExt cx="2286000" cy="3364080"/>
          </a:xfrm>
        </p:grpSpPr>
        <p:sp>
          <p:nvSpPr>
            <p:cNvPr id="32" name="TextBox 31"/>
            <p:cNvSpPr txBox="1"/>
            <p:nvPr/>
          </p:nvSpPr>
          <p:spPr>
            <a:xfrm>
              <a:off x="1587526" y="3486105"/>
              <a:ext cx="532836" cy="243187"/>
            </a:xfrm>
            <a:prstGeom prst="rect">
              <a:avLst/>
            </a:prstGeom>
            <a:noFill/>
          </p:spPr>
          <p:txBody>
            <a:bodyPr wrap="square" lIns="0" tIns="0" rIns="0" bIns="0" rtlCol="0">
              <a:noAutofit/>
            </a:bodyPr>
            <a:lstStyle/>
            <a:p>
              <a:pPr>
                <a:lnSpc>
                  <a:spcPct val="90000"/>
                </a:lnSpc>
                <a:spcBef>
                  <a:spcPts val="600"/>
                </a:spcBef>
              </a:pPr>
              <a:r>
                <a:rPr lang="en-US" sz="1850" spc="-50" dirty="0">
                  <a:solidFill>
                    <a:schemeClr val="bg1"/>
                  </a:solidFill>
                </a:rPr>
                <a:t>2010</a:t>
              </a:r>
            </a:p>
          </p:txBody>
        </p:sp>
        <p:cxnSp>
          <p:nvCxnSpPr>
            <p:cNvPr id="39" name="Straight Connector 38"/>
            <p:cNvCxnSpPr/>
            <p:nvPr/>
          </p:nvCxnSpPr>
          <p:spPr>
            <a:xfrm>
              <a:off x="1817905" y="1207225"/>
              <a:ext cx="13672" cy="216210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4905" y="365212"/>
              <a:ext cx="2286000" cy="1118235"/>
            </a:xfrm>
            <a:prstGeom prst="rect">
              <a:avLst/>
            </a:prstGeom>
          </p:spPr>
        </p:pic>
        <p:sp>
          <p:nvSpPr>
            <p:cNvPr id="77" name="TextBox 76"/>
            <p:cNvSpPr txBox="1"/>
            <p:nvPr/>
          </p:nvSpPr>
          <p:spPr>
            <a:xfrm>
              <a:off x="800637" y="1263889"/>
              <a:ext cx="945877" cy="758485"/>
            </a:xfrm>
            <a:prstGeom prst="rect">
              <a:avLst/>
            </a:prstGeom>
            <a:noFill/>
          </p:spPr>
          <p:txBody>
            <a:bodyPr wrap="square" lIns="0" tIns="0" rIns="0" bIns="0" rtlCol="0">
              <a:noAutofit/>
            </a:bodyPr>
            <a:lstStyle/>
            <a:p>
              <a:pPr algn="r">
                <a:lnSpc>
                  <a:spcPct val="90000"/>
                </a:lnSpc>
                <a:spcBef>
                  <a:spcPts val="600"/>
                </a:spcBef>
              </a:pPr>
              <a:r>
                <a:rPr lang="en-US" sz="1400" spc="-50" dirty="0" err="1"/>
                <a:t>Altmetrics</a:t>
              </a:r>
              <a:r>
                <a:rPr lang="en-US" sz="1400" spc="-50" dirty="0"/>
                <a:t> Manifesto is published</a:t>
              </a:r>
            </a:p>
          </p:txBody>
        </p:sp>
      </p:grpSp>
      <p:grpSp>
        <p:nvGrpSpPr>
          <p:cNvPr id="59" name="Group 58"/>
          <p:cNvGrpSpPr/>
          <p:nvPr/>
        </p:nvGrpSpPr>
        <p:grpSpPr>
          <a:xfrm>
            <a:off x="6096000" y="1477722"/>
            <a:ext cx="2165606" cy="2251570"/>
            <a:chOff x="6562860" y="1477722"/>
            <a:chExt cx="2165606" cy="2251570"/>
          </a:xfrm>
        </p:grpSpPr>
        <p:grpSp>
          <p:nvGrpSpPr>
            <p:cNvPr id="58" name="Group 57"/>
            <p:cNvGrpSpPr/>
            <p:nvPr/>
          </p:nvGrpSpPr>
          <p:grpSpPr>
            <a:xfrm>
              <a:off x="6562860" y="1477722"/>
              <a:ext cx="2165606" cy="1869978"/>
              <a:chOff x="6562860" y="1477722"/>
              <a:chExt cx="2165606" cy="1869978"/>
            </a:xfrm>
          </p:grpSpPr>
          <p:cxnSp>
            <p:nvCxnSpPr>
              <p:cNvPr id="54" name="Straight Connector 53"/>
              <p:cNvCxnSpPr/>
              <p:nvPr/>
            </p:nvCxnSpPr>
            <p:spPr>
              <a:xfrm>
                <a:off x="7162800" y="1981200"/>
                <a:ext cx="0" cy="13665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2860" y="1477722"/>
                <a:ext cx="1285739" cy="369238"/>
              </a:xfrm>
              <a:prstGeom prst="rect">
                <a:avLst/>
              </a:prstGeom>
            </p:spPr>
          </p:pic>
          <p:sp>
            <p:nvSpPr>
              <p:cNvPr id="79" name="TextBox 78"/>
              <p:cNvSpPr txBox="1"/>
              <p:nvPr/>
            </p:nvSpPr>
            <p:spPr>
              <a:xfrm>
                <a:off x="7285953" y="1988367"/>
                <a:ext cx="1442513" cy="1105020"/>
              </a:xfrm>
              <a:prstGeom prst="rect">
                <a:avLst/>
              </a:prstGeom>
              <a:noFill/>
            </p:spPr>
            <p:txBody>
              <a:bodyPr wrap="square" lIns="0" tIns="0" rIns="0" bIns="0" rtlCol="0">
                <a:noAutofit/>
              </a:bodyPr>
              <a:lstStyle/>
              <a:p>
                <a:pPr>
                  <a:lnSpc>
                    <a:spcPct val="90000"/>
                  </a:lnSpc>
                  <a:spcBef>
                    <a:spcPts val="600"/>
                  </a:spcBef>
                </a:pPr>
                <a:r>
                  <a:rPr lang="en-US" sz="1400" spc="-50" dirty="0"/>
                  <a:t>Elsevier acquires Plum Analytics, integrates metrics in Scopus.</a:t>
                </a:r>
              </a:p>
              <a:p>
                <a:pPr>
                  <a:lnSpc>
                    <a:spcPct val="90000"/>
                  </a:lnSpc>
                  <a:spcBef>
                    <a:spcPts val="600"/>
                  </a:spcBef>
                </a:pPr>
                <a:r>
                  <a:rPr lang="en-US" sz="1400" spc="-50" dirty="0"/>
                  <a:t>1</a:t>
                </a:r>
                <a:r>
                  <a:rPr lang="en-US" sz="1400" spc="-50" baseline="30000" dirty="0"/>
                  <a:t>st</a:t>
                </a:r>
                <a:r>
                  <a:rPr lang="en-US" sz="1400" spc="-50" dirty="0"/>
                  <a:t> </a:t>
                </a:r>
                <a:r>
                  <a:rPr lang="en-US" sz="1400" spc="-50" dirty="0" err="1"/>
                  <a:t>HuMetrics</a:t>
                </a:r>
                <a:r>
                  <a:rPr lang="en-US" sz="1400" spc="-50" dirty="0"/>
                  <a:t> workshop held</a:t>
                </a:r>
              </a:p>
            </p:txBody>
          </p:sp>
        </p:grpSp>
        <p:sp>
          <p:nvSpPr>
            <p:cNvPr id="81" name="TextBox 80"/>
            <p:cNvSpPr txBox="1"/>
            <p:nvPr/>
          </p:nvSpPr>
          <p:spPr>
            <a:xfrm>
              <a:off x="6946008" y="3486105"/>
              <a:ext cx="584044" cy="243187"/>
            </a:xfrm>
            <a:prstGeom prst="rect">
              <a:avLst/>
            </a:prstGeom>
            <a:noFill/>
          </p:spPr>
          <p:txBody>
            <a:bodyPr wrap="square" lIns="0" tIns="0" rIns="0" bIns="0" rtlCol="0">
              <a:noAutofit/>
            </a:bodyPr>
            <a:lstStyle/>
            <a:p>
              <a:pPr>
                <a:lnSpc>
                  <a:spcPct val="90000"/>
                </a:lnSpc>
                <a:spcBef>
                  <a:spcPts val="600"/>
                </a:spcBef>
              </a:pPr>
              <a:r>
                <a:rPr lang="en-US" sz="1850" spc="-50" dirty="0">
                  <a:solidFill>
                    <a:schemeClr val="bg1"/>
                  </a:solidFill>
                </a:rPr>
                <a:t>2017</a:t>
              </a:r>
            </a:p>
          </p:txBody>
        </p:sp>
      </p:grpSp>
      <p:pic>
        <p:nvPicPr>
          <p:cNvPr id="63" name="Picture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5858" y="627108"/>
            <a:ext cx="1903557" cy="716374"/>
          </a:xfrm>
          <a:prstGeom prst="rect">
            <a:avLst/>
          </a:prstGeom>
        </p:spPr>
      </p:pic>
      <p:cxnSp>
        <p:nvCxnSpPr>
          <p:cNvPr id="89" name="Straight Connector 88"/>
          <p:cNvCxnSpPr/>
          <p:nvPr/>
        </p:nvCxnSpPr>
        <p:spPr>
          <a:xfrm flipH="1">
            <a:off x="8077200" y="3866747"/>
            <a:ext cx="1" cy="107505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7811574" y="3490613"/>
            <a:ext cx="584044" cy="243187"/>
          </a:xfrm>
          <a:prstGeom prst="rect">
            <a:avLst/>
          </a:prstGeom>
          <a:noFill/>
        </p:spPr>
        <p:txBody>
          <a:bodyPr wrap="square" lIns="0" tIns="0" rIns="0" bIns="0" rtlCol="0">
            <a:noAutofit/>
          </a:bodyPr>
          <a:lstStyle/>
          <a:p>
            <a:pPr>
              <a:lnSpc>
                <a:spcPct val="90000"/>
              </a:lnSpc>
              <a:spcBef>
                <a:spcPts val="600"/>
              </a:spcBef>
            </a:pPr>
            <a:r>
              <a:rPr lang="en-US" sz="1850" spc="-50" dirty="0">
                <a:solidFill>
                  <a:schemeClr val="bg1"/>
                </a:solidFill>
              </a:rPr>
              <a:t>2018</a:t>
            </a:r>
          </a:p>
        </p:txBody>
      </p:sp>
      <p:sp>
        <p:nvSpPr>
          <p:cNvPr id="95" name="TextBox 94"/>
          <p:cNvSpPr txBox="1"/>
          <p:nvPr/>
        </p:nvSpPr>
        <p:spPr>
          <a:xfrm>
            <a:off x="8137662" y="4361167"/>
            <a:ext cx="945877" cy="758485"/>
          </a:xfrm>
          <a:prstGeom prst="rect">
            <a:avLst/>
          </a:prstGeom>
          <a:noFill/>
        </p:spPr>
        <p:txBody>
          <a:bodyPr wrap="square" lIns="0" tIns="0" rIns="0" bIns="0" rtlCol="0">
            <a:noAutofit/>
          </a:bodyPr>
          <a:lstStyle/>
          <a:p>
            <a:pPr>
              <a:lnSpc>
                <a:spcPct val="90000"/>
              </a:lnSpc>
              <a:spcBef>
                <a:spcPts val="600"/>
              </a:spcBef>
            </a:pPr>
            <a:r>
              <a:rPr lang="en-US" sz="1400" spc="-50" dirty="0"/>
              <a:t>Metrics </a:t>
            </a:r>
            <a:r>
              <a:rPr lang="en-US" sz="1400" spc="-50"/>
              <a:t>Toolkit launched</a:t>
            </a:r>
            <a:endParaRPr lang="en-US" sz="1400" spc="-50" dirty="0"/>
          </a:p>
        </p:txBody>
      </p:sp>
      <p:pic>
        <p:nvPicPr>
          <p:cNvPr id="64" name="Picture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76980" y="4941567"/>
            <a:ext cx="1610245" cy="693300"/>
          </a:xfrm>
          <a:prstGeom prst="rect">
            <a:avLst/>
          </a:prstGeom>
        </p:spPr>
      </p:pic>
      <p:sp>
        <p:nvSpPr>
          <p:cNvPr id="4" name="Rectangle 3"/>
          <p:cNvSpPr/>
          <p:nvPr/>
        </p:nvSpPr>
        <p:spPr>
          <a:xfrm>
            <a:off x="8261606" y="6400800"/>
            <a:ext cx="390938" cy="316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9255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58750" y="5753100"/>
            <a:ext cx="9334500" cy="1498729"/>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6200000">
            <a:off x="-4094218" y="2124428"/>
            <a:ext cx="9334500" cy="2009885"/>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0500" y="-167714"/>
            <a:ext cx="9334500" cy="1597025"/>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8750" y="271462"/>
            <a:ext cx="7886700" cy="1325563"/>
          </a:xfrm>
        </p:spPr>
        <p:txBody>
          <a:bodyPr>
            <a:normAutofit/>
          </a:bodyPr>
          <a:lstStyle/>
          <a:p>
            <a:r>
              <a:rPr lang="en-US" sz="4000" b="1" dirty="0">
                <a:solidFill>
                  <a:schemeClr val="bg1"/>
                </a:solidFill>
                <a:latin typeface="Bangla MN" charset="0"/>
                <a:ea typeface="Bangla MN" charset="0"/>
                <a:cs typeface="Bangla MN" charset="0"/>
              </a:rPr>
              <a:t>Advantages of Using </a:t>
            </a:r>
            <a:r>
              <a:rPr lang="en-US" sz="4000" b="1" dirty="0" err="1">
                <a:solidFill>
                  <a:schemeClr val="bg1"/>
                </a:solidFill>
                <a:latin typeface="Bangla MN" charset="0"/>
                <a:ea typeface="Bangla MN" charset="0"/>
                <a:cs typeface="Bangla MN" charset="0"/>
              </a:rPr>
              <a:t>Altmetrics</a:t>
            </a:r>
            <a:endParaRPr lang="en-US" sz="4000" b="1" dirty="0">
              <a:solidFill>
                <a:schemeClr val="bg1"/>
              </a:solidFill>
              <a:latin typeface="Bangla MN" charset="0"/>
              <a:ea typeface="Bangla MN" charset="0"/>
              <a:cs typeface="Bangla MN" charset="0"/>
            </a:endParaRPr>
          </a:p>
        </p:txBody>
      </p:sp>
      <p:sp>
        <p:nvSpPr>
          <p:cNvPr id="3" name="Content Placeholder 2"/>
          <p:cNvSpPr>
            <a:spLocks noGrp="1"/>
          </p:cNvSpPr>
          <p:nvPr>
            <p:ph idx="1"/>
          </p:nvPr>
        </p:nvSpPr>
        <p:spPr>
          <a:xfrm>
            <a:off x="1047750" y="1801783"/>
            <a:ext cx="7886700" cy="4351338"/>
          </a:xfrm>
        </p:spPr>
        <p:txBody>
          <a:bodyPr vert="horz" lIns="0" tIns="0" rIns="91440" bIns="45720" rtlCol="0" anchor="t">
            <a:noAutofit/>
          </a:bodyPr>
          <a:lstStyle/>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p:txBody>
      </p:sp>
      <p:sp>
        <p:nvSpPr>
          <p:cNvPr id="5" name="Slide Number Placeholder 4"/>
          <p:cNvSpPr>
            <a:spLocks noGrp="1"/>
          </p:cNvSpPr>
          <p:nvPr>
            <p:ph type="sldNum" sz="quarter" idx="12"/>
          </p:nvPr>
        </p:nvSpPr>
        <p:spPr/>
        <p:txBody>
          <a:bodyPr/>
          <a:lstStyle/>
          <a:p>
            <a:fld id="{0D558541-60C9-42A2-8392-FF12533A6B7A}" type="slidenum">
              <a:rPr lang="en-US" smtClean="0"/>
              <a:pPr/>
              <a:t>18</a:t>
            </a:fld>
            <a:endParaRPr lang="en-US" dirty="0"/>
          </a:p>
        </p:txBody>
      </p:sp>
      <p:grpSp>
        <p:nvGrpSpPr>
          <p:cNvPr id="16" name="Group 15"/>
          <p:cNvGrpSpPr/>
          <p:nvPr/>
        </p:nvGrpSpPr>
        <p:grpSpPr>
          <a:xfrm>
            <a:off x="2019300" y="1779658"/>
            <a:ext cx="5943600" cy="3871063"/>
            <a:chOff x="762000" y="1962044"/>
            <a:chExt cx="5943600" cy="3871063"/>
          </a:xfrm>
        </p:grpSpPr>
        <p:pic>
          <p:nvPicPr>
            <p:cNvPr id="9" name="Picture 8"/>
            <p:cNvPicPr>
              <a:picLocks noChangeAspect="1"/>
            </p:cNvPicPr>
            <p:nvPr/>
          </p:nvPicPr>
          <p:blipFill>
            <a:blip r:embed="rId3">
              <a:duotone>
                <a:schemeClr val="accent3">
                  <a:shade val="45000"/>
                  <a:satMod val="135000"/>
                </a:schemeClr>
                <a:prstClr val="white"/>
              </a:duotone>
            </a:blip>
            <a:stretch>
              <a:fillRect/>
            </a:stretch>
          </p:blipFill>
          <p:spPr>
            <a:xfrm>
              <a:off x="762000" y="4419600"/>
              <a:ext cx="1413507" cy="1413507"/>
            </a:xfrm>
            <a:prstGeom prst="rect">
              <a:avLst/>
            </a:prstGeom>
          </p:spPr>
        </p:pic>
        <p:pic>
          <p:nvPicPr>
            <p:cNvPr id="10" name="Picture 9"/>
            <p:cNvPicPr>
              <a:picLocks noChangeAspect="1"/>
            </p:cNvPicPr>
            <p:nvPr/>
          </p:nvPicPr>
          <p:blipFill>
            <a:blip r:embed="rId4">
              <a:duotone>
                <a:schemeClr val="accent3">
                  <a:shade val="45000"/>
                  <a:satMod val="135000"/>
                </a:schemeClr>
                <a:prstClr val="white"/>
              </a:duotone>
            </a:blip>
            <a:stretch>
              <a:fillRect/>
            </a:stretch>
          </p:blipFill>
          <p:spPr>
            <a:xfrm>
              <a:off x="971444" y="1962044"/>
              <a:ext cx="857356" cy="857356"/>
            </a:xfrm>
            <a:prstGeom prst="rect">
              <a:avLst/>
            </a:prstGeom>
          </p:spPr>
        </p:pic>
        <p:pic>
          <p:nvPicPr>
            <p:cNvPr id="11" name="Picture 10"/>
            <p:cNvPicPr>
              <a:picLocks noChangeAspect="1"/>
            </p:cNvPicPr>
            <p:nvPr/>
          </p:nvPicPr>
          <p:blipFill>
            <a:blip r:embed="rId5">
              <a:duotone>
                <a:schemeClr val="accent3">
                  <a:shade val="45000"/>
                  <a:satMod val="135000"/>
                </a:schemeClr>
                <a:prstClr val="white"/>
              </a:duotone>
            </a:blip>
            <a:stretch>
              <a:fillRect/>
            </a:stretch>
          </p:blipFill>
          <p:spPr>
            <a:xfrm>
              <a:off x="914400" y="3248730"/>
              <a:ext cx="942270" cy="942270"/>
            </a:xfrm>
            <a:prstGeom prst="rect">
              <a:avLst/>
            </a:prstGeom>
          </p:spPr>
        </p:pic>
        <p:sp>
          <p:nvSpPr>
            <p:cNvPr id="12" name="TextBox 11"/>
            <p:cNvSpPr txBox="1"/>
            <p:nvPr/>
          </p:nvSpPr>
          <p:spPr>
            <a:xfrm>
              <a:off x="2590800" y="2047822"/>
              <a:ext cx="4114800" cy="685800"/>
            </a:xfrm>
            <a:prstGeom prst="rect">
              <a:avLst/>
            </a:prstGeom>
            <a:noFill/>
          </p:spPr>
          <p:txBody>
            <a:bodyPr wrap="square" lIns="0" tIns="0" rIns="0" bIns="0" rtlCol="0">
              <a:noAutofit/>
            </a:bodyPr>
            <a:lstStyle/>
            <a:p>
              <a:pPr>
                <a:lnSpc>
                  <a:spcPct val="90000"/>
                </a:lnSpc>
                <a:spcBef>
                  <a:spcPts val="600"/>
                </a:spcBef>
              </a:pPr>
              <a:r>
                <a:rPr lang="en-US" sz="1850" spc="-50" dirty="0">
                  <a:solidFill>
                    <a:schemeClr val="tx1">
                      <a:lumMod val="50000"/>
                      <a:lumOff val="50000"/>
                    </a:schemeClr>
                  </a:solidFill>
                  <a:latin typeface="Arial" charset="0"/>
                  <a:ea typeface="Arial" charset="0"/>
                  <a:cs typeface="Arial" charset="0"/>
                </a:rPr>
                <a:t>It can take 2+ years for citations to accrue. Alternative metrics offer real-time information.</a:t>
              </a:r>
            </a:p>
          </p:txBody>
        </p:sp>
        <p:sp>
          <p:nvSpPr>
            <p:cNvPr id="13" name="TextBox 12"/>
            <p:cNvSpPr txBox="1"/>
            <p:nvPr/>
          </p:nvSpPr>
          <p:spPr>
            <a:xfrm>
              <a:off x="2590800" y="3325585"/>
              <a:ext cx="4114800" cy="685800"/>
            </a:xfrm>
            <a:prstGeom prst="rect">
              <a:avLst/>
            </a:prstGeom>
            <a:noFill/>
          </p:spPr>
          <p:txBody>
            <a:bodyPr wrap="square" lIns="0" tIns="0" rIns="0" bIns="0" rtlCol="0">
              <a:noAutofit/>
            </a:bodyPr>
            <a:lstStyle/>
            <a:p>
              <a:pPr>
                <a:lnSpc>
                  <a:spcPct val="90000"/>
                </a:lnSpc>
                <a:spcBef>
                  <a:spcPts val="600"/>
                </a:spcBef>
              </a:pPr>
              <a:r>
                <a:rPr lang="en-US" sz="1850" spc="-50" dirty="0">
                  <a:solidFill>
                    <a:schemeClr val="tx1">
                      <a:lumMod val="50000"/>
                      <a:lumOff val="50000"/>
                    </a:schemeClr>
                  </a:solidFill>
                  <a:latin typeface="Arial" charset="0"/>
                  <a:ea typeface="Arial" charset="0"/>
                  <a:cs typeface="Arial" charset="0"/>
                </a:rPr>
                <a:t>Alternative metrics can help show how you’ve reached various audiences, i.e. the public, policy makers, peers in your field.</a:t>
              </a:r>
            </a:p>
          </p:txBody>
        </p:sp>
        <p:sp>
          <p:nvSpPr>
            <p:cNvPr id="14" name="TextBox 13"/>
            <p:cNvSpPr txBox="1"/>
            <p:nvPr/>
          </p:nvSpPr>
          <p:spPr>
            <a:xfrm>
              <a:off x="2590800" y="4758631"/>
              <a:ext cx="4114800" cy="685800"/>
            </a:xfrm>
            <a:prstGeom prst="rect">
              <a:avLst/>
            </a:prstGeom>
            <a:noFill/>
          </p:spPr>
          <p:txBody>
            <a:bodyPr wrap="square" lIns="0" tIns="0" rIns="0" bIns="0" rtlCol="0">
              <a:noAutofit/>
            </a:bodyPr>
            <a:lstStyle/>
            <a:p>
              <a:pPr>
                <a:lnSpc>
                  <a:spcPct val="90000"/>
                </a:lnSpc>
                <a:spcBef>
                  <a:spcPts val="600"/>
                </a:spcBef>
              </a:pPr>
              <a:r>
                <a:rPr lang="en-US" sz="1850" spc="-50" dirty="0">
                  <a:solidFill>
                    <a:schemeClr val="tx1">
                      <a:lumMod val="50000"/>
                      <a:lumOff val="50000"/>
                    </a:schemeClr>
                  </a:solidFill>
                  <a:latin typeface="Arial" charset="0"/>
                  <a:ea typeface="Arial" charset="0"/>
                  <a:cs typeface="Arial" charset="0"/>
                </a:rPr>
                <a:t>Alternative metrics can track more than journal articles and books. </a:t>
              </a:r>
            </a:p>
          </p:txBody>
        </p:sp>
      </p:grpSp>
      <p:sp>
        <p:nvSpPr>
          <p:cNvPr id="6" name="Rectangle 5"/>
          <p:cNvSpPr/>
          <p:nvPr/>
        </p:nvSpPr>
        <p:spPr>
          <a:xfrm>
            <a:off x="8229600" y="6405563"/>
            <a:ext cx="482600" cy="256117"/>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159250" y="6422649"/>
            <a:ext cx="5334000" cy="478215"/>
          </a:xfrm>
          <a:prstGeom prst="rect">
            <a:avLst/>
          </a:prstGeom>
          <a:noFill/>
        </p:spPr>
        <p:txBody>
          <a:bodyPr wrap="square" lIns="0" tIns="0" rIns="0" bIns="0" rtlCol="0">
            <a:noAutofit/>
          </a:bodyPr>
          <a:lstStyle/>
          <a:p>
            <a:pPr>
              <a:lnSpc>
                <a:spcPct val="90000"/>
              </a:lnSpc>
              <a:spcBef>
                <a:spcPts val="600"/>
              </a:spcBef>
            </a:pPr>
            <a:r>
              <a:rPr lang="en-US" spc="-50" dirty="0">
                <a:solidFill>
                  <a:schemeClr val="bg1"/>
                </a:solidFill>
              </a:rPr>
              <a:t>http://</a:t>
            </a:r>
            <a:r>
              <a:rPr lang="en-US" spc="-50" dirty="0" err="1">
                <a:solidFill>
                  <a:schemeClr val="bg1"/>
                </a:solidFill>
              </a:rPr>
              <a:t>www.whatarealtmetrics.com</a:t>
            </a:r>
            <a:r>
              <a:rPr lang="en-US" spc="-50" dirty="0">
                <a:solidFill>
                  <a:schemeClr val="bg1"/>
                </a:solidFill>
              </a:rPr>
              <a:t>/what/advantages/</a:t>
            </a:r>
          </a:p>
        </p:txBody>
      </p:sp>
    </p:spTree>
    <p:extLst>
      <p:ext uri="{BB962C8B-B14F-4D97-AF65-F5344CB8AC3E}">
        <p14:creationId xmlns:p14="http://schemas.microsoft.com/office/powerpoint/2010/main" val="940997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8398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BBCEA9DF-CA65-8046-868D-EE5121AB04C7}"/>
              </a:ext>
            </a:extLst>
          </p:cNvPr>
          <p:cNvSpPr/>
          <p:nvPr/>
        </p:nvSpPr>
        <p:spPr>
          <a:xfrm>
            <a:off x="565079" y="4068566"/>
            <a:ext cx="2178121" cy="1037690"/>
          </a:xfrm>
          <a:prstGeom prst="rect">
            <a:avLst/>
          </a:prstGeom>
          <a:solidFill>
            <a:srgbClr val="504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CEE2EC2-6B04-5148-822A-F1682418ECEF}"/>
              </a:ext>
            </a:extLst>
          </p:cNvPr>
          <p:cNvSpPr/>
          <p:nvPr/>
        </p:nvSpPr>
        <p:spPr>
          <a:xfrm>
            <a:off x="3308279" y="4089113"/>
            <a:ext cx="2178121" cy="1037690"/>
          </a:xfrm>
          <a:prstGeom prst="rect">
            <a:avLst/>
          </a:prstGeom>
          <a:solidFill>
            <a:srgbClr val="504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189E69F-E58D-0746-8100-10FC5EEA5C5D}"/>
              </a:ext>
            </a:extLst>
          </p:cNvPr>
          <p:cNvSpPr/>
          <p:nvPr/>
        </p:nvSpPr>
        <p:spPr>
          <a:xfrm>
            <a:off x="6131960" y="4068566"/>
            <a:ext cx="2178121" cy="1037690"/>
          </a:xfrm>
          <a:prstGeom prst="rect">
            <a:avLst/>
          </a:prstGeom>
          <a:solidFill>
            <a:srgbClr val="504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045054-0B50-C74E-907E-B1438E7A9D18}"/>
              </a:ext>
            </a:extLst>
          </p:cNvPr>
          <p:cNvSpPr txBox="1"/>
          <p:nvPr/>
        </p:nvSpPr>
        <p:spPr>
          <a:xfrm>
            <a:off x="640420" y="4125746"/>
            <a:ext cx="2270588" cy="923330"/>
          </a:xfrm>
          <a:prstGeom prst="rect">
            <a:avLst/>
          </a:prstGeom>
          <a:noFill/>
        </p:spPr>
        <p:txBody>
          <a:bodyPr wrap="square" rtlCol="0">
            <a:spAutoFit/>
          </a:bodyPr>
          <a:lstStyle/>
          <a:p>
            <a:r>
              <a:rPr lang="en-US" dirty="0">
                <a:solidFill>
                  <a:schemeClr val="bg1"/>
                </a:solidFill>
              </a:rPr>
              <a:t>Kristi Holmes </a:t>
            </a:r>
          </a:p>
          <a:p>
            <a:r>
              <a:rPr lang="en-US" dirty="0">
                <a:solidFill>
                  <a:schemeClr val="bg1"/>
                </a:solidFill>
              </a:rPr>
              <a:t>Director, </a:t>
            </a:r>
            <a:r>
              <a:rPr lang="en-US" dirty="0" err="1">
                <a:solidFill>
                  <a:schemeClr val="bg1"/>
                </a:solidFill>
              </a:rPr>
              <a:t>Galter</a:t>
            </a:r>
            <a:r>
              <a:rPr lang="en-US" dirty="0">
                <a:solidFill>
                  <a:schemeClr val="bg1"/>
                </a:solidFill>
              </a:rPr>
              <a:t> Health Sciences Library </a:t>
            </a:r>
          </a:p>
        </p:txBody>
      </p:sp>
      <p:sp>
        <p:nvSpPr>
          <p:cNvPr id="7" name="TextBox 6">
            <a:extLst>
              <a:ext uri="{FF2B5EF4-FFF2-40B4-BE49-F238E27FC236}">
                <a16:creationId xmlns:a16="http://schemas.microsoft.com/office/drawing/2014/main" id="{18564B3D-47C8-A741-B8AE-AF053B5A5850}"/>
              </a:ext>
            </a:extLst>
          </p:cNvPr>
          <p:cNvSpPr txBox="1"/>
          <p:nvPr/>
        </p:nvSpPr>
        <p:spPr>
          <a:xfrm>
            <a:off x="3631057" y="4125746"/>
            <a:ext cx="2823681" cy="923330"/>
          </a:xfrm>
          <a:prstGeom prst="rect">
            <a:avLst/>
          </a:prstGeom>
          <a:noFill/>
        </p:spPr>
        <p:txBody>
          <a:bodyPr wrap="square" rtlCol="0">
            <a:spAutoFit/>
          </a:bodyPr>
          <a:lstStyle/>
          <a:p>
            <a:r>
              <a:rPr lang="en-US" dirty="0">
                <a:solidFill>
                  <a:schemeClr val="bg1"/>
                </a:solidFill>
              </a:rPr>
              <a:t>Karen </a:t>
            </a:r>
            <a:r>
              <a:rPr lang="en-US" dirty="0" err="1">
                <a:solidFill>
                  <a:schemeClr val="bg1"/>
                </a:solidFill>
              </a:rPr>
              <a:t>Gutzman</a:t>
            </a:r>
            <a:r>
              <a:rPr lang="en-US" dirty="0">
                <a:solidFill>
                  <a:schemeClr val="bg1"/>
                </a:solidFill>
              </a:rPr>
              <a:t> </a:t>
            </a:r>
          </a:p>
          <a:p>
            <a:r>
              <a:rPr lang="en-US" dirty="0">
                <a:solidFill>
                  <a:schemeClr val="bg1"/>
                </a:solidFill>
              </a:rPr>
              <a:t>Digital Innovations </a:t>
            </a:r>
          </a:p>
          <a:p>
            <a:r>
              <a:rPr lang="en-US" dirty="0">
                <a:solidFill>
                  <a:schemeClr val="bg1"/>
                </a:solidFill>
              </a:rPr>
              <a:t>Librarian</a:t>
            </a:r>
          </a:p>
        </p:txBody>
      </p:sp>
      <p:sp>
        <p:nvSpPr>
          <p:cNvPr id="8" name="TextBox 7">
            <a:extLst>
              <a:ext uri="{FF2B5EF4-FFF2-40B4-BE49-F238E27FC236}">
                <a16:creationId xmlns:a16="http://schemas.microsoft.com/office/drawing/2014/main" id="{E939B1D8-50E1-F640-8E7A-F5A3CCECF259}"/>
              </a:ext>
            </a:extLst>
          </p:cNvPr>
          <p:cNvSpPr txBox="1"/>
          <p:nvPr/>
        </p:nvSpPr>
        <p:spPr>
          <a:xfrm>
            <a:off x="6548919" y="4089113"/>
            <a:ext cx="2595081" cy="923330"/>
          </a:xfrm>
          <a:prstGeom prst="rect">
            <a:avLst/>
          </a:prstGeom>
          <a:noFill/>
        </p:spPr>
        <p:txBody>
          <a:bodyPr wrap="square" rtlCol="0">
            <a:spAutoFit/>
          </a:bodyPr>
          <a:lstStyle/>
          <a:p>
            <a:r>
              <a:rPr lang="en-US" dirty="0">
                <a:solidFill>
                  <a:schemeClr val="bg1"/>
                </a:solidFill>
              </a:rPr>
              <a:t>Patty Smith</a:t>
            </a:r>
          </a:p>
          <a:p>
            <a:r>
              <a:rPr lang="en-US" dirty="0">
                <a:solidFill>
                  <a:schemeClr val="bg1"/>
                </a:solidFill>
              </a:rPr>
              <a:t>Research Impact</a:t>
            </a:r>
          </a:p>
          <a:p>
            <a:r>
              <a:rPr lang="en-US" dirty="0">
                <a:solidFill>
                  <a:schemeClr val="bg1"/>
                </a:solidFill>
              </a:rPr>
              <a:t>Librarian</a:t>
            </a:r>
          </a:p>
        </p:txBody>
      </p:sp>
    </p:spTree>
    <p:extLst>
      <p:ext uri="{BB962C8B-B14F-4D97-AF65-F5344CB8AC3E}">
        <p14:creationId xmlns:p14="http://schemas.microsoft.com/office/powerpoint/2010/main" val="210577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0468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07" y="320699"/>
            <a:ext cx="6464501" cy="4581857"/>
          </a:xfrm>
          <a:prstGeom prst="rect">
            <a:avLst/>
          </a:prstGeom>
          <a:ln w="22225">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225" y="5634531"/>
            <a:ext cx="3070746" cy="1056337"/>
          </a:xfrm>
          <a:prstGeom prst="rect">
            <a:avLst/>
          </a:prstGeom>
        </p:spPr>
      </p:pic>
      <p:sp>
        <p:nvSpPr>
          <p:cNvPr id="7" name="TextBox 6"/>
          <p:cNvSpPr txBox="1"/>
          <p:nvPr/>
        </p:nvSpPr>
        <p:spPr>
          <a:xfrm>
            <a:off x="3998585" y="5014135"/>
            <a:ext cx="4819951" cy="369332"/>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www.altmetric.com</a:t>
            </a:r>
            <a:r>
              <a:rPr lang="en-US" dirty="0">
                <a:solidFill>
                  <a:schemeClr val="bg1"/>
                </a:solidFill>
              </a:rPr>
              <a:t>/products/free-tools/</a:t>
            </a:r>
          </a:p>
        </p:txBody>
      </p:sp>
    </p:spTree>
    <p:extLst>
      <p:ext uri="{BB962C8B-B14F-4D97-AF65-F5344CB8AC3E}">
        <p14:creationId xmlns:p14="http://schemas.microsoft.com/office/powerpoint/2010/main" val="1769398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6295"/>
          <a:stretch/>
        </p:blipFill>
        <p:spPr>
          <a:xfrm>
            <a:off x="2" y="0"/>
            <a:ext cx="4974419" cy="4940300"/>
          </a:xfrm>
          <a:prstGeom prst="rect">
            <a:avLst/>
          </a:prstGeom>
        </p:spPr>
      </p:pic>
      <p:sp>
        <p:nvSpPr>
          <p:cNvPr id="4" name="TextBox 3"/>
          <p:cNvSpPr txBox="1"/>
          <p:nvPr/>
        </p:nvSpPr>
        <p:spPr>
          <a:xfrm>
            <a:off x="1214460" y="4032102"/>
            <a:ext cx="7233314" cy="2585323"/>
          </a:xfrm>
          <a:prstGeom prst="rect">
            <a:avLst/>
          </a:prstGeom>
          <a:noFill/>
        </p:spPr>
        <p:txBody>
          <a:bodyPr wrap="square" rtlCol="0">
            <a:spAutoFit/>
          </a:bodyPr>
          <a:lstStyle/>
          <a:p>
            <a:r>
              <a:rPr lang="en-US" dirty="0"/>
              <a:t>How </a:t>
            </a:r>
            <a:r>
              <a:rPr lang="en-US" dirty="0" err="1"/>
              <a:t>PlumX</a:t>
            </a:r>
            <a:r>
              <a:rPr lang="en-US" dirty="0"/>
              <a:t> Metrics on Scopus help tell the story of your research:</a:t>
            </a:r>
          </a:p>
          <a:p>
            <a:r>
              <a:rPr lang="en-US" dirty="0">
                <a:hlinkClick r:id="rId4"/>
              </a:rPr>
              <a:t>https://www.elsevier.com/solutions/scopus/support/webinars</a:t>
            </a:r>
            <a:endParaRPr lang="en-US" dirty="0"/>
          </a:p>
          <a:p>
            <a:endParaRPr lang="en-US" dirty="0"/>
          </a:p>
          <a:p>
            <a:r>
              <a:rPr lang="en-US" dirty="0"/>
              <a:t>Plum Goes Orange: Elsevier Acquires Plum Analytics</a:t>
            </a:r>
          </a:p>
          <a:p>
            <a:r>
              <a:rPr lang="en-US" dirty="0">
                <a:hlinkClick r:id="rId5"/>
              </a:rPr>
              <a:t>https://scholarlykitchen.sspnet.org/2017/02/02/plum-goes-orange-elsevier-acquires-plum-analytics/</a:t>
            </a:r>
            <a:endParaRPr lang="en-US" dirty="0"/>
          </a:p>
          <a:p>
            <a:endParaRPr lang="en-US" dirty="0"/>
          </a:p>
          <a:p>
            <a:r>
              <a:rPr lang="en-US" dirty="0"/>
              <a:t>Spotlight on Captures: Early indicators of citation counts:</a:t>
            </a:r>
          </a:p>
          <a:p>
            <a:r>
              <a:rPr lang="en-US" dirty="0">
                <a:hlinkClick r:id="rId6"/>
              </a:rPr>
              <a:t>https://</a:t>
            </a:r>
            <a:r>
              <a:rPr lang="en-US" dirty="0" err="1">
                <a:hlinkClick r:id="rId6"/>
              </a:rPr>
              <a:t>plumanalytics.com</a:t>
            </a:r>
            <a:r>
              <a:rPr lang="en-US" dirty="0">
                <a:hlinkClick r:id="rId6"/>
              </a:rPr>
              <a:t>/captures-early-indicators-citation-counts/</a:t>
            </a:r>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5202" y="2"/>
            <a:ext cx="2402006" cy="1080903"/>
          </a:xfrm>
          <a:prstGeom prst="rect">
            <a:avLst/>
          </a:prstGeom>
        </p:spPr>
      </p:pic>
    </p:spTree>
    <p:extLst>
      <p:ext uri="{BB962C8B-B14F-4D97-AF65-F5344CB8AC3E}">
        <p14:creationId xmlns:p14="http://schemas.microsoft.com/office/powerpoint/2010/main" val="1633599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420"/>
          <a:stretch/>
        </p:blipFill>
        <p:spPr>
          <a:xfrm>
            <a:off x="0" y="1"/>
            <a:ext cx="9312480" cy="6632812"/>
          </a:xfrm>
          <a:prstGeom prst="rect">
            <a:avLst/>
          </a:prstGeom>
        </p:spPr>
      </p:pic>
    </p:spTree>
    <p:extLst>
      <p:ext uri="{BB962C8B-B14F-4D97-AF65-F5344CB8AC3E}">
        <p14:creationId xmlns:p14="http://schemas.microsoft.com/office/powerpoint/2010/main" val="552186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385" y="1534331"/>
            <a:ext cx="6607910" cy="4948480"/>
          </a:xfrm>
          <a:prstGeom prst="rect">
            <a:avLst/>
          </a:prstGeom>
          <a:ln>
            <a:solidFill>
              <a:schemeClr val="tx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25" y="361802"/>
            <a:ext cx="7578671" cy="3527180"/>
          </a:xfrm>
          <a:prstGeom prst="rect">
            <a:avLst/>
          </a:prstGeom>
          <a:ln>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370" y="1704812"/>
            <a:ext cx="5328188" cy="4094375"/>
          </a:xfrm>
          <a:prstGeom prst="rect">
            <a:avLst/>
          </a:prstGeom>
          <a:ln>
            <a:solidFill>
              <a:schemeClr val="tx1"/>
            </a:solidFill>
          </a:ln>
        </p:spPr>
      </p:pic>
    </p:spTree>
    <p:extLst>
      <p:ext uri="{BB962C8B-B14F-4D97-AF65-F5344CB8AC3E}">
        <p14:creationId xmlns:p14="http://schemas.microsoft.com/office/powerpoint/2010/main" val="3616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944678" y="139485"/>
            <a:ext cx="3223647" cy="278969"/>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18109" y="6486041"/>
            <a:ext cx="3223647" cy="278969"/>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089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3868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7004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464231" y="0"/>
            <a:ext cx="3998562" cy="588936"/>
          </a:xfrm>
          <a:prstGeom prst="rect">
            <a:avLst/>
          </a:prstGeom>
          <a:solidFill>
            <a:srgbClr val="B9B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50203" y="6269064"/>
            <a:ext cx="3998562" cy="588936"/>
          </a:xfrm>
          <a:prstGeom prst="rect">
            <a:avLst/>
          </a:prstGeom>
          <a:solidFill>
            <a:srgbClr val="B9B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754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9680" y="287634"/>
            <a:ext cx="7886700" cy="1325563"/>
          </a:xfrm>
        </p:spPr>
        <p:txBody>
          <a:bodyPr>
            <a:normAutofit/>
          </a:bodyPr>
          <a:lstStyle/>
          <a:p>
            <a:r>
              <a:rPr lang="en-US" sz="3600" dirty="0">
                <a:solidFill>
                  <a:srgbClr val="504688"/>
                </a:solidFill>
                <a:latin typeface="Bangla MN" charset="0"/>
                <a:ea typeface="Bangla MN" charset="0"/>
                <a:cs typeface="Bangla MN" charset="0"/>
              </a:rPr>
              <a:t>Hands-on demo</a:t>
            </a:r>
            <a:br>
              <a:rPr lang="en-US" sz="4000" dirty="0">
                <a:solidFill>
                  <a:srgbClr val="504688"/>
                </a:solidFill>
                <a:latin typeface="Bangla MN" charset="0"/>
                <a:ea typeface="Bangla MN" charset="0"/>
                <a:cs typeface="Bangla MN" charset="0"/>
              </a:rPr>
            </a:br>
            <a:r>
              <a:rPr lang="en-US" sz="2000" dirty="0">
                <a:solidFill>
                  <a:srgbClr val="504688"/>
                </a:solidFill>
                <a:latin typeface="Bangla MN" charset="0"/>
                <a:ea typeface="Bangla MN" charset="0"/>
                <a:cs typeface="Bangla MN" charset="0"/>
              </a:rPr>
              <a:t>Teresa Woodruff,  PhD. </a:t>
            </a:r>
          </a:p>
        </p:txBody>
      </p:sp>
      <p:sp>
        <p:nvSpPr>
          <p:cNvPr id="3" name="Content Placeholder 2"/>
          <p:cNvSpPr>
            <a:spLocks noGrp="1"/>
          </p:cNvSpPr>
          <p:nvPr>
            <p:ph idx="1"/>
          </p:nvPr>
        </p:nvSpPr>
        <p:spPr/>
        <p:txBody>
          <a:bodyPr>
            <a:normAutofit fontScale="92500" lnSpcReduction="20000"/>
          </a:bodyPr>
          <a:lstStyle/>
          <a:p>
            <a:pPr marL="0" indent="0">
              <a:lnSpc>
                <a:spcPct val="100000"/>
              </a:lnSpc>
              <a:buNone/>
            </a:pPr>
            <a:r>
              <a:rPr lang="en-US" sz="2000" b="1" dirty="0">
                <a:solidFill>
                  <a:srgbClr val="504688"/>
                </a:solidFill>
                <a:latin typeface="Arial" charset="0"/>
                <a:ea typeface="Arial" charset="0"/>
                <a:cs typeface="Arial" charset="0"/>
              </a:rPr>
              <a:t>News attention</a:t>
            </a:r>
          </a:p>
          <a:p>
            <a:pPr marL="0" indent="0">
              <a:lnSpc>
                <a:spcPct val="100000"/>
              </a:lnSpc>
              <a:buNone/>
            </a:pPr>
            <a:r>
              <a:rPr lang="en-US" sz="2000" dirty="0">
                <a:solidFill>
                  <a:srgbClr val="504688"/>
                </a:solidFill>
                <a:latin typeface="Arial" charset="0"/>
                <a:ea typeface="Arial" charset="0"/>
                <a:cs typeface="Arial" charset="0"/>
                <a:hlinkClick r:id="rId2"/>
              </a:rPr>
              <a:t>https://www.ncbi.nlm.nih.gov/pubmed/28509899</a:t>
            </a:r>
            <a:endParaRPr lang="en-US" sz="2000" dirty="0">
              <a:solidFill>
                <a:srgbClr val="504688"/>
              </a:solidFill>
              <a:latin typeface="Arial" charset="0"/>
              <a:ea typeface="Arial" charset="0"/>
              <a:cs typeface="Arial" charset="0"/>
            </a:endParaRPr>
          </a:p>
          <a:p>
            <a:pPr marL="0" indent="0">
              <a:lnSpc>
                <a:spcPct val="100000"/>
              </a:lnSpc>
              <a:buNone/>
            </a:pPr>
            <a:r>
              <a:rPr lang="en-US" sz="1500" dirty="0">
                <a:solidFill>
                  <a:srgbClr val="504688"/>
                </a:solidFill>
                <a:latin typeface="Arial" charset="0"/>
                <a:ea typeface="Arial" charset="0"/>
                <a:cs typeface="Arial" charset="0"/>
              </a:rPr>
              <a:t>Link to </a:t>
            </a:r>
            <a:r>
              <a:rPr lang="en-US" sz="1500" dirty="0" err="1">
                <a:solidFill>
                  <a:srgbClr val="504688"/>
                </a:solidFill>
                <a:latin typeface="Arial" charset="0"/>
                <a:ea typeface="Arial" charset="0"/>
                <a:cs typeface="Arial" charset="0"/>
              </a:rPr>
              <a:t>Altmetric</a:t>
            </a:r>
            <a:r>
              <a:rPr lang="en-US" sz="1500" dirty="0">
                <a:solidFill>
                  <a:srgbClr val="504688"/>
                </a:solidFill>
                <a:latin typeface="Arial" charset="0"/>
                <a:ea typeface="Arial" charset="0"/>
                <a:cs typeface="Arial" charset="0"/>
              </a:rPr>
              <a:t> page: </a:t>
            </a:r>
            <a:r>
              <a:rPr lang="en-US" sz="1500" dirty="0">
                <a:solidFill>
                  <a:srgbClr val="504688"/>
                </a:solidFill>
                <a:latin typeface="Arial" charset="0"/>
                <a:ea typeface="Arial" charset="0"/>
                <a:cs typeface="Arial" charset="0"/>
                <a:hlinkClick r:id="rId3"/>
              </a:rPr>
              <a:t>https://www.altmetric.com/details/20191355?src=bookmarklet</a:t>
            </a:r>
            <a:endParaRPr lang="en-US" sz="2000" b="1" dirty="0">
              <a:solidFill>
                <a:srgbClr val="504688"/>
              </a:solidFill>
              <a:latin typeface="Arial" charset="0"/>
              <a:ea typeface="Arial" charset="0"/>
              <a:cs typeface="Arial" charset="0"/>
            </a:endParaRPr>
          </a:p>
          <a:p>
            <a:pPr marL="0" indent="0">
              <a:lnSpc>
                <a:spcPct val="100000"/>
              </a:lnSpc>
              <a:buNone/>
            </a:pPr>
            <a:r>
              <a:rPr lang="en-US" sz="2000" b="1" dirty="0">
                <a:solidFill>
                  <a:srgbClr val="504688"/>
                </a:solidFill>
                <a:latin typeface="Arial" charset="0"/>
                <a:ea typeface="Arial" charset="0"/>
                <a:cs typeface="Arial" charset="0"/>
              </a:rPr>
              <a:t>Policy citation </a:t>
            </a:r>
          </a:p>
          <a:p>
            <a:pPr marL="0" indent="0">
              <a:lnSpc>
                <a:spcPct val="100000"/>
              </a:lnSpc>
              <a:buNone/>
            </a:pPr>
            <a:r>
              <a:rPr lang="en-US" sz="2000" dirty="0">
                <a:solidFill>
                  <a:srgbClr val="504688"/>
                </a:solidFill>
                <a:latin typeface="Arial" charset="0"/>
                <a:ea typeface="Arial" charset="0"/>
                <a:cs typeface="Arial" charset="0"/>
                <a:hlinkClick r:id="rId4"/>
              </a:rPr>
              <a:t>https://www.ncbi.nlm.nih.gov/pubmed/20187725</a:t>
            </a:r>
            <a:endParaRPr lang="en-US" sz="2000" dirty="0">
              <a:solidFill>
                <a:srgbClr val="504688"/>
              </a:solidFill>
              <a:latin typeface="Arial" charset="0"/>
              <a:ea typeface="Arial" charset="0"/>
              <a:cs typeface="Arial" charset="0"/>
            </a:endParaRPr>
          </a:p>
          <a:p>
            <a:pPr marL="0" indent="0">
              <a:lnSpc>
                <a:spcPct val="100000"/>
              </a:lnSpc>
              <a:buNone/>
            </a:pPr>
            <a:r>
              <a:rPr lang="en-US" sz="1500" dirty="0">
                <a:solidFill>
                  <a:srgbClr val="504688"/>
                </a:solidFill>
                <a:latin typeface="Arial" charset="0"/>
                <a:ea typeface="Arial" charset="0"/>
                <a:cs typeface="Arial" charset="0"/>
              </a:rPr>
              <a:t>Link to </a:t>
            </a:r>
            <a:r>
              <a:rPr lang="en-US" sz="1500" dirty="0" err="1">
                <a:solidFill>
                  <a:srgbClr val="504688"/>
                </a:solidFill>
                <a:latin typeface="Arial" charset="0"/>
                <a:ea typeface="Arial" charset="0"/>
                <a:cs typeface="Arial" charset="0"/>
              </a:rPr>
              <a:t>Altmetric</a:t>
            </a:r>
            <a:r>
              <a:rPr lang="en-US" sz="1500" dirty="0">
                <a:solidFill>
                  <a:srgbClr val="504688"/>
                </a:solidFill>
                <a:latin typeface="Arial" charset="0"/>
                <a:ea typeface="Arial" charset="0"/>
                <a:cs typeface="Arial" charset="0"/>
              </a:rPr>
              <a:t> page: </a:t>
            </a:r>
            <a:r>
              <a:rPr lang="en-US" sz="1500" dirty="0">
                <a:solidFill>
                  <a:srgbClr val="504688"/>
                </a:solidFill>
                <a:latin typeface="Arial" charset="0"/>
                <a:ea typeface="Arial" charset="0"/>
                <a:cs typeface="Arial" charset="0"/>
                <a:hlinkClick r:id="rId5"/>
              </a:rPr>
              <a:t>https://www.altmetric.com/details/15018084?src=bookmarklet</a:t>
            </a:r>
            <a:endParaRPr lang="en-US" sz="1500" dirty="0">
              <a:solidFill>
                <a:srgbClr val="504688"/>
              </a:solidFill>
              <a:latin typeface="Arial" charset="0"/>
              <a:ea typeface="Arial" charset="0"/>
              <a:cs typeface="Arial" charset="0"/>
            </a:endParaRPr>
          </a:p>
          <a:p>
            <a:pPr marL="0" indent="0">
              <a:lnSpc>
                <a:spcPct val="100000"/>
              </a:lnSpc>
              <a:buNone/>
            </a:pPr>
            <a:endParaRPr lang="en-US" sz="2000" dirty="0">
              <a:solidFill>
                <a:srgbClr val="504688"/>
              </a:solidFill>
              <a:latin typeface="Arial" charset="0"/>
              <a:ea typeface="Arial" charset="0"/>
              <a:cs typeface="Arial" charset="0"/>
            </a:endParaRPr>
          </a:p>
          <a:p>
            <a:pPr marL="0" indent="0">
              <a:lnSpc>
                <a:spcPct val="100000"/>
              </a:lnSpc>
              <a:buNone/>
            </a:pPr>
            <a:r>
              <a:rPr lang="en-US" sz="2000" b="1" dirty="0">
                <a:solidFill>
                  <a:srgbClr val="504688"/>
                </a:solidFill>
                <a:latin typeface="Arial" charset="0"/>
                <a:ea typeface="Arial" charset="0"/>
                <a:cs typeface="Arial" charset="0"/>
              </a:rPr>
              <a:t>Impact story</a:t>
            </a:r>
          </a:p>
          <a:p>
            <a:pPr marL="0" indent="0">
              <a:lnSpc>
                <a:spcPct val="100000"/>
              </a:lnSpc>
              <a:buNone/>
            </a:pPr>
            <a:r>
              <a:rPr lang="en-US" sz="2000" dirty="0">
                <a:solidFill>
                  <a:srgbClr val="504688"/>
                </a:solidFill>
                <a:latin typeface="Arial" charset="0"/>
                <a:ea typeface="Arial" charset="0"/>
                <a:cs typeface="Arial" charset="0"/>
                <a:hlinkClick r:id="rId6"/>
              </a:rPr>
              <a:t>https://profiles.impactstory.org/u/0000-0002-1197-3399</a:t>
            </a:r>
            <a:endParaRPr lang="en-US" sz="2000" dirty="0">
              <a:solidFill>
                <a:srgbClr val="504688"/>
              </a:solidFill>
              <a:latin typeface="Arial" charset="0"/>
              <a:ea typeface="Arial" charset="0"/>
              <a:cs typeface="Arial" charset="0"/>
            </a:endParaRPr>
          </a:p>
          <a:p>
            <a:pPr marL="0" indent="0">
              <a:lnSpc>
                <a:spcPct val="100000"/>
              </a:lnSpc>
              <a:buNone/>
            </a:pPr>
            <a:endParaRPr lang="en-US" sz="2000" dirty="0">
              <a:solidFill>
                <a:srgbClr val="504688"/>
              </a:solidFill>
              <a:latin typeface="Arial" charset="0"/>
              <a:ea typeface="Arial" charset="0"/>
              <a:cs typeface="Arial" charset="0"/>
            </a:endParaRPr>
          </a:p>
          <a:p>
            <a:pPr marL="0" indent="0">
              <a:lnSpc>
                <a:spcPct val="100000"/>
              </a:lnSpc>
              <a:buNone/>
            </a:pPr>
            <a:r>
              <a:rPr lang="en-US" sz="2000" b="1" dirty="0">
                <a:solidFill>
                  <a:srgbClr val="504688"/>
                </a:solidFill>
                <a:latin typeface="Arial" charset="0"/>
                <a:ea typeface="Arial" charset="0"/>
                <a:cs typeface="Arial" charset="0"/>
              </a:rPr>
              <a:t>Metrics Toolkit</a:t>
            </a:r>
          </a:p>
          <a:p>
            <a:pPr marL="0" indent="0">
              <a:lnSpc>
                <a:spcPct val="100000"/>
              </a:lnSpc>
              <a:buNone/>
            </a:pPr>
            <a:r>
              <a:rPr lang="en-US" sz="2000" dirty="0">
                <a:solidFill>
                  <a:srgbClr val="504688"/>
                </a:solidFill>
                <a:latin typeface="Arial" charset="0"/>
                <a:ea typeface="Arial" charset="0"/>
                <a:cs typeface="Arial" charset="0"/>
                <a:hlinkClick r:id="rId7"/>
              </a:rPr>
              <a:t>http://www.metrics-toolkit.org/</a:t>
            </a:r>
            <a:endParaRPr lang="en-US" sz="2000" dirty="0">
              <a:solidFill>
                <a:srgbClr val="504688"/>
              </a:solidFill>
              <a:latin typeface="Arial" charset="0"/>
              <a:ea typeface="Arial" charset="0"/>
              <a:cs typeface="Arial" charset="0"/>
            </a:endParaRPr>
          </a:p>
          <a:p>
            <a:pPr marL="0" indent="0">
              <a:lnSpc>
                <a:spcPct val="100000"/>
              </a:lnSpc>
              <a:buNone/>
            </a:pPr>
            <a:endParaRPr lang="en-US" sz="2000" dirty="0">
              <a:solidFill>
                <a:srgbClr val="504688"/>
              </a:solidFill>
              <a:latin typeface="Arial" charset="0"/>
              <a:ea typeface="Arial" charset="0"/>
              <a:cs typeface="Arial" charset="0"/>
            </a:endParaRPr>
          </a:p>
          <a:p>
            <a:endParaRPr lang="en-US" sz="2000" dirty="0">
              <a:solidFill>
                <a:schemeClr val="bg1"/>
              </a:solidFill>
              <a:latin typeface="Arial" charset="0"/>
              <a:ea typeface="Arial" charset="0"/>
              <a:cs typeface="Arial" charset="0"/>
            </a:endParaRPr>
          </a:p>
          <a:p>
            <a:endParaRPr lang="en-US" sz="2000" dirty="0">
              <a:latin typeface="Arial" charset="0"/>
              <a:ea typeface="Arial" charset="0"/>
              <a:cs typeface="Arial" charset="0"/>
            </a:endParaRPr>
          </a:p>
          <a:p>
            <a:endParaRPr lang="en-US" dirty="0"/>
          </a:p>
        </p:txBody>
      </p:sp>
      <p:sp>
        <p:nvSpPr>
          <p:cNvPr id="4" name="TextBox 3"/>
          <p:cNvSpPr txBox="1"/>
          <p:nvPr/>
        </p:nvSpPr>
        <p:spPr>
          <a:xfrm>
            <a:off x="7919634" y="237124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78503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Oval 1"/>
          <p:cNvSpPr/>
          <p:nvPr/>
        </p:nvSpPr>
        <p:spPr>
          <a:xfrm>
            <a:off x="4122549" y="5532897"/>
            <a:ext cx="61993" cy="61993"/>
          </a:xfrm>
          <a:prstGeom prst="ellipse">
            <a:avLst/>
          </a:prstGeom>
          <a:solidFill>
            <a:srgbClr val="504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686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04688"/>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247968" y="3108325"/>
            <a:ext cx="938932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a:solidFill>
                  <a:srgbClr val="CEF740"/>
                </a:solidFill>
                <a:latin typeface="Bangla MN" charset="0"/>
                <a:ea typeface="Bangla MN" charset="0"/>
                <a:cs typeface="Bangla MN" charset="0"/>
              </a:rPr>
              <a:t>Alt</a:t>
            </a:r>
            <a:r>
              <a:rPr lang="en-US" sz="3900">
                <a:solidFill>
                  <a:schemeClr val="bg1"/>
                </a:solidFill>
                <a:latin typeface="Bangla MN" charset="0"/>
                <a:ea typeface="Bangla MN" charset="0"/>
                <a:cs typeface="Bangla MN" charset="0"/>
              </a:rPr>
              <a:t>ernative metrics </a:t>
            </a:r>
            <a:r>
              <a:rPr lang="en-US" sz="3900" dirty="0">
                <a:solidFill>
                  <a:schemeClr val="bg1"/>
                </a:solidFill>
                <a:latin typeface="Bangla MN" charset="0"/>
                <a:ea typeface="Bangla MN" charset="0"/>
                <a:cs typeface="Bangla MN" charset="0"/>
              </a:rPr>
              <a:t>= </a:t>
            </a:r>
            <a:r>
              <a:rPr lang="en-US" sz="3900" b="1" dirty="0" err="1">
                <a:solidFill>
                  <a:srgbClr val="CEF740"/>
                </a:solidFill>
                <a:latin typeface="Bangla MN" charset="0"/>
                <a:ea typeface="Bangla MN" charset="0"/>
                <a:cs typeface="Bangla MN" charset="0"/>
              </a:rPr>
              <a:t>Alt</a:t>
            </a:r>
            <a:r>
              <a:rPr lang="en-US" sz="3900" dirty="0" err="1">
                <a:solidFill>
                  <a:schemeClr val="bg1"/>
                </a:solidFill>
                <a:latin typeface="Bangla MN" charset="0"/>
                <a:ea typeface="Bangla MN" charset="0"/>
                <a:cs typeface="Bangla MN" charset="0"/>
              </a:rPr>
              <a:t>metrics</a:t>
            </a:r>
            <a:endParaRPr lang="en-US" sz="3900" dirty="0">
              <a:solidFill>
                <a:schemeClr val="bg1"/>
              </a:solidFill>
              <a:latin typeface="Bangla MN" charset="0"/>
              <a:ea typeface="Bangla MN" charset="0"/>
              <a:cs typeface="Bangla MN" charset="0"/>
            </a:endParaRPr>
          </a:p>
        </p:txBody>
      </p:sp>
      <p:sp>
        <p:nvSpPr>
          <p:cNvPr id="4" name="Rectangle 3"/>
          <p:cNvSpPr/>
          <p:nvPr/>
        </p:nvSpPr>
        <p:spPr>
          <a:xfrm>
            <a:off x="0" y="0"/>
            <a:ext cx="9144000" cy="2169763"/>
          </a:xfrm>
          <a:prstGeom prst="rect">
            <a:avLst/>
          </a:prstGeom>
          <a:solidFill>
            <a:srgbClr val="AD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4433889"/>
            <a:ext cx="9144000" cy="2424112"/>
          </a:xfrm>
          <a:prstGeom prst="rect">
            <a:avLst/>
          </a:prstGeom>
          <a:solidFill>
            <a:srgbClr val="AD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854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91320" y="2807957"/>
            <a:ext cx="5404514" cy="338554"/>
          </a:xfrm>
          <a:prstGeom prst="rect">
            <a:avLst/>
          </a:prstGeom>
          <a:noFill/>
        </p:spPr>
        <p:txBody>
          <a:bodyPr wrap="square" rtlCol="0">
            <a:spAutoFit/>
          </a:bodyPr>
          <a:lstStyle/>
          <a:p>
            <a:r>
              <a:rPr lang="en-US" sz="1600" dirty="0">
                <a:hlinkClick r:id="rId4"/>
              </a:rPr>
              <a:t>http://</a:t>
            </a:r>
            <a:r>
              <a:rPr lang="en-US" sz="1600" dirty="0" err="1">
                <a:hlinkClick r:id="rId4"/>
              </a:rPr>
              <a:t>impact.ref.ac.uk</a:t>
            </a:r>
            <a:r>
              <a:rPr lang="en-US" sz="1600" dirty="0">
                <a:hlinkClick r:id="rId4"/>
              </a:rPr>
              <a:t>/</a:t>
            </a:r>
            <a:r>
              <a:rPr lang="en-US" sz="1600" dirty="0" err="1">
                <a:hlinkClick r:id="rId4"/>
              </a:rPr>
              <a:t>CaseStudies</a:t>
            </a:r>
            <a:r>
              <a:rPr lang="en-US" sz="1600" dirty="0">
                <a:hlinkClick r:id="rId4"/>
              </a:rPr>
              <a:t>/  </a:t>
            </a:r>
            <a:endParaRPr lang="en-US" sz="1600" dirty="0"/>
          </a:p>
        </p:txBody>
      </p:sp>
      <p:sp>
        <p:nvSpPr>
          <p:cNvPr id="5" name="TextBox 4"/>
          <p:cNvSpPr txBox="1"/>
          <p:nvPr/>
        </p:nvSpPr>
        <p:spPr>
          <a:xfrm>
            <a:off x="491320" y="3737745"/>
            <a:ext cx="7874758" cy="338554"/>
          </a:xfrm>
          <a:prstGeom prst="rect">
            <a:avLst/>
          </a:prstGeom>
          <a:noFill/>
        </p:spPr>
        <p:txBody>
          <a:bodyPr wrap="square" rtlCol="0">
            <a:spAutoFit/>
          </a:bodyPr>
          <a:lstStyle/>
          <a:p>
            <a:r>
              <a:rPr lang="en-US" sz="1600" dirty="0">
                <a:hlinkClick r:id="rId5"/>
              </a:rPr>
              <a:t>https://staticaltmetric.s3.amazonaws.com/uploads/2016/05/NIH-</a:t>
            </a:r>
            <a:r>
              <a:rPr lang="en-US" sz="1600" dirty="0" err="1">
                <a:hlinkClick r:id="rId5"/>
              </a:rPr>
              <a:t>guide.pdf</a:t>
            </a:r>
            <a:r>
              <a:rPr lang="en-US" sz="1600" dirty="0">
                <a:hlinkClick r:id="rId5"/>
              </a:rPr>
              <a:t> </a:t>
            </a:r>
            <a:endParaRPr lang="en-US" sz="1600" dirty="0"/>
          </a:p>
        </p:txBody>
      </p:sp>
      <p:sp>
        <p:nvSpPr>
          <p:cNvPr id="6" name="TextBox 5"/>
          <p:cNvSpPr txBox="1"/>
          <p:nvPr/>
        </p:nvSpPr>
        <p:spPr>
          <a:xfrm>
            <a:off x="491320" y="4708477"/>
            <a:ext cx="9007522" cy="338554"/>
          </a:xfrm>
          <a:prstGeom prst="rect">
            <a:avLst/>
          </a:prstGeom>
          <a:noFill/>
        </p:spPr>
        <p:txBody>
          <a:bodyPr wrap="square" rtlCol="0">
            <a:spAutoFit/>
          </a:bodyPr>
          <a:lstStyle/>
          <a:p>
            <a:r>
              <a:rPr lang="en-US" sz="1600" dirty="0">
                <a:hlinkClick r:id="rId6"/>
              </a:rPr>
              <a:t>https://</a:t>
            </a:r>
            <a:r>
              <a:rPr lang="en-US" sz="1600" dirty="0" err="1">
                <a:hlinkClick r:id="rId6"/>
              </a:rPr>
              <a:t>galter.northwestern.edu</a:t>
            </a:r>
            <a:r>
              <a:rPr lang="en-US" sz="1600" dirty="0">
                <a:hlinkClick r:id="rId6"/>
              </a:rPr>
              <a:t>/news/using-alternative-metrics-to-tell-your-science-story </a:t>
            </a:r>
            <a:endParaRPr lang="en-US" sz="1600" dirty="0"/>
          </a:p>
        </p:txBody>
      </p:sp>
    </p:spTree>
    <p:extLst>
      <p:ext uri="{BB962C8B-B14F-4D97-AF65-F5344CB8AC3E}">
        <p14:creationId xmlns:p14="http://schemas.microsoft.com/office/powerpoint/2010/main" val="116649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841424" cy="1690689"/>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600" dirty="0">
                <a:solidFill>
                  <a:schemeClr val="bg1"/>
                </a:solidFill>
                <a:latin typeface="Bangla MN" charset="0"/>
                <a:ea typeface="Bangla MN" charset="0"/>
                <a:cs typeface="Bangla MN" charset="0"/>
              </a:rPr>
              <a:t>Why concern ourselves with </a:t>
            </a:r>
            <a:r>
              <a:rPr lang="en-US" sz="3600" dirty="0" err="1">
                <a:solidFill>
                  <a:schemeClr val="bg1"/>
                </a:solidFill>
                <a:latin typeface="Bangla MN" charset="0"/>
                <a:ea typeface="Bangla MN" charset="0"/>
                <a:cs typeface="Bangla MN" charset="0"/>
              </a:rPr>
              <a:t>Altmetrics</a:t>
            </a:r>
            <a:r>
              <a:rPr lang="en-US" sz="3600" dirty="0">
                <a:solidFill>
                  <a:schemeClr val="bg1"/>
                </a:solidFill>
                <a:latin typeface="Bangla MN" charset="0"/>
                <a:ea typeface="Bangla MN" charset="0"/>
                <a:cs typeface="Bangla MN" charset="0"/>
              </a:rPr>
              <a:t>?</a:t>
            </a:r>
          </a:p>
        </p:txBody>
      </p:sp>
      <p:sp>
        <p:nvSpPr>
          <p:cNvPr id="4" name="Slide Number Placeholder 3"/>
          <p:cNvSpPr>
            <a:spLocks noGrp="1"/>
          </p:cNvSpPr>
          <p:nvPr>
            <p:ph type="sldNum" sz="quarter" idx="12"/>
          </p:nvPr>
        </p:nvSpPr>
        <p:spPr/>
        <p:txBody>
          <a:bodyPr/>
          <a:lstStyle/>
          <a:p>
            <a:fld id="{9B65B6A6-FAAC-8D40-ABA9-800731FE8BE4}" type="slidenum">
              <a:rPr lang="en-US" smtClean="0"/>
              <a:t>31</a:t>
            </a:fld>
            <a:endParaRPr lang="en-US"/>
          </a:p>
        </p:txBody>
      </p:sp>
      <p:sp>
        <p:nvSpPr>
          <p:cNvPr id="7" name="Content Placeholder 6"/>
          <p:cNvSpPr>
            <a:spLocks noGrp="1"/>
          </p:cNvSpPr>
          <p:nvPr>
            <p:ph idx="1"/>
          </p:nvPr>
        </p:nvSpPr>
        <p:spPr>
          <a:xfrm>
            <a:off x="628650" y="1980605"/>
            <a:ext cx="7886700" cy="4351338"/>
          </a:xfrm>
        </p:spPr>
        <p:txBody>
          <a:bodyPr>
            <a:normAutofit fontScale="70000" lnSpcReduction="20000"/>
          </a:bodyPr>
          <a:lstStyle/>
          <a:p>
            <a:r>
              <a:rPr lang="en-US" dirty="0">
                <a:solidFill>
                  <a:schemeClr val="tx1">
                    <a:lumMod val="50000"/>
                    <a:lumOff val="50000"/>
                  </a:schemeClr>
                </a:solidFill>
                <a:latin typeface="Arial" charset="0"/>
                <a:ea typeface="Arial" charset="0"/>
                <a:cs typeface="Arial" charset="0"/>
              </a:rPr>
              <a:t>Articles with positive </a:t>
            </a:r>
            <a:r>
              <a:rPr lang="en-US" dirty="0" err="1">
                <a:solidFill>
                  <a:schemeClr val="tx1">
                    <a:lumMod val="50000"/>
                    <a:lumOff val="50000"/>
                  </a:schemeClr>
                </a:solidFill>
                <a:latin typeface="Arial" charset="0"/>
                <a:ea typeface="Arial" charset="0"/>
                <a:cs typeface="Arial" charset="0"/>
              </a:rPr>
              <a:t>altmetrics</a:t>
            </a:r>
            <a:r>
              <a:rPr lang="en-US" dirty="0">
                <a:solidFill>
                  <a:schemeClr val="tx1">
                    <a:lumMod val="50000"/>
                    <a:lumOff val="50000"/>
                  </a:schemeClr>
                </a:solidFill>
                <a:latin typeface="Arial" charset="0"/>
                <a:ea typeface="Arial" charset="0"/>
                <a:cs typeface="Arial" charset="0"/>
              </a:rPr>
              <a:t> scores also have higher citations when compared to similar articles</a:t>
            </a:r>
            <a:r>
              <a:rPr lang="en-US" sz="1700" dirty="0">
                <a:solidFill>
                  <a:schemeClr val="tx1">
                    <a:lumMod val="50000"/>
                    <a:lumOff val="50000"/>
                  </a:schemeClr>
                </a:solidFill>
                <a:latin typeface="Arial" charset="0"/>
                <a:ea typeface="Arial" charset="0"/>
                <a:cs typeface="Arial" charset="0"/>
              </a:rPr>
              <a:t>. </a:t>
            </a:r>
            <a:r>
              <a:rPr lang="en-US" sz="1700" dirty="0">
                <a:solidFill>
                  <a:schemeClr val="tx1">
                    <a:lumMod val="50000"/>
                    <a:lumOff val="50000"/>
                  </a:schemeClr>
                </a:solidFill>
                <a:latin typeface="Arial" charset="0"/>
                <a:ea typeface="Arial" charset="0"/>
                <a:cs typeface="Arial" charset="0"/>
                <a:hlinkClick r:id="rId3"/>
              </a:rPr>
              <a:t>(Thelwall M, et al. 2013)</a:t>
            </a:r>
            <a:endParaRPr lang="en-US" sz="1700" dirty="0">
              <a:solidFill>
                <a:schemeClr val="tx1">
                  <a:lumMod val="50000"/>
                  <a:lumOff val="50000"/>
                </a:schemeClr>
              </a:solidFill>
              <a:latin typeface="Arial" charset="0"/>
              <a:ea typeface="Arial" charset="0"/>
              <a:cs typeface="Arial" charset="0"/>
            </a:endParaRPr>
          </a:p>
          <a:p>
            <a:pPr marL="0" indent="0">
              <a:buNone/>
            </a:pPr>
            <a:endParaRPr lang="en-US" dirty="0">
              <a:solidFill>
                <a:schemeClr val="tx1">
                  <a:lumMod val="50000"/>
                  <a:lumOff val="50000"/>
                </a:schemeClr>
              </a:solidFill>
              <a:latin typeface="Arial" charset="0"/>
              <a:ea typeface="Arial" charset="0"/>
              <a:cs typeface="Arial" charset="0"/>
            </a:endParaRPr>
          </a:p>
          <a:p>
            <a:r>
              <a:rPr lang="en-US" b="1" dirty="0">
                <a:solidFill>
                  <a:schemeClr val="tx1">
                    <a:lumMod val="50000"/>
                    <a:lumOff val="50000"/>
                  </a:schemeClr>
                </a:solidFill>
                <a:latin typeface="Arial" charset="0"/>
                <a:ea typeface="Arial" charset="0"/>
                <a:cs typeface="Arial" charset="0"/>
              </a:rPr>
              <a:t>Social Media</a:t>
            </a:r>
            <a:r>
              <a:rPr lang="en-US" dirty="0">
                <a:solidFill>
                  <a:schemeClr val="tx1">
                    <a:lumMod val="50000"/>
                    <a:lumOff val="50000"/>
                  </a:schemeClr>
                </a:solidFill>
                <a:latin typeface="Arial" charset="0"/>
                <a:ea typeface="Arial" charset="0"/>
                <a:cs typeface="Arial" charset="0"/>
              </a:rPr>
              <a:t>. Tweets, Facebook wall posts, blog mentions, mainstream media mentions, and forum posts are associated with citation counts, though the magnitude of this association is not known. </a:t>
            </a:r>
            <a:r>
              <a:rPr lang="en-US" sz="1700" dirty="0">
                <a:solidFill>
                  <a:schemeClr val="tx1">
                    <a:lumMod val="50000"/>
                    <a:lumOff val="50000"/>
                  </a:schemeClr>
                </a:solidFill>
                <a:latin typeface="Arial" charset="0"/>
                <a:ea typeface="Arial" charset="0"/>
                <a:cs typeface="Arial" charset="0"/>
                <a:hlinkClick r:id="rId3"/>
              </a:rPr>
              <a:t>(Thelwall M, et al. 2013)</a:t>
            </a:r>
            <a:endParaRPr lang="en-US" sz="1700" dirty="0">
              <a:solidFill>
                <a:schemeClr val="tx1">
                  <a:lumMod val="50000"/>
                  <a:lumOff val="50000"/>
                </a:schemeClr>
              </a:solidFill>
              <a:latin typeface="Arial" charset="0"/>
              <a:ea typeface="Arial" charset="0"/>
              <a:cs typeface="Arial" charset="0"/>
            </a:endParaRPr>
          </a:p>
          <a:p>
            <a:pPr marL="0" indent="0">
              <a:buNone/>
            </a:pPr>
            <a:endParaRPr lang="en-US" dirty="0">
              <a:solidFill>
                <a:schemeClr val="tx1">
                  <a:lumMod val="50000"/>
                  <a:lumOff val="50000"/>
                </a:schemeClr>
              </a:solidFill>
              <a:latin typeface="Arial" charset="0"/>
              <a:ea typeface="Arial" charset="0"/>
              <a:cs typeface="Arial" charset="0"/>
            </a:endParaRPr>
          </a:p>
          <a:p>
            <a:r>
              <a:rPr lang="en-US" b="1" dirty="0">
                <a:solidFill>
                  <a:schemeClr val="tx1">
                    <a:lumMod val="50000"/>
                    <a:lumOff val="50000"/>
                  </a:schemeClr>
                </a:solidFill>
                <a:latin typeface="Arial" charset="0"/>
                <a:ea typeface="Arial" charset="0"/>
                <a:cs typeface="Arial" charset="0"/>
              </a:rPr>
              <a:t>Online Reference Managers</a:t>
            </a:r>
            <a:r>
              <a:rPr lang="en-US" dirty="0">
                <a:solidFill>
                  <a:schemeClr val="tx1">
                    <a:lumMod val="50000"/>
                    <a:lumOff val="50000"/>
                  </a:schemeClr>
                </a:solidFill>
                <a:latin typeface="Arial" charset="0"/>
                <a:ea typeface="Arial" charset="0"/>
                <a:cs typeface="Arial" charset="0"/>
              </a:rPr>
              <a:t>. Articles saved in </a:t>
            </a:r>
            <a:r>
              <a:rPr lang="en-US" dirty="0" err="1">
                <a:solidFill>
                  <a:schemeClr val="tx1">
                    <a:lumMod val="50000"/>
                    <a:lumOff val="50000"/>
                  </a:schemeClr>
                </a:solidFill>
                <a:latin typeface="Arial" charset="0"/>
                <a:ea typeface="Arial" charset="0"/>
                <a:cs typeface="Arial" charset="0"/>
              </a:rPr>
              <a:t>CiteULike</a:t>
            </a:r>
            <a:r>
              <a:rPr lang="en-US" dirty="0">
                <a:solidFill>
                  <a:schemeClr val="tx1">
                    <a:lumMod val="50000"/>
                    <a:lumOff val="50000"/>
                  </a:schemeClr>
                </a:solidFill>
                <a:latin typeface="Arial" charset="0"/>
                <a:ea typeface="Arial" charset="0"/>
                <a:cs typeface="Arial" charset="0"/>
              </a:rPr>
              <a:t> and </a:t>
            </a:r>
            <a:r>
              <a:rPr lang="en-US" dirty="0" err="1">
                <a:solidFill>
                  <a:schemeClr val="tx1">
                    <a:lumMod val="50000"/>
                    <a:lumOff val="50000"/>
                  </a:schemeClr>
                </a:solidFill>
                <a:latin typeface="Arial" charset="0"/>
                <a:ea typeface="Arial" charset="0"/>
                <a:cs typeface="Arial" charset="0"/>
              </a:rPr>
              <a:t>Mendeley</a:t>
            </a:r>
            <a:r>
              <a:rPr lang="en-US" dirty="0">
                <a:solidFill>
                  <a:schemeClr val="tx1">
                    <a:lumMod val="50000"/>
                    <a:lumOff val="50000"/>
                  </a:schemeClr>
                </a:solidFill>
                <a:latin typeface="Arial" charset="0"/>
                <a:ea typeface="Arial" charset="0"/>
                <a:cs typeface="Arial" charset="0"/>
              </a:rPr>
              <a:t> are also likely to have citation counts in Web of Science. </a:t>
            </a:r>
            <a:r>
              <a:rPr lang="en-US" sz="1700" dirty="0">
                <a:solidFill>
                  <a:schemeClr val="tx1">
                    <a:lumMod val="50000"/>
                    <a:lumOff val="50000"/>
                  </a:schemeClr>
                </a:solidFill>
                <a:latin typeface="Arial" charset="0"/>
                <a:ea typeface="Arial" charset="0"/>
                <a:cs typeface="Arial" charset="0"/>
                <a:hlinkClick r:id="rId4"/>
              </a:rPr>
              <a:t>(Li X, et al. 2012)</a:t>
            </a:r>
            <a:endParaRPr lang="en-US" sz="1700" dirty="0">
              <a:solidFill>
                <a:schemeClr val="tx1">
                  <a:lumMod val="50000"/>
                  <a:lumOff val="50000"/>
                </a:schemeClr>
              </a:solidFill>
              <a:latin typeface="Arial" charset="0"/>
              <a:ea typeface="Arial" charset="0"/>
              <a:cs typeface="Arial" charset="0"/>
            </a:endParaRPr>
          </a:p>
          <a:p>
            <a:pPr marL="0" indent="0">
              <a:buNone/>
            </a:pPr>
            <a:endParaRPr lang="en-US" dirty="0">
              <a:solidFill>
                <a:schemeClr val="tx1">
                  <a:lumMod val="50000"/>
                  <a:lumOff val="50000"/>
                </a:schemeClr>
              </a:solidFill>
              <a:latin typeface="Arial" charset="0"/>
              <a:ea typeface="Arial" charset="0"/>
              <a:cs typeface="Arial" charset="0"/>
            </a:endParaRPr>
          </a:p>
          <a:p>
            <a:r>
              <a:rPr lang="en-US" b="1" dirty="0">
                <a:solidFill>
                  <a:schemeClr val="tx1">
                    <a:lumMod val="50000"/>
                    <a:lumOff val="50000"/>
                  </a:schemeClr>
                </a:solidFill>
                <a:latin typeface="Arial" charset="0"/>
                <a:ea typeface="Arial" charset="0"/>
                <a:cs typeface="Arial" charset="0"/>
              </a:rPr>
              <a:t>Blogs.</a:t>
            </a:r>
            <a:r>
              <a:rPr lang="en-US" dirty="0">
                <a:solidFill>
                  <a:schemeClr val="tx1">
                    <a:lumMod val="50000"/>
                    <a:lumOff val="50000"/>
                  </a:schemeClr>
                </a:solidFill>
                <a:latin typeface="Arial" charset="0"/>
                <a:ea typeface="Arial" charset="0"/>
                <a:cs typeface="Arial" charset="0"/>
              </a:rPr>
              <a:t> Articles receiving blog citations close to their publication time receive more journal citations later than the articles in the same journal published in the same year that did not receive such blog citations. </a:t>
            </a:r>
            <a:r>
              <a:rPr lang="en-US" sz="1700" dirty="0">
                <a:solidFill>
                  <a:schemeClr val="tx1">
                    <a:lumMod val="50000"/>
                    <a:lumOff val="50000"/>
                  </a:schemeClr>
                </a:solidFill>
                <a:latin typeface="Arial" charset="0"/>
                <a:ea typeface="Arial" charset="0"/>
                <a:cs typeface="Arial" charset="0"/>
                <a:hlinkClick r:id="rId5" action="ppaction://hlinkfile"/>
              </a:rPr>
              <a:t>(Shema H, et al. 2014)</a:t>
            </a:r>
            <a:endParaRPr lang="en-US" sz="1700" dirty="0">
              <a:solidFill>
                <a:schemeClr val="tx1">
                  <a:lumMod val="50000"/>
                  <a:lumOff val="50000"/>
                </a:schemeClr>
              </a:solidFill>
              <a:latin typeface="Arial" charset="0"/>
              <a:ea typeface="Arial" charset="0"/>
              <a:cs typeface="Arial" charset="0"/>
            </a:endParaRPr>
          </a:p>
          <a:p>
            <a:endParaRPr lang="en-US" dirty="0"/>
          </a:p>
        </p:txBody>
      </p:sp>
      <p:sp>
        <p:nvSpPr>
          <p:cNvPr id="3" name="Rectangle 2"/>
          <p:cNvSpPr/>
          <p:nvPr/>
        </p:nvSpPr>
        <p:spPr>
          <a:xfrm>
            <a:off x="8136610" y="6356351"/>
            <a:ext cx="3787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607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98"/>
            <a:ext cx="9144000" cy="6858000"/>
          </a:xfrm>
          <a:prstGeom prst="rect">
            <a:avLst/>
          </a:prstGeom>
        </p:spPr>
      </p:pic>
    </p:spTree>
    <p:extLst>
      <p:ext uri="{BB962C8B-B14F-4D97-AF65-F5344CB8AC3E}">
        <p14:creationId xmlns:p14="http://schemas.microsoft.com/office/powerpoint/2010/main" val="1083439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4784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4667534" y="0"/>
            <a:ext cx="4476466" cy="369332"/>
          </a:xfrm>
          <a:prstGeom prst="rect">
            <a:avLst/>
          </a:prstGeom>
          <a:noFill/>
        </p:spPr>
        <p:txBody>
          <a:bodyPr wrap="square" rtlCol="0">
            <a:spAutoFit/>
          </a:bodyPr>
          <a:lstStyle/>
          <a:p>
            <a:r>
              <a:rPr lang="en-US" dirty="0">
                <a:solidFill>
                  <a:srgbClr val="514588"/>
                </a:solidFill>
              </a:rPr>
              <a:t>Link to video: </a:t>
            </a:r>
            <a:r>
              <a:rPr lang="pt-BR" dirty="0" err="1">
                <a:solidFill>
                  <a:srgbClr val="514588"/>
                </a:solidFill>
              </a:rPr>
              <a:t>https</a:t>
            </a:r>
            <a:r>
              <a:rPr lang="pt-BR" dirty="0">
                <a:solidFill>
                  <a:srgbClr val="514588"/>
                </a:solidFill>
              </a:rPr>
              <a:t>://</a:t>
            </a:r>
            <a:r>
              <a:rPr lang="pt-BR" dirty="0" err="1">
                <a:solidFill>
                  <a:srgbClr val="514588"/>
                </a:solidFill>
              </a:rPr>
              <a:t>vimeo.com</a:t>
            </a:r>
            <a:r>
              <a:rPr lang="pt-BR" dirty="0">
                <a:solidFill>
                  <a:srgbClr val="514588"/>
                </a:solidFill>
              </a:rPr>
              <a:t>/133683418</a:t>
            </a:r>
            <a:endParaRPr lang="en-US" dirty="0">
              <a:solidFill>
                <a:srgbClr val="514588"/>
              </a:solidFill>
            </a:endParaRPr>
          </a:p>
        </p:txBody>
      </p:sp>
      <p:sp>
        <p:nvSpPr>
          <p:cNvPr id="4" name="Rectangle 3"/>
          <p:cNvSpPr/>
          <p:nvPr/>
        </p:nvSpPr>
        <p:spPr>
          <a:xfrm>
            <a:off x="123986" y="113609"/>
            <a:ext cx="1549831" cy="6458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262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481" y="402956"/>
            <a:ext cx="8973519" cy="6340197"/>
          </a:xfrm>
          <a:prstGeom prst="rect">
            <a:avLst/>
          </a:prstGeom>
        </p:spPr>
        <p:txBody>
          <a:bodyPr wrap="square">
            <a:spAutoFit/>
          </a:bodyPr>
          <a:lstStyle/>
          <a:p>
            <a:r>
              <a:rPr lang="en-US" sz="1400" b="1" dirty="0">
                <a:latin typeface="Arial" charset="0"/>
                <a:ea typeface="Arial" charset="0"/>
                <a:cs typeface="Arial" charset="0"/>
              </a:rPr>
              <a:t>Relevant Literature From the NNLM Data Thesaurus </a:t>
            </a:r>
            <a:r>
              <a:rPr lang="en-US" sz="1400" b="1" dirty="0">
                <a:latin typeface="Arial" charset="0"/>
                <a:ea typeface="Arial" charset="0"/>
                <a:cs typeface="Arial" charset="0"/>
                <a:hlinkClick r:id="rId2"/>
              </a:rPr>
              <a:t>https://nnlm.gov/data/thesaurus/altmetrics</a:t>
            </a:r>
            <a:r>
              <a:rPr lang="en-US" sz="1400" b="1" dirty="0">
                <a:latin typeface="Arial" charset="0"/>
                <a:ea typeface="Arial" charset="0"/>
                <a:cs typeface="Arial" charset="0"/>
              </a:rPr>
              <a:t>: </a:t>
            </a:r>
          </a:p>
          <a:p>
            <a:endParaRPr lang="en-US" sz="1400" b="1" dirty="0">
              <a:latin typeface="Arial" charset="0"/>
              <a:ea typeface="Arial" charset="0"/>
              <a:cs typeface="Arial" charset="0"/>
            </a:endParaRPr>
          </a:p>
          <a:p>
            <a:r>
              <a:rPr lang="en-US" sz="1400" dirty="0">
                <a:latin typeface="Arial" charset="0"/>
                <a:ea typeface="Arial" charset="0"/>
                <a:cs typeface="Arial" charset="0"/>
              </a:rPr>
              <a:t>Chamberlain S. (2013). </a:t>
            </a:r>
            <a:r>
              <a:rPr lang="en-US" sz="1400" dirty="0">
                <a:latin typeface="Arial" charset="0"/>
                <a:ea typeface="Arial" charset="0"/>
                <a:cs typeface="Arial" charset="0"/>
                <a:hlinkClick r:id="rId3"/>
              </a:rPr>
              <a:t>Consuming Article-Level Metrics </a:t>
            </a:r>
            <a:r>
              <a:rPr lang="en-US" sz="1400" dirty="0">
                <a:latin typeface="Arial" charset="0"/>
                <a:ea typeface="Arial" charset="0"/>
                <a:cs typeface="Arial" charset="0"/>
              </a:rPr>
              <a:t>Information Standards Quarterly, 25(2):5-13.</a:t>
            </a:r>
          </a:p>
          <a:p>
            <a:endParaRPr lang="en-US" sz="1400" dirty="0">
              <a:latin typeface="Arial" charset="0"/>
              <a:ea typeface="Arial" charset="0"/>
              <a:cs typeface="Arial" charset="0"/>
            </a:endParaRPr>
          </a:p>
          <a:p>
            <a:r>
              <a:rPr lang="en-US" sz="1400" dirty="0" err="1">
                <a:latin typeface="Arial" charset="0"/>
                <a:ea typeface="Arial" charset="0"/>
                <a:cs typeface="Arial" charset="0"/>
              </a:rPr>
              <a:t>Haustein</a:t>
            </a:r>
            <a:r>
              <a:rPr lang="en-US" sz="1400" dirty="0">
                <a:latin typeface="Arial" charset="0"/>
                <a:ea typeface="Arial" charset="0"/>
                <a:cs typeface="Arial" charset="0"/>
              </a:rPr>
              <a:t> S. (2016).</a:t>
            </a:r>
            <a:r>
              <a:rPr lang="en-US" sz="1400" dirty="0">
                <a:latin typeface="Arial" charset="0"/>
                <a:ea typeface="Arial" charset="0"/>
                <a:cs typeface="Arial" charset="0"/>
                <a:hlinkClick r:id="rId4"/>
              </a:rPr>
              <a:t> Grand challenges in altmetrics: heterogeneity, data quality and dependencies. </a:t>
            </a:r>
            <a:r>
              <a:rPr lang="en-US" sz="1400" dirty="0" err="1">
                <a:latin typeface="Arial" charset="0"/>
                <a:ea typeface="Arial" charset="0"/>
                <a:cs typeface="Arial" charset="0"/>
              </a:rPr>
              <a:t>Scientometrics</a:t>
            </a:r>
            <a:r>
              <a:rPr lang="en-US" sz="1400" dirty="0">
                <a:latin typeface="Arial" charset="0"/>
                <a:ea typeface="Arial" charset="0"/>
                <a:cs typeface="Arial" charset="0"/>
              </a:rPr>
              <a:t>, 108(1):413-423. </a:t>
            </a:r>
            <a:r>
              <a:rPr lang="en-US" sz="1400" dirty="0" err="1">
                <a:latin typeface="Arial" charset="0"/>
                <a:ea typeface="Arial" charset="0"/>
                <a:cs typeface="Arial" charset="0"/>
              </a:rPr>
              <a:t>doi.org</a:t>
            </a:r>
            <a:r>
              <a:rPr lang="en-US" sz="1400" dirty="0">
                <a:latin typeface="Arial" charset="0"/>
                <a:ea typeface="Arial" charset="0"/>
                <a:cs typeface="Arial" charset="0"/>
              </a:rPr>
              <a:t>/10.1007/s11192-016-1910-9. </a:t>
            </a:r>
          </a:p>
          <a:p>
            <a:r>
              <a:rPr lang="en-US" sz="1400" dirty="0">
                <a:latin typeface="Arial" charset="0"/>
                <a:ea typeface="Arial" charset="0"/>
                <a:cs typeface="Arial" charset="0"/>
              </a:rPr>
              <a:t>   </a:t>
            </a:r>
          </a:p>
          <a:p>
            <a:r>
              <a:rPr lang="en-US" sz="1400" dirty="0" err="1">
                <a:latin typeface="Arial" charset="0"/>
                <a:ea typeface="Arial" charset="0"/>
                <a:cs typeface="Arial" charset="0"/>
              </a:rPr>
              <a:t>Konkiel</a:t>
            </a:r>
            <a:r>
              <a:rPr lang="en-US" sz="1400" dirty="0">
                <a:latin typeface="Arial" charset="0"/>
                <a:ea typeface="Arial" charset="0"/>
                <a:cs typeface="Arial" charset="0"/>
              </a:rPr>
              <a:t> S, Scherer D. (2013). </a:t>
            </a:r>
            <a:r>
              <a:rPr lang="en-US" sz="1400" dirty="0">
                <a:latin typeface="Arial" charset="0"/>
                <a:ea typeface="Arial" charset="0"/>
                <a:cs typeface="Arial" charset="0"/>
                <a:hlinkClick r:id="rId5"/>
              </a:rPr>
              <a:t>New Opportunities for Repositories in the Age of Altmetrics.</a:t>
            </a:r>
            <a:r>
              <a:rPr lang="en-US" sz="1400" dirty="0">
                <a:latin typeface="Arial" charset="0"/>
                <a:ea typeface="Arial" charset="0"/>
                <a:cs typeface="Arial" charset="0"/>
              </a:rPr>
              <a:t> Bulletin of the Association for Information Science and Technology, April/May.</a:t>
            </a:r>
          </a:p>
          <a:p>
            <a:endParaRPr lang="en-US" sz="1400" dirty="0">
              <a:latin typeface="Arial" charset="0"/>
              <a:ea typeface="Arial" charset="0"/>
              <a:cs typeface="Arial" charset="0"/>
            </a:endParaRPr>
          </a:p>
          <a:p>
            <a:r>
              <a:rPr lang="en-US" sz="1400" dirty="0" err="1">
                <a:latin typeface="Arial" charset="0"/>
                <a:ea typeface="Arial" charset="0"/>
                <a:cs typeface="Arial" charset="0"/>
              </a:rPr>
              <a:t>Lapinski</a:t>
            </a:r>
            <a:r>
              <a:rPr lang="en-US" sz="1400" dirty="0">
                <a:latin typeface="Arial" charset="0"/>
                <a:ea typeface="Arial" charset="0"/>
                <a:cs typeface="Arial" charset="0"/>
              </a:rPr>
              <a:t> S, </a:t>
            </a:r>
            <a:r>
              <a:rPr lang="en-US" sz="1400" dirty="0" err="1">
                <a:latin typeface="Arial" charset="0"/>
                <a:ea typeface="Arial" charset="0"/>
                <a:cs typeface="Arial" charset="0"/>
              </a:rPr>
              <a:t>Piowowar</a:t>
            </a:r>
            <a:r>
              <a:rPr lang="en-US" sz="1400" dirty="0">
                <a:latin typeface="Arial" charset="0"/>
                <a:ea typeface="Arial" charset="0"/>
                <a:cs typeface="Arial" charset="0"/>
              </a:rPr>
              <a:t> H, </a:t>
            </a:r>
            <a:r>
              <a:rPr lang="en-US" sz="1400" dirty="0" err="1">
                <a:latin typeface="Arial" charset="0"/>
                <a:ea typeface="Arial" charset="0"/>
                <a:cs typeface="Arial" charset="0"/>
              </a:rPr>
              <a:t>Priem</a:t>
            </a:r>
            <a:r>
              <a:rPr lang="en-US" sz="1400" dirty="0">
                <a:latin typeface="Arial" charset="0"/>
                <a:ea typeface="Arial" charset="0"/>
                <a:cs typeface="Arial" charset="0"/>
              </a:rPr>
              <a:t> J. (2013). </a:t>
            </a:r>
            <a:r>
              <a:rPr lang="en-US" sz="1400" dirty="0">
                <a:latin typeface="Arial" charset="0"/>
                <a:ea typeface="Arial" charset="0"/>
                <a:cs typeface="Arial" charset="0"/>
                <a:hlinkClick r:id="rId6"/>
              </a:rPr>
              <a:t>Riding the crest of the altmetrics wave: How librarians can help prepare faculty for the next generation of research impact metrics</a:t>
            </a:r>
            <a:r>
              <a:rPr lang="en-US" sz="1400" dirty="0">
                <a:latin typeface="Arial" charset="0"/>
                <a:ea typeface="Arial" charset="0"/>
                <a:cs typeface="Arial" charset="0"/>
              </a:rPr>
              <a:t>. College and Research Libraries News, 74(6):292-300.</a:t>
            </a:r>
          </a:p>
          <a:p>
            <a:endParaRPr lang="en-US" sz="1400" dirty="0">
              <a:latin typeface="Arial" charset="0"/>
              <a:ea typeface="Arial" charset="0"/>
              <a:cs typeface="Arial" charset="0"/>
            </a:endParaRPr>
          </a:p>
          <a:p>
            <a:r>
              <a:rPr lang="en-US" sz="1400" dirty="0">
                <a:latin typeface="Arial" charset="0"/>
                <a:ea typeface="Arial" charset="0"/>
                <a:cs typeface="Arial" charset="0"/>
              </a:rPr>
              <a:t>Liu J, Adie E. (2014). </a:t>
            </a:r>
            <a:r>
              <a:rPr lang="en-US" sz="1400" dirty="0">
                <a:latin typeface="Arial" charset="0"/>
                <a:ea typeface="Arial" charset="0"/>
                <a:cs typeface="Arial" charset="0"/>
                <a:hlinkClick r:id="rId7"/>
              </a:rPr>
              <a:t>Realising the potential of altmetrics within institutions</a:t>
            </a:r>
            <a:r>
              <a:rPr lang="sk-SK" sz="1400" dirty="0">
                <a:latin typeface="Arial" charset="0"/>
                <a:ea typeface="Arial" charset="0"/>
                <a:cs typeface="Arial" charset="0"/>
              </a:rPr>
              <a:t>. Ariadne, 72.</a:t>
            </a:r>
          </a:p>
          <a:p>
            <a:endParaRPr lang="sk-SK" sz="1400" dirty="0">
              <a:latin typeface="Arial" charset="0"/>
              <a:ea typeface="Arial" charset="0"/>
              <a:cs typeface="Arial" charset="0"/>
            </a:endParaRPr>
          </a:p>
          <a:p>
            <a:r>
              <a:rPr lang="sk-SK" sz="1400" dirty="0" err="1">
                <a:latin typeface="Arial" charset="0"/>
                <a:ea typeface="Arial" charset="0"/>
                <a:cs typeface="Arial" charset="0"/>
              </a:rPr>
              <a:t>Piwowar</a:t>
            </a:r>
            <a:r>
              <a:rPr lang="sk-SK" sz="1400" dirty="0">
                <a:latin typeface="Arial" charset="0"/>
                <a:ea typeface="Arial" charset="0"/>
                <a:cs typeface="Arial" charset="0"/>
              </a:rPr>
              <a:t> H. (2013). </a:t>
            </a:r>
            <a:r>
              <a:rPr lang="sk-SK" sz="1400" dirty="0" err="1">
                <a:latin typeface="Arial" charset="0"/>
                <a:ea typeface="Arial" charset="0"/>
                <a:cs typeface="Arial" charset="0"/>
              </a:rPr>
              <a:t>Altmetrics</a:t>
            </a:r>
            <a:r>
              <a:rPr lang="sk-SK" sz="1400" dirty="0">
                <a:latin typeface="Arial" charset="0"/>
                <a:ea typeface="Arial" charset="0"/>
                <a:cs typeface="Arial" charset="0"/>
              </a:rPr>
              <a:t>: </a:t>
            </a:r>
            <a:r>
              <a:rPr lang="sk-SK" sz="1400" dirty="0" err="1">
                <a:latin typeface="Arial" charset="0"/>
                <a:ea typeface="Arial" charset="0"/>
                <a:cs typeface="Arial" charset="0"/>
              </a:rPr>
              <a:t>Value</a:t>
            </a:r>
            <a:r>
              <a:rPr lang="sk-SK" sz="1400" dirty="0">
                <a:latin typeface="Arial" charset="0"/>
                <a:ea typeface="Arial" charset="0"/>
                <a:cs typeface="Arial" charset="0"/>
              </a:rPr>
              <a:t> </a:t>
            </a:r>
            <a:r>
              <a:rPr lang="sk-SK" sz="1400" dirty="0" err="1">
                <a:latin typeface="Arial" charset="0"/>
                <a:ea typeface="Arial" charset="0"/>
                <a:cs typeface="Arial" charset="0"/>
              </a:rPr>
              <a:t>all</a:t>
            </a:r>
            <a:r>
              <a:rPr lang="sk-SK" sz="1400" dirty="0">
                <a:latin typeface="Arial" charset="0"/>
                <a:ea typeface="Arial" charset="0"/>
                <a:cs typeface="Arial" charset="0"/>
              </a:rPr>
              <a:t> </a:t>
            </a:r>
            <a:r>
              <a:rPr lang="sk-SK" sz="1400" dirty="0" err="1">
                <a:latin typeface="Arial" charset="0"/>
                <a:ea typeface="Arial" charset="0"/>
                <a:cs typeface="Arial" charset="0"/>
              </a:rPr>
              <a:t>research</a:t>
            </a:r>
            <a:r>
              <a:rPr lang="sk-SK" sz="1400" dirty="0">
                <a:latin typeface="Arial" charset="0"/>
                <a:ea typeface="Arial" charset="0"/>
                <a:cs typeface="Arial" charset="0"/>
              </a:rPr>
              <a:t> </a:t>
            </a:r>
            <a:r>
              <a:rPr lang="sk-SK" sz="1400" dirty="0" err="1">
                <a:latin typeface="Arial" charset="0"/>
                <a:ea typeface="Arial" charset="0"/>
                <a:cs typeface="Arial" charset="0"/>
              </a:rPr>
              <a:t>products</a:t>
            </a:r>
            <a:r>
              <a:rPr lang="sk-SK" sz="1400" dirty="0">
                <a:latin typeface="Arial" charset="0"/>
                <a:ea typeface="Arial" charset="0"/>
                <a:cs typeface="Arial" charset="0"/>
              </a:rPr>
              <a:t>. Nature, 493(159).</a:t>
            </a:r>
          </a:p>
          <a:p>
            <a:endParaRPr lang="sk-SK" sz="1400" dirty="0">
              <a:latin typeface="Arial" charset="0"/>
              <a:ea typeface="Arial" charset="0"/>
              <a:cs typeface="Arial" charset="0"/>
            </a:endParaRPr>
          </a:p>
          <a:p>
            <a:r>
              <a:rPr lang="en-US" sz="1400" dirty="0" err="1">
                <a:latin typeface="Arial" charset="0"/>
                <a:ea typeface="Arial" charset="0"/>
                <a:cs typeface="Arial" charset="0"/>
              </a:rPr>
              <a:t>Priem</a:t>
            </a:r>
            <a:r>
              <a:rPr lang="en-US" sz="1400" dirty="0">
                <a:latin typeface="Arial" charset="0"/>
                <a:ea typeface="Arial" charset="0"/>
                <a:cs typeface="Arial" charset="0"/>
              </a:rPr>
              <a:t> J. (2013). Scholarship: Beyond the paper. Nature, 495(7442):437-440. doi:10.1038/495437a</a:t>
            </a:r>
          </a:p>
          <a:p>
            <a:endParaRPr lang="en-US" sz="1400" dirty="0">
              <a:latin typeface="Arial" charset="0"/>
              <a:ea typeface="Arial" charset="0"/>
              <a:cs typeface="Arial" charset="0"/>
            </a:endParaRPr>
          </a:p>
          <a:p>
            <a:r>
              <a:rPr lang="en-US" sz="1400" dirty="0" err="1">
                <a:latin typeface="Arial" charset="0"/>
                <a:ea typeface="Arial" charset="0"/>
                <a:cs typeface="Arial" charset="0"/>
              </a:rPr>
              <a:t>Priem</a:t>
            </a:r>
            <a:r>
              <a:rPr lang="en-US" sz="1400" dirty="0">
                <a:latin typeface="Arial" charset="0"/>
                <a:ea typeface="Arial" charset="0"/>
                <a:cs typeface="Arial" charset="0"/>
              </a:rPr>
              <a:t> J, Parra C, </a:t>
            </a:r>
            <a:r>
              <a:rPr lang="en-US" sz="1400" dirty="0" err="1">
                <a:latin typeface="Arial" charset="0"/>
                <a:ea typeface="Arial" charset="0"/>
                <a:cs typeface="Arial" charset="0"/>
              </a:rPr>
              <a:t>Piwowar</a:t>
            </a:r>
            <a:r>
              <a:rPr lang="en-US" sz="1400" dirty="0">
                <a:latin typeface="Arial" charset="0"/>
                <a:ea typeface="Arial" charset="0"/>
                <a:cs typeface="Arial" charset="0"/>
              </a:rPr>
              <a:t> H, </a:t>
            </a:r>
            <a:r>
              <a:rPr lang="en-US" sz="1400" dirty="0" err="1">
                <a:latin typeface="Arial" charset="0"/>
                <a:ea typeface="Arial" charset="0"/>
                <a:cs typeface="Arial" charset="0"/>
              </a:rPr>
              <a:t>Groth</a:t>
            </a:r>
            <a:r>
              <a:rPr lang="en-US" sz="1400" dirty="0">
                <a:latin typeface="Arial" charset="0"/>
                <a:ea typeface="Arial" charset="0"/>
                <a:cs typeface="Arial" charset="0"/>
              </a:rPr>
              <a:t> P, </a:t>
            </a:r>
            <a:r>
              <a:rPr lang="en-US" sz="1400" dirty="0" err="1">
                <a:latin typeface="Arial" charset="0"/>
                <a:ea typeface="Arial" charset="0"/>
                <a:cs typeface="Arial" charset="0"/>
              </a:rPr>
              <a:t>Waagmeester</a:t>
            </a:r>
            <a:r>
              <a:rPr lang="en-US" sz="1400" dirty="0">
                <a:latin typeface="Arial" charset="0"/>
                <a:ea typeface="Arial" charset="0"/>
                <a:cs typeface="Arial" charset="0"/>
              </a:rPr>
              <a:t> A. (2012).</a:t>
            </a:r>
            <a:r>
              <a:rPr lang="en-US" sz="1400" dirty="0">
                <a:latin typeface="Arial" charset="0"/>
                <a:ea typeface="Arial" charset="0"/>
                <a:cs typeface="Arial" charset="0"/>
                <a:hlinkClick r:id="rId8"/>
              </a:rPr>
              <a:t> Uncovering impacts: a case study in using altmetrics tools</a:t>
            </a:r>
            <a:r>
              <a:rPr lang="en-US" sz="1400" dirty="0">
                <a:latin typeface="Arial" charset="0"/>
                <a:ea typeface="Arial" charset="0"/>
                <a:cs typeface="Arial" charset="0"/>
              </a:rPr>
              <a:t>. Proceedings of the Workshop on Semantic Publishing (</a:t>
            </a:r>
            <a:r>
              <a:rPr lang="en-US" sz="1400" dirty="0" err="1">
                <a:latin typeface="Arial" charset="0"/>
                <a:ea typeface="Arial" charset="0"/>
                <a:cs typeface="Arial" charset="0"/>
              </a:rPr>
              <a:t>SePublica</a:t>
            </a:r>
            <a:r>
              <a:rPr lang="en-US" sz="1400" dirty="0">
                <a:latin typeface="Arial" charset="0"/>
                <a:ea typeface="Arial" charset="0"/>
                <a:cs typeface="Arial" charset="0"/>
              </a:rPr>
              <a:t> 2012) 9th Extended Semantic Web Conference. Crete, Greece. p. 42–4.</a:t>
            </a:r>
          </a:p>
          <a:p>
            <a:endParaRPr lang="en-US" sz="1400" dirty="0">
              <a:latin typeface="Arial" charset="0"/>
              <a:ea typeface="Arial" charset="0"/>
              <a:cs typeface="Arial" charset="0"/>
            </a:endParaRPr>
          </a:p>
          <a:p>
            <a:r>
              <a:rPr lang="en-US" sz="1400" dirty="0" err="1">
                <a:latin typeface="Arial" charset="0"/>
                <a:ea typeface="Arial" charset="0"/>
                <a:cs typeface="Arial" charset="0"/>
              </a:rPr>
              <a:t>Priem</a:t>
            </a:r>
            <a:r>
              <a:rPr lang="en-US" sz="1400" dirty="0">
                <a:latin typeface="Arial" charset="0"/>
                <a:ea typeface="Arial" charset="0"/>
                <a:cs typeface="Arial" charset="0"/>
              </a:rPr>
              <a:t> J, </a:t>
            </a:r>
            <a:r>
              <a:rPr lang="en-US" sz="1400" dirty="0" err="1">
                <a:latin typeface="Arial" charset="0"/>
                <a:ea typeface="Arial" charset="0"/>
                <a:cs typeface="Arial" charset="0"/>
              </a:rPr>
              <a:t>Piwowar</a:t>
            </a:r>
            <a:r>
              <a:rPr lang="en-US" sz="1400" dirty="0">
                <a:latin typeface="Arial" charset="0"/>
                <a:ea typeface="Arial" charset="0"/>
                <a:cs typeface="Arial" charset="0"/>
              </a:rPr>
              <a:t> HA, </a:t>
            </a:r>
            <a:r>
              <a:rPr lang="en-US" sz="1400" dirty="0" err="1">
                <a:latin typeface="Arial" charset="0"/>
                <a:ea typeface="Arial" charset="0"/>
                <a:cs typeface="Arial" charset="0"/>
              </a:rPr>
              <a:t>Hemminger</a:t>
            </a:r>
            <a:r>
              <a:rPr lang="en-US" sz="1400" dirty="0">
                <a:latin typeface="Arial" charset="0"/>
                <a:ea typeface="Arial" charset="0"/>
                <a:cs typeface="Arial" charset="0"/>
              </a:rPr>
              <a:t> B. (2012). </a:t>
            </a:r>
            <a:r>
              <a:rPr lang="en-US" sz="1400" dirty="0">
                <a:latin typeface="Arial" charset="0"/>
                <a:ea typeface="Arial" charset="0"/>
                <a:cs typeface="Arial" charset="0"/>
                <a:hlinkClick r:id="rId9"/>
              </a:rPr>
              <a:t>Altmetrics in the wild: Using social media to explore scholarly impact</a:t>
            </a:r>
            <a:r>
              <a:rPr lang="en-US" sz="1400" dirty="0">
                <a:latin typeface="Arial" charset="0"/>
                <a:ea typeface="Arial" charset="0"/>
                <a:cs typeface="Arial" charset="0"/>
              </a:rPr>
              <a:t>.</a:t>
            </a:r>
          </a:p>
          <a:p>
            <a:endParaRPr lang="en-US" sz="1400" dirty="0">
              <a:latin typeface="Arial" charset="0"/>
              <a:ea typeface="Arial" charset="0"/>
              <a:cs typeface="Arial" charset="0"/>
            </a:endParaRPr>
          </a:p>
          <a:p>
            <a:r>
              <a:rPr lang="en-US" sz="1400" dirty="0" err="1">
                <a:latin typeface="Arial" charset="0"/>
                <a:ea typeface="Arial" charset="0"/>
                <a:cs typeface="Arial" charset="0"/>
              </a:rPr>
              <a:t>Priem</a:t>
            </a:r>
            <a:r>
              <a:rPr lang="en-US" sz="1400" dirty="0">
                <a:latin typeface="Arial" charset="0"/>
                <a:ea typeface="Arial" charset="0"/>
                <a:cs typeface="Arial" charset="0"/>
              </a:rPr>
              <a:t> J, </a:t>
            </a:r>
            <a:r>
              <a:rPr lang="en-US" sz="1400" dirty="0" err="1">
                <a:latin typeface="Arial" charset="0"/>
                <a:ea typeface="Arial" charset="0"/>
                <a:cs typeface="Arial" charset="0"/>
              </a:rPr>
              <a:t>Taraborelli</a:t>
            </a:r>
            <a:r>
              <a:rPr lang="en-US" sz="1400" dirty="0">
                <a:latin typeface="Arial" charset="0"/>
                <a:ea typeface="Arial" charset="0"/>
                <a:cs typeface="Arial" charset="0"/>
              </a:rPr>
              <a:t> D, </a:t>
            </a:r>
            <a:r>
              <a:rPr lang="en-US" sz="1400" dirty="0" err="1">
                <a:latin typeface="Arial" charset="0"/>
                <a:ea typeface="Arial" charset="0"/>
                <a:cs typeface="Arial" charset="0"/>
              </a:rPr>
              <a:t>Groth</a:t>
            </a:r>
            <a:r>
              <a:rPr lang="en-US" sz="1400" dirty="0">
                <a:latin typeface="Arial" charset="0"/>
                <a:ea typeface="Arial" charset="0"/>
                <a:cs typeface="Arial" charset="0"/>
              </a:rPr>
              <a:t> P, </a:t>
            </a:r>
            <a:r>
              <a:rPr lang="en-US" sz="1400" dirty="0" err="1">
                <a:latin typeface="Arial" charset="0"/>
                <a:ea typeface="Arial" charset="0"/>
                <a:cs typeface="Arial" charset="0"/>
              </a:rPr>
              <a:t>Neylon</a:t>
            </a:r>
            <a:r>
              <a:rPr lang="en-US" sz="1400" dirty="0">
                <a:latin typeface="Arial" charset="0"/>
                <a:ea typeface="Arial" charset="0"/>
                <a:cs typeface="Arial" charset="0"/>
              </a:rPr>
              <a:t> C. (2010). </a:t>
            </a:r>
            <a:r>
              <a:rPr lang="en-US" sz="1400" dirty="0">
                <a:latin typeface="Arial" charset="0"/>
                <a:ea typeface="Arial" charset="0"/>
                <a:cs typeface="Arial" charset="0"/>
                <a:hlinkClick r:id="rId10"/>
              </a:rPr>
              <a:t>Altmetrics: a manifesto</a:t>
            </a:r>
            <a:endParaRPr lang="en-US" sz="1400" dirty="0">
              <a:latin typeface="Arial" charset="0"/>
              <a:ea typeface="Arial" charset="0"/>
              <a:cs typeface="Arial" charset="0"/>
            </a:endParaRPr>
          </a:p>
          <a:p>
            <a:pPr algn="r"/>
            <a:endParaRPr lang="en-US" sz="1400"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459594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0468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8683" y="349628"/>
            <a:ext cx="7886700" cy="1325563"/>
          </a:xfrm>
        </p:spPr>
        <p:txBody>
          <a:bodyPr/>
          <a:lstStyle/>
          <a:p>
            <a:r>
              <a:rPr lang="en-US" dirty="0">
                <a:solidFill>
                  <a:schemeClr val="bg1"/>
                </a:solidFill>
                <a:latin typeface="Bangla MN" charset="0"/>
                <a:ea typeface="Bangla MN" charset="0"/>
                <a:cs typeface="Bangla MN" charset="0"/>
              </a:rPr>
              <a:t>Acknowledgements</a:t>
            </a:r>
          </a:p>
        </p:txBody>
      </p:sp>
      <p:sp>
        <p:nvSpPr>
          <p:cNvPr id="3" name="Content Placeholder 2"/>
          <p:cNvSpPr>
            <a:spLocks noGrp="1"/>
          </p:cNvSpPr>
          <p:nvPr>
            <p:ph idx="1"/>
          </p:nvPr>
        </p:nvSpPr>
        <p:spPr>
          <a:xfrm>
            <a:off x="318683" y="1453666"/>
            <a:ext cx="7886700" cy="4351338"/>
          </a:xfrm>
        </p:spPr>
        <p:txBody>
          <a:bodyPr>
            <a:normAutofit/>
          </a:bodyPr>
          <a:lstStyle/>
          <a:p>
            <a:pPr marL="0" indent="0">
              <a:buNone/>
            </a:pPr>
            <a:r>
              <a:rPr lang="en-US" sz="2000" dirty="0">
                <a:solidFill>
                  <a:schemeClr val="bg1"/>
                </a:solidFill>
              </a:rPr>
              <a:t>The following people are instrumental in developing research impact  materials and training, and from whose ideas and guidance I have greatly benefited:</a:t>
            </a:r>
          </a:p>
          <a:p>
            <a:pPr marL="0" indent="0">
              <a:buNone/>
            </a:pPr>
            <a:endParaRPr lang="en-US" dirty="0">
              <a:solidFill>
                <a:schemeClr val="bg1"/>
              </a:solidFill>
            </a:endParaRPr>
          </a:p>
          <a:p>
            <a:pPr marL="457200" lvl="1" indent="0">
              <a:lnSpc>
                <a:spcPct val="100000"/>
              </a:lnSpc>
              <a:buNone/>
            </a:pPr>
            <a:r>
              <a:rPr lang="en-US" b="1" dirty="0">
                <a:solidFill>
                  <a:schemeClr val="bg1"/>
                </a:solidFill>
              </a:rPr>
              <a:t>Kristi Holmes, Karen </a:t>
            </a:r>
            <a:r>
              <a:rPr lang="en-US" b="1" dirty="0" err="1">
                <a:solidFill>
                  <a:schemeClr val="bg1"/>
                </a:solidFill>
              </a:rPr>
              <a:t>Gutzman</a:t>
            </a:r>
            <a:r>
              <a:rPr lang="en-US" b="1" dirty="0">
                <a:solidFill>
                  <a:schemeClr val="bg1"/>
                </a:solidFill>
              </a:rPr>
              <a:t>, &amp; Pamela Shaw</a:t>
            </a:r>
          </a:p>
          <a:p>
            <a:pPr marL="457200" lvl="1" indent="0">
              <a:lnSpc>
                <a:spcPct val="100000"/>
              </a:lnSpc>
              <a:buNone/>
            </a:pPr>
            <a:r>
              <a:rPr lang="en-US" dirty="0" err="1">
                <a:solidFill>
                  <a:schemeClr val="bg1"/>
                </a:solidFill>
              </a:rPr>
              <a:t>Galter</a:t>
            </a:r>
            <a:r>
              <a:rPr lang="en-US" dirty="0">
                <a:solidFill>
                  <a:schemeClr val="bg1"/>
                </a:solidFill>
              </a:rPr>
              <a:t> Health Sciences Library &amp; Learning Center, Northwestern University</a:t>
            </a:r>
          </a:p>
          <a:p>
            <a:pPr marL="0" indent="0">
              <a:buNone/>
            </a:pPr>
            <a:endParaRPr lang="en-US" b="1" dirty="0">
              <a:solidFill>
                <a:schemeClr val="bg1"/>
              </a:solidFill>
            </a:endParaRPr>
          </a:p>
          <a:p>
            <a:pPr marL="457200" lvl="1" indent="0">
              <a:lnSpc>
                <a:spcPct val="100000"/>
              </a:lnSpc>
              <a:buNone/>
            </a:pPr>
            <a:r>
              <a:rPr lang="en-US" b="1" dirty="0">
                <a:solidFill>
                  <a:schemeClr val="bg1"/>
                </a:solidFill>
              </a:rPr>
              <a:t>Cathy </a:t>
            </a:r>
            <a:r>
              <a:rPr lang="en-US" b="1" dirty="0" err="1">
                <a:solidFill>
                  <a:schemeClr val="bg1"/>
                </a:solidFill>
              </a:rPr>
              <a:t>Sarli</a:t>
            </a:r>
            <a:r>
              <a:rPr lang="en-US" b="1" dirty="0">
                <a:solidFill>
                  <a:schemeClr val="bg1"/>
                </a:solidFill>
              </a:rPr>
              <a:t> &amp; Amy Suiter</a:t>
            </a:r>
          </a:p>
          <a:p>
            <a:pPr marL="457200" lvl="1" indent="0">
              <a:lnSpc>
                <a:spcPct val="100000"/>
              </a:lnSpc>
              <a:buNone/>
            </a:pPr>
            <a:r>
              <a:rPr lang="en-US" dirty="0">
                <a:solidFill>
                  <a:schemeClr val="bg1"/>
                </a:solidFill>
              </a:rPr>
              <a:t>Becker Medical Library, Washington University in St. Louis</a:t>
            </a:r>
          </a:p>
          <a:p>
            <a:pPr marL="457200" lvl="1" indent="0">
              <a:lnSpc>
                <a:spcPct val="100000"/>
              </a:lnSpc>
              <a:buNone/>
            </a:pPr>
            <a:endParaRPr lang="en-US" dirty="0">
              <a:solidFill>
                <a:schemeClr val="bg1"/>
              </a:solidFill>
            </a:endParaRPr>
          </a:p>
          <a:p>
            <a:pPr marL="457200" lvl="1" indent="0">
              <a:lnSpc>
                <a:spcPct val="100000"/>
              </a:lnSpc>
              <a:buNone/>
            </a:pPr>
            <a:endParaRPr lang="en-US" dirty="0">
              <a:solidFill>
                <a:schemeClr val="bg1"/>
              </a:solidFill>
            </a:endParaRPr>
          </a:p>
        </p:txBody>
      </p:sp>
    </p:spTree>
    <p:extLst>
      <p:ext uri="{BB962C8B-B14F-4D97-AF65-F5344CB8AC3E}">
        <p14:creationId xmlns:p14="http://schemas.microsoft.com/office/powerpoint/2010/main" val="225416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A50C5AAE-8B29-7744-9DB3-FB75730CF66A}"/>
              </a:ext>
            </a:extLst>
          </p:cNvPr>
          <p:cNvSpPr txBox="1"/>
          <p:nvPr/>
        </p:nvSpPr>
        <p:spPr>
          <a:xfrm>
            <a:off x="3075709" y="4702629"/>
            <a:ext cx="2992582" cy="369332"/>
          </a:xfrm>
          <a:prstGeom prst="rect">
            <a:avLst/>
          </a:prstGeom>
          <a:noFill/>
        </p:spPr>
        <p:txBody>
          <a:bodyPr wrap="square" rtlCol="0">
            <a:spAutoFit/>
          </a:bodyPr>
          <a:lstStyle/>
          <a:p>
            <a:r>
              <a:rPr lang="en-US" b="1" dirty="0">
                <a:solidFill>
                  <a:srgbClr val="FFFFFF"/>
                </a:solidFill>
              </a:rPr>
              <a:t>http://</a:t>
            </a:r>
            <a:r>
              <a:rPr lang="en-US" b="1" dirty="0" err="1">
                <a:solidFill>
                  <a:srgbClr val="FFFFFF"/>
                </a:solidFill>
              </a:rPr>
              <a:t>bit.ly</a:t>
            </a:r>
            <a:r>
              <a:rPr lang="en-US" b="1" dirty="0">
                <a:solidFill>
                  <a:srgbClr val="FFFFFF"/>
                </a:solidFill>
              </a:rPr>
              <a:t>/</a:t>
            </a:r>
            <a:r>
              <a:rPr lang="en-US" b="1" dirty="0" err="1">
                <a:solidFill>
                  <a:srgbClr val="FFFFFF"/>
                </a:solidFill>
              </a:rPr>
              <a:t>altmetricsclass</a:t>
            </a:r>
            <a:endParaRPr lang="en-US" b="1" dirty="0">
              <a:solidFill>
                <a:srgbClr val="FFFFFF"/>
              </a:solidFill>
            </a:endParaRPr>
          </a:p>
        </p:txBody>
      </p:sp>
    </p:spTree>
    <p:extLst>
      <p:ext uri="{BB962C8B-B14F-4D97-AF65-F5344CB8AC3E}">
        <p14:creationId xmlns:p14="http://schemas.microsoft.com/office/powerpoint/2010/main" val="173695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735" y="1843007"/>
            <a:ext cx="3048000" cy="3048000"/>
          </a:xfrm>
          <a:prstGeom prst="rect">
            <a:avLst/>
          </a:prstGeom>
        </p:spPr>
      </p:pic>
      <p:sp>
        <p:nvSpPr>
          <p:cNvPr id="3" name="TextBox 2"/>
          <p:cNvSpPr txBox="1"/>
          <p:nvPr/>
        </p:nvSpPr>
        <p:spPr>
          <a:xfrm>
            <a:off x="4432514" y="3074619"/>
            <a:ext cx="3921071" cy="646331"/>
          </a:xfrm>
          <a:prstGeom prst="rect">
            <a:avLst/>
          </a:prstGeom>
          <a:noFill/>
        </p:spPr>
        <p:txBody>
          <a:bodyPr wrap="square" rtlCol="0">
            <a:spAutoFit/>
          </a:bodyPr>
          <a:lstStyle/>
          <a:p>
            <a:r>
              <a:rPr lang="en-US" sz="3600" b="1" dirty="0">
                <a:latin typeface="Arial" charset="0"/>
                <a:ea typeface="Arial" charset="0"/>
                <a:cs typeface="Arial" charset="0"/>
              </a:rPr>
              <a:t>= </a:t>
            </a:r>
            <a:r>
              <a:rPr lang="en-US" sz="3600" b="1" dirty="0" err="1">
                <a:latin typeface="Arial" charset="0"/>
                <a:ea typeface="Arial" charset="0"/>
                <a:cs typeface="Arial" charset="0"/>
              </a:rPr>
              <a:t>Altmetric.com</a:t>
            </a:r>
            <a:endParaRPr lang="en-US" sz="3600" b="1" dirty="0">
              <a:latin typeface="Arial" charset="0"/>
              <a:ea typeface="Arial" charset="0"/>
              <a:cs typeface="Arial" charset="0"/>
            </a:endParaRPr>
          </a:p>
        </p:txBody>
      </p:sp>
    </p:spTree>
    <p:extLst>
      <p:ext uri="{BB962C8B-B14F-4D97-AF65-F5344CB8AC3E}">
        <p14:creationId xmlns:p14="http://schemas.microsoft.com/office/powerpoint/2010/main" val="715632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96982" y="1385742"/>
            <a:ext cx="7886700" cy="1325563"/>
          </a:xfrm>
        </p:spPr>
        <p:txBody>
          <a:bodyPr>
            <a:normAutofit/>
          </a:bodyPr>
          <a:lstStyle/>
          <a:p>
            <a:r>
              <a:rPr lang="en-US" sz="3600" dirty="0">
                <a:solidFill>
                  <a:srgbClr val="938FC3"/>
                </a:solidFill>
                <a:latin typeface="Bangla MN" charset="0"/>
                <a:ea typeface="Bangla MN" charset="0"/>
                <a:cs typeface="Bangla MN" charset="0"/>
              </a:rPr>
              <a:t>Today’s</a:t>
            </a:r>
            <a:r>
              <a:rPr lang="en-US" sz="3600" dirty="0">
                <a:latin typeface="Bangla MN" charset="0"/>
                <a:ea typeface="Bangla MN" charset="0"/>
                <a:cs typeface="Bangla MN" charset="0"/>
              </a:rPr>
              <a:t> </a:t>
            </a:r>
            <a:r>
              <a:rPr lang="en-US" sz="3600" dirty="0">
                <a:solidFill>
                  <a:srgbClr val="938FC3"/>
                </a:solidFill>
                <a:latin typeface="Bangla MN" charset="0"/>
                <a:ea typeface="Bangla MN" charset="0"/>
                <a:cs typeface="Bangla MN" charset="0"/>
              </a:rPr>
              <a:t>Objectives</a:t>
            </a:r>
          </a:p>
        </p:txBody>
      </p:sp>
      <p:sp>
        <p:nvSpPr>
          <p:cNvPr id="3" name="Content Placeholder 2"/>
          <p:cNvSpPr>
            <a:spLocks noGrp="1"/>
          </p:cNvSpPr>
          <p:nvPr>
            <p:ph idx="1"/>
          </p:nvPr>
        </p:nvSpPr>
        <p:spPr>
          <a:xfrm>
            <a:off x="379268" y="2558905"/>
            <a:ext cx="7886700" cy="4351338"/>
          </a:xfrm>
        </p:spPr>
        <p:txBody>
          <a:bodyPr/>
          <a:lstStyle/>
          <a:p>
            <a:r>
              <a:rPr lang="en-US" dirty="0">
                <a:solidFill>
                  <a:srgbClr val="938FC3"/>
                </a:solidFill>
                <a:latin typeface="Bangla MN" charset="0"/>
                <a:ea typeface="Bangla MN" charset="0"/>
                <a:cs typeface="Bangla MN" charset="0"/>
              </a:rPr>
              <a:t>Define </a:t>
            </a:r>
            <a:r>
              <a:rPr lang="en-US" dirty="0" err="1">
                <a:solidFill>
                  <a:srgbClr val="938FC3"/>
                </a:solidFill>
                <a:latin typeface="Bangla MN" charset="0"/>
                <a:ea typeface="Bangla MN" charset="0"/>
                <a:cs typeface="Bangla MN" charset="0"/>
              </a:rPr>
              <a:t>altmetrics</a:t>
            </a:r>
            <a:endParaRPr lang="en-US" dirty="0">
              <a:solidFill>
                <a:srgbClr val="938FC3"/>
              </a:solidFill>
              <a:latin typeface="Bangla MN" charset="0"/>
              <a:ea typeface="Bangla MN" charset="0"/>
              <a:cs typeface="Bangla MN" charset="0"/>
            </a:endParaRPr>
          </a:p>
          <a:p>
            <a:r>
              <a:rPr lang="en-US" dirty="0">
                <a:solidFill>
                  <a:srgbClr val="938FC3"/>
                </a:solidFill>
                <a:latin typeface="Bangla MN" charset="0"/>
                <a:ea typeface="Bangla MN" charset="0"/>
                <a:cs typeface="Bangla MN" charset="0"/>
              </a:rPr>
              <a:t>Discover </a:t>
            </a:r>
            <a:r>
              <a:rPr lang="en-US" dirty="0" err="1">
                <a:solidFill>
                  <a:srgbClr val="938FC3"/>
                </a:solidFill>
                <a:latin typeface="Bangla MN" charset="0"/>
                <a:ea typeface="Bangla MN" charset="0"/>
                <a:cs typeface="Bangla MN" charset="0"/>
              </a:rPr>
              <a:t>altmetrics</a:t>
            </a:r>
            <a:endParaRPr lang="en-US" dirty="0">
              <a:solidFill>
                <a:srgbClr val="938FC3"/>
              </a:solidFill>
              <a:latin typeface="Bangla MN" charset="0"/>
              <a:ea typeface="Bangla MN" charset="0"/>
              <a:cs typeface="Bangla MN" charset="0"/>
            </a:endParaRPr>
          </a:p>
          <a:p>
            <a:r>
              <a:rPr lang="en-US" dirty="0">
                <a:solidFill>
                  <a:srgbClr val="938FC3"/>
                </a:solidFill>
                <a:latin typeface="Bangla MN" charset="0"/>
                <a:ea typeface="Bangla MN" charset="0"/>
                <a:cs typeface="Bangla MN" charset="0"/>
              </a:rPr>
              <a:t>Leverage </a:t>
            </a:r>
            <a:r>
              <a:rPr lang="en-US" dirty="0" err="1">
                <a:solidFill>
                  <a:srgbClr val="938FC3"/>
                </a:solidFill>
                <a:latin typeface="Bangla MN" charset="0"/>
                <a:ea typeface="Bangla MN" charset="0"/>
                <a:cs typeface="Bangla MN" charset="0"/>
              </a:rPr>
              <a:t>altmetrics</a:t>
            </a:r>
            <a:endParaRPr lang="en-US" dirty="0">
              <a:solidFill>
                <a:srgbClr val="938FC3"/>
              </a:solidFill>
              <a:latin typeface="Bangla MN" charset="0"/>
              <a:ea typeface="Bangla MN" charset="0"/>
              <a:cs typeface="Bangla MN" charset="0"/>
            </a:endParaRPr>
          </a:p>
          <a:p>
            <a:pPr marL="0" indent="0">
              <a:buNone/>
            </a:pPr>
            <a:endParaRPr lang="en-US" dirty="0">
              <a:solidFill>
                <a:srgbClr val="938FC3"/>
              </a:solidFill>
            </a:endParaRPr>
          </a:p>
        </p:txBody>
      </p:sp>
    </p:spTree>
    <p:extLst>
      <p:ext uri="{BB962C8B-B14F-4D97-AF65-F5344CB8AC3E}">
        <p14:creationId xmlns:p14="http://schemas.microsoft.com/office/powerpoint/2010/main" val="2125895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0055" y="1214438"/>
            <a:ext cx="9053945" cy="2387600"/>
          </a:xfrm>
        </p:spPr>
        <p:txBody>
          <a:bodyPr>
            <a:normAutofit/>
          </a:bodyPr>
          <a:lstStyle/>
          <a:p>
            <a:br>
              <a:rPr lang="en-US" sz="4800" dirty="0"/>
            </a:br>
            <a:r>
              <a:rPr lang="en-US" sz="4800" dirty="0" err="1">
                <a:solidFill>
                  <a:srgbClr val="504688"/>
                </a:solidFill>
                <a:latin typeface="Bangla MN" charset="0"/>
                <a:ea typeface="Bangla MN" charset="0"/>
                <a:cs typeface="Bangla MN" charset="0"/>
              </a:rPr>
              <a:t>Altmetrics</a:t>
            </a:r>
            <a:r>
              <a:rPr lang="en-US" sz="4800" dirty="0">
                <a:solidFill>
                  <a:srgbClr val="504688"/>
                </a:solidFill>
                <a:latin typeface="Bangla MN" charset="0"/>
                <a:ea typeface="Bangla MN" charset="0"/>
                <a:cs typeface="Bangla MN" charset="0"/>
              </a:rPr>
              <a:t> &amp; </a:t>
            </a:r>
            <a:r>
              <a:rPr lang="en-US" sz="4800" dirty="0" err="1">
                <a:solidFill>
                  <a:srgbClr val="504688"/>
                </a:solidFill>
                <a:latin typeface="Bangla MN" charset="0"/>
                <a:ea typeface="Bangla MN" charset="0"/>
                <a:cs typeface="Bangla MN" charset="0"/>
              </a:rPr>
              <a:t>Bibliometrics</a:t>
            </a:r>
            <a:endParaRPr lang="en-US" sz="4800" dirty="0">
              <a:solidFill>
                <a:srgbClr val="504688"/>
              </a:solidFill>
              <a:latin typeface="Bangla MN" charset="0"/>
              <a:ea typeface="Bangla MN" charset="0"/>
              <a:cs typeface="Bangla MN" charset="0"/>
            </a:endParaRPr>
          </a:p>
        </p:txBody>
      </p:sp>
      <p:sp>
        <p:nvSpPr>
          <p:cNvPr id="5" name="Subtitle 4"/>
          <p:cNvSpPr>
            <a:spLocks noGrp="1"/>
          </p:cNvSpPr>
          <p:nvPr>
            <p:ph type="subTitle" idx="1"/>
          </p:nvPr>
        </p:nvSpPr>
        <p:spPr/>
        <p:txBody>
          <a:bodyPr/>
          <a:lstStyle/>
          <a:p>
            <a:r>
              <a:rPr lang="en-US" b="1" dirty="0" err="1">
                <a:solidFill>
                  <a:srgbClr val="504688"/>
                </a:solidFill>
                <a:latin typeface="Arial" charset="0"/>
                <a:ea typeface="Arial" charset="0"/>
                <a:cs typeface="Arial" charset="0"/>
              </a:rPr>
              <a:t>Altmetrics</a:t>
            </a:r>
            <a:r>
              <a:rPr lang="en-US" b="1" dirty="0">
                <a:solidFill>
                  <a:srgbClr val="504688"/>
                </a:solidFill>
                <a:latin typeface="Arial" charset="0"/>
                <a:ea typeface="Arial" charset="0"/>
                <a:cs typeface="Arial" charset="0"/>
              </a:rPr>
              <a:t> are intended to complement, not replace, </a:t>
            </a:r>
            <a:r>
              <a:rPr lang="en-US" b="1" dirty="0" err="1">
                <a:solidFill>
                  <a:srgbClr val="504688"/>
                </a:solidFill>
                <a:latin typeface="Arial" charset="0"/>
                <a:ea typeface="Arial" charset="0"/>
                <a:cs typeface="Arial" charset="0"/>
              </a:rPr>
              <a:t>bibliometrics</a:t>
            </a:r>
            <a:r>
              <a:rPr lang="en-US" b="1" dirty="0">
                <a:solidFill>
                  <a:srgbClr val="504688"/>
                </a:solidFill>
                <a:latin typeface="Arial" charset="0"/>
                <a:ea typeface="Arial" charset="0"/>
                <a:cs typeface="Arial" charset="0"/>
              </a:rPr>
              <a:t>.</a:t>
            </a:r>
          </a:p>
        </p:txBody>
      </p:sp>
      <p:sp>
        <p:nvSpPr>
          <p:cNvPr id="2" name="Rectangle 1"/>
          <p:cNvSpPr/>
          <p:nvPr/>
        </p:nvSpPr>
        <p:spPr>
          <a:xfrm>
            <a:off x="-304800" y="-55273"/>
            <a:ext cx="9753600" cy="2286000"/>
          </a:xfrm>
          <a:prstGeom prst="rect">
            <a:avLst/>
          </a:prstGeom>
          <a:solidFill>
            <a:srgbClr val="938FC3"/>
          </a:solidFill>
          <a:ln>
            <a:solidFill>
              <a:srgbClr val="ADAD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DADAE"/>
              </a:solidFill>
            </a:endParaRPr>
          </a:p>
        </p:txBody>
      </p:sp>
      <p:sp>
        <p:nvSpPr>
          <p:cNvPr id="6" name="Rectangle 5"/>
          <p:cNvSpPr/>
          <p:nvPr/>
        </p:nvSpPr>
        <p:spPr>
          <a:xfrm>
            <a:off x="-304800" y="4572000"/>
            <a:ext cx="9753600" cy="2286000"/>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38FC3"/>
              </a:solidFill>
            </a:endParaRPr>
          </a:p>
        </p:txBody>
      </p:sp>
    </p:spTree>
    <p:extLst>
      <p:ext uri="{BB962C8B-B14F-4D97-AF65-F5344CB8AC3E}">
        <p14:creationId xmlns:p14="http://schemas.microsoft.com/office/powerpoint/2010/main" val="1283428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37705" y="236397"/>
            <a:ext cx="8806295" cy="1325563"/>
          </a:xfrm>
        </p:spPr>
        <p:txBody>
          <a:bodyPr>
            <a:normAutofit/>
          </a:bodyPr>
          <a:lstStyle/>
          <a:p>
            <a:r>
              <a:rPr lang="en-US" sz="3200" b="1" dirty="0" err="1">
                <a:solidFill>
                  <a:schemeClr val="bg1"/>
                </a:solidFill>
                <a:latin typeface="Bangla MN" charset="0"/>
                <a:ea typeface="Bangla MN" charset="0"/>
                <a:cs typeface="Bangla MN" charset="0"/>
              </a:rPr>
              <a:t>Bibliometrics</a:t>
            </a:r>
            <a:br>
              <a:rPr lang="en-US" sz="3200" b="1" dirty="0">
                <a:solidFill>
                  <a:schemeClr val="bg1"/>
                </a:solidFill>
                <a:latin typeface="Bangla MN" charset="0"/>
                <a:ea typeface="Bangla MN" charset="0"/>
                <a:cs typeface="Bangla MN" charset="0"/>
              </a:rPr>
            </a:br>
            <a:r>
              <a:rPr lang="en-US" sz="3200" b="1" dirty="0">
                <a:solidFill>
                  <a:schemeClr val="bg1"/>
                </a:solidFill>
                <a:latin typeface="Bangla MN" charset="0"/>
                <a:ea typeface="Bangla MN" charset="0"/>
                <a:cs typeface="Bangla MN" charset="0"/>
              </a:rPr>
              <a:t>Traditional measures of impact</a:t>
            </a:r>
          </a:p>
        </p:txBody>
      </p:sp>
      <p:sp>
        <p:nvSpPr>
          <p:cNvPr id="3" name="Content Placeholder 2"/>
          <p:cNvSpPr>
            <a:spLocks noGrp="1"/>
          </p:cNvSpPr>
          <p:nvPr>
            <p:ph idx="1"/>
          </p:nvPr>
        </p:nvSpPr>
        <p:spPr>
          <a:xfrm>
            <a:off x="476251" y="1584761"/>
            <a:ext cx="5508913" cy="4351338"/>
          </a:xfrm>
        </p:spPr>
        <p:txBody>
          <a:bodyPr>
            <a:noAutofit/>
          </a:bodyPr>
          <a:lstStyle/>
          <a:p>
            <a:pPr marL="0" indent="0">
              <a:buNone/>
            </a:pPr>
            <a:r>
              <a:rPr lang="en-US" sz="2400" dirty="0">
                <a:solidFill>
                  <a:schemeClr val="bg1"/>
                </a:solidFill>
                <a:latin typeface="Arial" charset="0"/>
                <a:ea typeface="Arial" charset="0"/>
                <a:cs typeface="Arial" charset="0"/>
              </a:rPr>
              <a:t>“The measurement of all aspects related to the publication and reading of books and documents.” </a:t>
            </a:r>
          </a:p>
          <a:p>
            <a:pPr marL="0" indent="0">
              <a:buNone/>
            </a:pPr>
            <a:r>
              <a:rPr lang="en-US" sz="1800" dirty="0">
                <a:solidFill>
                  <a:schemeClr val="bg1"/>
                </a:solidFill>
                <a:latin typeface="Arial" charset="0"/>
                <a:ea typeface="Arial" charset="0"/>
                <a:cs typeface="Arial" charset="0"/>
              </a:rPr>
              <a:t>– Paul </a:t>
            </a:r>
            <a:r>
              <a:rPr lang="en-US" sz="1800" dirty="0" err="1">
                <a:solidFill>
                  <a:schemeClr val="bg1"/>
                </a:solidFill>
                <a:latin typeface="Arial" charset="0"/>
                <a:ea typeface="Arial" charset="0"/>
                <a:cs typeface="Arial" charset="0"/>
              </a:rPr>
              <a:t>Otlet</a:t>
            </a:r>
            <a:r>
              <a:rPr lang="en-US" sz="1800" dirty="0">
                <a:solidFill>
                  <a:schemeClr val="bg1"/>
                </a:solidFill>
                <a:latin typeface="Arial" charset="0"/>
                <a:ea typeface="Arial" charset="0"/>
                <a:cs typeface="Arial" charset="0"/>
              </a:rPr>
              <a:t>, 1934</a:t>
            </a:r>
          </a:p>
          <a:p>
            <a:pPr marL="0" indent="0">
              <a:buNone/>
            </a:pPr>
            <a:endParaRPr lang="en-US" sz="2400" dirty="0">
              <a:solidFill>
                <a:schemeClr val="bg1"/>
              </a:solidFill>
              <a:latin typeface="Arial" charset="0"/>
              <a:ea typeface="Arial" charset="0"/>
              <a:cs typeface="Arial" charset="0"/>
            </a:endParaRPr>
          </a:p>
          <a:p>
            <a:pPr marL="0" indent="0">
              <a:buNone/>
            </a:pPr>
            <a:r>
              <a:rPr lang="en-US" sz="2400" dirty="0">
                <a:solidFill>
                  <a:schemeClr val="bg1"/>
                </a:solidFill>
                <a:latin typeface="Arial" charset="0"/>
                <a:ea typeface="Arial" charset="0"/>
                <a:cs typeface="Arial" charset="0"/>
              </a:rPr>
              <a:t>“The application of mathematics and statistical methods to books and other media of communication.”</a:t>
            </a:r>
          </a:p>
          <a:p>
            <a:pPr marL="0" indent="0">
              <a:buNone/>
            </a:pPr>
            <a:r>
              <a:rPr lang="en-US" sz="1800" dirty="0">
                <a:solidFill>
                  <a:schemeClr val="bg1"/>
                </a:solidFill>
                <a:latin typeface="Arial" charset="0"/>
                <a:ea typeface="Arial" charset="0"/>
                <a:cs typeface="Arial" charset="0"/>
              </a:rPr>
              <a:t> – Alan Pritchard, 1969</a:t>
            </a:r>
          </a:p>
        </p:txBody>
      </p:sp>
    </p:spTree>
    <p:extLst>
      <p:ext uri="{BB962C8B-B14F-4D97-AF65-F5344CB8AC3E}">
        <p14:creationId xmlns:p14="http://schemas.microsoft.com/office/powerpoint/2010/main" val="1694462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p:txBody>
          <a:bodyPr/>
          <a:lstStyle/>
          <a:p>
            <a:r>
              <a:rPr lang="en-US" dirty="0">
                <a:solidFill>
                  <a:schemeClr val="bg1"/>
                </a:solidFill>
                <a:latin typeface="Arial" charset="0"/>
                <a:ea typeface="Arial" charset="0"/>
                <a:cs typeface="Arial" charset="0"/>
              </a:rPr>
              <a:t>Usually citation-based</a:t>
            </a:r>
          </a:p>
          <a:p>
            <a:r>
              <a:rPr lang="en-US" dirty="0">
                <a:solidFill>
                  <a:schemeClr val="bg1"/>
                </a:solidFill>
                <a:latin typeface="Arial" charset="0"/>
                <a:ea typeface="Arial" charset="0"/>
                <a:cs typeface="Arial" charset="0"/>
              </a:rPr>
              <a:t>Proxy for expert evaluation</a:t>
            </a:r>
          </a:p>
          <a:p>
            <a:r>
              <a:rPr lang="en-US" dirty="0">
                <a:solidFill>
                  <a:schemeClr val="bg1"/>
                </a:solidFill>
                <a:latin typeface="Arial" charset="0"/>
                <a:ea typeface="Arial" charset="0"/>
                <a:cs typeface="Arial" charset="0"/>
              </a:rPr>
              <a:t>Levels of metrics</a:t>
            </a:r>
          </a:p>
          <a:p>
            <a:pPr marL="685800" lvl="2">
              <a:spcBef>
                <a:spcPts val="1000"/>
              </a:spcBef>
            </a:pPr>
            <a:r>
              <a:rPr lang="en-US" dirty="0">
                <a:solidFill>
                  <a:schemeClr val="bg1"/>
                </a:solidFill>
                <a:latin typeface="Arial" charset="0"/>
                <a:ea typeface="Arial" charset="0"/>
                <a:cs typeface="Arial" charset="0"/>
              </a:rPr>
              <a:t>Author-level (h-index)</a:t>
            </a:r>
          </a:p>
          <a:p>
            <a:pPr marL="685800" lvl="2">
              <a:spcBef>
                <a:spcPts val="1000"/>
              </a:spcBef>
            </a:pPr>
            <a:r>
              <a:rPr lang="en-US" dirty="0">
                <a:solidFill>
                  <a:schemeClr val="bg1"/>
                </a:solidFill>
                <a:latin typeface="Arial" charset="0"/>
                <a:ea typeface="Arial" charset="0"/>
                <a:cs typeface="Arial" charset="0"/>
              </a:rPr>
              <a:t>Article-level (number of citations)</a:t>
            </a:r>
          </a:p>
          <a:p>
            <a:pPr marL="685800" lvl="2">
              <a:spcBef>
                <a:spcPts val="1000"/>
              </a:spcBef>
            </a:pPr>
            <a:r>
              <a:rPr lang="en-US" dirty="0">
                <a:solidFill>
                  <a:schemeClr val="bg1"/>
                </a:solidFill>
                <a:latin typeface="Arial" charset="0"/>
                <a:ea typeface="Arial" charset="0"/>
                <a:cs typeface="Arial" charset="0"/>
              </a:rPr>
              <a:t>Journal-level (Journal Impact Factor)</a:t>
            </a:r>
          </a:p>
          <a:p>
            <a:pPr marL="228600" lvl="1">
              <a:spcBef>
                <a:spcPts val="1000"/>
              </a:spcBef>
            </a:pPr>
            <a:endParaRPr lang="en-US" dirty="0">
              <a:solidFill>
                <a:schemeClr val="bg1"/>
              </a:solidFill>
              <a:latin typeface="Arial" charset="0"/>
              <a:ea typeface="Arial" charset="0"/>
              <a:cs typeface="Arial" charset="0"/>
            </a:endParaRPr>
          </a:p>
          <a:p>
            <a:endParaRPr lang="en-US" dirty="0">
              <a:solidFill>
                <a:schemeClr val="bg1"/>
              </a:solidFill>
              <a:latin typeface="Arial" charset="0"/>
              <a:ea typeface="Arial" charset="0"/>
              <a:cs typeface="Arial" charset="0"/>
            </a:endParaRPr>
          </a:p>
        </p:txBody>
      </p:sp>
      <p:sp>
        <p:nvSpPr>
          <p:cNvPr id="7" name="Title 6"/>
          <p:cNvSpPr>
            <a:spLocks noGrp="1"/>
          </p:cNvSpPr>
          <p:nvPr>
            <p:ph type="title"/>
          </p:nvPr>
        </p:nvSpPr>
        <p:spPr/>
        <p:txBody>
          <a:bodyPr/>
          <a:lstStyle/>
          <a:p>
            <a:endParaRPr lang="en-US"/>
          </a:p>
        </p:txBody>
      </p:sp>
      <p:sp>
        <p:nvSpPr>
          <p:cNvPr id="8" name="Title 1"/>
          <p:cNvSpPr txBox="1">
            <a:spLocks/>
          </p:cNvSpPr>
          <p:nvPr/>
        </p:nvSpPr>
        <p:spPr>
          <a:xfrm>
            <a:off x="337705" y="236397"/>
            <a:ext cx="8806295" cy="1325563"/>
          </a:xfrm>
          <a:prstGeom prst="rect">
            <a:avLst/>
          </a:prstGeom>
          <a:ln>
            <a:solidFill>
              <a:srgbClr val="504688"/>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chemeClr val="bg1"/>
                </a:solidFill>
                <a:latin typeface="Bangla MN" charset="0"/>
                <a:ea typeface="Bangla MN" charset="0"/>
                <a:cs typeface="Bangla MN" charset="0"/>
              </a:rPr>
              <a:t>Bibliometrics</a:t>
            </a:r>
            <a:br>
              <a:rPr lang="en-US" sz="3200" b="1" dirty="0">
                <a:solidFill>
                  <a:schemeClr val="bg1"/>
                </a:solidFill>
                <a:latin typeface="Bangla MN" charset="0"/>
                <a:ea typeface="Bangla MN" charset="0"/>
                <a:cs typeface="Bangla MN" charset="0"/>
              </a:rPr>
            </a:br>
            <a:r>
              <a:rPr lang="en-US" sz="3200" b="1" dirty="0">
                <a:solidFill>
                  <a:schemeClr val="bg1"/>
                </a:solidFill>
                <a:latin typeface="Bangla MN" charset="0"/>
                <a:ea typeface="Bangla MN" charset="0"/>
                <a:cs typeface="Bangla MN" charset="0"/>
              </a:rPr>
              <a:t>Traditional measures of impact</a:t>
            </a:r>
          </a:p>
        </p:txBody>
      </p:sp>
    </p:spTree>
    <p:extLst>
      <p:ext uri="{BB962C8B-B14F-4D97-AF65-F5344CB8AC3E}">
        <p14:creationId xmlns:p14="http://schemas.microsoft.com/office/powerpoint/2010/main" val="2129838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6200000">
            <a:off x="3896158" y="-4160786"/>
            <a:ext cx="1330904" cy="9525000"/>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58548" y="1753379"/>
            <a:ext cx="7886700" cy="2095878"/>
          </a:xfrm>
        </p:spPr>
        <p:txBody>
          <a:bodyPr>
            <a:normAutofit/>
          </a:bodyPr>
          <a:lstStyle/>
          <a:p>
            <a:pPr marL="0" indent="0">
              <a:buNone/>
            </a:pPr>
            <a:r>
              <a:rPr lang="en-US" dirty="0">
                <a:solidFill>
                  <a:schemeClr val="tx1">
                    <a:lumMod val="50000"/>
                    <a:lumOff val="50000"/>
                  </a:schemeClr>
                </a:solidFill>
                <a:latin typeface="Arial" charset="0"/>
                <a:ea typeface="Arial" charset="0"/>
                <a:cs typeface="Arial" charset="0"/>
              </a:rPr>
              <a:t>Combines publication and citation counts into a single metric.</a:t>
            </a:r>
          </a:p>
          <a:p>
            <a:pPr marL="0" indent="0">
              <a:buNone/>
            </a:pPr>
            <a:r>
              <a:rPr lang="en-US" dirty="0">
                <a:solidFill>
                  <a:schemeClr val="tx1">
                    <a:lumMod val="50000"/>
                    <a:lumOff val="50000"/>
                  </a:schemeClr>
                </a:solidFill>
                <a:latin typeface="Arial" charset="0"/>
                <a:ea typeface="Arial" charset="0"/>
                <a:cs typeface="Arial" charset="0"/>
              </a:rPr>
              <a:t>Can be used for individuals or groups of papers.</a:t>
            </a:r>
            <a:endParaRPr lang="en-US" dirty="0">
              <a:solidFill>
                <a:schemeClr val="tx1">
                  <a:lumMod val="50000"/>
                  <a:lumOff val="50000"/>
                </a:schemeClr>
              </a:solidFill>
            </a:endParaRPr>
          </a:p>
          <a:p>
            <a:pPr marL="3657600" lvl="8" indent="0">
              <a:buNone/>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36" y="3823855"/>
            <a:ext cx="4171551" cy="2546406"/>
          </a:xfrm>
          <a:prstGeom prst="rect">
            <a:avLst/>
          </a:prstGeom>
        </p:spPr>
      </p:pic>
      <p:sp>
        <p:nvSpPr>
          <p:cNvPr id="5" name="Rectangle 4"/>
          <p:cNvSpPr/>
          <p:nvPr/>
        </p:nvSpPr>
        <p:spPr>
          <a:xfrm>
            <a:off x="-290945" y="-152400"/>
            <a:ext cx="919595" cy="7135091"/>
          </a:xfrm>
          <a:prstGeom prst="rect">
            <a:avLst/>
          </a:prstGeom>
          <a:solidFill>
            <a:srgbClr val="938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68852" y="220833"/>
            <a:ext cx="880629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chemeClr val="bg1"/>
                </a:solidFill>
                <a:latin typeface="Bangla MN" charset="0"/>
                <a:ea typeface="Bangla MN" charset="0"/>
                <a:cs typeface="Bangla MN" charset="0"/>
              </a:rPr>
              <a:t>Bibliometrics</a:t>
            </a:r>
            <a:br>
              <a:rPr lang="en-US" sz="3200" dirty="0">
                <a:solidFill>
                  <a:schemeClr val="bg1"/>
                </a:solidFill>
                <a:latin typeface="Bangla MN" charset="0"/>
                <a:ea typeface="Bangla MN" charset="0"/>
                <a:cs typeface="Bangla MN" charset="0"/>
              </a:rPr>
            </a:br>
            <a:r>
              <a:rPr lang="en-US" sz="3200" dirty="0">
                <a:solidFill>
                  <a:schemeClr val="bg1"/>
                </a:solidFill>
                <a:latin typeface="Bangla MN" charset="0"/>
                <a:ea typeface="Bangla MN" charset="0"/>
                <a:cs typeface="Bangla MN" charset="0"/>
              </a:rPr>
              <a:t>h-index: </a:t>
            </a:r>
            <a:r>
              <a:rPr lang="en-US" sz="1600" dirty="0">
                <a:solidFill>
                  <a:schemeClr val="bg1"/>
                </a:solidFill>
                <a:latin typeface="Bangla MN" charset="0"/>
                <a:ea typeface="Bangla MN" charset="0"/>
                <a:cs typeface="Bangla MN" charset="0"/>
              </a:rPr>
              <a:t>the number of papers (h) that have received at least h citations</a:t>
            </a:r>
          </a:p>
        </p:txBody>
      </p:sp>
      <p:sp>
        <p:nvSpPr>
          <p:cNvPr id="8" name="TextBox 7"/>
          <p:cNvSpPr txBox="1"/>
          <p:nvPr/>
        </p:nvSpPr>
        <p:spPr>
          <a:xfrm>
            <a:off x="4344809" y="4154270"/>
            <a:ext cx="3865418" cy="2215991"/>
          </a:xfrm>
          <a:prstGeom prst="rect">
            <a:avLst/>
          </a:prstGeom>
          <a:noFill/>
        </p:spPr>
        <p:txBody>
          <a:bodyPr wrap="square" rtlCol="0">
            <a:spAutoFit/>
          </a:bodyPr>
          <a:lstStyle/>
          <a:p>
            <a:pPr marL="0" lvl="8"/>
            <a:r>
              <a:rPr lang="en-US" sz="2400" dirty="0">
                <a:solidFill>
                  <a:schemeClr val="tx1">
                    <a:lumMod val="50000"/>
                    <a:lumOff val="50000"/>
                  </a:schemeClr>
                </a:solidFill>
                <a:latin typeface="Arial" charset="0"/>
                <a:ea typeface="Arial" charset="0"/>
                <a:cs typeface="Arial" charset="0"/>
              </a:rPr>
              <a:t>Example: Dr. Jones has an h-index of 23. This means that 23 of her papers have received at least 23 citations. </a:t>
            </a:r>
          </a:p>
          <a:p>
            <a:endParaRPr lang="en-US" dirty="0"/>
          </a:p>
        </p:txBody>
      </p:sp>
      <p:cxnSp>
        <p:nvCxnSpPr>
          <p:cNvPr id="11" name="Straight Arrow Connector 10"/>
          <p:cNvCxnSpPr/>
          <p:nvPr/>
        </p:nvCxnSpPr>
        <p:spPr>
          <a:xfrm flipH="1">
            <a:off x="2332294" y="4364181"/>
            <a:ext cx="475131" cy="1008919"/>
          </a:xfrm>
          <a:prstGeom prst="straightConnector1">
            <a:avLst/>
          </a:prstGeom>
          <a:ln w="47625">
            <a:solidFill>
              <a:srgbClr val="504688"/>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74927" y="4027115"/>
            <a:ext cx="600793" cy="369332"/>
          </a:xfrm>
          <a:prstGeom prst="rect">
            <a:avLst/>
          </a:prstGeom>
          <a:noFill/>
        </p:spPr>
        <p:txBody>
          <a:bodyPr wrap="square" rtlCol="0">
            <a:spAutoFit/>
          </a:bodyPr>
          <a:lstStyle/>
          <a:p>
            <a:r>
              <a:rPr lang="en-US" b="1" dirty="0">
                <a:solidFill>
                  <a:srgbClr val="504688"/>
                </a:solidFill>
                <a:latin typeface="Arial" charset="0"/>
                <a:ea typeface="Arial" charset="0"/>
                <a:cs typeface="Arial" charset="0"/>
              </a:rPr>
              <a:t>23</a:t>
            </a:r>
          </a:p>
        </p:txBody>
      </p:sp>
    </p:spTree>
    <p:extLst>
      <p:ext uri="{BB962C8B-B14F-4D97-AF65-F5344CB8AC3E}">
        <p14:creationId xmlns:p14="http://schemas.microsoft.com/office/powerpoint/2010/main" val="12248151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12063</TotalTime>
  <Words>1897</Words>
  <Application>Microsoft Macintosh PowerPoint</Application>
  <PresentationFormat>On-screen Show (4:3)</PresentationFormat>
  <Paragraphs>251</Paragraphs>
  <Slides>37</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Bangla MN</vt:lpstr>
      <vt:lpstr>Calibri</vt:lpstr>
      <vt:lpstr>Calibri Light</vt:lpstr>
      <vt:lpstr>Office Theme</vt:lpstr>
      <vt:lpstr>Altmetrics:  Real-Time Measurement of Your Scholarly Impact</vt:lpstr>
      <vt:lpstr>PowerPoint Presentation</vt:lpstr>
      <vt:lpstr>PowerPoint Presentation</vt:lpstr>
      <vt:lpstr>PowerPoint Presentation</vt:lpstr>
      <vt:lpstr>Today’s Objectives</vt:lpstr>
      <vt:lpstr> Altmetrics &amp; Bibliometrics</vt:lpstr>
      <vt:lpstr>Bibliometrics Traditional measures of impact</vt:lpstr>
      <vt:lpstr>PowerPoint Presentation</vt:lpstr>
      <vt:lpstr>PowerPoint Presentation</vt:lpstr>
      <vt:lpstr>PowerPoint Presentation</vt:lpstr>
      <vt:lpstr>PowerPoint Presentation</vt:lpstr>
      <vt:lpstr>PowerPoint Presentation</vt:lpstr>
      <vt:lpstr>PowerPoint Presentation</vt:lpstr>
      <vt:lpstr>Bibliometrics: Limitations </vt:lpstr>
      <vt:lpstr>PowerPoint Presentation</vt:lpstr>
      <vt:lpstr>Alternative metrics or Altmetrics</vt:lpstr>
      <vt:lpstr>PowerPoint Presentation</vt:lpstr>
      <vt:lpstr>Advantages of Using Altmetrics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Hands-on demo Teresa Woodruff,  PhD. </vt:lpstr>
      <vt:lpstr>PowerPoint Presentation</vt:lpstr>
      <vt:lpstr>PowerPoint Presentation</vt:lpstr>
      <vt:lpstr>Why concern ourselves with Altmetrics?</vt:lpstr>
      <vt:lpstr>PowerPoint Presentation</vt:lpstr>
      <vt:lpstr>PowerPoint Presentation</vt:lpstr>
      <vt:lpstr>PowerPoint Presentation</vt:lpstr>
      <vt:lpstr>PowerPoint Presentation</vt:lpstr>
      <vt:lpstr>Acknowledgements</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Altmetrics</dc:title>
  <dc:creator>Patty Smith</dc:creator>
  <cp:lastModifiedBy>Microsoft Office User</cp:lastModifiedBy>
  <cp:revision>76</cp:revision>
  <dcterms:created xsi:type="dcterms:W3CDTF">2018-01-26T17:18:33Z</dcterms:created>
  <dcterms:modified xsi:type="dcterms:W3CDTF">2018-08-08T14:48:30Z</dcterms:modified>
</cp:coreProperties>
</file>