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81" r:id="rId2"/>
  </p:sldIdLst>
  <p:sldSz cx="41148000" cy="32004000"/>
  <p:notesSz cx="7315200" cy="9601200"/>
  <p:defaultTex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16920" userDrawn="1">
          <p15:clr>
            <a:srgbClr val="A4A3A4"/>
          </p15:clr>
        </p15:guide>
        <p15:guide id="3" pos="12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5B3A"/>
    <a:srgbClr val="FF750D"/>
    <a:srgbClr val="E34E0D"/>
    <a:srgbClr val="FFAA11"/>
    <a:srgbClr val="FF6E00"/>
    <a:srgbClr val="E7481D"/>
    <a:srgbClr val="ECB20F"/>
    <a:srgbClr val="ECB50F"/>
    <a:srgbClr val="F0B70C"/>
    <a:srgbClr val="F0BE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64" autoAdjust="0"/>
    <p:restoredTop sz="86401" autoAdjust="0"/>
  </p:normalViewPr>
  <p:slideViewPr>
    <p:cSldViewPr snapToGrid="0">
      <p:cViewPr varScale="1">
        <p:scale>
          <a:sx n="21" d="100"/>
          <a:sy n="21" d="100"/>
        </p:scale>
        <p:origin x="1181" y="101"/>
      </p:cViewPr>
      <p:guideLst>
        <p:guide orient="horz" pos="16920"/>
        <p:guide pos="1296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56C7EFDA-1DBF-46C5-A29E-44B3F9EA6C36}"/>
    <pc:docChg chg="modSld">
      <pc:chgData name="" userId="" providerId="" clId="Web-{56C7EFDA-1DBF-46C5-A29E-44B3F9EA6C36}" dt="2018-05-10T22:18:49.251" v="165" actId="1076"/>
      <pc:docMkLst>
        <pc:docMk/>
      </pc:docMkLst>
      <pc:sldChg chg="delSp modSp">
        <pc:chgData name="" userId="" providerId="" clId="Web-{56C7EFDA-1DBF-46C5-A29E-44B3F9EA6C36}" dt="2018-05-10T22:18:49.251" v="165" actId="1076"/>
        <pc:sldMkLst>
          <pc:docMk/>
          <pc:sldMk cId="2075622700" sldId="281"/>
        </pc:sldMkLst>
        <pc:spChg chg="mod">
          <ac:chgData name="" userId="" providerId="" clId="Web-{56C7EFDA-1DBF-46C5-A29E-44B3F9EA6C36}" dt="2018-05-10T22:16:02.161" v="103" actId="20577"/>
          <ac:spMkLst>
            <pc:docMk/>
            <pc:sldMk cId="2075622700" sldId="281"/>
            <ac:spMk id="11" creationId="{00000000-0000-0000-0000-000000000000}"/>
          </ac:spMkLst>
        </pc:spChg>
        <pc:spChg chg="mod">
          <ac:chgData name="" userId="" providerId="" clId="Web-{56C7EFDA-1DBF-46C5-A29E-44B3F9EA6C36}" dt="2018-05-10T22:08:49.763" v="54" actId="20577"/>
          <ac:spMkLst>
            <pc:docMk/>
            <pc:sldMk cId="2075622700" sldId="281"/>
            <ac:spMk id="16" creationId="{00000000-0000-0000-0000-000000000000}"/>
          </ac:spMkLst>
        </pc:spChg>
        <pc:spChg chg="mod">
          <ac:chgData name="" userId="" providerId="" clId="Web-{56C7EFDA-1DBF-46C5-A29E-44B3F9EA6C36}" dt="2018-05-10T22:09:12.919" v="58" actId="20577"/>
          <ac:spMkLst>
            <pc:docMk/>
            <pc:sldMk cId="2075622700" sldId="281"/>
            <ac:spMk id="20" creationId="{00000000-0000-0000-0000-000000000000}"/>
          </ac:spMkLst>
        </pc:spChg>
        <pc:spChg chg="mod">
          <ac:chgData name="" userId="" providerId="" clId="Web-{56C7EFDA-1DBF-46C5-A29E-44B3F9EA6C36}" dt="2018-05-10T22:08:52.872" v="56" actId="20577"/>
          <ac:spMkLst>
            <pc:docMk/>
            <pc:sldMk cId="2075622700" sldId="281"/>
            <ac:spMk id="21" creationId="{00000000-0000-0000-0000-000000000000}"/>
          </ac:spMkLst>
        </pc:spChg>
        <pc:spChg chg="mod">
          <ac:chgData name="" userId="" providerId="" clId="Web-{56C7EFDA-1DBF-46C5-A29E-44B3F9EA6C36}" dt="2018-05-10T22:13:17.351" v="94" actId="20577"/>
          <ac:spMkLst>
            <pc:docMk/>
            <pc:sldMk cId="2075622700" sldId="281"/>
            <ac:spMk id="61" creationId="{00000000-0000-0000-0000-000000000000}"/>
          </ac:spMkLst>
        </pc:spChg>
        <pc:spChg chg="mod">
          <ac:chgData name="" userId="" providerId="" clId="Web-{56C7EFDA-1DBF-46C5-A29E-44B3F9EA6C36}" dt="2018-05-10T22:13:30.742" v="95" actId="20577"/>
          <ac:spMkLst>
            <pc:docMk/>
            <pc:sldMk cId="2075622700" sldId="281"/>
            <ac:spMk id="71" creationId="{00000000-0000-0000-0000-000000000000}"/>
          </ac:spMkLst>
        </pc:spChg>
        <pc:spChg chg="mod">
          <ac:chgData name="" userId="" providerId="" clId="Web-{56C7EFDA-1DBF-46C5-A29E-44B3F9EA6C36}" dt="2018-05-10T22:12:31.321" v="91" actId="20577"/>
          <ac:spMkLst>
            <pc:docMk/>
            <pc:sldMk cId="2075622700" sldId="281"/>
            <ac:spMk id="72" creationId="{00000000-0000-0000-0000-000000000000}"/>
          </ac:spMkLst>
        </pc:spChg>
        <pc:spChg chg="mod">
          <ac:chgData name="" userId="" providerId="" clId="Web-{56C7EFDA-1DBF-46C5-A29E-44B3F9EA6C36}" dt="2018-05-10T22:11:32.385" v="88" actId="1076"/>
          <ac:spMkLst>
            <pc:docMk/>
            <pc:sldMk cId="2075622700" sldId="281"/>
            <ac:spMk id="104" creationId="{00000000-0000-0000-0000-000000000000}"/>
          </ac:spMkLst>
        </pc:spChg>
        <pc:spChg chg="mod">
          <ac:chgData name="" userId="" providerId="" clId="Web-{56C7EFDA-1DBF-46C5-A29E-44B3F9EA6C36}" dt="2018-05-10T22:11:08.526" v="80" actId="20577"/>
          <ac:spMkLst>
            <pc:docMk/>
            <pc:sldMk cId="2075622700" sldId="281"/>
            <ac:spMk id="129" creationId="{00000000-0000-0000-0000-000000000000}"/>
          </ac:spMkLst>
        </pc:spChg>
        <pc:spChg chg="mod">
          <ac:chgData name="" userId="" providerId="" clId="Web-{56C7EFDA-1DBF-46C5-A29E-44B3F9EA6C36}" dt="2018-05-10T22:14:39.803" v="100" actId="20577"/>
          <ac:spMkLst>
            <pc:docMk/>
            <pc:sldMk cId="2075622700" sldId="281"/>
            <ac:spMk id="130" creationId="{00000000-0000-0000-0000-000000000000}"/>
          </ac:spMkLst>
        </pc:spChg>
        <pc:spChg chg="mod">
          <ac:chgData name="" userId="" providerId="" clId="Web-{56C7EFDA-1DBF-46C5-A29E-44B3F9EA6C36}" dt="2018-05-10T22:10:22.183" v="70" actId="1076"/>
          <ac:spMkLst>
            <pc:docMk/>
            <pc:sldMk cId="2075622700" sldId="281"/>
            <ac:spMk id="136" creationId="{00000000-0000-0000-0000-000000000000}"/>
          </ac:spMkLst>
        </pc:spChg>
        <pc:spChg chg="mod">
          <ac:chgData name="" userId="" providerId="" clId="Web-{56C7EFDA-1DBF-46C5-A29E-44B3F9EA6C36}" dt="2018-05-10T22:10:59.760" v="75" actId="1076"/>
          <ac:spMkLst>
            <pc:docMk/>
            <pc:sldMk cId="2075622700" sldId="281"/>
            <ac:spMk id="137" creationId="{00000000-0000-0000-0000-000000000000}"/>
          </ac:spMkLst>
        </pc:spChg>
        <pc:spChg chg="del">
          <ac:chgData name="" userId="" providerId="" clId="Web-{56C7EFDA-1DBF-46C5-A29E-44B3F9EA6C36}" dt="2018-05-10T22:05:46.751" v="7" actId="1076"/>
          <ac:spMkLst>
            <pc:docMk/>
            <pc:sldMk cId="2075622700" sldId="281"/>
            <ac:spMk id="140" creationId="{00000000-0000-0000-0000-000000000000}"/>
          </ac:spMkLst>
        </pc:spChg>
        <pc:grpChg chg="mod">
          <ac:chgData name="" userId="" providerId="" clId="Web-{56C7EFDA-1DBF-46C5-A29E-44B3F9EA6C36}" dt="2018-05-10T22:18:49.251" v="165" actId="1076"/>
          <ac:grpSpMkLst>
            <pc:docMk/>
            <pc:sldMk cId="2075622700" sldId="281"/>
            <ac:grpSpMk id="106" creationId="{00000000-0000-0000-0000-000000000000}"/>
          </ac:grpSpMkLst>
        </pc:grpChg>
        <pc:grpChg chg="mod">
          <ac:chgData name="" userId="" providerId="" clId="Web-{56C7EFDA-1DBF-46C5-A29E-44B3F9EA6C36}" dt="2018-05-10T22:10:26.323" v="71" actId="1076"/>
          <ac:grpSpMkLst>
            <pc:docMk/>
            <pc:sldMk cId="2075622700" sldId="281"/>
            <ac:grpSpMk id="132" creationId="{00000000-0000-0000-0000-000000000000}"/>
          </ac:grpSpMkLst>
        </pc:grpChg>
        <pc:graphicFrameChg chg="mod modGraphic">
          <ac:chgData name="" userId="" providerId="" clId="Web-{56C7EFDA-1DBF-46C5-A29E-44B3F9EA6C36}" dt="2018-05-10T22:17:52.049" v="163" actId="1076"/>
          <ac:graphicFrameMkLst>
            <pc:docMk/>
            <pc:sldMk cId="2075622700" sldId="281"/>
            <ac:graphicFrameMk id="54" creationId="{00000000-0000-0000-0000-000000000000}"/>
          </ac:graphicFrameMkLst>
        </pc:graphicFrameChg>
        <pc:graphicFrameChg chg="mod modGraphic">
          <ac:chgData name="" userId="" providerId="" clId="Web-{56C7EFDA-1DBF-46C5-A29E-44B3F9EA6C36}" dt="2018-05-10T22:17:47.752" v="161" actId="1076"/>
          <ac:graphicFrameMkLst>
            <pc:docMk/>
            <pc:sldMk cId="2075622700" sldId="281"/>
            <ac:graphicFrameMk id="56" creationId="{00000000-0000-0000-0000-000000000000}"/>
          </ac:graphicFrameMkLst>
        </pc:graphicFrameChg>
        <pc:graphicFrameChg chg="mod modGraphic">
          <ac:chgData name="" userId="" providerId="" clId="Web-{56C7EFDA-1DBF-46C5-A29E-44B3F9EA6C36}" dt="2018-05-10T22:09:35.199" v="68" actId="1076"/>
          <ac:graphicFrameMkLst>
            <pc:docMk/>
            <pc:sldMk cId="2075622700" sldId="281"/>
            <ac:graphicFrameMk id="105" creationId="{00000000-0000-0000-0000-000000000000}"/>
          </ac:graphicFrameMkLst>
        </pc:graphicFrameChg>
      </pc:sldChg>
    </pc:docChg>
  </pc:docChgLst>
  <pc:docChgLst>
    <pc:chgData clId="Web-{AAD0362B-600E-4F17-A2D4-22DB88815279}"/>
    <pc:docChg chg="modSld">
      <pc:chgData name="" userId="" providerId="" clId="Web-{AAD0362B-600E-4F17-A2D4-22DB88815279}" dt="2018-05-14T19:47:29.639" v="9" actId="1076"/>
      <pc:docMkLst>
        <pc:docMk/>
      </pc:docMkLst>
      <pc:sldChg chg="modSp">
        <pc:chgData name="" userId="" providerId="" clId="Web-{AAD0362B-600E-4F17-A2D4-22DB88815279}" dt="2018-05-14T19:47:29.639" v="9" actId="1076"/>
        <pc:sldMkLst>
          <pc:docMk/>
          <pc:sldMk cId="2075622700" sldId="281"/>
        </pc:sldMkLst>
        <pc:spChg chg="mod">
          <ac:chgData name="" userId="" providerId="" clId="Web-{AAD0362B-600E-4F17-A2D4-22DB88815279}" dt="2018-05-14T19:47:29.639" v="9" actId="1076"/>
          <ac:spMkLst>
            <pc:docMk/>
            <pc:sldMk cId="2075622700" sldId="281"/>
            <ac:spMk id="23" creationId="{00000000-0000-0000-0000-000000000000}"/>
          </ac:spMkLst>
        </pc:spChg>
        <pc:spChg chg="mod">
          <ac:chgData name="" userId="" providerId="" clId="Web-{AAD0362B-600E-4F17-A2D4-22DB88815279}" dt="2018-05-14T19:45:28.719" v="8" actId="20577"/>
          <ac:spMkLst>
            <pc:docMk/>
            <pc:sldMk cId="2075622700" sldId="281"/>
            <ac:spMk id="130" creationId="{00000000-0000-0000-0000-000000000000}"/>
          </ac:spMkLst>
        </pc:spChg>
        <pc:graphicFrameChg chg="mod modGraphic">
          <ac:chgData name="" userId="" providerId="" clId="Web-{AAD0362B-600E-4F17-A2D4-22DB88815279}" dt="2018-05-14T19:43:31.112" v="2" actId="1076"/>
          <ac:graphicFrameMkLst>
            <pc:docMk/>
            <pc:sldMk cId="2075622700" sldId="281"/>
            <ac:graphicFrameMk id="105" creationId="{00000000-0000-0000-0000-000000000000}"/>
          </ac:graphicFrameMkLst>
        </pc:graphicFrameChg>
        <pc:picChg chg="mod">
          <ac:chgData name="" userId="" providerId="" clId="Web-{AAD0362B-600E-4F17-A2D4-22DB88815279}" dt="2018-05-14T19:40:13.069" v="0" actId="1076"/>
          <ac:picMkLst>
            <pc:docMk/>
            <pc:sldMk cId="2075622700" sldId="281"/>
            <ac:picMk id="13" creationId="{00000000-0000-0000-0000-000000000000}"/>
          </ac:picMkLst>
        </pc:picChg>
      </pc:sldChg>
    </pc:docChg>
  </pc:docChgLst>
  <pc:docChgLst>
    <pc:chgData clId="Web-{29050C7F-1B8C-49C7-A86B-85A54BCD4BD4}"/>
    <pc:docChg chg="modSld">
      <pc:chgData name="" userId="" providerId="" clId="Web-{29050C7F-1B8C-49C7-A86B-85A54BCD4BD4}" dt="2018-05-14T19:54:34.131" v="3" actId="14100"/>
      <pc:docMkLst>
        <pc:docMk/>
      </pc:docMkLst>
      <pc:sldChg chg="modSp">
        <pc:chgData name="" userId="" providerId="" clId="Web-{29050C7F-1B8C-49C7-A86B-85A54BCD4BD4}" dt="2018-05-14T19:54:34.131" v="3" actId="14100"/>
        <pc:sldMkLst>
          <pc:docMk/>
          <pc:sldMk cId="2075622700" sldId="281"/>
        </pc:sldMkLst>
        <pc:spChg chg="mod">
          <ac:chgData name="" userId="" providerId="" clId="Web-{29050C7F-1B8C-49C7-A86B-85A54BCD4BD4}" dt="2018-05-14T19:53:56.272" v="1" actId="14100"/>
          <ac:spMkLst>
            <pc:docMk/>
            <pc:sldMk cId="2075622700" sldId="281"/>
            <ac:spMk id="70" creationId="{00000000-0000-0000-0000-000000000000}"/>
          </ac:spMkLst>
        </pc:spChg>
        <pc:spChg chg="mod">
          <ac:chgData name="" userId="" providerId="" clId="Web-{29050C7F-1B8C-49C7-A86B-85A54BCD4BD4}" dt="2018-05-14T19:54:34.131" v="3" actId="14100"/>
          <ac:spMkLst>
            <pc:docMk/>
            <pc:sldMk cId="2075622700" sldId="281"/>
            <ac:spMk id="131" creationId="{00000000-0000-0000-0000-000000000000}"/>
          </ac:spMkLst>
        </pc:spChg>
      </pc:sldChg>
    </pc:docChg>
  </pc:docChgLst>
  <pc:docChgLst>
    <pc:chgData clId="Web-{C49F3B95-1D11-4F88-A4A9-130EB729C27B}"/>
    <pc:docChg chg="modSld">
      <pc:chgData name="" userId="" providerId="" clId="Web-{C49F3B95-1D11-4F88-A4A9-130EB729C27B}" dt="2018-05-11T22:11:53.488" v="1" actId="14100"/>
      <pc:docMkLst>
        <pc:docMk/>
      </pc:docMkLst>
      <pc:sldChg chg="modSp">
        <pc:chgData name="" userId="" providerId="" clId="Web-{C49F3B95-1D11-4F88-A4A9-130EB729C27B}" dt="2018-05-11T22:11:53.488" v="1" actId="14100"/>
        <pc:sldMkLst>
          <pc:docMk/>
          <pc:sldMk cId="2075622700" sldId="281"/>
        </pc:sldMkLst>
        <pc:spChg chg="mod">
          <ac:chgData name="" userId="" providerId="" clId="Web-{C49F3B95-1D11-4F88-A4A9-130EB729C27B}" dt="2018-05-11T22:11:53.488" v="1" actId="14100"/>
          <ac:spMkLst>
            <pc:docMk/>
            <pc:sldMk cId="2075622700" sldId="281"/>
            <ac:spMk id="23" creationId="{00000000-0000-0000-0000-000000000000}"/>
          </ac:spMkLst>
        </pc:spChg>
      </pc:sldChg>
    </pc:docChg>
  </pc:docChgLst>
  <pc:docChgLst>
    <pc:chgData clId="Web-{B49C73FC-E200-49E5-8F95-DEB7AF1A0567}"/>
    <pc:docChg chg="modSld">
      <pc:chgData name="" userId="" providerId="" clId="Web-{B49C73FC-E200-49E5-8F95-DEB7AF1A0567}" dt="2018-05-11T20:01:40.037" v="3" actId="20577"/>
      <pc:docMkLst>
        <pc:docMk/>
      </pc:docMkLst>
      <pc:sldChg chg="modSp">
        <pc:chgData name="" userId="" providerId="" clId="Web-{B49C73FC-E200-49E5-8F95-DEB7AF1A0567}" dt="2018-05-11T20:01:40.037" v="3" actId="20577"/>
        <pc:sldMkLst>
          <pc:docMk/>
          <pc:sldMk cId="2075622700" sldId="281"/>
        </pc:sldMkLst>
        <pc:spChg chg="mod">
          <ac:chgData name="" userId="" providerId="" clId="Web-{B49C73FC-E200-49E5-8F95-DEB7AF1A0567}" dt="2018-05-11T20:01:40.037" v="3" actId="20577"/>
          <ac:spMkLst>
            <pc:docMk/>
            <pc:sldMk cId="2075622700" sldId="281"/>
            <ac:spMk id="23" creationId="{00000000-0000-0000-0000-000000000000}"/>
          </ac:spMkLst>
        </pc:spChg>
      </pc:sldChg>
    </pc:docChg>
  </pc:docChgLst>
  <pc:docChgLst>
    <pc:chgData clId="Web-{95763459-CC79-4E7A-8DA4-05E7376DA0B9}"/>
    <pc:docChg chg="modSld">
      <pc:chgData name="" userId="" providerId="" clId="Web-{95763459-CC79-4E7A-8DA4-05E7376DA0B9}" dt="2018-05-11T16:00:46.611" v="41"/>
      <pc:docMkLst>
        <pc:docMk/>
      </pc:docMkLst>
      <pc:sldChg chg="modSp">
        <pc:chgData name="" userId="" providerId="" clId="Web-{95763459-CC79-4E7A-8DA4-05E7376DA0B9}" dt="2018-05-11T16:00:46.611" v="41"/>
        <pc:sldMkLst>
          <pc:docMk/>
          <pc:sldMk cId="2075622700" sldId="281"/>
        </pc:sldMkLst>
        <pc:spChg chg="mod">
          <ac:chgData name="" userId="" providerId="" clId="Web-{95763459-CC79-4E7A-8DA4-05E7376DA0B9}" dt="2018-05-11T15:57:01.890" v="2" actId="20577"/>
          <ac:spMkLst>
            <pc:docMk/>
            <pc:sldMk cId="2075622700" sldId="281"/>
            <ac:spMk id="104" creationId="{00000000-0000-0000-0000-000000000000}"/>
          </ac:spMkLst>
        </pc:spChg>
        <pc:grpChg chg="mod ord">
          <ac:chgData name="" userId="" providerId="" clId="Web-{95763459-CC79-4E7A-8DA4-05E7376DA0B9}" dt="2018-05-11T15:57:40.656" v="7"/>
          <ac:grpSpMkLst>
            <pc:docMk/>
            <pc:sldMk cId="2075622700" sldId="281"/>
            <ac:grpSpMk id="106" creationId="{00000000-0000-0000-0000-000000000000}"/>
          </ac:grpSpMkLst>
        </pc:grpChg>
        <pc:graphicFrameChg chg="mod modGraphic">
          <ac:chgData name="" userId="" providerId="" clId="Web-{95763459-CC79-4E7A-8DA4-05E7376DA0B9}" dt="2018-05-11T15:59:12.673" v="17"/>
          <ac:graphicFrameMkLst>
            <pc:docMk/>
            <pc:sldMk cId="2075622700" sldId="281"/>
            <ac:graphicFrameMk id="54" creationId="{00000000-0000-0000-0000-000000000000}"/>
          </ac:graphicFrameMkLst>
        </pc:graphicFrameChg>
        <pc:graphicFrameChg chg="mod modGraphic">
          <ac:chgData name="" userId="" providerId="" clId="Web-{95763459-CC79-4E7A-8DA4-05E7376DA0B9}" dt="2018-05-11T15:59:40.970" v="21"/>
          <ac:graphicFrameMkLst>
            <pc:docMk/>
            <pc:sldMk cId="2075622700" sldId="281"/>
            <ac:graphicFrameMk id="58" creationId="{00000000-0000-0000-0000-000000000000}"/>
          </ac:graphicFrameMkLst>
        </pc:graphicFrameChg>
        <pc:graphicFrameChg chg="mod modGraphic">
          <ac:chgData name="" userId="" providerId="" clId="Web-{95763459-CC79-4E7A-8DA4-05E7376DA0B9}" dt="2018-05-11T16:00:46.611" v="41"/>
          <ac:graphicFrameMkLst>
            <pc:docMk/>
            <pc:sldMk cId="2075622700" sldId="281"/>
            <ac:graphicFrameMk id="60" creationId="{00000000-0000-0000-0000-000000000000}"/>
          </ac:graphicFrameMkLst>
        </pc:graphicFrameChg>
      </pc:sldChg>
    </pc:docChg>
  </pc:docChgLst>
  <pc:docChgLst>
    <pc:chgData clId="Web-{D3B2A224-80E7-431E-B7DB-0AD6EB4AA304}"/>
    <pc:docChg chg="modSld">
      <pc:chgData name="" userId="" providerId="" clId="Web-{D3B2A224-80E7-431E-B7DB-0AD6EB4AA304}" dt="2018-05-13T11:45:33.532" v="1"/>
      <pc:docMkLst>
        <pc:docMk/>
      </pc:docMkLst>
      <pc:sldChg chg="addSp delSp modSp">
        <pc:chgData name="" userId="" providerId="" clId="Web-{D3B2A224-80E7-431E-B7DB-0AD6EB4AA304}" dt="2018-05-13T11:45:33.532" v="1"/>
        <pc:sldMkLst>
          <pc:docMk/>
          <pc:sldMk cId="2075622700" sldId="281"/>
        </pc:sldMkLst>
        <pc:picChg chg="add del mod">
          <ac:chgData name="" userId="" providerId="" clId="Web-{D3B2A224-80E7-431E-B7DB-0AD6EB4AA304}" dt="2018-05-13T11:45:33.532" v="1"/>
          <ac:picMkLst>
            <pc:docMk/>
            <pc:sldMk cId="2075622700" sldId="281"/>
            <ac:picMk id="3" creationId="{7EA8FF4E-5B80-4541-88A5-97618785CF88}"/>
          </ac:picMkLst>
        </pc:picChg>
      </pc:sldChg>
    </pc:docChg>
  </pc:docChgLst>
  <pc:docChgLst>
    <pc:chgData clId="Web-{5EA7DCC7-4C08-4FD3-B949-F3E56DF55C43}"/>
    <pc:docChg chg="modSld">
      <pc:chgData name="" userId="" providerId="" clId="Web-{5EA7DCC7-4C08-4FD3-B949-F3E56DF55C43}" dt="2018-05-10T14:41:48.635" v="2" actId="20577"/>
      <pc:docMkLst>
        <pc:docMk/>
      </pc:docMkLst>
      <pc:sldChg chg="modSp">
        <pc:chgData name="" userId="" providerId="" clId="Web-{5EA7DCC7-4C08-4FD3-B949-F3E56DF55C43}" dt="2018-05-10T14:41:46.854" v="0" actId="20577"/>
        <pc:sldMkLst>
          <pc:docMk/>
          <pc:sldMk cId="1434076247" sldId="282"/>
        </pc:sldMkLst>
        <pc:spChg chg="mod">
          <ac:chgData name="" userId="" providerId="" clId="Web-{5EA7DCC7-4C08-4FD3-B949-F3E56DF55C43}" dt="2018-05-10T14:41:46.854" v="0" actId="20577"/>
          <ac:spMkLst>
            <pc:docMk/>
            <pc:sldMk cId="1434076247" sldId="282"/>
            <ac:spMk id="3" creationId="{00000000-0000-0000-0000-000000000000}"/>
          </ac:spMkLst>
        </pc:spChg>
      </pc:sldChg>
    </pc:docChg>
  </pc:docChgLst>
  <pc:docChgLst>
    <pc:chgData clId="Web-{6F015371-D2BF-4AC8-9E65-5BDA7378036F}"/>
    <pc:docChg chg="modSld">
      <pc:chgData name="" userId="" providerId="" clId="Web-{6F015371-D2BF-4AC8-9E65-5BDA7378036F}" dt="2018-05-08T14:20:37.702" v="0"/>
      <pc:docMkLst>
        <pc:docMk/>
      </pc:docMkLst>
      <pc:sldChg chg="delSp">
        <pc:chgData name="" userId="" providerId="" clId="Web-{6F015371-D2BF-4AC8-9E65-5BDA7378036F}" dt="2018-05-08T14:20:37.702" v="0"/>
        <pc:sldMkLst>
          <pc:docMk/>
          <pc:sldMk cId="1346258128" sldId="280"/>
        </pc:sldMkLst>
        <pc:grpChg chg="del">
          <ac:chgData name="" userId="" providerId="" clId="Web-{6F015371-D2BF-4AC8-9E65-5BDA7378036F}" dt="2018-05-08T14:20:37.702" v="0"/>
          <ac:grpSpMkLst>
            <pc:docMk/>
            <pc:sldMk cId="1346258128" sldId="280"/>
            <ac:grpSpMk id="117" creationId="{00000000-0000-0000-0000-000000000000}"/>
          </ac:grpSpMkLst>
        </pc:grpChg>
      </pc:sldChg>
    </pc:docChg>
  </pc:docChgLst>
  <pc:docChgLst>
    <pc:chgData clId="Web-{E92B4DDC-F21F-41DE-ACFC-8B3D266D084B}"/>
    <pc:docChg chg="modSld">
      <pc:chgData name="" userId="" providerId="" clId="Web-{E92B4DDC-F21F-41DE-ACFC-8B3D266D084B}" dt="2018-05-03T23:04:38.899" v="6"/>
      <pc:docMkLst>
        <pc:docMk/>
      </pc:docMkLst>
      <pc:sldChg chg="modSp">
        <pc:chgData name="" userId="" providerId="" clId="Web-{E92B4DDC-F21F-41DE-ACFC-8B3D266D084B}" dt="2018-05-03T23:04:38.899" v="6"/>
        <pc:sldMkLst>
          <pc:docMk/>
          <pc:sldMk cId="2697677575" sldId="278"/>
        </pc:sldMkLst>
        <pc:spChg chg="mod">
          <ac:chgData name="" userId="" providerId="" clId="Web-{E92B4DDC-F21F-41DE-ACFC-8B3D266D084B}" dt="2018-05-03T23:04:22.555" v="0"/>
          <ac:spMkLst>
            <pc:docMk/>
            <pc:sldMk cId="2697677575" sldId="278"/>
            <ac:spMk id="64" creationId="{00000000-0000-0000-0000-000000000000}"/>
          </ac:spMkLst>
        </pc:spChg>
        <pc:graphicFrameChg chg="mod modGraphic">
          <ac:chgData name="" userId="" providerId="" clId="Web-{E92B4DDC-F21F-41DE-ACFC-8B3D266D084B}" dt="2018-05-03T23:04:38.899" v="6"/>
          <ac:graphicFrameMkLst>
            <pc:docMk/>
            <pc:sldMk cId="2697677575" sldId="278"/>
            <ac:graphicFrameMk id="65" creationId="{00000000-0000-0000-0000-000000000000}"/>
          </ac:graphicFrameMkLst>
        </pc:graphicFrameChg>
      </pc:sldChg>
    </pc:docChg>
  </pc:docChgLst>
  <pc:docChgLst>
    <pc:chgData clId="Web-{0539527C-3753-48D4-8F01-48D362EF32BE}"/>
    <pc:docChg chg="modSld">
      <pc:chgData name="" userId="" providerId="" clId="Web-{0539527C-3753-48D4-8F01-48D362EF32BE}" dt="2018-05-11T18:40:55.355" v="2" actId="20577"/>
      <pc:docMkLst>
        <pc:docMk/>
      </pc:docMkLst>
      <pc:sldChg chg="modSp">
        <pc:chgData name="" userId="" providerId="" clId="Web-{0539527C-3753-48D4-8F01-48D362EF32BE}" dt="2018-05-11T18:40:55.355" v="2" actId="20577"/>
        <pc:sldMkLst>
          <pc:docMk/>
          <pc:sldMk cId="2075622700" sldId="281"/>
        </pc:sldMkLst>
        <pc:spChg chg="mod">
          <ac:chgData name="" userId="" providerId="" clId="Web-{0539527C-3753-48D4-8F01-48D362EF32BE}" dt="2018-05-11T18:40:55.355" v="2" actId="20577"/>
          <ac:spMkLst>
            <pc:docMk/>
            <pc:sldMk cId="2075622700" sldId="281"/>
            <ac:spMk id="5" creationId="{00000000-0000-0000-0000-000000000000}"/>
          </ac:spMkLst>
        </pc:spChg>
      </pc:sldChg>
    </pc:docChg>
  </pc:docChgLst>
  <pc:docChgLst>
    <pc:chgData clId="Web-{B4133F91-3739-4C91-B44B-4EA804C8D77E}"/>
    <pc:docChg chg="modSld">
      <pc:chgData name="" userId="" providerId="" clId="Web-{B4133F91-3739-4C91-B44B-4EA804C8D77E}" dt="2018-05-11T18:44:18.452" v="1"/>
      <pc:docMkLst>
        <pc:docMk/>
      </pc:docMkLst>
      <pc:sldChg chg="modSp">
        <pc:chgData name="" userId="" providerId="" clId="Web-{B4133F91-3739-4C91-B44B-4EA804C8D77E}" dt="2018-05-11T18:44:18.452" v="1"/>
        <pc:sldMkLst>
          <pc:docMk/>
          <pc:sldMk cId="2075622700" sldId="281"/>
        </pc:sldMkLst>
        <pc:graphicFrameChg chg="mod modGraphic">
          <ac:chgData name="" userId="" providerId="" clId="Web-{B4133F91-3739-4C91-B44B-4EA804C8D77E}" dt="2018-05-11T18:44:18.452" v="1"/>
          <ac:graphicFrameMkLst>
            <pc:docMk/>
            <pc:sldMk cId="2075622700" sldId="281"/>
            <ac:graphicFrameMk id="54" creationId="{00000000-0000-0000-0000-000000000000}"/>
          </ac:graphicFrameMkLst>
        </pc:graphicFrameChg>
      </pc:sldChg>
    </pc:docChg>
  </pc:docChgLst>
  <pc:docChgLst>
    <pc:chgData clId="Web-{50B7D506-5E71-422F-9735-219E612212CA}"/>
    <pc:docChg chg="modSld">
      <pc:chgData name="" userId="" providerId="" clId="Web-{50B7D506-5E71-422F-9735-219E612212CA}" dt="2018-05-11T15:53:50.057" v="97" actId="1076"/>
      <pc:docMkLst>
        <pc:docMk/>
      </pc:docMkLst>
      <pc:sldChg chg="modSp">
        <pc:chgData name="" userId="" providerId="" clId="Web-{50B7D506-5E71-422F-9735-219E612212CA}" dt="2018-05-11T15:53:50.057" v="97" actId="1076"/>
        <pc:sldMkLst>
          <pc:docMk/>
          <pc:sldMk cId="2075622700" sldId="281"/>
        </pc:sldMkLst>
        <pc:spChg chg="mod">
          <ac:chgData name="" userId="" providerId="" clId="Web-{50B7D506-5E71-422F-9735-219E612212CA}" dt="2018-05-11T15:53:50.057" v="97" actId="1076"/>
          <ac:spMkLst>
            <pc:docMk/>
            <pc:sldMk cId="2075622700" sldId="281"/>
            <ac:spMk id="57" creationId="{00000000-0000-0000-0000-000000000000}"/>
          </ac:spMkLst>
        </pc:spChg>
        <pc:spChg chg="mod">
          <ac:chgData name="" userId="" providerId="" clId="Web-{50B7D506-5E71-422F-9735-219E612212CA}" dt="2018-05-11T15:53:08.511" v="85" actId="1076"/>
          <ac:spMkLst>
            <pc:docMk/>
            <pc:sldMk cId="2075622700" sldId="281"/>
            <ac:spMk id="59" creationId="{00000000-0000-0000-0000-000000000000}"/>
          </ac:spMkLst>
        </pc:spChg>
        <pc:spChg chg="mod">
          <ac:chgData name="" userId="" providerId="" clId="Web-{50B7D506-5E71-422F-9735-219E612212CA}" dt="2018-05-11T15:52:51.136" v="82" actId="1076"/>
          <ac:spMkLst>
            <pc:docMk/>
            <pc:sldMk cId="2075622700" sldId="281"/>
            <ac:spMk id="61" creationId="{00000000-0000-0000-0000-000000000000}"/>
          </ac:spMkLst>
        </pc:spChg>
        <pc:spChg chg="mod">
          <ac:chgData name="" userId="" providerId="" clId="Web-{50B7D506-5E71-422F-9735-219E612212CA}" dt="2018-05-11T15:53:49.666" v="95" actId="1076"/>
          <ac:spMkLst>
            <pc:docMk/>
            <pc:sldMk cId="2075622700" sldId="281"/>
            <ac:spMk id="174" creationId="{00000000-0000-0000-0000-000000000000}"/>
          </ac:spMkLst>
        </pc:spChg>
        <pc:spChg chg="mod">
          <ac:chgData name="" userId="" providerId="" clId="Web-{50B7D506-5E71-422F-9735-219E612212CA}" dt="2018-05-11T15:53:08.308" v="84" actId="1076"/>
          <ac:spMkLst>
            <pc:docMk/>
            <pc:sldMk cId="2075622700" sldId="281"/>
            <ac:spMk id="175" creationId="{00000000-0000-0000-0000-000000000000}"/>
          </ac:spMkLst>
        </pc:spChg>
        <pc:spChg chg="mod">
          <ac:chgData name="" userId="" providerId="" clId="Web-{50B7D506-5E71-422F-9735-219E612212CA}" dt="2018-05-11T15:52:50.732" v="80" actId="1076"/>
          <ac:spMkLst>
            <pc:docMk/>
            <pc:sldMk cId="2075622700" sldId="281"/>
            <ac:spMk id="176" creationId="{00000000-0000-0000-0000-000000000000}"/>
          </ac:spMkLst>
        </pc:spChg>
        <pc:spChg chg="mod">
          <ac:chgData name="" userId="" providerId="" clId="Web-{50B7D506-5E71-422F-9735-219E612212CA}" dt="2018-05-11T15:53:08.104" v="83" actId="1076"/>
          <ac:spMkLst>
            <pc:docMk/>
            <pc:sldMk cId="2075622700" sldId="281"/>
            <ac:spMk id="180" creationId="{00000000-0000-0000-0000-000000000000}"/>
          </ac:spMkLst>
        </pc:spChg>
        <pc:spChg chg="mod">
          <ac:chgData name="" userId="" providerId="" clId="Web-{50B7D506-5E71-422F-9735-219E612212CA}" dt="2018-05-11T15:53:33.135" v="88" actId="1076"/>
          <ac:spMkLst>
            <pc:docMk/>
            <pc:sldMk cId="2075622700" sldId="281"/>
            <ac:spMk id="181" creationId="{00000000-0000-0000-0000-000000000000}"/>
          </ac:spMkLst>
        </pc:spChg>
        <pc:graphicFrameChg chg="mod modGraphic">
          <ac:chgData name="" userId="" providerId="" clId="Web-{50B7D506-5E71-422F-9735-219E612212CA}" dt="2018-05-11T15:48:58.359" v="19" actId="1076"/>
          <ac:graphicFrameMkLst>
            <pc:docMk/>
            <pc:sldMk cId="2075622700" sldId="281"/>
            <ac:graphicFrameMk id="54" creationId="{00000000-0000-0000-0000-000000000000}"/>
          </ac:graphicFrameMkLst>
        </pc:graphicFrameChg>
        <pc:graphicFrameChg chg="mod modGraphic">
          <ac:chgData name="" userId="" providerId="" clId="Web-{50B7D506-5E71-422F-9735-219E612212CA}" dt="2018-05-11T15:49:30.593" v="35" actId="1076"/>
          <ac:graphicFrameMkLst>
            <pc:docMk/>
            <pc:sldMk cId="2075622700" sldId="281"/>
            <ac:graphicFrameMk id="56" creationId="{00000000-0000-0000-0000-000000000000}"/>
          </ac:graphicFrameMkLst>
        </pc:graphicFrameChg>
        <pc:graphicFrameChg chg="mod modGraphic">
          <ac:chgData name="" userId="" providerId="" clId="Web-{50B7D506-5E71-422F-9735-219E612212CA}" dt="2018-05-11T15:53:49.854" v="96" actId="1076"/>
          <ac:graphicFrameMkLst>
            <pc:docMk/>
            <pc:sldMk cId="2075622700" sldId="281"/>
            <ac:graphicFrameMk id="58" creationId="{00000000-0000-0000-0000-000000000000}"/>
          </ac:graphicFrameMkLst>
        </pc:graphicFrameChg>
        <pc:graphicFrameChg chg="mod modGraphic">
          <ac:chgData name="" userId="" providerId="" clId="Web-{50B7D506-5E71-422F-9735-219E612212CA}" dt="2018-05-11T15:53:08.714" v="86" actId="1076"/>
          <ac:graphicFrameMkLst>
            <pc:docMk/>
            <pc:sldMk cId="2075622700" sldId="281"/>
            <ac:graphicFrameMk id="60" creationId="{00000000-0000-0000-0000-000000000000}"/>
          </ac:graphicFrameMkLst>
        </pc:graphicFrameChg>
        <pc:graphicFrameChg chg="mod modGraphic">
          <ac:chgData name="" userId="" providerId="" clId="Web-{50B7D506-5E71-422F-9735-219E612212CA}" dt="2018-05-11T15:52:50.933" v="81" actId="1076"/>
          <ac:graphicFrameMkLst>
            <pc:docMk/>
            <pc:sldMk cId="2075622700" sldId="281"/>
            <ac:graphicFrameMk id="62" creationId="{00000000-0000-0000-0000-000000000000}"/>
          </ac:graphicFrameMkLst>
        </pc:graphicFrameChg>
      </pc:sldChg>
    </pc:docChg>
  </pc:docChgLst>
  <pc:docChgLst>
    <pc:chgData clId="Web-{6E93C667-F5E5-4B9A-8F57-98B6B4BEDC9C}"/>
    <pc:docChg chg="modSld">
      <pc:chgData name="" userId="" providerId="" clId="Web-{6E93C667-F5E5-4B9A-8F57-98B6B4BEDC9C}" dt="2018-07-02T15:35:49.747" v="3" actId="1076"/>
      <pc:docMkLst>
        <pc:docMk/>
      </pc:docMkLst>
      <pc:sldChg chg="modSp">
        <pc:chgData name="" userId="" providerId="" clId="Web-{6E93C667-F5E5-4B9A-8F57-98B6B4BEDC9C}" dt="2018-07-02T15:35:49.747" v="3" actId="1076"/>
        <pc:sldMkLst>
          <pc:docMk/>
          <pc:sldMk cId="2075622700" sldId="281"/>
        </pc:sldMkLst>
        <pc:grpChg chg="mod">
          <ac:chgData name="" userId="" providerId="" clId="Web-{6E93C667-F5E5-4B9A-8F57-98B6B4BEDC9C}" dt="2018-07-02T15:35:49.747" v="3" actId="1076"/>
          <ac:grpSpMkLst>
            <pc:docMk/>
            <pc:sldMk cId="2075622700" sldId="281"/>
            <ac:grpSpMk id="6" creationId="{00000000-0000-0000-0000-000000000000}"/>
          </ac:grpSpMkLst>
        </pc:gr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qew348\Downloads\timeline%20(2).csv"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0950078710759"/>
          <c:y val="5.8461519950185899E-2"/>
          <c:w val="0.83411219041666196"/>
          <c:h val="0.701844352461232"/>
        </c:manualLayout>
      </c:layout>
      <c:areaChart>
        <c:grouping val="standard"/>
        <c:varyColors val="0"/>
        <c:ser>
          <c:idx val="0"/>
          <c:order val="0"/>
          <c:tx>
            <c:strRef>
              <c:f>'timeline (2)'!$A$1</c:f>
              <c:strCache>
                <c:ptCount val="1"/>
                <c:pt idx="0">
                  <c:v>count</c:v>
                </c:pt>
              </c:strCache>
            </c:strRef>
          </c:tx>
          <c:spPr>
            <a:gradFill flip="none" rotWithShape="1">
              <a:gsLst>
                <a:gs pos="0">
                  <a:srgbClr val="EA6240"/>
                </a:gs>
                <a:gs pos="23000">
                  <a:srgbClr val="FF8121"/>
                </a:gs>
                <a:gs pos="100000">
                  <a:srgbClr val="FED571"/>
                </a:gs>
              </a:gsLst>
              <a:lin ang="5400000" scaled="1"/>
              <a:tileRect/>
            </a:gradFill>
            <a:ln w="76200">
              <a:solidFill>
                <a:srgbClr val="FF6E00"/>
              </a:solidFill>
            </a:ln>
            <a:effectLst>
              <a:outerShdw blurRad="57150" dist="19050" dir="5400000" algn="ctr" rotWithShape="0">
                <a:srgbClr val="000000">
                  <a:alpha val="63000"/>
                </a:srgbClr>
              </a:outerShdw>
            </a:effectLst>
          </c:spPr>
          <c:cat>
            <c:numRef>
              <c:f>'timeline (2)'!$B$2:$B$30</c:f>
              <c:numCache>
                <c:formatCode>General</c:formatCode>
                <c:ptCount val="29"/>
                <c:pt idx="0">
                  <c:v>1986</c:v>
                </c:pt>
                <c:pt idx="1">
                  <c:v>1990</c:v>
                </c:pt>
                <c:pt idx="2">
                  <c:v>1991</c:v>
                </c:pt>
                <c:pt idx="3">
                  <c:v>1992</c:v>
                </c:pt>
                <c:pt idx="4">
                  <c:v>1993</c:v>
                </c:pt>
                <c:pt idx="5">
                  <c:v>1994</c:v>
                </c:pt>
                <c:pt idx="6">
                  <c:v>1995</c:v>
                </c:pt>
                <c:pt idx="7">
                  <c:v>1996</c:v>
                </c:pt>
                <c:pt idx="8">
                  <c:v>1997</c:v>
                </c:pt>
                <c:pt idx="9">
                  <c:v>1998</c:v>
                </c:pt>
                <c:pt idx="10">
                  <c:v>1999</c:v>
                </c:pt>
                <c:pt idx="11">
                  <c:v>2000</c:v>
                </c:pt>
                <c:pt idx="12">
                  <c:v>2001</c:v>
                </c:pt>
                <c:pt idx="13">
                  <c:v>2002</c:v>
                </c:pt>
                <c:pt idx="14">
                  <c:v>2003</c:v>
                </c:pt>
                <c:pt idx="15">
                  <c:v>2004</c:v>
                </c:pt>
                <c:pt idx="16">
                  <c:v>2005</c:v>
                </c:pt>
                <c:pt idx="17">
                  <c:v>2006</c:v>
                </c:pt>
                <c:pt idx="18">
                  <c:v>2007</c:v>
                </c:pt>
                <c:pt idx="19">
                  <c:v>2008</c:v>
                </c:pt>
                <c:pt idx="20">
                  <c:v>2009</c:v>
                </c:pt>
                <c:pt idx="21">
                  <c:v>2010</c:v>
                </c:pt>
                <c:pt idx="22">
                  <c:v>2011</c:v>
                </c:pt>
                <c:pt idx="23">
                  <c:v>2012</c:v>
                </c:pt>
                <c:pt idx="24">
                  <c:v>2013</c:v>
                </c:pt>
                <c:pt idx="25">
                  <c:v>2014</c:v>
                </c:pt>
                <c:pt idx="26">
                  <c:v>2015</c:v>
                </c:pt>
                <c:pt idx="27">
                  <c:v>2016</c:v>
                </c:pt>
                <c:pt idx="28">
                  <c:v>2017</c:v>
                </c:pt>
              </c:numCache>
            </c:numRef>
          </c:cat>
          <c:val>
            <c:numRef>
              <c:f>'timeline (2)'!$A$2:$A$30</c:f>
              <c:numCache>
                <c:formatCode>General</c:formatCode>
                <c:ptCount val="29"/>
                <c:pt idx="0">
                  <c:v>1</c:v>
                </c:pt>
                <c:pt idx="1">
                  <c:v>3</c:v>
                </c:pt>
                <c:pt idx="2">
                  <c:v>4</c:v>
                </c:pt>
                <c:pt idx="3">
                  <c:v>5</c:v>
                </c:pt>
                <c:pt idx="4">
                  <c:v>7</c:v>
                </c:pt>
                <c:pt idx="5">
                  <c:v>7</c:v>
                </c:pt>
                <c:pt idx="6">
                  <c:v>3</c:v>
                </c:pt>
                <c:pt idx="7">
                  <c:v>3</c:v>
                </c:pt>
                <c:pt idx="8">
                  <c:v>2</c:v>
                </c:pt>
                <c:pt idx="9">
                  <c:v>6</c:v>
                </c:pt>
                <c:pt idx="10">
                  <c:v>11</c:v>
                </c:pt>
                <c:pt idx="11">
                  <c:v>35</c:v>
                </c:pt>
                <c:pt idx="12">
                  <c:v>74</c:v>
                </c:pt>
                <c:pt idx="13">
                  <c:v>88</c:v>
                </c:pt>
                <c:pt idx="14">
                  <c:v>164</c:v>
                </c:pt>
                <c:pt idx="15">
                  <c:v>179</c:v>
                </c:pt>
                <c:pt idx="16">
                  <c:v>269</c:v>
                </c:pt>
                <c:pt idx="17">
                  <c:v>306</c:v>
                </c:pt>
                <c:pt idx="18">
                  <c:v>314</c:v>
                </c:pt>
                <c:pt idx="19">
                  <c:v>394</c:v>
                </c:pt>
                <c:pt idx="20">
                  <c:v>471</c:v>
                </c:pt>
                <c:pt idx="21">
                  <c:v>568</c:v>
                </c:pt>
                <c:pt idx="22">
                  <c:v>609</c:v>
                </c:pt>
                <c:pt idx="23">
                  <c:v>645</c:v>
                </c:pt>
                <c:pt idx="24">
                  <c:v>784</c:v>
                </c:pt>
                <c:pt idx="25">
                  <c:v>1014</c:v>
                </c:pt>
                <c:pt idx="26">
                  <c:v>1203</c:v>
                </c:pt>
                <c:pt idx="27">
                  <c:v>1429</c:v>
                </c:pt>
                <c:pt idx="28">
                  <c:v>1682</c:v>
                </c:pt>
              </c:numCache>
            </c:numRef>
          </c:val>
          <c:extLst>
            <c:ext xmlns:c16="http://schemas.microsoft.com/office/drawing/2014/chart" uri="{C3380CC4-5D6E-409C-BE32-E72D297353CC}">
              <c16:uniqueId val="{00000000-3B15-4264-82DA-85004BC0AEC8}"/>
            </c:ext>
          </c:extLst>
        </c:ser>
        <c:dLbls>
          <c:showLegendKey val="0"/>
          <c:showVal val="0"/>
          <c:showCatName val="0"/>
          <c:showSerName val="0"/>
          <c:showPercent val="0"/>
          <c:showBubbleSize val="0"/>
        </c:dLbls>
        <c:axId val="153054800"/>
        <c:axId val="153055360"/>
      </c:areaChart>
      <c:catAx>
        <c:axId val="153054800"/>
        <c:scaling>
          <c:orientation val="minMax"/>
        </c:scaling>
        <c:delete val="0"/>
        <c:axPos val="b"/>
        <c:title>
          <c:tx>
            <c:rich>
              <a:bodyPr rot="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r>
                  <a:rPr lang="en-US" sz="2400" b="1" dirty="0"/>
                  <a:t>Year</a:t>
                </a:r>
              </a:p>
            </c:rich>
          </c:tx>
          <c:overlay val="0"/>
          <c:spPr>
            <a:noFill/>
            <a:ln>
              <a:noFill/>
            </a:ln>
            <a:effectLst/>
          </c:spPr>
          <c:txPr>
            <a:bodyPr rot="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3055360"/>
        <c:crosses val="autoZero"/>
        <c:auto val="1"/>
        <c:lblAlgn val="ctr"/>
        <c:lblOffset val="100"/>
        <c:noMultiLvlLbl val="0"/>
      </c:catAx>
      <c:valAx>
        <c:axId val="1530553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r>
                  <a:rPr lang="en-US" sz="2400" b="1" dirty="0"/>
                  <a:t># of Records</a:t>
                </a:r>
              </a:p>
            </c:rich>
          </c:tx>
          <c:overlay val="0"/>
          <c:spPr>
            <a:noFill/>
            <a:ln>
              <a:noFill/>
            </a:ln>
            <a:effectLst/>
          </c:spPr>
          <c:txPr>
            <a:bodyPr rot="-54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153054800"/>
        <c:crosses val="autoZero"/>
        <c:crossBetween val="midCat"/>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6">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AAE0A115-8E48-A54E-91F2-00B10DD53866}" type="datetimeFigureOut">
              <a:rPr lang="en-US" smtClean="0"/>
              <a:t>7/2/2018</a:t>
            </a:fld>
            <a:endParaRPr lang="en-US"/>
          </a:p>
        </p:txBody>
      </p:sp>
      <p:sp>
        <p:nvSpPr>
          <p:cNvPr id="4" name="Slide Image Placeholder 3"/>
          <p:cNvSpPr>
            <a:spLocks noGrp="1" noRot="1" noChangeAspect="1"/>
          </p:cNvSpPr>
          <p:nvPr>
            <p:ph type="sldImg" idx="2"/>
          </p:nvPr>
        </p:nvSpPr>
        <p:spPr>
          <a:xfrm>
            <a:off x="1574800" y="1200150"/>
            <a:ext cx="416560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483EA6E-885D-4C48-AF0C-7DA31E6D7947}" type="slidenum">
              <a:rPr lang="en-US" smtClean="0"/>
              <a:t>‹#›</a:t>
            </a:fld>
            <a:endParaRPr lang="en-US"/>
          </a:p>
        </p:txBody>
      </p:sp>
    </p:spTree>
    <p:extLst>
      <p:ext uri="{BB962C8B-B14F-4D97-AF65-F5344CB8AC3E}">
        <p14:creationId xmlns:p14="http://schemas.microsoft.com/office/powerpoint/2010/main" val="353871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86100" y="5237694"/>
            <a:ext cx="34975800" cy="11142133"/>
          </a:xfrm>
        </p:spPr>
        <p:txBody>
          <a:bodyPr anchor="b"/>
          <a:lstStyle>
            <a:lvl1pPr algn="ctr">
              <a:defRPr sz="27000"/>
            </a:lvl1pPr>
          </a:lstStyle>
          <a:p>
            <a:r>
              <a:rPr lang="en-US"/>
              <a:t>Click to edit Master title style</a:t>
            </a:r>
            <a:endParaRPr lang="en-US" dirty="0"/>
          </a:p>
        </p:txBody>
      </p:sp>
      <p:sp>
        <p:nvSpPr>
          <p:cNvPr id="3" name="Subtitle 2"/>
          <p:cNvSpPr>
            <a:spLocks noGrp="1"/>
          </p:cNvSpPr>
          <p:nvPr>
            <p:ph type="subTitle" idx="1"/>
          </p:nvPr>
        </p:nvSpPr>
        <p:spPr>
          <a:xfrm>
            <a:off x="5143500" y="16809511"/>
            <a:ext cx="30861000" cy="7726889"/>
          </a:xfrm>
        </p:spPr>
        <p:txBody>
          <a:bodyPr/>
          <a:lstStyle>
            <a:lvl1pPr marL="0" indent="0" algn="ctr">
              <a:buNone/>
              <a:defRPr sz="10800"/>
            </a:lvl1pPr>
            <a:lvl2pPr marL="2057400" indent="0" algn="ctr">
              <a:buNone/>
              <a:defRPr sz="9000"/>
            </a:lvl2pPr>
            <a:lvl3pPr marL="4114800" indent="0" algn="ctr">
              <a:buNone/>
              <a:defRPr sz="8100"/>
            </a:lvl3pPr>
            <a:lvl4pPr marL="6172200" indent="0" algn="ctr">
              <a:buNone/>
              <a:defRPr sz="7200"/>
            </a:lvl4pPr>
            <a:lvl5pPr marL="8229600" indent="0" algn="ctr">
              <a:buNone/>
              <a:defRPr sz="7200"/>
            </a:lvl5pPr>
            <a:lvl6pPr marL="10287000" indent="0" algn="ctr">
              <a:buNone/>
              <a:defRPr sz="7200"/>
            </a:lvl6pPr>
            <a:lvl7pPr marL="12344400" indent="0" algn="ctr">
              <a:buNone/>
              <a:defRPr sz="7200"/>
            </a:lvl7pPr>
            <a:lvl8pPr marL="14401800" indent="0" algn="ctr">
              <a:buNone/>
              <a:defRPr sz="7200"/>
            </a:lvl8pPr>
            <a:lvl9pPr marL="16459200" indent="0" algn="ctr">
              <a:buNone/>
              <a:defRPr sz="7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898C64-AF54-4FBD-9F72-6A13FE4637AF}" type="datetimeFigureOut">
              <a:rPr lang="en-US" smtClean="0"/>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2020280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898C64-AF54-4FBD-9F72-6A13FE4637AF}" type="datetimeFigureOut">
              <a:rPr lang="en-US" smtClean="0"/>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487322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9446540" y="1703917"/>
            <a:ext cx="8872538" cy="271219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28927" y="1703917"/>
            <a:ext cx="26103263" cy="271219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898C64-AF54-4FBD-9F72-6A13FE4637AF}" type="datetimeFigureOut">
              <a:rPr lang="en-US" smtClean="0"/>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12498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898C64-AF54-4FBD-9F72-6A13FE4637AF}" type="datetimeFigureOut">
              <a:rPr lang="en-US" smtClean="0"/>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1234214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07496" y="7978784"/>
            <a:ext cx="35490150" cy="13312773"/>
          </a:xfrm>
        </p:spPr>
        <p:txBody>
          <a:bodyPr anchor="b"/>
          <a:lstStyle>
            <a:lvl1pPr>
              <a:defRPr sz="27000"/>
            </a:lvl1pPr>
          </a:lstStyle>
          <a:p>
            <a:r>
              <a:rPr lang="en-US"/>
              <a:t>Click to edit Master title style</a:t>
            </a:r>
            <a:endParaRPr lang="en-US" dirty="0"/>
          </a:p>
        </p:txBody>
      </p:sp>
      <p:sp>
        <p:nvSpPr>
          <p:cNvPr id="3" name="Text Placeholder 2"/>
          <p:cNvSpPr>
            <a:spLocks noGrp="1"/>
          </p:cNvSpPr>
          <p:nvPr>
            <p:ph type="body" idx="1"/>
          </p:nvPr>
        </p:nvSpPr>
        <p:spPr>
          <a:xfrm>
            <a:off x="2807496" y="21417501"/>
            <a:ext cx="35490150" cy="7000873"/>
          </a:xfrm>
        </p:spPr>
        <p:txBody>
          <a:bodyPr/>
          <a:lstStyle>
            <a:lvl1pPr marL="0" indent="0">
              <a:buNone/>
              <a:defRPr sz="10800">
                <a:solidFill>
                  <a:schemeClr val="tx1"/>
                </a:solidFill>
              </a:defRPr>
            </a:lvl1pPr>
            <a:lvl2pPr marL="2057400" indent="0">
              <a:buNone/>
              <a:defRPr sz="9000">
                <a:solidFill>
                  <a:schemeClr val="tx1">
                    <a:tint val="75000"/>
                  </a:schemeClr>
                </a:solidFill>
              </a:defRPr>
            </a:lvl2pPr>
            <a:lvl3pPr marL="4114800" indent="0">
              <a:buNone/>
              <a:defRPr sz="8100">
                <a:solidFill>
                  <a:schemeClr val="tx1">
                    <a:tint val="75000"/>
                  </a:schemeClr>
                </a:solidFill>
              </a:defRPr>
            </a:lvl3pPr>
            <a:lvl4pPr marL="6172200" indent="0">
              <a:buNone/>
              <a:defRPr sz="7200">
                <a:solidFill>
                  <a:schemeClr val="tx1">
                    <a:tint val="75000"/>
                  </a:schemeClr>
                </a:solidFill>
              </a:defRPr>
            </a:lvl4pPr>
            <a:lvl5pPr marL="8229600" indent="0">
              <a:buNone/>
              <a:defRPr sz="7200">
                <a:solidFill>
                  <a:schemeClr val="tx1">
                    <a:tint val="75000"/>
                  </a:schemeClr>
                </a:solidFill>
              </a:defRPr>
            </a:lvl5pPr>
            <a:lvl6pPr marL="10287000" indent="0">
              <a:buNone/>
              <a:defRPr sz="7200">
                <a:solidFill>
                  <a:schemeClr val="tx1">
                    <a:tint val="75000"/>
                  </a:schemeClr>
                </a:solidFill>
              </a:defRPr>
            </a:lvl6pPr>
            <a:lvl7pPr marL="12344400" indent="0">
              <a:buNone/>
              <a:defRPr sz="7200">
                <a:solidFill>
                  <a:schemeClr val="tx1">
                    <a:tint val="75000"/>
                  </a:schemeClr>
                </a:solidFill>
              </a:defRPr>
            </a:lvl7pPr>
            <a:lvl8pPr marL="14401800" indent="0">
              <a:buNone/>
              <a:defRPr sz="7200">
                <a:solidFill>
                  <a:schemeClr val="tx1">
                    <a:tint val="75000"/>
                  </a:schemeClr>
                </a:solidFill>
              </a:defRPr>
            </a:lvl8pPr>
            <a:lvl9pPr marL="16459200" indent="0">
              <a:buNone/>
              <a:defRPr sz="7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898C64-AF54-4FBD-9F72-6A13FE4637AF}" type="datetimeFigureOut">
              <a:rPr lang="en-US" smtClean="0"/>
              <a:t>7/2/2018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2279300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828925" y="8519583"/>
            <a:ext cx="17487900" cy="20306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831175" y="8519583"/>
            <a:ext cx="17487900" cy="203062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898C64-AF54-4FBD-9F72-6A13FE4637AF}" type="datetimeFigureOut">
              <a:rPr lang="en-US" smtClean="0"/>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2502538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34285" y="1703924"/>
            <a:ext cx="35490150" cy="6185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2834289" y="7845427"/>
            <a:ext cx="17407530" cy="3844923"/>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Click to edit Master text styles</a:t>
            </a:r>
          </a:p>
        </p:txBody>
      </p:sp>
      <p:sp>
        <p:nvSpPr>
          <p:cNvPr id="4" name="Content Placeholder 3"/>
          <p:cNvSpPr>
            <a:spLocks noGrp="1"/>
          </p:cNvSpPr>
          <p:nvPr>
            <p:ph sz="half" idx="2"/>
          </p:nvPr>
        </p:nvSpPr>
        <p:spPr>
          <a:xfrm>
            <a:off x="2834289" y="11690350"/>
            <a:ext cx="17407530" cy="171947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831177" y="7845427"/>
            <a:ext cx="17493260" cy="3844923"/>
          </a:xfrm>
        </p:spPr>
        <p:txBody>
          <a:bodyPr anchor="b"/>
          <a:lstStyle>
            <a:lvl1pPr marL="0" indent="0">
              <a:buNone/>
              <a:defRPr sz="10800" b="1"/>
            </a:lvl1pPr>
            <a:lvl2pPr marL="2057400" indent="0">
              <a:buNone/>
              <a:defRPr sz="9000" b="1"/>
            </a:lvl2pPr>
            <a:lvl3pPr marL="4114800" indent="0">
              <a:buNone/>
              <a:defRPr sz="8100" b="1"/>
            </a:lvl3pPr>
            <a:lvl4pPr marL="6172200" indent="0">
              <a:buNone/>
              <a:defRPr sz="7200" b="1"/>
            </a:lvl4pPr>
            <a:lvl5pPr marL="8229600" indent="0">
              <a:buNone/>
              <a:defRPr sz="7200" b="1"/>
            </a:lvl5pPr>
            <a:lvl6pPr marL="10287000" indent="0">
              <a:buNone/>
              <a:defRPr sz="7200" b="1"/>
            </a:lvl6pPr>
            <a:lvl7pPr marL="12344400" indent="0">
              <a:buNone/>
              <a:defRPr sz="7200" b="1"/>
            </a:lvl7pPr>
            <a:lvl8pPr marL="14401800" indent="0">
              <a:buNone/>
              <a:defRPr sz="7200" b="1"/>
            </a:lvl8pPr>
            <a:lvl9pPr marL="16459200" indent="0">
              <a:buNone/>
              <a:defRPr sz="7200" b="1"/>
            </a:lvl9pPr>
          </a:lstStyle>
          <a:p>
            <a:pPr lvl="0"/>
            <a:r>
              <a:rPr lang="en-US"/>
              <a:t>Click to edit Master text styles</a:t>
            </a:r>
          </a:p>
        </p:txBody>
      </p:sp>
      <p:sp>
        <p:nvSpPr>
          <p:cNvPr id="6" name="Content Placeholder 5"/>
          <p:cNvSpPr>
            <a:spLocks noGrp="1"/>
          </p:cNvSpPr>
          <p:nvPr>
            <p:ph sz="quarter" idx="4"/>
          </p:nvPr>
        </p:nvSpPr>
        <p:spPr>
          <a:xfrm>
            <a:off x="20831177" y="11690350"/>
            <a:ext cx="17493260" cy="171947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898C64-AF54-4FBD-9F72-6A13FE4637AF}" type="datetimeFigureOut">
              <a:rPr lang="en-US" smtClean="0"/>
              <a:t>7/2/2018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245678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898C64-AF54-4FBD-9F72-6A13FE4637AF}" type="datetimeFigureOut">
              <a:rPr lang="en-US" smtClean="0"/>
              <a:t>7/2/2018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1497253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898C64-AF54-4FBD-9F72-6A13FE4637AF}" type="datetimeFigureOut">
              <a:rPr lang="en-US" smtClean="0"/>
              <a:t>7/2/2018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852061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133600"/>
            <a:ext cx="13271301" cy="7467600"/>
          </a:xfrm>
        </p:spPr>
        <p:txBody>
          <a:bodyPr anchor="b"/>
          <a:lstStyle>
            <a:lvl1pPr>
              <a:defRPr sz="14400"/>
            </a:lvl1pPr>
          </a:lstStyle>
          <a:p>
            <a:r>
              <a:rPr lang="en-US"/>
              <a:t>Click to edit Master title style</a:t>
            </a:r>
            <a:endParaRPr lang="en-US" dirty="0"/>
          </a:p>
        </p:txBody>
      </p:sp>
      <p:sp>
        <p:nvSpPr>
          <p:cNvPr id="3" name="Content Placeholder 2"/>
          <p:cNvSpPr>
            <a:spLocks noGrp="1"/>
          </p:cNvSpPr>
          <p:nvPr>
            <p:ph idx="1"/>
          </p:nvPr>
        </p:nvSpPr>
        <p:spPr>
          <a:xfrm>
            <a:off x="17493259" y="4607991"/>
            <a:ext cx="20831175" cy="22743583"/>
          </a:xfrm>
        </p:spPr>
        <p:txBody>
          <a:bodyPr/>
          <a:lstStyle>
            <a:lvl1pPr>
              <a:defRPr sz="14400"/>
            </a:lvl1pPr>
            <a:lvl2pPr>
              <a:defRPr sz="12600"/>
            </a:lvl2pPr>
            <a:lvl3pPr>
              <a:defRPr sz="10800"/>
            </a:lvl3pPr>
            <a:lvl4pPr>
              <a:defRPr sz="9000"/>
            </a:lvl4pPr>
            <a:lvl5pPr>
              <a:defRPr sz="9000"/>
            </a:lvl5pPr>
            <a:lvl6pPr>
              <a:defRPr sz="9000"/>
            </a:lvl6pPr>
            <a:lvl7pPr>
              <a:defRPr sz="9000"/>
            </a:lvl7pPr>
            <a:lvl8pPr>
              <a:defRPr sz="9000"/>
            </a:lvl8pPr>
            <a:lvl9pPr>
              <a:defRPr sz="9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834285" y="9601200"/>
            <a:ext cx="13271301" cy="17787411"/>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Click to edit Master text styles</a:t>
            </a:r>
          </a:p>
        </p:txBody>
      </p:sp>
      <p:sp>
        <p:nvSpPr>
          <p:cNvPr id="5" name="Date Placeholder 4"/>
          <p:cNvSpPr>
            <a:spLocks noGrp="1"/>
          </p:cNvSpPr>
          <p:nvPr>
            <p:ph type="dt" sz="half" idx="10"/>
          </p:nvPr>
        </p:nvSpPr>
        <p:spPr/>
        <p:txBody>
          <a:bodyPr/>
          <a:lstStyle/>
          <a:p>
            <a:fld id="{08898C64-AF54-4FBD-9F72-6A13FE4637AF}" type="datetimeFigureOut">
              <a:rPr lang="en-US" smtClean="0"/>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2130388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34285" y="2133600"/>
            <a:ext cx="13271301" cy="7467600"/>
          </a:xfrm>
        </p:spPr>
        <p:txBody>
          <a:bodyPr anchor="b"/>
          <a:lstStyle>
            <a:lvl1pPr>
              <a:defRPr sz="14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493259" y="4607991"/>
            <a:ext cx="20831175" cy="22743583"/>
          </a:xfrm>
        </p:spPr>
        <p:txBody>
          <a:bodyPr anchor="t"/>
          <a:lstStyle>
            <a:lvl1pPr marL="0" indent="0">
              <a:buNone/>
              <a:defRPr sz="14400"/>
            </a:lvl1pPr>
            <a:lvl2pPr marL="2057400" indent="0">
              <a:buNone/>
              <a:defRPr sz="12600"/>
            </a:lvl2pPr>
            <a:lvl3pPr marL="4114800" indent="0">
              <a:buNone/>
              <a:defRPr sz="10800"/>
            </a:lvl3pPr>
            <a:lvl4pPr marL="6172200" indent="0">
              <a:buNone/>
              <a:defRPr sz="9000"/>
            </a:lvl4pPr>
            <a:lvl5pPr marL="8229600" indent="0">
              <a:buNone/>
              <a:defRPr sz="9000"/>
            </a:lvl5pPr>
            <a:lvl6pPr marL="10287000" indent="0">
              <a:buNone/>
              <a:defRPr sz="9000"/>
            </a:lvl6pPr>
            <a:lvl7pPr marL="12344400" indent="0">
              <a:buNone/>
              <a:defRPr sz="9000"/>
            </a:lvl7pPr>
            <a:lvl8pPr marL="14401800" indent="0">
              <a:buNone/>
              <a:defRPr sz="9000"/>
            </a:lvl8pPr>
            <a:lvl9pPr marL="16459200" indent="0">
              <a:buNone/>
              <a:defRPr sz="9000"/>
            </a:lvl9pPr>
          </a:lstStyle>
          <a:p>
            <a:r>
              <a:rPr lang="en-US"/>
              <a:t>Click icon to add picture</a:t>
            </a:r>
            <a:endParaRPr lang="en-US" dirty="0"/>
          </a:p>
        </p:txBody>
      </p:sp>
      <p:sp>
        <p:nvSpPr>
          <p:cNvPr id="4" name="Text Placeholder 3"/>
          <p:cNvSpPr>
            <a:spLocks noGrp="1"/>
          </p:cNvSpPr>
          <p:nvPr>
            <p:ph type="body" sz="half" idx="2"/>
          </p:nvPr>
        </p:nvSpPr>
        <p:spPr>
          <a:xfrm>
            <a:off x="2834285" y="9601200"/>
            <a:ext cx="13271301" cy="17787411"/>
          </a:xfrm>
        </p:spPr>
        <p:txBody>
          <a:bodyPr/>
          <a:lstStyle>
            <a:lvl1pPr marL="0" indent="0">
              <a:buNone/>
              <a:defRPr sz="7200"/>
            </a:lvl1pPr>
            <a:lvl2pPr marL="2057400" indent="0">
              <a:buNone/>
              <a:defRPr sz="6300"/>
            </a:lvl2pPr>
            <a:lvl3pPr marL="4114800" indent="0">
              <a:buNone/>
              <a:defRPr sz="5400"/>
            </a:lvl3pPr>
            <a:lvl4pPr marL="6172200" indent="0">
              <a:buNone/>
              <a:defRPr sz="4500"/>
            </a:lvl4pPr>
            <a:lvl5pPr marL="8229600" indent="0">
              <a:buNone/>
              <a:defRPr sz="4500"/>
            </a:lvl5pPr>
            <a:lvl6pPr marL="10287000" indent="0">
              <a:buNone/>
              <a:defRPr sz="4500"/>
            </a:lvl6pPr>
            <a:lvl7pPr marL="12344400" indent="0">
              <a:buNone/>
              <a:defRPr sz="4500"/>
            </a:lvl7pPr>
            <a:lvl8pPr marL="14401800" indent="0">
              <a:buNone/>
              <a:defRPr sz="4500"/>
            </a:lvl8pPr>
            <a:lvl9pPr marL="16459200" indent="0">
              <a:buNone/>
              <a:defRPr sz="4500"/>
            </a:lvl9pPr>
          </a:lstStyle>
          <a:p>
            <a:pPr lvl="0"/>
            <a:r>
              <a:rPr lang="en-US"/>
              <a:t>Click to edit Master text styles</a:t>
            </a:r>
          </a:p>
        </p:txBody>
      </p:sp>
      <p:sp>
        <p:nvSpPr>
          <p:cNvPr id="5" name="Date Placeholder 4"/>
          <p:cNvSpPr>
            <a:spLocks noGrp="1"/>
          </p:cNvSpPr>
          <p:nvPr>
            <p:ph type="dt" sz="half" idx="10"/>
          </p:nvPr>
        </p:nvSpPr>
        <p:spPr/>
        <p:txBody>
          <a:bodyPr/>
          <a:lstStyle/>
          <a:p>
            <a:fld id="{08898C64-AF54-4FBD-9F72-6A13FE4637AF}" type="datetimeFigureOut">
              <a:rPr lang="en-US" smtClean="0"/>
              <a:t>7/2/2018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ADC64-9341-47D8-9A79-C2D4CD11BC3C}" type="slidenum">
              <a:rPr lang="en-US" smtClean="0"/>
              <a:t>‹#›</a:t>
            </a:fld>
            <a:endParaRPr lang="en-US"/>
          </a:p>
        </p:txBody>
      </p:sp>
    </p:spTree>
    <p:extLst>
      <p:ext uri="{BB962C8B-B14F-4D97-AF65-F5344CB8AC3E}">
        <p14:creationId xmlns:p14="http://schemas.microsoft.com/office/powerpoint/2010/main" val="3040370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28925" y="1703924"/>
            <a:ext cx="35490150" cy="618596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28925" y="8519583"/>
            <a:ext cx="35490150" cy="203062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828925" y="29662974"/>
            <a:ext cx="9258300" cy="1703917"/>
          </a:xfrm>
          <a:prstGeom prst="rect">
            <a:avLst/>
          </a:prstGeom>
        </p:spPr>
        <p:txBody>
          <a:bodyPr vert="horz" lIns="91440" tIns="45720" rIns="91440" bIns="45720" rtlCol="0" anchor="ctr"/>
          <a:lstStyle>
            <a:lvl1pPr algn="l">
              <a:defRPr sz="5400">
                <a:solidFill>
                  <a:schemeClr val="tx1">
                    <a:tint val="75000"/>
                  </a:schemeClr>
                </a:solidFill>
              </a:defRPr>
            </a:lvl1pPr>
          </a:lstStyle>
          <a:p>
            <a:fld id="{08898C64-AF54-4FBD-9F72-6A13FE4637AF}" type="datetimeFigureOut">
              <a:rPr lang="en-US" smtClean="0"/>
              <a:t>7/2/2018</a:t>
            </a:fld>
            <a:endParaRPr lang="en-US"/>
          </a:p>
        </p:txBody>
      </p:sp>
      <p:sp>
        <p:nvSpPr>
          <p:cNvPr id="5" name="Footer Placeholder 4"/>
          <p:cNvSpPr>
            <a:spLocks noGrp="1"/>
          </p:cNvSpPr>
          <p:nvPr>
            <p:ph type="ftr" sz="quarter" idx="3"/>
          </p:nvPr>
        </p:nvSpPr>
        <p:spPr>
          <a:xfrm>
            <a:off x="13630275" y="29662974"/>
            <a:ext cx="13887450" cy="1703917"/>
          </a:xfrm>
          <a:prstGeom prst="rect">
            <a:avLst/>
          </a:prstGeom>
        </p:spPr>
        <p:txBody>
          <a:bodyPr vert="horz" lIns="91440" tIns="45720" rIns="91440" bIns="45720" rtlCol="0" anchor="ctr"/>
          <a:lstStyle>
            <a:lvl1pPr algn="ctr">
              <a:defRPr sz="54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9060775" y="29662974"/>
            <a:ext cx="9258300" cy="1703917"/>
          </a:xfrm>
          <a:prstGeom prst="rect">
            <a:avLst/>
          </a:prstGeom>
        </p:spPr>
        <p:txBody>
          <a:bodyPr vert="horz" lIns="91440" tIns="45720" rIns="91440" bIns="45720" rtlCol="0" anchor="ctr"/>
          <a:lstStyle>
            <a:lvl1pPr algn="r">
              <a:defRPr sz="5400">
                <a:solidFill>
                  <a:schemeClr val="tx1">
                    <a:tint val="75000"/>
                  </a:schemeClr>
                </a:solidFill>
              </a:defRPr>
            </a:lvl1pPr>
          </a:lstStyle>
          <a:p>
            <a:fld id="{362ADC64-9341-47D8-9A79-C2D4CD11BC3C}" type="slidenum">
              <a:rPr lang="en-US" smtClean="0"/>
              <a:t>‹#›</a:t>
            </a:fld>
            <a:endParaRPr lang="en-US"/>
          </a:p>
        </p:txBody>
      </p:sp>
    </p:spTree>
    <p:extLst>
      <p:ext uri="{BB962C8B-B14F-4D97-AF65-F5344CB8AC3E}">
        <p14:creationId xmlns:p14="http://schemas.microsoft.com/office/powerpoint/2010/main" val="66258093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114800" rtl="0" eaLnBrk="1" latinLnBrk="0" hangingPunct="1">
        <a:lnSpc>
          <a:spcPct val="90000"/>
        </a:lnSpc>
        <a:spcBef>
          <a:spcPct val="0"/>
        </a:spcBef>
        <a:buNone/>
        <a:defRPr sz="19800" kern="1200">
          <a:solidFill>
            <a:schemeClr val="tx1"/>
          </a:solidFill>
          <a:latin typeface="+mj-lt"/>
          <a:ea typeface="+mj-ea"/>
          <a:cs typeface="+mj-cs"/>
        </a:defRPr>
      </a:lvl1pPr>
    </p:titleStyle>
    <p:bodyStyle>
      <a:lvl1pPr marL="1028700" indent="-1028700" algn="l" defTabSz="4114800" rtl="0" eaLnBrk="1" latinLnBrk="0" hangingPunct="1">
        <a:lnSpc>
          <a:spcPct val="90000"/>
        </a:lnSpc>
        <a:spcBef>
          <a:spcPts val="4500"/>
        </a:spcBef>
        <a:buFont typeface="Arial" panose="020B0604020202020204" pitchFamily="34" charset="0"/>
        <a:buChar char="•"/>
        <a:defRPr sz="12600" kern="1200">
          <a:solidFill>
            <a:schemeClr val="tx1"/>
          </a:solidFill>
          <a:latin typeface="+mn-lt"/>
          <a:ea typeface="+mn-ea"/>
          <a:cs typeface="+mn-cs"/>
        </a:defRPr>
      </a:lvl1pPr>
      <a:lvl2pPr marL="3086100" indent="-1028700" algn="l" defTabSz="4114800" rtl="0" eaLnBrk="1" latinLnBrk="0" hangingPunct="1">
        <a:lnSpc>
          <a:spcPct val="90000"/>
        </a:lnSpc>
        <a:spcBef>
          <a:spcPts val="2250"/>
        </a:spcBef>
        <a:buFont typeface="Arial" panose="020B0604020202020204" pitchFamily="34" charset="0"/>
        <a:buChar char="•"/>
        <a:defRPr sz="10800" kern="1200">
          <a:solidFill>
            <a:schemeClr val="tx1"/>
          </a:solidFill>
          <a:latin typeface="+mn-lt"/>
          <a:ea typeface="+mn-ea"/>
          <a:cs typeface="+mn-cs"/>
        </a:defRPr>
      </a:lvl2pPr>
      <a:lvl3pPr marL="5143500" indent="-1028700" algn="l" defTabSz="4114800" rtl="0" eaLnBrk="1" latinLnBrk="0" hangingPunct="1">
        <a:lnSpc>
          <a:spcPct val="90000"/>
        </a:lnSpc>
        <a:spcBef>
          <a:spcPts val="2250"/>
        </a:spcBef>
        <a:buFont typeface="Arial" panose="020B0604020202020204" pitchFamily="34" charset="0"/>
        <a:buChar char="•"/>
        <a:defRPr sz="9000" kern="1200">
          <a:solidFill>
            <a:schemeClr val="tx1"/>
          </a:solidFill>
          <a:latin typeface="+mn-lt"/>
          <a:ea typeface="+mn-ea"/>
          <a:cs typeface="+mn-cs"/>
        </a:defRPr>
      </a:lvl3pPr>
      <a:lvl4pPr marL="7200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4pPr>
      <a:lvl5pPr marL="92583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5pPr>
      <a:lvl6pPr marL="113157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6pPr>
      <a:lvl7pPr marL="133731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7pPr>
      <a:lvl8pPr marL="154305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8pPr>
      <a:lvl9pPr marL="17487900" indent="-1028700" algn="l" defTabSz="4114800" rtl="0" eaLnBrk="1" latinLnBrk="0" hangingPunct="1">
        <a:lnSpc>
          <a:spcPct val="90000"/>
        </a:lnSpc>
        <a:spcBef>
          <a:spcPts val="2250"/>
        </a:spcBef>
        <a:buFont typeface="Arial" panose="020B0604020202020204" pitchFamily="34" charset="0"/>
        <a:buChar char="•"/>
        <a:defRPr sz="8100" kern="1200">
          <a:solidFill>
            <a:schemeClr val="tx1"/>
          </a:solidFill>
          <a:latin typeface="+mn-lt"/>
          <a:ea typeface="+mn-ea"/>
          <a:cs typeface="+mn-cs"/>
        </a:defRPr>
      </a:lvl9pPr>
    </p:bodyStyle>
    <p:otherStyle>
      <a:defPPr>
        <a:defRPr lang="en-US"/>
      </a:defPPr>
      <a:lvl1pPr marL="0" algn="l" defTabSz="4114800" rtl="0" eaLnBrk="1" latinLnBrk="0" hangingPunct="1">
        <a:defRPr sz="8100" kern="1200">
          <a:solidFill>
            <a:schemeClr val="tx1"/>
          </a:solidFill>
          <a:latin typeface="+mn-lt"/>
          <a:ea typeface="+mn-ea"/>
          <a:cs typeface="+mn-cs"/>
        </a:defRPr>
      </a:lvl1pPr>
      <a:lvl2pPr marL="2057400" algn="l" defTabSz="4114800" rtl="0" eaLnBrk="1" latinLnBrk="0" hangingPunct="1">
        <a:defRPr sz="8100" kern="1200">
          <a:solidFill>
            <a:schemeClr val="tx1"/>
          </a:solidFill>
          <a:latin typeface="+mn-lt"/>
          <a:ea typeface="+mn-ea"/>
          <a:cs typeface="+mn-cs"/>
        </a:defRPr>
      </a:lvl2pPr>
      <a:lvl3pPr marL="4114800" algn="l" defTabSz="4114800" rtl="0" eaLnBrk="1" latinLnBrk="0" hangingPunct="1">
        <a:defRPr sz="8100" kern="1200">
          <a:solidFill>
            <a:schemeClr val="tx1"/>
          </a:solidFill>
          <a:latin typeface="+mn-lt"/>
          <a:ea typeface="+mn-ea"/>
          <a:cs typeface="+mn-cs"/>
        </a:defRPr>
      </a:lvl3pPr>
      <a:lvl4pPr marL="6172200" algn="l" defTabSz="4114800" rtl="0" eaLnBrk="1" latinLnBrk="0" hangingPunct="1">
        <a:defRPr sz="8100" kern="1200">
          <a:solidFill>
            <a:schemeClr val="tx1"/>
          </a:solidFill>
          <a:latin typeface="+mn-lt"/>
          <a:ea typeface="+mn-ea"/>
          <a:cs typeface="+mn-cs"/>
        </a:defRPr>
      </a:lvl4pPr>
      <a:lvl5pPr marL="8229600" algn="l" defTabSz="4114800" rtl="0" eaLnBrk="1" latinLnBrk="0" hangingPunct="1">
        <a:defRPr sz="8100" kern="1200">
          <a:solidFill>
            <a:schemeClr val="tx1"/>
          </a:solidFill>
          <a:latin typeface="+mn-lt"/>
          <a:ea typeface="+mn-ea"/>
          <a:cs typeface="+mn-cs"/>
        </a:defRPr>
      </a:lvl5pPr>
      <a:lvl6pPr marL="10287000" algn="l" defTabSz="4114800" rtl="0" eaLnBrk="1" latinLnBrk="0" hangingPunct="1">
        <a:defRPr sz="8100" kern="1200">
          <a:solidFill>
            <a:schemeClr val="tx1"/>
          </a:solidFill>
          <a:latin typeface="+mn-lt"/>
          <a:ea typeface="+mn-ea"/>
          <a:cs typeface="+mn-cs"/>
        </a:defRPr>
      </a:lvl6pPr>
      <a:lvl7pPr marL="12344400" algn="l" defTabSz="4114800" rtl="0" eaLnBrk="1" latinLnBrk="0" hangingPunct="1">
        <a:defRPr sz="8100" kern="1200">
          <a:solidFill>
            <a:schemeClr val="tx1"/>
          </a:solidFill>
          <a:latin typeface="+mn-lt"/>
          <a:ea typeface="+mn-ea"/>
          <a:cs typeface="+mn-cs"/>
        </a:defRPr>
      </a:lvl7pPr>
      <a:lvl8pPr marL="14401800" algn="l" defTabSz="4114800" rtl="0" eaLnBrk="1" latinLnBrk="0" hangingPunct="1">
        <a:defRPr sz="8100" kern="1200">
          <a:solidFill>
            <a:schemeClr val="tx1"/>
          </a:solidFill>
          <a:latin typeface="+mn-lt"/>
          <a:ea typeface="+mn-ea"/>
          <a:cs typeface="+mn-cs"/>
        </a:defRPr>
      </a:lvl8pPr>
      <a:lvl9pPr marL="16459200" algn="l" defTabSz="4114800" rtl="0" eaLnBrk="1" latinLnBrk="0" hangingPunct="1">
        <a:defRPr sz="8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82000"/>
          </a:schemeClr>
        </a:solidFill>
        <a:effectLst/>
      </p:bgPr>
    </p:bg>
    <p:spTree>
      <p:nvGrpSpPr>
        <p:cNvPr id="1" name=""/>
        <p:cNvGrpSpPr/>
        <p:nvPr/>
      </p:nvGrpSpPr>
      <p:grpSpPr>
        <a:xfrm>
          <a:off x="0" y="0"/>
          <a:ext cx="0" cy="0"/>
          <a:chOff x="0" y="0"/>
          <a:chExt cx="0" cy="0"/>
        </a:xfrm>
      </p:grpSpPr>
      <p:sp>
        <p:nvSpPr>
          <p:cNvPr id="176" name="Round Diagonal Corner Rectangle 175"/>
          <p:cNvSpPr/>
          <p:nvPr/>
        </p:nvSpPr>
        <p:spPr>
          <a:xfrm>
            <a:off x="11169723" y="24299211"/>
            <a:ext cx="14594168" cy="1802964"/>
          </a:xfrm>
          <a:prstGeom prst="round2DiagRect">
            <a:avLst/>
          </a:prstGeom>
          <a:solidFill>
            <a:srgbClr val="FF8A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p:cNvSpPr txBox="1"/>
          <p:nvPr/>
        </p:nvSpPr>
        <p:spPr>
          <a:xfrm>
            <a:off x="11178742" y="24314263"/>
            <a:ext cx="14326447" cy="2926080"/>
          </a:xfrm>
          <a:prstGeom prst="rect">
            <a:avLst/>
          </a:prstGeom>
          <a:noFill/>
          <a:ln>
            <a:noFill/>
          </a:ln>
        </p:spPr>
        <p:txBody>
          <a:bodyPr wrap="square" rtlCol="0" anchor="t">
            <a:noAutofit/>
          </a:bodyPr>
          <a:lstStyle/>
          <a:p>
            <a:pPr marL="117475"/>
            <a:r>
              <a:rPr lang="en-US" sz="3600" dirty="0">
                <a:solidFill>
                  <a:schemeClr val="bg1"/>
                </a:solidFill>
                <a:latin typeface="Aharoni" panose="02010803020104030203" pitchFamily="2" charset="-79"/>
                <a:cs typeface="Aharoni" panose="02010803020104030203" pitchFamily="2" charset="-79"/>
              </a:rPr>
              <a:t>5. CALCULATE</a:t>
            </a:r>
            <a:endParaRPr lang="en-US" sz="3600" dirty="0"/>
          </a:p>
          <a:p>
            <a:pPr marL="117475"/>
            <a:r>
              <a:rPr lang="en-US" sz="3200" dirty="0">
                <a:solidFill>
                  <a:schemeClr val="bg1"/>
                </a:solidFill>
                <a:cs typeface="Aharoni" panose="02010803020104030203" pitchFamily="2" charset="-79"/>
              </a:rPr>
              <a:t>Calculate the performance of the </a:t>
            </a:r>
            <a:r>
              <a:rPr lang="en-US" sz="3200" dirty="0">
                <a:solidFill>
                  <a:schemeClr val="bg1"/>
                </a:solidFill>
              </a:rPr>
              <a:t>PubMed</a:t>
            </a:r>
            <a:r>
              <a:rPr lang="en-US" sz="3200" dirty="0">
                <a:solidFill>
                  <a:schemeClr val="bg1"/>
                </a:solidFill>
                <a:cs typeface="Aharoni" panose="02010803020104030203" pitchFamily="2" charset="-79"/>
              </a:rPr>
              <a:t> and revised filters</a:t>
            </a:r>
            <a:endParaRPr lang="en-US" sz="3200" dirty="0">
              <a:solidFill>
                <a:schemeClr val="bg1"/>
              </a:solidFill>
              <a:latin typeface="Aharoni" panose="02010803020104030203" pitchFamily="2" charset="-79"/>
              <a:cs typeface="Aharoni" panose="02010803020104030203" pitchFamily="2" charset="-79"/>
            </a:endParaRPr>
          </a:p>
        </p:txBody>
      </p:sp>
      <p:graphicFrame>
        <p:nvGraphicFramePr>
          <p:cNvPr id="62" name="Table 61"/>
          <p:cNvGraphicFramePr>
            <a:graphicFrameLocks noGrp="1"/>
          </p:cNvGraphicFramePr>
          <p:nvPr>
            <p:extLst>
              <p:ext uri="{D42A27DB-BD31-4B8C-83A1-F6EECF244321}">
                <p14:modId xmlns:p14="http://schemas.microsoft.com/office/powerpoint/2010/main" val="443766714"/>
              </p:ext>
            </p:extLst>
          </p:nvPr>
        </p:nvGraphicFramePr>
        <p:xfrm>
          <a:off x="11327650" y="25454265"/>
          <a:ext cx="14230214" cy="1324410"/>
        </p:xfrm>
        <a:graphic>
          <a:graphicData uri="http://schemas.openxmlformats.org/drawingml/2006/table">
            <a:tbl>
              <a:tblPr firstRow="1" bandRow="1">
                <a:tableStyleId>{2D5ABB26-0587-4C30-8999-92F81FD0307C}</a:tableStyleId>
              </a:tblPr>
              <a:tblGrid>
                <a:gridCol w="14230214">
                  <a:extLst>
                    <a:ext uri="{9D8B030D-6E8A-4147-A177-3AD203B41FA5}">
                      <a16:colId xmlns:a16="http://schemas.microsoft.com/office/drawing/2014/main" val="20000"/>
                    </a:ext>
                  </a:extLst>
                </a:gridCol>
              </a:tblGrid>
              <a:tr h="1324410">
                <a:tc>
                  <a:txBody>
                    <a:bodyPr/>
                    <a:lstStyle/>
                    <a:p>
                      <a:pPr marL="31750" indent="0">
                        <a:tabLst/>
                      </a:pPr>
                      <a:r>
                        <a:rPr lang="en-US" sz="3000" dirty="0">
                          <a:solidFill>
                            <a:srgbClr val="7F7F7F"/>
                          </a:solidFill>
                          <a:cs typeface="Aharoni"/>
                        </a:rPr>
                        <a:t>We calculated sensitivity, precision, specificity, and accuracy of candidate terms against the reference set.</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180" name="Down Arrow 179"/>
          <p:cNvSpPr/>
          <p:nvPr/>
        </p:nvSpPr>
        <p:spPr>
          <a:xfrm>
            <a:off x="17797062" y="23345460"/>
            <a:ext cx="1369298" cy="1149360"/>
          </a:xfrm>
          <a:prstGeom prst="downArrow">
            <a:avLst>
              <a:gd name="adj1" fmla="val 50280"/>
              <a:gd name="adj2" fmla="val 59464"/>
            </a:avLst>
          </a:prstGeom>
          <a:solidFill>
            <a:srgbClr val="FFAA11"/>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Round Diagonal Corner Rectangle 174"/>
          <p:cNvSpPr/>
          <p:nvPr/>
        </p:nvSpPr>
        <p:spPr>
          <a:xfrm>
            <a:off x="11169723" y="20730424"/>
            <a:ext cx="14594168" cy="1802964"/>
          </a:xfrm>
          <a:prstGeom prst="round2DiagRect">
            <a:avLst/>
          </a:prstGeom>
          <a:solidFill>
            <a:srgbClr val="FFAA1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p:cNvSpPr txBox="1"/>
          <p:nvPr/>
        </p:nvSpPr>
        <p:spPr>
          <a:xfrm>
            <a:off x="11178742" y="20734110"/>
            <a:ext cx="14326447" cy="2926080"/>
          </a:xfrm>
          <a:prstGeom prst="rect">
            <a:avLst/>
          </a:prstGeom>
          <a:noFill/>
          <a:ln>
            <a:noFill/>
          </a:ln>
        </p:spPr>
        <p:txBody>
          <a:bodyPr wrap="square" rtlCol="0">
            <a:noAutofit/>
          </a:bodyPr>
          <a:lstStyle/>
          <a:p>
            <a:pPr marL="117476"/>
            <a:r>
              <a:rPr lang="en-US" sz="3600" dirty="0">
                <a:solidFill>
                  <a:schemeClr val="bg1"/>
                </a:solidFill>
                <a:latin typeface="Aharoni" panose="02010803020104030203" pitchFamily="2" charset="-79"/>
                <a:cs typeface="Aharoni" panose="02010803020104030203" pitchFamily="2" charset="-79"/>
              </a:rPr>
              <a:t>4. EXAMINE</a:t>
            </a:r>
          </a:p>
          <a:p>
            <a:pPr marL="117476"/>
            <a:r>
              <a:rPr lang="en-US" sz="3200" dirty="0">
                <a:solidFill>
                  <a:schemeClr val="bg1"/>
                </a:solidFill>
                <a:cs typeface="Aharoni" panose="02010803020104030203" pitchFamily="2" charset="-79"/>
              </a:rPr>
              <a:t>Use frequency analysis and hand-searching to find relevant terms</a:t>
            </a:r>
          </a:p>
          <a:p>
            <a:pPr marL="812810" indent="-812810"/>
            <a:endParaRPr lang="en-US" sz="4000" dirty="0">
              <a:solidFill>
                <a:schemeClr val="bg1"/>
              </a:solidFill>
              <a:latin typeface="Aharoni" panose="02010803020104030203" pitchFamily="2" charset="-79"/>
              <a:cs typeface="Aharoni" panose="02010803020104030203" pitchFamily="2" charset="-79"/>
            </a:endParaRPr>
          </a:p>
        </p:txBody>
      </p:sp>
      <p:graphicFrame>
        <p:nvGraphicFramePr>
          <p:cNvPr id="60" name="Table 59"/>
          <p:cNvGraphicFramePr>
            <a:graphicFrameLocks noGrp="1"/>
          </p:cNvGraphicFramePr>
          <p:nvPr>
            <p:extLst>
              <p:ext uri="{D42A27DB-BD31-4B8C-83A1-F6EECF244321}">
                <p14:modId xmlns:p14="http://schemas.microsoft.com/office/powerpoint/2010/main" val="1832629355"/>
              </p:ext>
            </p:extLst>
          </p:nvPr>
        </p:nvGraphicFramePr>
        <p:xfrm>
          <a:off x="11302253" y="21885891"/>
          <a:ext cx="14235912" cy="1533737"/>
        </p:xfrm>
        <a:graphic>
          <a:graphicData uri="http://schemas.openxmlformats.org/drawingml/2006/table">
            <a:tbl>
              <a:tblPr firstRow="1" bandRow="1">
                <a:tableStyleId>{2D5ABB26-0587-4C30-8999-92F81FD0307C}</a:tableStyleId>
              </a:tblPr>
              <a:tblGrid>
                <a:gridCol w="7100047">
                  <a:extLst>
                    <a:ext uri="{9D8B030D-6E8A-4147-A177-3AD203B41FA5}">
                      <a16:colId xmlns:a16="http://schemas.microsoft.com/office/drawing/2014/main" val="20000"/>
                    </a:ext>
                  </a:extLst>
                </a:gridCol>
                <a:gridCol w="7135865">
                  <a:extLst>
                    <a:ext uri="{9D8B030D-6E8A-4147-A177-3AD203B41FA5}">
                      <a16:colId xmlns:a16="http://schemas.microsoft.com/office/drawing/2014/main" val="20001"/>
                    </a:ext>
                  </a:extLst>
                </a:gridCol>
              </a:tblGrid>
              <a:tr h="1533737">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Using PubMed </a:t>
                      </a:r>
                      <a:r>
                        <a:rPr lang="en-US" sz="3000" dirty="0" err="1">
                          <a:solidFill>
                            <a:srgbClr val="7F7F7F"/>
                          </a:solidFill>
                        </a:rPr>
                        <a:t>PubReMiner</a:t>
                      </a:r>
                      <a:r>
                        <a:rPr lang="en-US" sz="3000" dirty="0">
                          <a:solidFill>
                            <a:srgbClr val="7F7F7F"/>
                          </a:solidFill>
                        </a:rPr>
                        <a:t>, we ran frequency analysis on the missed articles</a:t>
                      </a:r>
                      <a:r>
                        <a:rPr lang="en-US" sz="3000" baseline="0" dirty="0">
                          <a:solidFill>
                            <a:srgbClr val="7F7F7F"/>
                          </a:solidFill>
                        </a:rPr>
                        <a:t> and identified required terms for retrieval. </a:t>
                      </a:r>
                      <a:endParaRPr lang="en-US" sz="3000" dirty="0">
                        <a:solidFill>
                          <a:schemeClr val="bg1">
                            <a:lumMod val="50000"/>
                          </a:schemeClr>
                        </a:solidFill>
                      </a:endParaRP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baseline="0" dirty="0">
                          <a:solidFill>
                            <a:srgbClr val="7F7F7F"/>
                          </a:solidFill>
                        </a:rPr>
                        <a:t>We manually reviewed PubMed records to </a:t>
                      </a:r>
                      <a:r>
                        <a:rPr lang="en-US" sz="3000" dirty="0">
                          <a:solidFill>
                            <a:srgbClr val="7F7F7F"/>
                          </a:solidFill>
                        </a:rPr>
                        <a:t>identify candidate terms for the validation set and revised the strategy.</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181" name="Down Arrow 180"/>
          <p:cNvSpPr/>
          <p:nvPr/>
        </p:nvSpPr>
        <p:spPr>
          <a:xfrm>
            <a:off x="17797062" y="19780262"/>
            <a:ext cx="1369298" cy="1149360"/>
          </a:xfrm>
          <a:prstGeom prst="downArrow">
            <a:avLst>
              <a:gd name="adj1" fmla="val 50280"/>
              <a:gd name="adj2" fmla="val 59464"/>
            </a:avLst>
          </a:prstGeom>
          <a:solidFill>
            <a:srgbClr val="EC5B3A"/>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Round Diagonal Corner Rectangle 173"/>
          <p:cNvSpPr/>
          <p:nvPr/>
        </p:nvSpPr>
        <p:spPr>
          <a:xfrm>
            <a:off x="11169723" y="17227407"/>
            <a:ext cx="14562578" cy="1802964"/>
          </a:xfrm>
          <a:prstGeom prst="round2DiagRect">
            <a:avLst/>
          </a:prstGeom>
          <a:solidFill>
            <a:srgbClr val="EB522F">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TextBox 56"/>
          <p:cNvSpPr txBox="1"/>
          <p:nvPr/>
        </p:nvSpPr>
        <p:spPr>
          <a:xfrm>
            <a:off x="11178742" y="17241520"/>
            <a:ext cx="14052361" cy="2926080"/>
          </a:xfrm>
          <a:prstGeom prst="rect">
            <a:avLst/>
          </a:prstGeom>
          <a:noFill/>
          <a:ln>
            <a:noFill/>
          </a:ln>
        </p:spPr>
        <p:txBody>
          <a:bodyPr wrap="square" rtlCol="0">
            <a:noAutofit/>
          </a:bodyPr>
          <a:lstStyle/>
          <a:p>
            <a:pPr marL="117476"/>
            <a:r>
              <a:rPr lang="en-US" sz="3600" dirty="0">
                <a:solidFill>
                  <a:schemeClr val="bg1"/>
                </a:solidFill>
                <a:latin typeface="Aharoni" panose="02010803020104030203" pitchFamily="2" charset="-79"/>
                <a:cs typeface="Aharoni" panose="02010803020104030203" pitchFamily="2" charset="-79"/>
              </a:rPr>
              <a:t>3. COMPARE</a:t>
            </a:r>
          </a:p>
          <a:p>
            <a:pPr marL="117476"/>
            <a:r>
              <a:rPr lang="en-US" sz="3200" dirty="0">
                <a:solidFill>
                  <a:schemeClr val="bg1"/>
                </a:solidFill>
                <a:cs typeface="Aharoni" panose="02010803020104030203" pitchFamily="2" charset="-79"/>
              </a:rPr>
              <a:t>Compare validation set against the reference set</a:t>
            </a:r>
          </a:p>
          <a:p>
            <a:pPr marL="812810" indent="-812810"/>
            <a:endParaRPr lang="en-US" sz="4000" dirty="0">
              <a:solidFill>
                <a:schemeClr val="bg1"/>
              </a:solidFill>
              <a:latin typeface="Aharoni" panose="02010803020104030203" pitchFamily="2" charset="-79"/>
              <a:cs typeface="Aharoni" panose="02010803020104030203" pitchFamily="2" charset="-79"/>
            </a:endParaRPr>
          </a:p>
        </p:txBody>
      </p:sp>
      <p:graphicFrame>
        <p:nvGraphicFramePr>
          <p:cNvPr id="58" name="Table 57"/>
          <p:cNvGraphicFramePr>
            <a:graphicFrameLocks noGrp="1"/>
          </p:cNvGraphicFramePr>
          <p:nvPr>
            <p:extLst>
              <p:ext uri="{D42A27DB-BD31-4B8C-83A1-F6EECF244321}">
                <p14:modId xmlns:p14="http://schemas.microsoft.com/office/powerpoint/2010/main" val="2090607004"/>
              </p:ext>
            </p:extLst>
          </p:nvPr>
        </p:nvGraphicFramePr>
        <p:xfrm>
          <a:off x="11325720" y="18397138"/>
          <a:ext cx="14199012" cy="1463040"/>
        </p:xfrm>
        <a:graphic>
          <a:graphicData uri="http://schemas.openxmlformats.org/drawingml/2006/table">
            <a:tbl>
              <a:tblPr firstRow="1" bandRow="1">
                <a:tableStyleId>{2D5ABB26-0587-4C30-8999-92F81FD0307C}</a:tableStyleId>
              </a:tblPr>
              <a:tblGrid>
                <a:gridCol w="7114680">
                  <a:extLst>
                    <a:ext uri="{9D8B030D-6E8A-4147-A177-3AD203B41FA5}">
                      <a16:colId xmlns:a16="http://schemas.microsoft.com/office/drawing/2014/main" val="20000"/>
                    </a:ext>
                  </a:extLst>
                </a:gridCol>
                <a:gridCol w="7084332">
                  <a:extLst>
                    <a:ext uri="{9D8B030D-6E8A-4147-A177-3AD203B41FA5}">
                      <a16:colId xmlns:a16="http://schemas.microsoft.com/office/drawing/2014/main" val="20001"/>
                    </a:ext>
                  </a:extLst>
                </a:gridCol>
              </a:tblGrid>
              <a:tr h="1175847">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We compared results retrieved using the PubMed filter to results</a:t>
                      </a:r>
                      <a:r>
                        <a:rPr lang="en-US" sz="3000" baseline="0" dirty="0">
                          <a:solidFill>
                            <a:srgbClr val="7F7F7F"/>
                          </a:solidFill>
                        </a:rPr>
                        <a:t> generated from the validation set</a:t>
                      </a:r>
                      <a:r>
                        <a:rPr lang="en-US" sz="3000" dirty="0">
                          <a:solidFill>
                            <a:srgbClr val="7F7F7F"/>
                          </a:solidFill>
                        </a:rPr>
                        <a:t>.</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The PubMed filter missed</a:t>
                      </a:r>
                      <a:r>
                        <a:rPr lang="en-US" sz="3000" baseline="0" dirty="0">
                          <a:solidFill>
                            <a:srgbClr val="7F7F7F"/>
                          </a:solidFill>
                        </a:rPr>
                        <a:t> 18 articles. </a:t>
                      </a:r>
                      <a:endParaRPr lang="en-US" sz="3000" dirty="0">
                        <a:solidFill>
                          <a:schemeClr val="bg1">
                            <a:lumMod val="50000"/>
                          </a:schemeClr>
                        </a:solidFill>
                      </a:endParaRPr>
                    </a:p>
                    <a:p>
                      <a:pPr marL="0" marR="0" lvl="0" indent="0" algn="l" defTabSz="3657600" rtl="0" eaLnBrk="1" fontAlgn="auto" latinLnBrk="0" hangingPunct="1">
                        <a:lnSpc>
                          <a:spcPct val="100000"/>
                        </a:lnSpc>
                        <a:spcBef>
                          <a:spcPts val="0"/>
                        </a:spcBef>
                        <a:spcAft>
                          <a:spcPts val="0"/>
                        </a:spcAft>
                        <a:buClrTx/>
                        <a:buSzTx/>
                        <a:buFontTx/>
                        <a:buNone/>
                        <a:tabLst/>
                        <a:defRPr/>
                      </a:pPr>
                      <a:endParaRPr lang="en-US" sz="3000" dirty="0">
                        <a:solidFill>
                          <a:schemeClr val="bg1">
                            <a:lumMod val="50000"/>
                          </a:schemeClr>
                        </a:solidFill>
                      </a:endParaRP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173" name="Round Diagonal Corner Rectangle 172"/>
          <p:cNvSpPr/>
          <p:nvPr/>
        </p:nvSpPr>
        <p:spPr>
          <a:xfrm>
            <a:off x="11169723" y="13709192"/>
            <a:ext cx="14594168" cy="1802964"/>
          </a:xfrm>
          <a:prstGeom prst="round2DiagRect">
            <a:avLst/>
          </a:prstGeom>
          <a:solidFill>
            <a:srgbClr val="FF6E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p:cNvSpPr txBox="1"/>
          <p:nvPr/>
        </p:nvSpPr>
        <p:spPr>
          <a:xfrm>
            <a:off x="11178742" y="13738470"/>
            <a:ext cx="14217581" cy="2926080"/>
          </a:xfrm>
          <a:prstGeom prst="rect">
            <a:avLst/>
          </a:prstGeom>
          <a:noFill/>
          <a:ln>
            <a:noFill/>
          </a:ln>
        </p:spPr>
        <p:txBody>
          <a:bodyPr wrap="square" rtlCol="0">
            <a:noAutofit/>
          </a:bodyPr>
          <a:lstStyle/>
          <a:p>
            <a:pPr marL="117476"/>
            <a:r>
              <a:rPr lang="en-US" sz="3600" dirty="0">
                <a:solidFill>
                  <a:schemeClr val="bg1"/>
                </a:solidFill>
                <a:latin typeface="Aharoni" panose="02010803020104030203" pitchFamily="2" charset="-79"/>
                <a:cs typeface="Aharoni" panose="02010803020104030203" pitchFamily="2" charset="-79"/>
              </a:rPr>
              <a:t>2. DEVELOP</a:t>
            </a:r>
          </a:p>
          <a:p>
            <a:pPr marL="117476"/>
            <a:r>
              <a:rPr lang="en-US" sz="3200" dirty="0">
                <a:solidFill>
                  <a:schemeClr val="bg1"/>
                </a:solidFill>
                <a:cs typeface="Aharoni" panose="02010803020104030203" pitchFamily="2" charset="-79"/>
              </a:rPr>
              <a:t>Develop a validation or "gold standard" set of articles</a:t>
            </a:r>
          </a:p>
          <a:p>
            <a:pPr marL="812810" indent="-812810"/>
            <a:endParaRPr lang="en-US" sz="4000" dirty="0">
              <a:solidFill>
                <a:schemeClr val="bg1"/>
              </a:solidFill>
              <a:latin typeface="Aharoni" panose="02010803020104030203" pitchFamily="2" charset="-79"/>
              <a:cs typeface="Aharoni" panose="02010803020104030203" pitchFamily="2" charset="-79"/>
            </a:endParaRPr>
          </a:p>
        </p:txBody>
      </p:sp>
      <p:sp>
        <p:nvSpPr>
          <p:cNvPr id="178" name="Down Arrow 177"/>
          <p:cNvSpPr/>
          <p:nvPr/>
        </p:nvSpPr>
        <p:spPr>
          <a:xfrm>
            <a:off x="17797062" y="16199626"/>
            <a:ext cx="1369298" cy="1149360"/>
          </a:xfrm>
          <a:prstGeom prst="downArrow">
            <a:avLst>
              <a:gd name="adj1" fmla="val 50280"/>
              <a:gd name="adj2" fmla="val 59464"/>
            </a:avLst>
          </a:prstGeom>
          <a:solidFill>
            <a:srgbClr val="FF750D"/>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6" name="Table 55"/>
          <p:cNvGraphicFramePr>
            <a:graphicFrameLocks noGrp="1"/>
          </p:cNvGraphicFramePr>
          <p:nvPr>
            <p:extLst>
              <p:ext uri="{D42A27DB-BD31-4B8C-83A1-F6EECF244321}">
                <p14:modId xmlns:p14="http://schemas.microsoft.com/office/powerpoint/2010/main" val="600848474"/>
              </p:ext>
            </p:extLst>
          </p:nvPr>
        </p:nvGraphicFramePr>
        <p:xfrm>
          <a:off x="11303433" y="14904184"/>
          <a:ext cx="14223568" cy="1463040"/>
        </p:xfrm>
        <a:graphic>
          <a:graphicData uri="http://schemas.openxmlformats.org/drawingml/2006/table">
            <a:tbl>
              <a:tblPr firstRow="1" bandRow="1">
                <a:tableStyleId>{2D5ABB26-0587-4C30-8999-92F81FD0307C}</a:tableStyleId>
              </a:tblPr>
              <a:tblGrid>
                <a:gridCol w="7136967">
                  <a:extLst>
                    <a:ext uri="{9D8B030D-6E8A-4147-A177-3AD203B41FA5}">
                      <a16:colId xmlns:a16="http://schemas.microsoft.com/office/drawing/2014/main" val="20000"/>
                    </a:ext>
                  </a:extLst>
                </a:gridCol>
                <a:gridCol w="7086601">
                  <a:extLst>
                    <a:ext uri="{9D8B030D-6E8A-4147-A177-3AD203B41FA5}">
                      <a16:colId xmlns:a16="http://schemas.microsoft.com/office/drawing/2014/main" val="20001"/>
                    </a:ext>
                  </a:extLst>
                </a:gridCol>
              </a:tblGrid>
              <a:tr h="1283422">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We searched the </a:t>
                      </a:r>
                      <a:r>
                        <a:rPr lang="en-US" sz="3000" i="1" dirty="0">
                          <a:solidFill>
                            <a:srgbClr val="7F7F7F"/>
                          </a:solidFill>
                        </a:rPr>
                        <a:t>Journal of Racial and Ethnic Health Disparities </a:t>
                      </a:r>
                      <a:r>
                        <a:rPr lang="en-US" sz="3000" dirty="0">
                          <a:solidFill>
                            <a:srgbClr val="7F7F7F"/>
                          </a:solidFill>
                        </a:rPr>
                        <a:t>for articles indexed in PubMed.</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We screened records in </a:t>
                      </a:r>
                      <a:r>
                        <a:rPr lang="en-US" sz="3000" dirty="0" err="1">
                          <a:solidFill>
                            <a:srgbClr val="7F7F7F"/>
                          </a:solidFill>
                        </a:rPr>
                        <a:t>Rayyan</a:t>
                      </a:r>
                      <a:r>
                        <a:rPr lang="en-US" sz="3000" dirty="0">
                          <a:solidFill>
                            <a:srgbClr val="7F7F7F"/>
                          </a:solidFill>
                        </a:rPr>
                        <a:t>. The inclusion criteria were race/ethnicity and health disparities.</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177" name="Down Arrow 176"/>
          <p:cNvSpPr/>
          <p:nvPr/>
        </p:nvSpPr>
        <p:spPr>
          <a:xfrm>
            <a:off x="17797062" y="12739548"/>
            <a:ext cx="1369298" cy="1149360"/>
          </a:xfrm>
          <a:prstGeom prst="downArrow">
            <a:avLst>
              <a:gd name="adj1" fmla="val 50280"/>
              <a:gd name="adj2" fmla="val 59464"/>
            </a:avLst>
          </a:prstGeom>
          <a:solidFill>
            <a:srgbClr val="E34E0D"/>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ound Diagonal Corner Rectangle 72"/>
          <p:cNvSpPr/>
          <p:nvPr/>
        </p:nvSpPr>
        <p:spPr>
          <a:xfrm>
            <a:off x="11169723" y="10236636"/>
            <a:ext cx="14594168" cy="1802964"/>
          </a:xfrm>
          <a:prstGeom prst="round2DiagRect">
            <a:avLst/>
          </a:prstGeom>
          <a:solidFill>
            <a:srgbClr val="E2450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E22F00"/>
              </a:solidFill>
            </a:endParaRPr>
          </a:p>
        </p:txBody>
      </p:sp>
      <p:sp>
        <p:nvSpPr>
          <p:cNvPr id="5" name="TextBox 4"/>
          <p:cNvSpPr txBox="1"/>
          <p:nvPr/>
        </p:nvSpPr>
        <p:spPr>
          <a:xfrm>
            <a:off x="10505935" y="-42230"/>
            <a:ext cx="30642064" cy="3285742"/>
          </a:xfrm>
          <a:prstGeom prst="rect">
            <a:avLst/>
          </a:prstGeom>
          <a:solidFill>
            <a:srgbClr val="30104E"/>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274320" tIns="182880" rtlCol="0" anchor="t">
            <a:noAutofit/>
          </a:bodyPr>
          <a:lstStyle/>
          <a:p>
            <a:pPr marL="342900"/>
            <a:r>
              <a:rPr lang="en-US" sz="4800" dirty="0"/>
              <a:t>Q. Eileen Wafford, </a:t>
            </a:r>
            <a:r>
              <a:rPr lang="en-US" sz="3600" dirty="0" err="1"/>
              <a:t>MSt</a:t>
            </a:r>
            <a:r>
              <a:rPr lang="en-US" sz="3600" dirty="0"/>
              <a:t>, MLIS</a:t>
            </a:r>
            <a:r>
              <a:rPr lang="en-US" sz="4400" dirty="0"/>
              <a:t>, </a:t>
            </a:r>
            <a:r>
              <a:rPr lang="en-US" sz="4800" dirty="0"/>
              <a:t>Corinne H. Miller, </a:t>
            </a:r>
            <a:r>
              <a:rPr lang="en-US" sz="3600" dirty="0"/>
              <a:t>MLIS,</a:t>
            </a:r>
            <a:r>
              <a:rPr lang="en-US" sz="4800" dirty="0"/>
              <a:t> and Linda C. O'Dwyer, </a:t>
            </a:r>
            <a:r>
              <a:rPr lang="en-US" sz="3600" dirty="0"/>
              <a:t>MA, MSLIS</a:t>
            </a:r>
          </a:p>
          <a:p>
            <a:pPr marL="342900"/>
            <a:r>
              <a:rPr lang="en-US" sz="4800" dirty="0" err="1"/>
              <a:t>Galter</a:t>
            </a:r>
            <a:r>
              <a:rPr lang="en-US" sz="4800" dirty="0"/>
              <a:t> Health Sciences Library &amp; Learning Center</a:t>
            </a:r>
          </a:p>
          <a:p>
            <a:pPr marL="342900"/>
            <a:endParaRPr lang="en-US" sz="6000" dirty="0"/>
          </a:p>
        </p:txBody>
      </p:sp>
      <p:grpSp>
        <p:nvGrpSpPr>
          <p:cNvPr id="6" name="Group 5"/>
          <p:cNvGrpSpPr/>
          <p:nvPr/>
        </p:nvGrpSpPr>
        <p:grpSpPr>
          <a:xfrm>
            <a:off x="-30481" y="-30480"/>
            <a:ext cx="10702927" cy="6782287"/>
            <a:chOff x="-17538" y="-52996"/>
            <a:chExt cx="11695348" cy="6782287"/>
          </a:xfrm>
          <a:solidFill>
            <a:srgbClr val="30104E"/>
          </a:solidFill>
        </p:grpSpPr>
        <p:sp>
          <p:nvSpPr>
            <p:cNvPr id="7" name="TextBox 6"/>
            <p:cNvSpPr txBox="1"/>
            <p:nvPr/>
          </p:nvSpPr>
          <p:spPr>
            <a:xfrm>
              <a:off x="-17538" y="-52996"/>
              <a:ext cx="11695348" cy="6782287"/>
            </a:xfrm>
            <a:prstGeom prst="rect">
              <a:avLst/>
            </a:prstGeom>
            <a:grp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tIns="274320" rtlCol="0">
              <a:noAutofit/>
            </a:bodyPr>
            <a:lstStyle/>
            <a:p>
              <a:pPr marL="246063"/>
              <a:r>
                <a:rPr lang="en-US" sz="6200" dirty="0">
                  <a:solidFill>
                    <a:schemeClr val="bg1"/>
                  </a:solidFill>
                  <a:latin typeface="Aharoni" panose="02010803020104030203" pitchFamily="2" charset="-79"/>
                  <a:cs typeface="Aharoni" panose="02010803020104030203" pitchFamily="2" charset="-79"/>
                </a:rPr>
                <a:t>Validating the MEDLINE®/PubMed® Health Disparities and Minority Health Search Strategy</a:t>
              </a:r>
            </a:p>
            <a:p>
              <a:pPr marL="246063"/>
              <a:endParaRPr lang="en-US" sz="3600" dirty="0">
                <a:solidFill>
                  <a:schemeClr val="bg1"/>
                </a:solidFill>
                <a:latin typeface="Aharoni" panose="02010803020104030203" pitchFamily="2" charset="-79"/>
                <a:cs typeface="Aharoni" panose="02010803020104030203" pitchFamily="2" charset="-79"/>
              </a:endParaRPr>
            </a:p>
            <a:p>
              <a:pPr marL="246063"/>
              <a:r>
                <a:rPr lang="en-US" sz="5800" dirty="0">
                  <a:solidFill>
                    <a:srgbClr val="FF6E00"/>
                  </a:solidFill>
                  <a:latin typeface="Aharoni" panose="02010803020104030203" pitchFamily="2" charset="-79"/>
                  <a:cs typeface="Aharoni" panose="02010803020104030203" pitchFamily="2" charset="-79"/>
                </a:rPr>
                <a:t>Spotlight: Race and Ethnicity </a:t>
              </a:r>
            </a:p>
          </p:txBody>
        </p:sp>
        <p:cxnSp>
          <p:nvCxnSpPr>
            <p:cNvPr id="8" name="Straight Connector 7"/>
            <p:cNvCxnSpPr/>
            <p:nvPr/>
          </p:nvCxnSpPr>
          <p:spPr>
            <a:xfrm>
              <a:off x="321143" y="5203065"/>
              <a:ext cx="10791220" cy="0"/>
            </a:xfrm>
            <a:prstGeom prst="line">
              <a:avLst/>
            </a:prstGeom>
            <a:grpFill/>
            <a:ln w="50800">
              <a:solidFill>
                <a:schemeClr val="bg1"/>
              </a:solidFill>
            </a:ln>
          </p:spPr>
          <p:style>
            <a:lnRef idx="1">
              <a:schemeClr val="accent1"/>
            </a:lnRef>
            <a:fillRef idx="0">
              <a:schemeClr val="accent1"/>
            </a:fillRef>
            <a:effectRef idx="0">
              <a:schemeClr val="accent1"/>
            </a:effectRef>
            <a:fontRef idx="minor">
              <a:schemeClr val="tx1"/>
            </a:fontRef>
          </p:style>
        </p:cxnSp>
      </p:gr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932950" y="346653"/>
            <a:ext cx="8012318" cy="1128718"/>
          </a:xfrm>
          <a:prstGeom prst="rect">
            <a:avLst/>
          </a:prstGeom>
        </p:spPr>
      </p:pic>
      <p:sp>
        <p:nvSpPr>
          <p:cNvPr id="10" name="Rectangle 9"/>
          <p:cNvSpPr/>
          <p:nvPr/>
        </p:nvSpPr>
        <p:spPr>
          <a:xfrm>
            <a:off x="4446" y="7123340"/>
            <a:ext cx="10607040" cy="411480"/>
          </a:xfrm>
          <a:prstGeom prst="rect">
            <a:avLst/>
          </a:prstGeom>
          <a:solidFill>
            <a:srgbClr val="2D094D"/>
          </a:solidFill>
          <a:ln>
            <a:noFill/>
          </a:ln>
        </p:spPr>
        <p:style>
          <a:lnRef idx="2">
            <a:schemeClr val="dk1">
              <a:shade val="50000"/>
            </a:schemeClr>
          </a:lnRef>
          <a:fillRef idx="1">
            <a:schemeClr val="dk1"/>
          </a:fillRef>
          <a:effectRef idx="0">
            <a:schemeClr val="dk1"/>
          </a:effectRef>
          <a:fontRef idx="minor">
            <a:schemeClr val="lt1"/>
          </a:fontRef>
        </p:style>
        <p:txBody>
          <a:bodyPr lIns="182880" tIns="0" bIns="0" rtlCol="0" anchor="ctr"/>
          <a:lstStyle/>
          <a:p>
            <a:r>
              <a:rPr lang="en-US" sz="4000" dirty="0"/>
              <a:t>INTRODUCTION</a:t>
            </a:r>
          </a:p>
        </p:txBody>
      </p:sp>
      <p:sp>
        <p:nvSpPr>
          <p:cNvPr id="11" name="TextBox 10"/>
          <p:cNvSpPr txBox="1">
            <a:spLocks noChangeAspect="1"/>
          </p:cNvSpPr>
          <p:nvPr/>
        </p:nvSpPr>
        <p:spPr>
          <a:xfrm>
            <a:off x="31973" y="7824859"/>
            <a:ext cx="10252818" cy="2979722"/>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wrap="square" rIns="0" rtlCol="0" anchor="t">
            <a:noAutofit/>
          </a:bodyPr>
          <a:lstStyle/>
          <a:p>
            <a:r>
              <a:rPr lang="en-US" sz="3200" dirty="0">
                <a:solidFill>
                  <a:schemeClr val="bg1">
                    <a:lumMod val="50000"/>
                  </a:schemeClr>
                </a:solidFill>
              </a:rPr>
              <a:t>The demand for studies on health disparities led librarians at the </a:t>
            </a:r>
            <a:r>
              <a:rPr lang="en-US" sz="3200" dirty="0" err="1">
                <a:solidFill>
                  <a:schemeClr val="bg1">
                    <a:lumMod val="50000"/>
                  </a:schemeClr>
                </a:solidFill>
              </a:rPr>
              <a:t>Galter</a:t>
            </a:r>
            <a:r>
              <a:rPr lang="en-US" sz="3200" dirty="0">
                <a:solidFill>
                  <a:schemeClr val="bg1">
                    <a:lumMod val="50000"/>
                  </a:schemeClr>
                </a:solidFill>
              </a:rPr>
              <a:t> Health Sciences Library &amp; Learning Center to examine the </a:t>
            </a:r>
            <a:r>
              <a:rPr lang="en-US" sz="3200" dirty="0">
                <a:solidFill>
                  <a:srgbClr val="FF6E00"/>
                </a:solidFill>
              </a:rPr>
              <a:t>MEDLINE®/PubMed® Health Disparities and Minority Health Search Strategy </a:t>
            </a:r>
            <a:r>
              <a:rPr lang="en-US" sz="3200" dirty="0">
                <a:solidFill>
                  <a:schemeClr val="bg1">
                    <a:lumMod val="50000"/>
                  </a:schemeClr>
                </a:solidFill>
              </a:rPr>
              <a:t>(PubMed filter). </a:t>
            </a:r>
            <a:endParaRPr lang="en-US" dirty="0"/>
          </a:p>
        </p:txBody>
      </p:sp>
      <p:sp>
        <p:nvSpPr>
          <p:cNvPr id="12" name="TextBox 11"/>
          <p:cNvSpPr txBox="1">
            <a:spLocks noChangeAspect="1"/>
          </p:cNvSpPr>
          <p:nvPr/>
        </p:nvSpPr>
        <p:spPr>
          <a:xfrm>
            <a:off x="150304" y="10115763"/>
            <a:ext cx="7378008" cy="899848"/>
          </a:xfrm>
          <a:prstGeom prst="rect">
            <a:avLst/>
          </a:prstGeom>
          <a:solidFill>
            <a:schemeClr val="bg1"/>
          </a:solidFill>
          <a:ln w="38100">
            <a:noFill/>
          </a:ln>
        </p:spPr>
        <p:style>
          <a:lnRef idx="2">
            <a:schemeClr val="accent6"/>
          </a:lnRef>
          <a:fillRef idx="1">
            <a:schemeClr val="lt1"/>
          </a:fillRef>
          <a:effectRef idx="0">
            <a:schemeClr val="accent6"/>
          </a:effectRef>
          <a:fontRef idx="minor">
            <a:schemeClr val="dk1"/>
          </a:fontRef>
        </p:style>
        <p:txBody>
          <a:bodyPr wrap="square" tIns="182880" rIns="91440" rtlCol="0">
            <a:noAutofit/>
          </a:bodyPr>
          <a:lstStyle/>
          <a:p>
            <a:r>
              <a:rPr lang="en-US" sz="3600" dirty="0">
                <a:solidFill>
                  <a:srgbClr val="FF6E00"/>
                </a:solidFill>
                <a:latin typeface="Aharoni" panose="02010803020104030203" pitchFamily="2" charset="-79"/>
                <a:cs typeface="Aharoni" panose="02010803020104030203" pitchFamily="2" charset="-79"/>
              </a:rPr>
              <a:t>Health Disparities in PubMed</a:t>
            </a:r>
            <a:endParaRPr lang="en-US" sz="3600" dirty="0">
              <a:solidFill>
                <a:schemeClr val="bg1">
                  <a:lumMod val="50000"/>
                </a:schemeClr>
              </a:solidFill>
            </a:endParaRPr>
          </a:p>
        </p:txBody>
      </p:sp>
      <p:sp>
        <p:nvSpPr>
          <p:cNvPr id="14" name="TextBox 13"/>
          <p:cNvSpPr txBox="1">
            <a:spLocks noChangeAspect="1"/>
          </p:cNvSpPr>
          <p:nvPr/>
        </p:nvSpPr>
        <p:spPr>
          <a:xfrm>
            <a:off x="459792" y="15965307"/>
            <a:ext cx="9875520" cy="422544"/>
          </a:xfrm>
          <a:prstGeom prst="rect">
            <a:avLst/>
          </a:prstGeom>
          <a:solidFill>
            <a:schemeClr val="bg1"/>
          </a:solidFill>
          <a:ln>
            <a:solidFill>
              <a:schemeClr val="bg1">
                <a:lumMod val="95000"/>
              </a:schemeClr>
            </a:solidFill>
          </a:ln>
        </p:spPr>
        <p:style>
          <a:lnRef idx="2">
            <a:schemeClr val="accent6"/>
          </a:lnRef>
          <a:fillRef idx="1">
            <a:schemeClr val="lt1"/>
          </a:fillRef>
          <a:effectRef idx="0">
            <a:schemeClr val="accent6"/>
          </a:effectRef>
          <a:fontRef idx="minor">
            <a:schemeClr val="dk1"/>
          </a:fontRef>
        </p:style>
        <p:txBody>
          <a:bodyPr wrap="square" rtlCol="0">
            <a:noAutofit/>
          </a:bodyPr>
          <a:lstStyle/>
          <a:p>
            <a:pPr algn="ctr"/>
            <a:r>
              <a:rPr lang="en-US" sz="2000" dirty="0">
                <a:solidFill>
                  <a:schemeClr val="bg1">
                    <a:lumMod val="65000"/>
                  </a:schemeClr>
                </a:solidFill>
              </a:rPr>
              <a:t>Results from a PubMed search of </a:t>
            </a:r>
            <a:r>
              <a:rPr lang="en-US" sz="2000" i="1" dirty="0">
                <a:solidFill>
                  <a:schemeClr val="bg1">
                    <a:lumMod val="65000"/>
                  </a:schemeClr>
                </a:solidFill>
              </a:rPr>
              <a:t>health </a:t>
            </a:r>
            <a:r>
              <a:rPr lang="en-US" sz="2000" i="1" dirty="0" err="1">
                <a:solidFill>
                  <a:schemeClr val="bg1">
                    <a:lumMod val="65000"/>
                  </a:schemeClr>
                </a:solidFill>
              </a:rPr>
              <a:t>disparit</a:t>
            </a:r>
            <a:r>
              <a:rPr lang="en-US" sz="2000" i="1" dirty="0">
                <a:solidFill>
                  <a:schemeClr val="bg1">
                    <a:lumMod val="65000"/>
                  </a:schemeClr>
                </a:solidFill>
              </a:rPr>
              <a:t>*[</a:t>
            </a:r>
            <a:r>
              <a:rPr lang="en-US" sz="2000" i="1" dirty="0" err="1">
                <a:solidFill>
                  <a:schemeClr val="bg1">
                    <a:lumMod val="65000"/>
                  </a:schemeClr>
                </a:solidFill>
              </a:rPr>
              <a:t>tw</a:t>
            </a:r>
            <a:r>
              <a:rPr lang="en-US" sz="2000" i="1" dirty="0">
                <a:solidFill>
                  <a:schemeClr val="bg1">
                    <a:lumMod val="65000"/>
                  </a:schemeClr>
                </a:solidFill>
              </a:rPr>
              <a:t>] OR health </a:t>
            </a:r>
            <a:r>
              <a:rPr lang="en-US" sz="2000" i="1" dirty="0" err="1">
                <a:solidFill>
                  <a:schemeClr val="bg1">
                    <a:lumMod val="65000"/>
                  </a:schemeClr>
                </a:solidFill>
              </a:rPr>
              <a:t>equit</a:t>
            </a:r>
            <a:r>
              <a:rPr lang="en-US" sz="2000" i="1" dirty="0">
                <a:solidFill>
                  <a:schemeClr val="bg1">
                    <a:lumMod val="65000"/>
                  </a:schemeClr>
                </a:solidFill>
              </a:rPr>
              <a:t>*[</a:t>
            </a:r>
            <a:r>
              <a:rPr lang="en-US" sz="2000" i="1" dirty="0" err="1">
                <a:solidFill>
                  <a:schemeClr val="bg1">
                    <a:lumMod val="65000"/>
                  </a:schemeClr>
                </a:solidFill>
              </a:rPr>
              <a:t>tw</a:t>
            </a:r>
            <a:r>
              <a:rPr lang="en-US" sz="2000" i="1" dirty="0">
                <a:solidFill>
                  <a:schemeClr val="bg1">
                    <a:lumMod val="65000"/>
                  </a:schemeClr>
                </a:solidFill>
              </a:rPr>
              <a:t>]</a:t>
            </a:r>
            <a:r>
              <a:rPr lang="en-US" sz="2000" dirty="0">
                <a:solidFill>
                  <a:schemeClr val="bg1">
                    <a:lumMod val="65000"/>
                  </a:schemeClr>
                </a:solidFill>
              </a:rPr>
              <a:t> on April 27, 2018. </a:t>
            </a:r>
          </a:p>
        </p:txBody>
      </p:sp>
      <p:sp>
        <p:nvSpPr>
          <p:cNvPr id="15" name="Rectangle 14"/>
          <p:cNvSpPr/>
          <p:nvPr/>
        </p:nvSpPr>
        <p:spPr>
          <a:xfrm>
            <a:off x="4446" y="16908029"/>
            <a:ext cx="10607040" cy="411480"/>
          </a:xfrm>
          <a:prstGeom prst="rect">
            <a:avLst/>
          </a:prstGeom>
          <a:solidFill>
            <a:srgbClr val="260743"/>
          </a:solidFill>
          <a:ln>
            <a:noFill/>
          </a:ln>
        </p:spPr>
        <p:style>
          <a:lnRef idx="2">
            <a:schemeClr val="dk1">
              <a:shade val="50000"/>
            </a:schemeClr>
          </a:lnRef>
          <a:fillRef idx="1">
            <a:schemeClr val="dk1"/>
          </a:fillRef>
          <a:effectRef idx="0">
            <a:schemeClr val="dk1"/>
          </a:effectRef>
          <a:fontRef idx="minor">
            <a:schemeClr val="lt1"/>
          </a:fontRef>
        </p:style>
        <p:txBody>
          <a:bodyPr lIns="182880" tIns="0" bIns="0" rtlCol="0" anchor="ctr"/>
          <a:lstStyle/>
          <a:p>
            <a:r>
              <a:rPr lang="en-US" sz="4000" dirty="0">
                <a:solidFill>
                  <a:schemeClr val="bg1"/>
                </a:solidFill>
              </a:rPr>
              <a:t>OBJECTIVE</a:t>
            </a:r>
          </a:p>
        </p:txBody>
      </p:sp>
      <p:sp>
        <p:nvSpPr>
          <p:cNvPr id="16" name="TextBox 15"/>
          <p:cNvSpPr txBox="1">
            <a:spLocks noChangeAspect="1"/>
          </p:cNvSpPr>
          <p:nvPr/>
        </p:nvSpPr>
        <p:spPr>
          <a:xfrm>
            <a:off x="31973" y="17500612"/>
            <a:ext cx="10714864" cy="3529456"/>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wrap="square" rtlCol="0" anchor="t">
            <a:noAutofit/>
          </a:bodyPr>
          <a:lstStyle/>
          <a:p>
            <a:r>
              <a:rPr lang="en-US" sz="3200" dirty="0">
                <a:solidFill>
                  <a:schemeClr val="bg1">
                    <a:lumMod val="50000"/>
                  </a:schemeClr>
                </a:solidFill>
              </a:rPr>
              <a:t>Our aim was to assess the PubMed filter’s performance in retrieving citations related to </a:t>
            </a:r>
            <a:r>
              <a:rPr lang="en-US" sz="3200" dirty="0">
                <a:solidFill>
                  <a:srgbClr val="FF6E00"/>
                </a:solidFill>
              </a:rPr>
              <a:t>racial and ethnic health disparities</a:t>
            </a:r>
            <a:r>
              <a:rPr lang="en-US" sz="3200" dirty="0">
                <a:solidFill>
                  <a:schemeClr val="bg1">
                    <a:lumMod val="50000"/>
                  </a:schemeClr>
                </a:solidFill>
              </a:rPr>
              <a:t>.</a:t>
            </a:r>
            <a:endParaRPr lang="en-US" sz="2300" dirty="0">
              <a:cs typeface="Calibri"/>
            </a:endParaRPr>
          </a:p>
          <a:p>
            <a:endParaRPr lang="en-US" sz="3200" dirty="0">
              <a:solidFill>
                <a:schemeClr val="bg1">
                  <a:lumMod val="50000"/>
                </a:schemeClr>
              </a:solidFill>
            </a:endParaRPr>
          </a:p>
          <a:p>
            <a:r>
              <a:rPr lang="en-US" sz="3200" dirty="0">
                <a:solidFill>
                  <a:schemeClr val="bg1">
                    <a:lumMod val="50000"/>
                  </a:schemeClr>
                </a:solidFill>
              </a:rPr>
              <a:t>We evaluated the key performance measures of sensitivity, specificity, accuracy, and precision.</a:t>
            </a:r>
            <a:endParaRPr lang="en-US" dirty="0">
              <a:solidFill>
                <a:schemeClr val="bg1">
                  <a:lumMod val="50000"/>
                </a:schemeClr>
              </a:solidFill>
            </a:endParaRPr>
          </a:p>
          <a:p>
            <a:pPr algn="just"/>
            <a:endParaRPr lang="en-US" sz="3200" dirty="0">
              <a:solidFill>
                <a:schemeClr val="bg1">
                  <a:lumMod val="50000"/>
                </a:schemeClr>
              </a:solidFill>
            </a:endParaRPr>
          </a:p>
          <a:p>
            <a:pPr algn="just"/>
            <a:endParaRPr lang="en-US" sz="1800" dirty="0">
              <a:solidFill>
                <a:schemeClr val="bg1">
                  <a:lumMod val="50000"/>
                </a:schemeClr>
              </a:solidFill>
            </a:endParaRPr>
          </a:p>
          <a:p>
            <a:pPr algn="just"/>
            <a:endParaRPr lang="en-US" sz="3200" dirty="0">
              <a:solidFill>
                <a:schemeClr val="bg1">
                  <a:lumMod val="50000"/>
                </a:schemeClr>
              </a:solidFill>
            </a:endParaRPr>
          </a:p>
        </p:txBody>
      </p:sp>
      <p:sp>
        <p:nvSpPr>
          <p:cNvPr id="18" name="Round Diagonal Corner Rectangle 17"/>
          <p:cNvSpPr/>
          <p:nvPr/>
        </p:nvSpPr>
        <p:spPr>
          <a:xfrm>
            <a:off x="253118" y="21231296"/>
            <a:ext cx="10027307" cy="5595131"/>
          </a:xfrm>
          <a:prstGeom prst="round2DiagRect">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0" rIns="0" numCol="2" rtlCol="0" anchor="t"/>
          <a:lstStyle/>
          <a:p>
            <a:pPr marL="582613" indent="-227013" algn="r"/>
            <a:endParaRPr lang="en-US" sz="3200" dirty="0">
              <a:solidFill>
                <a:schemeClr val="bg1">
                  <a:lumMod val="50000"/>
                </a:schemeClr>
              </a:solidFill>
            </a:endParaRPr>
          </a:p>
        </p:txBody>
      </p:sp>
      <p:cxnSp>
        <p:nvCxnSpPr>
          <p:cNvPr id="19" name="Straight Connector 18"/>
          <p:cNvCxnSpPr/>
          <p:nvPr/>
        </p:nvCxnSpPr>
        <p:spPr>
          <a:xfrm>
            <a:off x="5144832" y="21466939"/>
            <a:ext cx="0" cy="438912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373986" y="21442753"/>
            <a:ext cx="4405965" cy="4890386"/>
          </a:xfrm>
          <a:prstGeom prst="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buClr>
                <a:srgbClr val="FF6E00"/>
              </a:buClr>
            </a:pPr>
            <a:r>
              <a:rPr lang="en-US" sz="3600" b="1" dirty="0">
                <a:solidFill>
                  <a:srgbClr val="FF6E00"/>
                </a:solidFill>
                <a:latin typeface="Aharoni" panose="02010803020104030203" pitchFamily="2" charset="-79"/>
                <a:cs typeface="Aharoni" panose="02010803020104030203" pitchFamily="2" charset="-79"/>
              </a:rPr>
              <a:t>Domains</a:t>
            </a:r>
            <a:endParaRPr lang="en-US" sz="2400" dirty="0">
              <a:solidFill>
                <a:schemeClr val="bg1">
                  <a:lumMod val="50000"/>
                </a:schemeClr>
              </a:solidFill>
              <a:latin typeface="Aharoni" panose="02010803020104030203" pitchFamily="2" charset="-79"/>
              <a:cs typeface="Aharoni" panose="02010803020104030203" pitchFamily="2" charset="-79"/>
            </a:endParaRPr>
          </a:p>
          <a:p>
            <a:pPr marL="457200" indent="-406400">
              <a:buClr>
                <a:srgbClr val="FF6E00"/>
              </a:buClr>
              <a:buFont typeface="Arial" panose="020B0604020202020204" pitchFamily="34" charset="0"/>
              <a:buChar char="•"/>
            </a:pPr>
            <a:r>
              <a:rPr lang="en-US" sz="3000" dirty="0">
                <a:solidFill>
                  <a:schemeClr val="bg1">
                    <a:lumMod val="50000"/>
                  </a:schemeClr>
                </a:solidFill>
              </a:rPr>
              <a:t>Immigration</a:t>
            </a:r>
          </a:p>
          <a:p>
            <a:pPr marL="457200" indent="-406400">
              <a:buClr>
                <a:srgbClr val="FF6E00"/>
              </a:buClr>
              <a:buFont typeface="Arial" panose="020B0604020202020204" pitchFamily="34" charset="0"/>
              <a:buChar char="•"/>
            </a:pPr>
            <a:r>
              <a:rPr lang="en-US" sz="3000" dirty="0">
                <a:solidFill>
                  <a:schemeClr val="bg1">
                    <a:lumMod val="50000"/>
                  </a:schemeClr>
                </a:solidFill>
              </a:rPr>
              <a:t>Language proficiency</a:t>
            </a:r>
            <a:endParaRPr lang="en-US" sz="3000" dirty="0">
              <a:solidFill>
                <a:schemeClr val="bg1">
                  <a:lumMod val="50000"/>
                </a:schemeClr>
              </a:solidFill>
              <a:cs typeface="Calibri"/>
            </a:endParaRPr>
          </a:p>
          <a:p>
            <a:pPr marL="457200" indent="-406400">
              <a:buClr>
                <a:srgbClr val="FF6E00"/>
              </a:buClr>
              <a:buFont typeface="Arial" panose="020B0604020202020204" pitchFamily="34" charset="0"/>
              <a:buChar char="•"/>
            </a:pPr>
            <a:r>
              <a:rPr lang="en-US" sz="3000" dirty="0">
                <a:solidFill>
                  <a:schemeClr val="bg1">
                    <a:lumMod val="50000"/>
                  </a:schemeClr>
                </a:solidFill>
              </a:rPr>
              <a:t>Disability</a:t>
            </a:r>
          </a:p>
          <a:p>
            <a:pPr marL="457200" indent="-406400">
              <a:buClr>
                <a:srgbClr val="FF6E00"/>
              </a:buClr>
              <a:buFont typeface="Arial" panose="020B0604020202020204" pitchFamily="34" charset="0"/>
              <a:buChar char="•"/>
            </a:pPr>
            <a:r>
              <a:rPr lang="en-US" sz="3000" dirty="0">
                <a:solidFill>
                  <a:srgbClr val="FF6E00"/>
                </a:solidFill>
              </a:rPr>
              <a:t>Race &amp; ethnicity</a:t>
            </a:r>
          </a:p>
          <a:p>
            <a:pPr marL="457200" indent="-406400">
              <a:buClr>
                <a:srgbClr val="FF6E00"/>
              </a:buClr>
              <a:buFont typeface="Arial" panose="020B0604020202020204" pitchFamily="34" charset="0"/>
              <a:buChar char="•"/>
            </a:pPr>
            <a:r>
              <a:rPr lang="en-US" sz="3000" dirty="0">
                <a:solidFill>
                  <a:schemeClr val="bg1">
                    <a:lumMod val="50000"/>
                  </a:schemeClr>
                </a:solidFill>
              </a:rPr>
              <a:t>Sex or gender</a:t>
            </a:r>
          </a:p>
          <a:p>
            <a:pPr marL="457200" indent="-406400">
              <a:buClr>
                <a:srgbClr val="FF6E00"/>
              </a:buClr>
              <a:buFont typeface="Arial" panose="020B0604020202020204" pitchFamily="34" charset="0"/>
              <a:buChar char="•"/>
            </a:pPr>
            <a:r>
              <a:rPr lang="en-US" sz="3000" dirty="0">
                <a:solidFill>
                  <a:schemeClr val="bg1">
                    <a:lumMod val="50000"/>
                  </a:schemeClr>
                </a:solidFill>
              </a:rPr>
              <a:t>Sexual orientation</a:t>
            </a:r>
          </a:p>
          <a:p>
            <a:pPr marL="457200" indent="-406400">
              <a:buClr>
                <a:srgbClr val="FF6E00"/>
              </a:buClr>
              <a:buFont typeface="Arial" panose="020B0604020202020204" pitchFamily="34" charset="0"/>
              <a:buChar char="•"/>
            </a:pPr>
            <a:r>
              <a:rPr lang="en-US" sz="3000" dirty="0">
                <a:solidFill>
                  <a:schemeClr val="bg1">
                    <a:lumMod val="50000"/>
                  </a:schemeClr>
                </a:solidFill>
              </a:rPr>
              <a:t>Geography</a:t>
            </a:r>
          </a:p>
          <a:p>
            <a:pPr marL="457200" indent="-406400">
              <a:buClr>
                <a:srgbClr val="FF6E00"/>
              </a:buClr>
              <a:buFont typeface="Arial" panose="020B0604020202020204" pitchFamily="34" charset="0"/>
              <a:buChar char="•"/>
            </a:pPr>
            <a:r>
              <a:rPr lang="en-US" sz="3000" dirty="0">
                <a:solidFill>
                  <a:schemeClr val="bg1">
                    <a:lumMod val="50000"/>
                  </a:schemeClr>
                </a:solidFill>
              </a:rPr>
              <a:t>Income</a:t>
            </a:r>
          </a:p>
        </p:txBody>
      </p:sp>
      <p:sp>
        <p:nvSpPr>
          <p:cNvPr id="21" name="Rectangle 20"/>
          <p:cNvSpPr/>
          <p:nvPr/>
        </p:nvSpPr>
        <p:spPr>
          <a:xfrm>
            <a:off x="631242" y="25858756"/>
            <a:ext cx="9144000" cy="551487"/>
          </a:xfrm>
          <a:prstGeom prst="rect">
            <a:avLst/>
          </a:prstGeom>
          <a:gradFill flip="none" rotWithShape="1">
            <a:gsLst>
              <a:gs pos="16000">
                <a:srgbClr val="FEDC76"/>
              </a:gs>
              <a:gs pos="62000">
                <a:srgbClr val="FF6E00"/>
              </a:gs>
              <a:gs pos="32000">
                <a:srgbClr val="FFAA11"/>
              </a:gs>
              <a:gs pos="99000">
                <a:srgbClr val="E7481D"/>
              </a:gs>
            </a:gsLst>
            <a:lin ang="0" scaled="1"/>
            <a:tileRect/>
          </a:gradFill>
          <a:ln>
            <a:noFill/>
          </a:ln>
        </p:spPr>
        <p:style>
          <a:lnRef idx="2">
            <a:schemeClr val="accent2">
              <a:shade val="50000"/>
            </a:schemeClr>
          </a:lnRef>
          <a:fillRef idx="1">
            <a:schemeClr val="accent2"/>
          </a:fillRef>
          <a:effectRef idx="0">
            <a:schemeClr val="accent2"/>
          </a:effectRef>
          <a:fontRef idx="minor">
            <a:schemeClr val="lt1"/>
          </a:fontRef>
        </p:style>
        <p:txBody>
          <a:bodyPr tIns="0" bIns="0" rtlCol="0" anchor="ctr"/>
          <a:lstStyle/>
          <a:p>
            <a:pPr marL="248920" algn="r"/>
            <a:r>
              <a:rPr lang="en-US" sz="2800" dirty="0"/>
              <a:t>Which domains would you include?</a:t>
            </a:r>
            <a:endParaRPr lang="en-US" dirty="0"/>
          </a:p>
        </p:txBody>
      </p:sp>
      <p:sp>
        <p:nvSpPr>
          <p:cNvPr id="22" name="Rectangle 21"/>
          <p:cNvSpPr/>
          <p:nvPr/>
        </p:nvSpPr>
        <p:spPr>
          <a:xfrm>
            <a:off x="810581" y="21440000"/>
            <a:ext cx="3949685" cy="4093428"/>
          </a:xfrm>
          <a:prstGeom prst="rect">
            <a:avLst/>
          </a:prstGeom>
        </p:spPr>
        <p:txBody>
          <a:bodyPr wrap="square">
            <a:spAutoFit/>
          </a:bodyPr>
          <a:lstStyle/>
          <a:p>
            <a:pPr marL="582613" indent="-227013" algn="r"/>
            <a:r>
              <a:rPr lang="en-US" sz="3600" b="1" dirty="0">
                <a:solidFill>
                  <a:srgbClr val="FF6E00"/>
                </a:solidFill>
                <a:latin typeface="Aharoni" panose="02010803020104030203" pitchFamily="2" charset="-79"/>
                <a:cs typeface="Aharoni" panose="02010803020104030203" pitchFamily="2" charset="-79"/>
              </a:rPr>
              <a:t>Starting Point</a:t>
            </a:r>
          </a:p>
          <a:p>
            <a:pPr marL="582613" indent="-227013" algn="r"/>
            <a:r>
              <a:rPr lang="en-US" sz="3200" dirty="0">
                <a:solidFill>
                  <a:schemeClr val="bg1">
                    <a:lumMod val="50000"/>
                  </a:schemeClr>
                </a:solidFill>
              </a:rPr>
              <a:t>Health disparities is a complex topic with many domains. We elected to start with the race and ethnicity domain. </a:t>
            </a:r>
          </a:p>
        </p:txBody>
      </p:sp>
      <p:sp>
        <p:nvSpPr>
          <p:cNvPr id="23" name="TextBox 22"/>
          <p:cNvSpPr txBox="1"/>
          <p:nvPr/>
        </p:nvSpPr>
        <p:spPr>
          <a:xfrm>
            <a:off x="-30481" y="27349668"/>
            <a:ext cx="41178481" cy="4622501"/>
          </a:xfrm>
          <a:prstGeom prst="rect">
            <a:avLst/>
          </a:prstGeom>
          <a:solidFill>
            <a:srgbClr val="F2F2F2"/>
          </a:solidFill>
          <a:ln>
            <a:solidFill>
              <a:schemeClr val="bg1">
                <a:lumMod val="85000"/>
              </a:schemeClr>
            </a:solidFill>
          </a:ln>
        </p:spPr>
        <p:txBody>
          <a:bodyPr wrap="square" tIns="182880" rIns="274320" rtlCol="0" anchor="t">
            <a:noAutofit/>
          </a:bodyPr>
          <a:lstStyle/>
          <a:p>
            <a:pPr marL="121920"/>
            <a:r>
              <a:rPr lang="en-US" sz="3600" b="1" dirty="0">
                <a:solidFill>
                  <a:srgbClr val="FF6E00"/>
                </a:solidFill>
                <a:latin typeface="Aharoni" panose="02010803020104030203" pitchFamily="2" charset="-79"/>
                <a:cs typeface="Aharoni" panose="02010803020104030203" pitchFamily="2" charset="-79"/>
              </a:rPr>
              <a:t>REVISED STRATEGY</a:t>
            </a:r>
            <a:endParaRPr lang="en-US" dirty="0"/>
          </a:p>
          <a:p>
            <a:pPr marL="109538">
              <a:lnSpc>
                <a:spcPct val="115000"/>
              </a:lnSpc>
              <a:spcAft>
                <a:spcPts val="1000"/>
              </a:spcAft>
            </a:pP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barrier*[TIAB]</a:t>
            </a:r>
            <a:r>
              <a:rPr lang="en-US" sz="2150" b="1" dirty="0">
                <a:solidFill>
                  <a:srgbClr val="F0B70C"/>
                </a:solidFill>
                <a:latin typeface="Calibri" panose="020F0502020204030204" pitchFamily="34" charset="0"/>
                <a:ea typeface="Calibri" panose="020F0502020204030204" pitchFamily="34" charset="0"/>
                <a:cs typeface="Times New Roman" panose="02020603050405020304" pitchFamily="18" charset="0"/>
              </a:rPr>
              <a:t> </a:t>
            </a:r>
            <a:r>
              <a:rPr lang="en-US" sz="2150" dirty="0">
                <a:latin typeface="Calibri" panose="020F0502020204030204" pitchFamily="34" charset="0"/>
                <a:ea typeface="Calibri" panose="020F0502020204030204" pitchFamily="34" charset="0"/>
                <a:cs typeface="Times New Roman" panose="02020603050405020304" pitchFamily="18" charset="0"/>
              </a:rPr>
              <a:t>OR</a:t>
            </a:r>
            <a:r>
              <a:rPr lang="en-US" sz="2150" b="1" dirty="0">
                <a:solidFill>
                  <a:srgbClr val="FBC70A"/>
                </a:solidFill>
                <a:latin typeface="Calibri" panose="020F0502020204030204" pitchFamily="34" charset="0"/>
                <a:ea typeface="Calibri" panose="020F0502020204030204" pitchFamily="34" charset="0"/>
                <a:cs typeface="Times New Roman" panose="02020603050405020304" pitchFamily="18" charset="0"/>
              </a:rPr>
              <a:t>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bias*[TIAB]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delivery of health care[</a:t>
            </a:r>
            <a:r>
              <a:rPr lang="en-US" sz="215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MeSH:NoExp</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 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dispar</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disproportionate*[TIAB]</a:t>
            </a:r>
            <a:r>
              <a:rPr lang="en-US" sz="2150" b="1" dirty="0">
                <a:solidFill>
                  <a:srgbClr val="F0B70C"/>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health behavior [MH] OR health knowledge, attitudes, practice [MH] OR health services accessibility [MH] OR health services, indigenous [MH] </a:t>
            </a:r>
            <a:r>
              <a:rPr lang="en-US" sz="2150" dirty="0">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inequalit</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latin typeface="Calibri" panose="020F0502020204030204" pitchFamily="34" charset="0"/>
                <a:ea typeface="Calibri" panose="020F0502020204030204" pitchFamily="34" charset="0"/>
                <a:cs typeface="Times New Roman" panose="02020603050405020304" pitchFamily="18" charset="0"/>
              </a:rPr>
              <a:t>OR</a:t>
            </a:r>
            <a:r>
              <a:rPr lang="en-US" sz="2150" dirty="0">
                <a:solidFill>
                  <a:srgbClr val="E36C0A"/>
                </a:solidFill>
                <a:latin typeface="Calibri" panose="020F0502020204030204" pitchFamily="34" charset="0"/>
                <a:ea typeface="Calibri" panose="020F0502020204030204" pitchFamily="34" charset="0"/>
                <a:cs typeface="Times New Roman" panose="02020603050405020304" pitchFamily="18" charset="0"/>
              </a:rPr>
              <a:t>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inequit</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mass screening [MH] OR mass screening [TIAB] OR mass screenings [TIAB] OR health services needs and demand [MH] OR patient acceptance of health care [MH] OR patient selection [MH] OR quality of health care [</a:t>
            </a:r>
            <a:r>
              <a:rPr lang="en-US" sz="2150"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MAJR:NoExp</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 OR quality of life [MH] OR quality of life [TIAB] OR Culturally Competent Care [TIAB] OR Culturally Competent Care [MH]</a:t>
            </a:r>
            <a:r>
              <a:rPr lang="en-US" sz="2150" dirty="0">
                <a:solidFill>
                  <a:srgbClr val="FF6E00"/>
                </a:solidFill>
                <a:latin typeface="Calibri" panose="020F0502020204030204" pitchFamily="34" charset="0"/>
                <a:ea typeface="Calibri" panose="020F0502020204030204" pitchFamily="34" charset="0"/>
                <a:cs typeface="Times New Roman" panose="02020603050405020304" pitchFamily="18" charset="0"/>
              </a:rPr>
              <a:t> </a:t>
            </a:r>
            <a:r>
              <a:rPr lang="en-US" sz="2150" dirty="0">
                <a:latin typeface="Calibri" panose="020F0502020204030204" pitchFamily="34" charset="0"/>
                <a:ea typeface="Calibri" panose="020F0502020204030204" pitchFamily="34" charset="0"/>
                <a:cs typeface="Times New Roman" panose="02020603050405020304" pitchFamily="18" charset="0"/>
              </a:rPr>
              <a:t>OR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Socioeconomic Factors [MAJR] OR socioeconomic factor [TIAB] OR socioeconomic factors [TIAB] OR Social Determinants of Health [MH] OR </a:t>
            </a:r>
            <a:r>
              <a:rPr lang="en-US" sz="2150" b="1" dirty="0">
                <a:solidFill>
                  <a:srgbClr val="F0B70C"/>
                </a:solidFill>
                <a:latin typeface="Calibri" panose="020F0502020204030204" pitchFamily="34" charset="0"/>
                <a:ea typeface="Calibri" panose="020F0502020204030204" pitchFamily="34" charset="0"/>
                <a:cs typeface="Times New Roman" panose="02020603050405020304" pitchFamily="18" charset="0"/>
              </a:rPr>
              <a:t>underrepresent*[TIAB]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underserve*[TIAB]</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AND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african</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African Continental Ancestry Group [MH] OR AIAN [TIAB] OR American Native Continental Ancestry Group [MH] OR Asian continental ancestry group [MH] 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asian</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black*[TIAB]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cambodian</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caucasian</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chinese</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dakota</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divers*[TIAB]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environmental justice [TIAB] 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ethnic*[TIAB]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filipino</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foreign*[TIAB]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ghetto [TIAB] OR ghettos [TIAB] 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hispanic</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indian</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japanese</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korean</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latin</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medically underserved area [MH] OR </a:t>
            </a:r>
            <a:r>
              <a:rPr lang="en-US" sz="2150" b="1" dirty="0" err="1">
                <a:solidFill>
                  <a:srgbClr val="CE6626"/>
                </a:solidFill>
                <a:latin typeface="Calibri" panose="020F0502020204030204" pitchFamily="34" charset="0"/>
                <a:ea typeface="Calibri" panose="020F0502020204030204" pitchFamily="34" charset="0"/>
                <a:cs typeface="Times New Roman" panose="02020603050405020304" pitchFamily="18" charset="0"/>
              </a:rPr>
              <a:t>minorit</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minority groups [MH] 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multiracial*[TIAB]</a:t>
            </a:r>
            <a:r>
              <a:rPr lang="en-US" sz="2150" dirty="0">
                <a:solidFill>
                  <a:srgbClr val="FBC70A"/>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native*[TIAB]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nhb</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Oceanic Ancestry Group [MH] OR pacific islander [TIAB] OR pacific islanders [TIAB] OR Native Hawaiian [TIAB] OR </a:t>
            </a:r>
            <a:r>
              <a:rPr lang="en-US" sz="2150" dirty="0">
                <a:latin typeface="Calibri" panose="020F0502020204030204" pitchFamily="34" charset="0"/>
                <a:ea typeface="Calibri" panose="020F0502020204030204" pitchFamily="34" charset="0"/>
                <a:cs typeface="Times New Roman" panose="02020603050405020304" pitchFamily="18" charset="0"/>
              </a:rPr>
              <a:t>Native Hawaiians[TIAB] OR Alaska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Natives[TIAB] OR people of color [TIAB] OR poverty area [MH] OR poverty area [TIAB] OR poverty areas [TIAB] 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race*[TIAB]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racial*[TIAB]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racis</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rural health [MH] OR rural health [TIAB] OR rural health services [MH] OR rural population [MH] OR rural population [TIAB] OR rural populations [TIAB] 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sioux</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FBC70A"/>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slave*[TIAB]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slum [TIAB] OR slums [TIAB] 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spanish</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urban health [MH] OR urban health services[MH] OR urban population [MH] 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urban*[TIAB]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vietnamese</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a:t>
            </a:r>
            <a:r>
              <a:rPr lang="en-US" sz="2150" dirty="0">
                <a:solidFill>
                  <a:srgbClr val="ECB20F"/>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vulnerable populations [MH] OR </a:t>
            </a:r>
            <a:r>
              <a:rPr lang="en-US" sz="2150" b="1" dirty="0">
                <a:solidFill>
                  <a:srgbClr val="CE6626"/>
                </a:solidFill>
                <a:latin typeface="Calibri" panose="020F0502020204030204" pitchFamily="34" charset="0"/>
                <a:ea typeface="Calibri" panose="020F0502020204030204" pitchFamily="34" charset="0"/>
                <a:cs typeface="Times New Roman" panose="02020603050405020304" pitchFamily="18" charset="0"/>
              </a:rPr>
              <a:t>vulnerable[TIAB]</a:t>
            </a:r>
            <a:r>
              <a:rPr lang="en-US" sz="2150" dirty="0">
                <a:solidFill>
                  <a:srgbClr val="CE6626"/>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white [TIAB] OR whites [TIAB])) 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(ethnic*[TIAB] difference*[TIAB])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ethnic disparities [TIAB] OR ethnic disparity [TIAB] OR health care </a:t>
            </a:r>
            <a:r>
              <a:rPr lang="en-US" sz="2150" dirty="0">
                <a:latin typeface="Calibri" panose="020F0502020204030204" pitchFamily="34" charset="0"/>
                <a:ea typeface="Calibri" panose="020F0502020204030204" pitchFamily="34" charset="0"/>
                <a:cs typeface="Times New Roman" panose="02020603050405020304" pitchFamily="18" charset="0"/>
              </a:rPr>
              <a:t>disparities [TIAB] OR health care disparity [TIAB] OR health disparities [TIAB] OR health disparity [TIAB ] OR health status disparities [MH] OR "healthcare</a:t>
            </a:r>
            <a:r>
              <a:rPr lang="en-US" sz="2150" dirty="0">
                <a:solidFill>
                  <a:srgbClr val="FF6E00"/>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disparities"[mesh] OR healthcare disparities [TIAB] OR healthcare disparity [TIAB] OR minority health [MH] OR minority health [TIAB] OR (sexual minorities[TIAB]) 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raci</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 </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associat</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a:t>
            </a:r>
            <a:r>
              <a:rPr lang="en-US" sz="2150" b="1" dirty="0" err="1">
                <a:solidFill>
                  <a:srgbClr val="ECB20F"/>
                </a:solidFill>
                <a:latin typeface="Calibri" panose="020F0502020204030204" pitchFamily="34" charset="0"/>
                <a:ea typeface="Calibri" panose="020F0502020204030204" pitchFamily="34" charset="0"/>
                <a:cs typeface="Times New Roman" panose="02020603050405020304" pitchFamily="18" charset="0"/>
              </a:rPr>
              <a:t>raci</a:t>
            </a:r>
            <a:r>
              <a:rPr lang="en-US" sz="2150" b="1" dirty="0">
                <a:solidFill>
                  <a:srgbClr val="ECB20F"/>
                </a:solidFill>
                <a:latin typeface="Calibri" panose="020F0502020204030204" pitchFamily="34" charset="0"/>
                <a:ea typeface="Calibri" panose="020F0502020204030204" pitchFamily="34" charset="0"/>
                <a:cs typeface="Times New Roman" panose="02020603050405020304" pitchFamily="18" charset="0"/>
              </a:rPr>
              <a:t>*[TIAB] difference*[TIAB])</a:t>
            </a:r>
            <a:r>
              <a:rPr lang="en-US" sz="2150" dirty="0">
                <a:solidFill>
                  <a:srgbClr val="FBC70A"/>
                </a:solidFill>
                <a:latin typeface="Calibri" panose="020F0502020204030204" pitchFamily="34" charset="0"/>
                <a:ea typeface="Calibri" panose="020F0502020204030204" pitchFamily="34" charset="0"/>
                <a:cs typeface="Times New Roman" panose="02020603050405020304" pitchFamily="18" charset="0"/>
              </a:rPr>
              <a:t> </a:t>
            </a:r>
            <a:r>
              <a:rPr lang="en-US" sz="2150" dirty="0">
                <a:solidFill>
                  <a:srgbClr val="000000"/>
                </a:solidFill>
                <a:latin typeface="Calibri" panose="020F0502020204030204" pitchFamily="34" charset="0"/>
                <a:ea typeface="Calibri" panose="020F0502020204030204" pitchFamily="34" charset="0"/>
                <a:cs typeface="Times New Roman" panose="02020603050405020304" pitchFamily="18" charset="0"/>
              </a:rPr>
              <a:t>OR racial disparities [TIAB] OR racial disparity [TIAB] OR racial equality [TIAB] OR racial equity [TIAB] OR racial inequities [TIAB] OR racial inequity [TIAB] OR Ageism [MH] OR Racism [MH] OR Apartheid[MH] OR Sexism [MH] OR Social Discrimination [MH] OR Social Segregation[MH] OR Social Marginalization [MH])</a:t>
            </a:r>
            <a:endParaRPr lang="en-US" sz="2150" dirty="0">
              <a:latin typeface="Calibri" panose="020F0502020204030204" pitchFamily="34" charset="0"/>
              <a:ea typeface="Calibri" panose="020F0502020204030204" pitchFamily="34" charset="0"/>
              <a:cs typeface="Times New Roman" panose="02020603050405020304" pitchFamily="18" charset="0"/>
            </a:endParaRPr>
          </a:p>
          <a:p>
            <a:pPr marL="121920"/>
            <a:endParaRPr lang="en-US" sz="2450" dirty="0">
              <a:cs typeface="Calibri"/>
            </a:endParaRPr>
          </a:p>
        </p:txBody>
      </p:sp>
      <p:sp>
        <p:nvSpPr>
          <p:cNvPr id="53" name="TextBox 52"/>
          <p:cNvSpPr txBox="1"/>
          <p:nvPr/>
        </p:nvSpPr>
        <p:spPr>
          <a:xfrm>
            <a:off x="11178742" y="10236038"/>
            <a:ext cx="14184924" cy="2926080"/>
          </a:xfrm>
          <a:prstGeom prst="rect">
            <a:avLst/>
          </a:prstGeom>
          <a:noFill/>
          <a:ln>
            <a:noFill/>
          </a:ln>
        </p:spPr>
        <p:txBody>
          <a:bodyPr wrap="square" rtlCol="0">
            <a:noAutofit/>
          </a:bodyPr>
          <a:lstStyle/>
          <a:p>
            <a:pPr marL="117476"/>
            <a:r>
              <a:rPr lang="en-US" sz="3600" dirty="0">
                <a:solidFill>
                  <a:schemeClr val="bg1"/>
                </a:solidFill>
                <a:latin typeface="Aharoni" panose="02010803020104030203" pitchFamily="2" charset="-79"/>
                <a:cs typeface="Aharoni" panose="02010803020104030203" pitchFamily="2" charset="-79"/>
              </a:rPr>
              <a:t>1. DEFINE</a:t>
            </a:r>
          </a:p>
          <a:p>
            <a:pPr marL="117476"/>
            <a:r>
              <a:rPr lang="en-US" sz="3200" dirty="0">
                <a:solidFill>
                  <a:schemeClr val="bg1"/>
                </a:solidFill>
                <a:cs typeface="Aharoni" panose="02010803020104030203" pitchFamily="2" charset="-79"/>
              </a:rPr>
              <a:t>Define "health disparities“ by consulting with experts </a:t>
            </a:r>
            <a:endParaRPr lang="en-US" sz="3200" dirty="0">
              <a:solidFill>
                <a:schemeClr val="bg1"/>
              </a:solidFill>
              <a:latin typeface="Aharoni" panose="02010803020104030203" pitchFamily="2" charset="-79"/>
              <a:cs typeface="Aharoni" panose="02010803020104030203" pitchFamily="2" charset="-79"/>
            </a:endParaRPr>
          </a:p>
        </p:txBody>
      </p:sp>
      <p:graphicFrame>
        <p:nvGraphicFramePr>
          <p:cNvPr id="54" name="Table 53"/>
          <p:cNvGraphicFramePr>
            <a:graphicFrameLocks noGrp="1"/>
          </p:cNvGraphicFramePr>
          <p:nvPr>
            <p:extLst>
              <p:ext uri="{D42A27DB-BD31-4B8C-83A1-F6EECF244321}">
                <p14:modId xmlns:p14="http://schemas.microsoft.com/office/powerpoint/2010/main" val="1087403702"/>
              </p:ext>
            </p:extLst>
          </p:nvPr>
        </p:nvGraphicFramePr>
        <p:xfrm>
          <a:off x="11303433" y="11406818"/>
          <a:ext cx="14234413" cy="1482230"/>
        </p:xfrm>
        <a:graphic>
          <a:graphicData uri="http://schemas.openxmlformats.org/drawingml/2006/table">
            <a:tbl>
              <a:tblPr firstRow="1" bandRow="1">
                <a:tableStyleId>{2D5ABB26-0587-4C30-8999-92F81FD0307C}</a:tableStyleId>
              </a:tblPr>
              <a:tblGrid>
                <a:gridCol w="14234413">
                  <a:extLst>
                    <a:ext uri="{9D8B030D-6E8A-4147-A177-3AD203B41FA5}">
                      <a16:colId xmlns:a16="http://schemas.microsoft.com/office/drawing/2014/main" val="20000"/>
                    </a:ext>
                  </a:extLst>
                </a:gridCol>
              </a:tblGrid>
              <a:tr h="1482230">
                <a:tc>
                  <a:txBody>
                    <a:bodyPr/>
                    <a:lstStyle/>
                    <a:p>
                      <a:pPr marL="0" marR="0" lvl="0" indent="0" algn="l" defTabSz="3657600" rtl="0" eaLnBrk="1" fontAlgn="auto" latinLnBrk="0" hangingPunct="1">
                        <a:lnSpc>
                          <a:spcPct val="100000"/>
                        </a:lnSpc>
                        <a:spcBef>
                          <a:spcPts val="0"/>
                        </a:spcBef>
                        <a:spcAft>
                          <a:spcPts val="0"/>
                        </a:spcAft>
                        <a:buClrTx/>
                        <a:buSzTx/>
                        <a:buFontTx/>
                        <a:buNone/>
                        <a:tabLst/>
                        <a:defRPr/>
                      </a:pPr>
                      <a:r>
                        <a:rPr lang="en-US" sz="3000" dirty="0">
                          <a:solidFill>
                            <a:srgbClr val="7F7F7F"/>
                          </a:solidFill>
                        </a:rPr>
                        <a:t>While there are known disparities related to health status, based on expert opinions gathered in surveys, we focused on disparities related to access in health care.</a:t>
                      </a:r>
                    </a:p>
                  </a:txBody>
                  <a:tcPr anchor="ctr">
                    <a:lnL w="38100" cap="flat" cmpd="sng" algn="ctr">
                      <a:solidFill>
                        <a:schemeClr val="bg1">
                          <a:lumMod val="75000"/>
                        </a:schemeClr>
                      </a:solidFill>
                      <a:prstDash val="solid"/>
                      <a:round/>
                      <a:headEnd type="none" w="med" len="med"/>
                      <a:tailEnd type="none" w="med" len="med"/>
                    </a:lnL>
                    <a:lnR w="381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bl>
          </a:graphicData>
        </a:graphic>
      </p:graphicFrame>
      <p:sp>
        <p:nvSpPr>
          <p:cNvPr id="69" name="Rectangle 68"/>
          <p:cNvSpPr/>
          <p:nvPr/>
        </p:nvSpPr>
        <p:spPr>
          <a:xfrm>
            <a:off x="11036978" y="3602866"/>
            <a:ext cx="14721840" cy="411480"/>
          </a:xfrm>
          <a:prstGeom prst="rect">
            <a:avLst/>
          </a:prstGeom>
          <a:solidFill>
            <a:srgbClr val="2D094D"/>
          </a:solidFill>
          <a:ln>
            <a:noFill/>
          </a:ln>
        </p:spPr>
        <p:style>
          <a:lnRef idx="2">
            <a:schemeClr val="dk1">
              <a:shade val="50000"/>
            </a:schemeClr>
          </a:lnRef>
          <a:fillRef idx="1">
            <a:schemeClr val="dk1"/>
          </a:fillRef>
          <a:effectRef idx="0">
            <a:schemeClr val="dk1"/>
          </a:effectRef>
          <a:fontRef idx="minor">
            <a:schemeClr val="lt1"/>
          </a:fontRef>
        </p:style>
        <p:txBody>
          <a:bodyPr lIns="182880" tIns="0" rIns="0" bIns="0" rtlCol="0" anchor="ctr"/>
          <a:lstStyle/>
          <a:p>
            <a:r>
              <a:rPr lang="en-US" sz="4000" dirty="0"/>
              <a:t>METHODS</a:t>
            </a:r>
          </a:p>
        </p:txBody>
      </p:sp>
      <p:sp>
        <p:nvSpPr>
          <p:cNvPr id="70" name="Rectangle 69"/>
          <p:cNvSpPr/>
          <p:nvPr/>
        </p:nvSpPr>
        <p:spPr>
          <a:xfrm>
            <a:off x="26454308" y="3602866"/>
            <a:ext cx="14718004" cy="411480"/>
          </a:xfrm>
          <a:prstGeom prst="rect">
            <a:avLst/>
          </a:prstGeom>
          <a:solidFill>
            <a:srgbClr val="2D094D"/>
          </a:solidFill>
          <a:ln>
            <a:noFill/>
          </a:ln>
        </p:spPr>
        <p:style>
          <a:lnRef idx="2">
            <a:schemeClr val="dk1">
              <a:shade val="50000"/>
            </a:schemeClr>
          </a:lnRef>
          <a:fillRef idx="1">
            <a:schemeClr val="dk1"/>
          </a:fillRef>
          <a:effectRef idx="0">
            <a:schemeClr val="dk1"/>
          </a:effectRef>
          <a:fontRef idx="minor">
            <a:schemeClr val="lt1"/>
          </a:fontRef>
        </p:style>
        <p:txBody>
          <a:bodyPr lIns="182880" tIns="0" bIns="0" rtlCol="0" anchor="ctr"/>
          <a:lstStyle/>
          <a:p>
            <a:r>
              <a:rPr lang="en-US" sz="4000" dirty="0"/>
              <a:t>RESULTS</a:t>
            </a:r>
          </a:p>
        </p:txBody>
      </p:sp>
      <p:sp>
        <p:nvSpPr>
          <p:cNvPr id="71" name="TextBox 70"/>
          <p:cNvSpPr txBox="1">
            <a:spLocks noChangeAspect="1"/>
          </p:cNvSpPr>
          <p:nvPr/>
        </p:nvSpPr>
        <p:spPr>
          <a:xfrm>
            <a:off x="11073554" y="4243831"/>
            <a:ext cx="14725368" cy="1634832"/>
          </a:xfrm>
          <a:prstGeom prst="rect">
            <a:avLst/>
          </a:prstGeom>
          <a:solidFill>
            <a:schemeClr val="bg1"/>
          </a:solidFill>
          <a:ln>
            <a:noFill/>
          </a:ln>
        </p:spPr>
        <p:style>
          <a:lnRef idx="2">
            <a:schemeClr val="accent6"/>
          </a:lnRef>
          <a:fillRef idx="1">
            <a:schemeClr val="lt1"/>
          </a:fillRef>
          <a:effectRef idx="0">
            <a:schemeClr val="accent6"/>
          </a:effectRef>
          <a:fontRef idx="minor">
            <a:schemeClr val="dk1"/>
          </a:fontRef>
        </p:style>
        <p:txBody>
          <a:bodyPr wrap="square" rtlCol="0" anchor="t">
            <a:noAutofit/>
          </a:bodyPr>
          <a:lstStyle/>
          <a:p>
            <a:r>
              <a:rPr lang="en-US" sz="3200" dirty="0">
                <a:solidFill>
                  <a:schemeClr val="bg1">
                    <a:lumMod val="50000"/>
                  </a:schemeClr>
                </a:solidFill>
              </a:rPr>
              <a:t>We applied a </a:t>
            </a:r>
            <a:r>
              <a:rPr lang="en-US" sz="3200" b="1" dirty="0">
                <a:solidFill>
                  <a:srgbClr val="FF6E00"/>
                </a:solidFill>
              </a:rPr>
              <a:t>5-step method </a:t>
            </a:r>
            <a:r>
              <a:rPr lang="en-US" sz="3200" dirty="0">
                <a:solidFill>
                  <a:schemeClr val="bg1">
                    <a:lumMod val="50000"/>
                  </a:schemeClr>
                </a:solidFill>
              </a:rPr>
              <a:t>that incorporated existing techniques and available resources. </a:t>
            </a:r>
          </a:p>
        </p:txBody>
      </p:sp>
      <p:sp>
        <p:nvSpPr>
          <p:cNvPr id="72" name="TextBox 71"/>
          <p:cNvSpPr txBox="1"/>
          <p:nvPr/>
        </p:nvSpPr>
        <p:spPr>
          <a:xfrm>
            <a:off x="11073554" y="5369614"/>
            <a:ext cx="14614645" cy="4985980"/>
          </a:xfrm>
          <a:prstGeom prst="rect">
            <a:avLst/>
          </a:prstGeom>
          <a:noFill/>
        </p:spPr>
        <p:txBody>
          <a:bodyPr wrap="square" rtlCol="0" anchor="t">
            <a:spAutoFit/>
          </a:bodyPr>
          <a:lstStyle/>
          <a:p>
            <a:r>
              <a:rPr lang="en-US" sz="3600" dirty="0">
                <a:solidFill>
                  <a:srgbClr val="FF6E00"/>
                </a:solidFill>
                <a:latin typeface="Aharoni" panose="02010803020104030203" pitchFamily="2" charset="-79"/>
                <a:cs typeface="Aharoni" panose="02010803020104030203" pitchFamily="2" charset="-79"/>
              </a:rPr>
              <a:t>But first ...</a:t>
            </a:r>
            <a:endParaRPr lang="en-US" sz="3600" dirty="0">
              <a:solidFill>
                <a:srgbClr val="FF6E00"/>
              </a:solidFill>
              <a:latin typeface="Aharoni"/>
              <a:cs typeface="Aharoni"/>
            </a:endParaRPr>
          </a:p>
          <a:p>
            <a:r>
              <a:rPr lang="en-US" sz="3200" dirty="0">
                <a:solidFill>
                  <a:schemeClr val="bg1">
                    <a:lumMod val="50000"/>
                  </a:schemeClr>
                </a:solidFill>
                <a:cs typeface="Calibri"/>
              </a:rPr>
              <a:t>Our initial effort to validate the filter used a different method modeled on a study by </a:t>
            </a:r>
            <a:r>
              <a:rPr lang="en-US" sz="3200" dirty="0" err="1">
                <a:solidFill>
                  <a:schemeClr val="bg1">
                    <a:lumMod val="50000"/>
                  </a:schemeClr>
                </a:solidFill>
                <a:cs typeface="Calibri"/>
              </a:rPr>
              <a:t>Leclercq</a:t>
            </a:r>
            <a:r>
              <a:rPr lang="en-US" sz="3200" dirty="0">
                <a:solidFill>
                  <a:schemeClr val="bg1">
                    <a:lumMod val="50000"/>
                  </a:schemeClr>
                </a:solidFill>
                <a:cs typeface="Calibri"/>
              </a:rPr>
              <a:t> et al. Using smoking cessation to focus our search, we applied our established inclusion criteria and found all relevant Cochrane reviews and cited clinical trials indexed in PubMed to develop the validation set of citations. This method resulted in too few articles in our validation set. We decided to adapt the method to what’s described below.</a:t>
            </a:r>
          </a:p>
          <a:p>
            <a:endParaRPr lang="en-US" sz="800" dirty="0">
              <a:solidFill>
                <a:srgbClr val="7B7B7B"/>
              </a:solidFill>
              <a:cs typeface="Calibri"/>
            </a:endParaRPr>
          </a:p>
          <a:p>
            <a:r>
              <a:rPr lang="en-US" sz="2000" dirty="0" err="1">
                <a:solidFill>
                  <a:srgbClr val="7B7B7B"/>
                </a:solidFill>
                <a:cs typeface="Calibri"/>
              </a:rPr>
              <a:t>Leclercq</a:t>
            </a:r>
            <a:r>
              <a:rPr lang="en-US" sz="2000" dirty="0">
                <a:solidFill>
                  <a:srgbClr val="7B7B7B"/>
                </a:solidFill>
                <a:cs typeface="Calibri"/>
              </a:rPr>
              <a:t>, E., </a:t>
            </a:r>
            <a:r>
              <a:rPr lang="en-US" sz="2000" dirty="0" err="1">
                <a:solidFill>
                  <a:srgbClr val="7B7B7B"/>
                </a:solidFill>
                <a:cs typeface="Calibri"/>
              </a:rPr>
              <a:t>Leeflang</a:t>
            </a:r>
            <a:r>
              <a:rPr lang="en-US" sz="2000" dirty="0">
                <a:solidFill>
                  <a:srgbClr val="7B7B7B"/>
                </a:solidFill>
                <a:cs typeface="Calibri"/>
              </a:rPr>
              <a:t>, M. M., van Dalen, E. C., &amp; Kremer, L. C. (2013). Validation of search filters for identifying pediatric studies in PubMed. The Journal of pediatrics, 162(3), 629-634.</a:t>
            </a:r>
            <a:endParaRPr lang="en-US" sz="2000" dirty="0">
              <a:solidFill>
                <a:srgbClr val="7B7B7B"/>
              </a:solidFill>
              <a:latin typeface="Calibri"/>
              <a:cs typeface="Calibri"/>
            </a:endParaRPr>
          </a:p>
          <a:p>
            <a:endParaRPr lang="en-US" sz="3200" dirty="0">
              <a:solidFill>
                <a:srgbClr val="000000"/>
              </a:solidFill>
              <a:latin typeface="Calibri"/>
              <a:cs typeface="Calibri"/>
            </a:endParaRPr>
          </a:p>
        </p:txBody>
      </p:sp>
      <p:sp>
        <p:nvSpPr>
          <p:cNvPr id="75" name="Rectangle 74"/>
          <p:cNvSpPr/>
          <p:nvPr/>
        </p:nvSpPr>
        <p:spPr>
          <a:xfrm>
            <a:off x="26434892" y="4243831"/>
            <a:ext cx="14510376" cy="1077218"/>
          </a:xfrm>
          <a:prstGeom prst="rect">
            <a:avLst/>
          </a:prstGeom>
        </p:spPr>
        <p:txBody>
          <a:bodyPr wrap="square">
            <a:spAutoFit/>
          </a:bodyPr>
          <a:lstStyle/>
          <a:p>
            <a:r>
              <a:rPr lang="en-US" sz="3200" dirty="0">
                <a:solidFill>
                  <a:schemeClr val="bg1">
                    <a:lumMod val="50000"/>
                  </a:schemeClr>
                </a:solidFill>
              </a:rPr>
              <a:t>The table below reports the performance measures for the existing and revised PubMed filters.</a:t>
            </a:r>
          </a:p>
        </p:txBody>
      </p:sp>
      <p:sp>
        <p:nvSpPr>
          <p:cNvPr id="76" name="TextBox 75"/>
          <p:cNvSpPr txBox="1">
            <a:spLocks noChangeAspect="1"/>
          </p:cNvSpPr>
          <p:nvPr/>
        </p:nvSpPr>
        <p:spPr>
          <a:xfrm>
            <a:off x="26447409" y="5315434"/>
            <a:ext cx="11357828" cy="1264816"/>
          </a:xfrm>
          <a:prstGeom prst="rect">
            <a:avLst/>
          </a:prstGeom>
          <a:solidFill>
            <a:schemeClr val="bg1"/>
          </a:solidFill>
          <a:ln w="38100">
            <a:noFill/>
          </a:ln>
        </p:spPr>
        <p:style>
          <a:lnRef idx="2">
            <a:schemeClr val="accent6"/>
          </a:lnRef>
          <a:fillRef idx="1">
            <a:schemeClr val="lt1"/>
          </a:fillRef>
          <a:effectRef idx="0">
            <a:schemeClr val="accent6"/>
          </a:effectRef>
          <a:fontRef idx="minor">
            <a:schemeClr val="dk1"/>
          </a:fontRef>
        </p:style>
        <p:txBody>
          <a:bodyPr wrap="square" tIns="182880" rIns="91440" rtlCol="0">
            <a:noAutofit/>
          </a:bodyPr>
          <a:lstStyle>
            <a:defPPr>
              <a:defRPr lang="en-US"/>
            </a:defPPr>
            <a:lvl1pPr>
              <a:defRPr sz="3200" b="1">
                <a:solidFill>
                  <a:srgbClr val="FF6E00"/>
                </a:solidFill>
                <a:latin typeface="Aharoni" panose="02010803020104030203" pitchFamily="2" charset="-79"/>
                <a:cs typeface="Aharoni" panose="02010803020104030203" pitchFamily="2" charset="-79"/>
              </a:defRPr>
            </a:lvl1pPr>
          </a:lstStyle>
          <a:p>
            <a:r>
              <a:rPr lang="en-US" sz="3600" b="0" dirty="0"/>
              <a:t>Performance Measures</a:t>
            </a:r>
          </a:p>
        </p:txBody>
      </p:sp>
      <p:sp>
        <p:nvSpPr>
          <p:cNvPr id="78" name="TextBox 77"/>
          <p:cNvSpPr txBox="1">
            <a:spLocks noChangeAspect="1"/>
          </p:cNvSpPr>
          <p:nvPr/>
        </p:nvSpPr>
        <p:spPr>
          <a:xfrm>
            <a:off x="26481188" y="14424097"/>
            <a:ext cx="11357828" cy="836462"/>
          </a:xfrm>
          <a:prstGeom prst="rect">
            <a:avLst/>
          </a:prstGeom>
          <a:solidFill>
            <a:schemeClr val="bg1"/>
          </a:solidFill>
          <a:ln w="38100">
            <a:noFill/>
          </a:ln>
        </p:spPr>
        <p:style>
          <a:lnRef idx="2">
            <a:schemeClr val="accent6"/>
          </a:lnRef>
          <a:fillRef idx="1">
            <a:schemeClr val="lt1"/>
          </a:fillRef>
          <a:effectRef idx="0">
            <a:schemeClr val="accent6"/>
          </a:effectRef>
          <a:fontRef idx="minor">
            <a:schemeClr val="dk1"/>
          </a:fontRef>
        </p:style>
        <p:txBody>
          <a:bodyPr wrap="square" tIns="182880" rIns="91440" rtlCol="0">
            <a:noAutofit/>
          </a:bodyPr>
          <a:lstStyle>
            <a:defPPr>
              <a:defRPr lang="en-US"/>
            </a:defPPr>
            <a:lvl1pPr>
              <a:defRPr sz="3200" b="1">
                <a:solidFill>
                  <a:srgbClr val="FF6E00"/>
                </a:solidFill>
                <a:latin typeface="Aharoni" panose="02010803020104030203" pitchFamily="2" charset="-79"/>
                <a:cs typeface="Aharoni" panose="02010803020104030203" pitchFamily="2" charset="-79"/>
              </a:defRPr>
            </a:lvl1pPr>
          </a:lstStyle>
          <a:p>
            <a:r>
              <a:rPr lang="en-US" sz="3600" b="0" dirty="0"/>
              <a:t>Number Needed to Read (NNR)</a:t>
            </a:r>
          </a:p>
        </p:txBody>
      </p:sp>
      <p:grpSp>
        <p:nvGrpSpPr>
          <p:cNvPr id="79" name="Group 78"/>
          <p:cNvGrpSpPr>
            <a:grpSpLocks noChangeAspect="1"/>
          </p:cNvGrpSpPr>
          <p:nvPr/>
        </p:nvGrpSpPr>
        <p:grpSpPr>
          <a:xfrm>
            <a:off x="26780592" y="15466325"/>
            <a:ext cx="4070861" cy="2525762"/>
            <a:chOff x="24168113" y="14995039"/>
            <a:chExt cx="4884025" cy="3030289"/>
          </a:xfrm>
        </p:grpSpPr>
        <p:sp>
          <p:nvSpPr>
            <p:cNvPr id="80" name="TextBox 79"/>
            <p:cNvSpPr txBox="1"/>
            <p:nvPr/>
          </p:nvSpPr>
          <p:spPr>
            <a:xfrm rot="1488330">
              <a:off x="26308938" y="15282128"/>
              <a:ext cx="2743200" cy="2743200"/>
            </a:xfrm>
            <a:prstGeom prst="rect">
              <a:avLst/>
            </a:prstGeom>
            <a:noFill/>
          </p:spPr>
          <p:txBody>
            <a:bodyPr wrap="square" rtlCol="0">
              <a:prstTxWarp prst="textArchUp">
                <a:avLst>
                  <a:gd name="adj" fmla="val 11899338"/>
                </a:avLst>
              </a:prstTxWarp>
              <a:spAutoFit/>
            </a:bodyPr>
            <a:lstStyle/>
            <a:p>
              <a:pPr algn="ctr"/>
              <a:r>
                <a:rPr lang="en-US" sz="2400" b="1" dirty="0">
                  <a:solidFill>
                    <a:srgbClr val="7F7F7F"/>
                  </a:solidFill>
                </a:rPr>
                <a:t>Revised Filter</a:t>
              </a:r>
            </a:p>
          </p:txBody>
        </p:sp>
        <p:sp>
          <p:nvSpPr>
            <p:cNvPr id="81" name="TextBox 80"/>
            <p:cNvSpPr txBox="1"/>
            <p:nvPr/>
          </p:nvSpPr>
          <p:spPr>
            <a:xfrm rot="1360965">
              <a:off x="24168113" y="14995039"/>
              <a:ext cx="2743200" cy="2743200"/>
            </a:xfrm>
            <a:prstGeom prst="rect">
              <a:avLst/>
            </a:prstGeom>
            <a:noFill/>
          </p:spPr>
          <p:txBody>
            <a:bodyPr wrap="square" rtlCol="0">
              <a:prstTxWarp prst="textArchDown">
                <a:avLst>
                  <a:gd name="adj" fmla="val 2022982"/>
                </a:avLst>
              </a:prstTxWarp>
              <a:spAutoFit/>
            </a:bodyPr>
            <a:lstStyle/>
            <a:p>
              <a:pPr algn="ctr"/>
              <a:r>
                <a:rPr lang="en-US" sz="2400" b="1" dirty="0">
                  <a:solidFill>
                    <a:srgbClr val="7F7F7F"/>
                  </a:solidFill>
                </a:rPr>
                <a:t>PubMed Filter</a:t>
              </a:r>
            </a:p>
            <a:p>
              <a:pPr algn="ctr"/>
              <a:r>
                <a:rPr lang="en-US" sz="1800" b="1" dirty="0">
                  <a:solidFill>
                    <a:srgbClr val="7F7F7F"/>
                  </a:solidFill>
                </a:rPr>
                <a:t>4/26/18</a:t>
              </a:r>
            </a:p>
          </p:txBody>
        </p:sp>
        <p:grpSp>
          <p:nvGrpSpPr>
            <p:cNvPr id="82" name="Group 81"/>
            <p:cNvGrpSpPr/>
            <p:nvPr/>
          </p:nvGrpSpPr>
          <p:grpSpPr>
            <a:xfrm>
              <a:off x="26500018" y="15511257"/>
              <a:ext cx="2294918" cy="2294918"/>
              <a:chOff x="24172029" y="14239238"/>
              <a:chExt cx="2294918" cy="2294918"/>
            </a:xfrm>
          </p:grpSpPr>
          <p:sp>
            <p:nvSpPr>
              <p:cNvPr id="94" name="Oval 93"/>
              <p:cNvSpPr>
                <a:spLocks noChangeAspect="1"/>
              </p:cNvSpPr>
              <p:nvPr/>
            </p:nvSpPr>
            <p:spPr>
              <a:xfrm>
                <a:off x="24172029" y="14239238"/>
                <a:ext cx="2294918" cy="2294918"/>
              </a:xfrm>
              <a:prstGeom prst="ellipse">
                <a:avLst/>
              </a:prstGeom>
              <a:solidFill>
                <a:srgbClr val="E32E00">
                  <a:alpha val="62000"/>
                </a:srgbClr>
              </a:solidFill>
              <a:ln w="76200" cmpd="sng">
                <a:solidFill>
                  <a:srgbClr val="E32E00">
                    <a:alpha val="9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ounded Rectangle 94"/>
              <p:cNvSpPr/>
              <p:nvPr/>
            </p:nvSpPr>
            <p:spPr>
              <a:xfrm>
                <a:off x="24741462" y="14559976"/>
                <a:ext cx="1148552" cy="165344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6" name="Group 95"/>
              <p:cNvGrpSpPr/>
              <p:nvPr/>
            </p:nvGrpSpPr>
            <p:grpSpPr>
              <a:xfrm>
                <a:off x="24914128" y="14841944"/>
                <a:ext cx="809626" cy="1097186"/>
                <a:chOff x="24914128" y="14841944"/>
                <a:chExt cx="809626" cy="1097186"/>
              </a:xfrm>
            </p:grpSpPr>
            <p:cxnSp>
              <p:nvCxnSpPr>
                <p:cNvPr id="98" name="Straight Connector 97"/>
                <p:cNvCxnSpPr/>
                <p:nvPr/>
              </p:nvCxnSpPr>
              <p:spPr>
                <a:xfrm>
                  <a:off x="24917877" y="14841944"/>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a:xfrm>
                  <a:off x="24918407" y="14995428"/>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24920533" y="15155676"/>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24914128" y="15641692"/>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24914128" y="15790437"/>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24914128" y="15939130"/>
                  <a:ext cx="803221" cy="0"/>
                </a:xfrm>
                <a:prstGeom prst="line">
                  <a:avLst/>
                </a:prstGeom>
                <a:ln w="25400">
                  <a:solidFill>
                    <a:srgbClr val="E32E00">
                      <a:alpha val="57000"/>
                    </a:srgbClr>
                  </a:solidFill>
                </a:ln>
              </p:spPr>
              <p:style>
                <a:lnRef idx="1">
                  <a:schemeClr val="accent1"/>
                </a:lnRef>
                <a:fillRef idx="0">
                  <a:schemeClr val="accent1"/>
                </a:fillRef>
                <a:effectRef idx="0">
                  <a:schemeClr val="accent1"/>
                </a:effectRef>
                <a:fontRef idx="minor">
                  <a:schemeClr val="tx1"/>
                </a:fontRef>
              </p:style>
            </p:cxnSp>
          </p:grpSp>
          <p:sp>
            <p:nvSpPr>
              <p:cNvPr id="97" name="TextBox 96"/>
              <p:cNvSpPr txBox="1"/>
              <p:nvPr/>
            </p:nvSpPr>
            <p:spPr>
              <a:xfrm>
                <a:off x="24619987" y="15052541"/>
                <a:ext cx="1404312" cy="701585"/>
              </a:xfrm>
              <a:prstGeom prst="rect">
                <a:avLst/>
              </a:prstGeom>
              <a:noFill/>
            </p:spPr>
            <p:txBody>
              <a:bodyPr wrap="square" rtlCol="0">
                <a:spAutoFit/>
              </a:bodyPr>
              <a:lstStyle/>
              <a:p>
                <a:pPr algn="ctr"/>
                <a:r>
                  <a:rPr lang="en-US" sz="3200" b="1" dirty="0">
                    <a:solidFill>
                      <a:srgbClr val="E32E00"/>
                    </a:solidFill>
                  </a:rPr>
                  <a:t>2.40</a:t>
                </a:r>
              </a:p>
            </p:txBody>
          </p:sp>
        </p:grpSp>
        <p:grpSp>
          <p:nvGrpSpPr>
            <p:cNvPr id="83" name="Group 82"/>
            <p:cNvGrpSpPr/>
            <p:nvPr/>
          </p:nvGrpSpPr>
          <p:grpSpPr>
            <a:xfrm>
              <a:off x="24396005" y="15054066"/>
              <a:ext cx="2294918" cy="2294918"/>
              <a:chOff x="24172029" y="14239238"/>
              <a:chExt cx="2294918" cy="2294918"/>
            </a:xfrm>
          </p:grpSpPr>
          <p:sp>
            <p:nvSpPr>
              <p:cNvPr id="84" name="Oval 83"/>
              <p:cNvSpPr>
                <a:spLocks noChangeAspect="1"/>
              </p:cNvSpPr>
              <p:nvPr/>
            </p:nvSpPr>
            <p:spPr>
              <a:xfrm>
                <a:off x="24172029" y="14239238"/>
                <a:ext cx="2294918" cy="2294918"/>
              </a:xfrm>
              <a:prstGeom prst="ellipse">
                <a:avLst/>
              </a:prstGeom>
              <a:solidFill>
                <a:srgbClr val="FEDC76"/>
              </a:solidFill>
              <a:ln w="76200" cmpd="sng">
                <a:solidFill>
                  <a:srgbClr val="FBC500">
                    <a:alpha val="92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ounded Rectangle 84"/>
              <p:cNvSpPr/>
              <p:nvPr/>
            </p:nvSpPr>
            <p:spPr>
              <a:xfrm>
                <a:off x="24741462" y="14559976"/>
                <a:ext cx="1148552" cy="165344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85"/>
              <p:cNvGrpSpPr/>
              <p:nvPr/>
            </p:nvGrpSpPr>
            <p:grpSpPr>
              <a:xfrm>
                <a:off x="24914128" y="14841944"/>
                <a:ext cx="809626" cy="1097186"/>
                <a:chOff x="24914128" y="14841944"/>
                <a:chExt cx="809626" cy="1097186"/>
              </a:xfrm>
            </p:grpSpPr>
            <p:cxnSp>
              <p:nvCxnSpPr>
                <p:cNvPr id="88" name="Straight Connector 87"/>
                <p:cNvCxnSpPr/>
                <p:nvPr/>
              </p:nvCxnSpPr>
              <p:spPr>
                <a:xfrm>
                  <a:off x="24917877" y="14841944"/>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24918407" y="14995428"/>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4920533" y="15155676"/>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24914128" y="15641692"/>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24914128" y="15790437"/>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24914128" y="15939130"/>
                  <a:ext cx="803221" cy="0"/>
                </a:xfrm>
                <a:prstGeom prst="line">
                  <a:avLst/>
                </a:prstGeom>
                <a:ln w="25400">
                  <a:solidFill>
                    <a:srgbClr val="FBC500">
                      <a:alpha val="57000"/>
                    </a:srgbClr>
                  </a:solidFill>
                </a:ln>
              </p:spPr>
              <p:style>
                <a:lnRef idx="1">
                  <a:schemeClr val="accent1"/>
                </a:lnRef>
                <a:fillRef idx="0">
                  <a:schemeClr val="accent1"/>
                </a:fillRef>
                <a:effectRef idx="0">
                  <a:schemeClr val="accent1"/>
                </a:effectRef>
                <a:fontRef idx="minor">
                  <a:schemeClr val="tx1"/>
                </a:fontRef>
              </p:style>
            </p:cxnSp>
          </p:grpSp>
          <p:sp>
            <p:nvSpPr>
              <p:cNvPr id="87" name="TextBox 86"/>
              <p:cNvSpPr txBox="1"/>
              <p:nvPr/>
            </p:nvSpPr>
            <p:spPr>
              <a:xfrm>
                <a:off x="24613582" y="15056372"/>
                <a:ext cx="1404312" cy="701585"/>
              </a:xfrm>
              <a:prstGeom prst="rect">
                <a:avLst/>
              </a:prstGeom>
              <a:noFill/>
            </p:spPr>
            <p:txBody>
              <a:bodyPr wrap="square" rtlCol="0">
                <a:spAutoFit/>
              </a:bodyPr>
              <a:lstStyle/>
              <a:p>
                <a:pPr algn="ctr"/>
                <a:r>
                  <a:rPr lang="en-US" sz="3200" b="1" dirty="0">
                    <a:solidFill>
                      <a:srgbClr val="FBC500"/>
                    </a:solidFill>
                  </a:rPr>
                  <a:t>2.15</a:t>
                </a:r>
              </a:p>
            </p:txBody>
          </p:sp>
        </p:grpSp>
      </p:grpSp>
      <p:sp>
        <p:nvSpPr>
          <p:cNvPr id="104" name="Rectangle 103"/>
          <p:cNvSpPr/>
          <p:nvPr/>
        </p:nvSpPr>
        <p:spPr>
          <a:xfrm>
            <a:off x="31750541" y="15513539"/>
            <a:ext cx="8490313" cy="2062103"/>
          </a:xfrm>
          <a:prstGeom prst="rect">
            <a:avLst/>
          </a:prstGeom>
        </p:spPr>
        <p:txBody>
          <a:bodyPr wrap="square" anchor="t">
            <a:spAutoFit/>
          </a:bodyPr>
          <a:lstStyle/>
          <a:p>
            <a:r>
              <a:rPr lang="en-US" sz="3200" dirty="0">
                <a:solidFill>
                  <a:schemeClr val="bg1">
                    <a:lumMod val="50000"/>
                  </a:schemeClr>
                </a:solidFill>
              </a:rPr>
              <a:t>NNR is the number of records that need to be read in order to identify a relevant result. The NNR assesses the filter in the context of the resulting workload. </a:t>
            </a:r>
          </a:p>
        </p:txBody>
      </p:sp>
      <p:graphicFrame>
        <p:nvGraphicFramePr>
          <p:cNvPr id="105" name="Table 104"/>
          <p:cNvGraphicFramePr>
            <a:graphicFrameLocks noGrp="1"/>
          </p:cNvGraphicFramePr>
          <p:nvPr>
            <p:extLst>
              <p:ext uri="{D42A27DB-BD31-4B8C-83A1-F6EECF244321}">
                <p14:modId xmlns:p14="http://schemas.microsoft.com/office/powerpoint/2010/main" val="357353242"/>
              </p:ext>
            </p:extLst>
          </p:nvPr>
        </p:nvGraphicFramePr>
        <p:xfrm>
          <a:off x="26481188" y="6177289"/>
          <a:ext cx="14253050" cy="2844229"/>
        </p:xfrm>
        <a:graphic>
          <a:graphicData uri="http://schemas.openxmlformats.org/drawingml/2006/table">
            <a:tbl>
              <a:tblPr firstRow="1" firstCol="1" bandRow="1">
                <a:tableStyleId>{5C22544A-7EE6-4342-B048-85BDC9FD1C3A}</a:tableStyleId>
              </a:tblPr>
              <a:tblGrid>
                <a:gridCol w="2184442">
                  <a:extLst>
                    <a:ext uri="{9D8B030D-6E8A-4147-A177-3AD203B41FA5}">
                      <a16:colId xmlns:a16="http://schemas.microsoft.com/office/drawing/2014/main" val="20000"/>
                    </a:ext>
                  </a:extLst>
                </a:gridCol>
                <a:gridCol w="801777">
                  <a:extLst>
                    <a:ext uri="{9D8B030D-6E8A-4147-A177-3AD203B41FA5}">
                      <a16:colId xmlns:a16="http://schemas.microsoft.com/office/drawing/2014/main" val="20001"/>
                    </a:ext>
                  </a:extLst>
                </a:gridCol>
                <a:gridCol w="1263265">
                  <a:extLst>
                    <a:ext uri="{9D8B030D-6E8A-4147-A177-3AD203B41FA5}">
                      <a16:colId xmlns:a16="http://schemas.microsoft.com/office/drawing/2014/main" val="20002"/>
                    </a:ext>
                  </a:extLst>
                </a:gridCol>
                <a:gridCol w="1263265">
                  <a:extLst>
                    <a:ext uri="{9D8B030D-6E8A-4147-A177-3AD203B41FA5}">
                      <a16:colId xmlns:a16="http://schemas.microsoft.com/office/drawing/2014/main" val="20003"/>
                    </a:ext>
                  </a:extLst>
                </a:gridCol>
                <a:gridCol w="1263265">
                  <a:extLst>
                    <a:ext uri="{9D8B030D-6E8A-4147-A177-3AD203B41FA5}">
                      <a16:colId xmlns:a16="http://schemas.microsoft.com/office/drawing/2014/main" val="20004"/>
                    </a:ext>
                  </a:extLst>
                </a:gridCol>
                <a:gridCol w="1263265">
                  <a:extLst>
                    <a:ext uri="{9D8B030D-6E8A-4147-A177-3AD203B41FA5}">
                      <a16:colId xmlns:a16="http://schemas.microsoft.com/office/drawing/2014/main" val="20005"/>
                    </a:ext>
                  </a:extLst>
                </a:gridCol>
                <a:gridCol w="1484978">
                  <a:extLst>
                    <a:ext uri="{9D8B030D-6E8A-4147-A177-3AD203B41FA5}">
                      <a16:colId xmlns:a16="http://schemas.microsoft.com/office/drawing/2014/main" val="20006"/>
                    </a:ext>
                  </a:extLst>
                </a:gridCol>
                <a:gridCol w="1484978">
                  <a:extLst>
                    <a:ext uri="{9D8B030D-6E8A-4147-A177-3AD203B41FA5}">
                      <a16:colId xmlns:a16="http://schemas.microsoft.com/office/drawing/2014/main" val="20007"/>
                    </a:ext>
                  </a:extLst>
                </a:gridCol>
                <a:gridCol w="1237339">
                  <a:extLst>
                    <a:ext uri="{9D8B030D-6E8A-4147-A177-3AD203B41FA5}">
                      <a16:colId xmlns:a16="http://schemas.microsoft.com/office/drawing/2014/main" val="20008"/>
                    </a:ext>
                  </a:extLst>
                </a:gridCol>
                <a:gridCol w="1237339">
                  <a:extLst>
                    <a:ext uri="{9D8B030D-6E8A-4147-A177-3AD203B41FA5}">
                      <a16:colId xmlns:a16="http://schemas.microsoft.com/office/drawing/2014/main" val="20009"/>
                    </a:ext>
                  </a:extLst>
                </a:gridCol>
                <a:gridCol w="769137">
                  <a:extLst>
                    <a:ext uri="{9D8B030D-6E8A-4147-A177-3AD203B41FA5}">
                      <a16:colId xmlns:a16="http://schemas.microsoft.com/office/drawing/2014/main" val="20010"/>
                    </a:ext>
                  </a:extLst>
                </a:gridCol>
              </a:tblGrid>
              <a:tr h="317748">
                <a:tc rowSpan="2">
                  <a:txBody>
                    <a:bodyPr/>
                    <a:lstStyle/>
                    <a:p>
                      <a:pPr marL="0" marR="0" algn="l">
                        <a:spcBef>
                          <a:spcPts val="0"/>
                        </a:spcBef>
                        <a:spcAft>
                          <a:spcPts val="0"/>
                        </a:spcAft>
                        <a:tabLst>
                          <a:tab pos="3429000" algn="l"/>
                        </a:tabLst>
                      </a:pPr>
                      <a:r>
                        <a:rPr lang="en-US" sz="2200" b="1" dirty="0">
                          <a:solidFill>
                            <a:srgbClr val="7F7F7F"/>
                          </a:solidFill>
                          <a:effectLst/>
                        </a:rPr>
                        <a:t> </a:t>
                      </a:r>
                    </a:p>
                    <a:p>
                      <a:pPr marL="71438" marR="0" indent="0" algn="ctr">
                        <a:spcBef>
                          <a:spcPts val="0"/>
                        </a:spcBef>
                        <a:spcAft>
                          <a:spcPts val="0"/>
                        </a:spcAft>
                        <a:tabLst>
                          <a:tab pos="3429000" algn="l"/>
                        </a:tabLst>
                      </a:pPr>
                      <a:r>
                        <a:rPr lang="en-US" sz="2200" b="1" baseline="0" dirty="0">
                          <a:solidFill>
                            <a:srgbClr val="7F7F7F"/>
                          </a:solidFill>
                          <a:effectLst/>
                        </a:rPr>
                        <a:t> </a:t>
                      </a:r>
                      <a:r>
                        <a:rPr lang="en-US" sz="2200" b="1" dirty="0">
                          <a:solidFill>
                            <a:srgbClr val="7F7F7F"/>
                          </a:solidFill>
                          <a:effectLst/>
                        </a:rPr>
                        <a:t>Filter</a:t>
                      </a:r>
                      <a:endParaRPr lang="en-US" sz="2200" b="1" dirty="0">
                        <a:solidFill>
                          <a:srgbClr val="7F7F7F"/>
                        </a:solidFill>
                        <a:effectLst/>
                        <a:latin typeface="Calibri" charset="0"/>
                        <a:ea typeface="Calibri" charset="0"/>
                        <a:cs typeface="Times New Roman" charset="0"/>
                      </a:endParaRPr>
                    </a:p>
                  </a:txBody>
                  <a:tcPr marL="0" marR="0" marT="0" marB="0" anchor="b">
                    <a:lnL w="57150" cap="flat" cmpd="sng" algn="ctr">
                      <a:solidFill>
                        <a:srgbClr val="F3F3F3"/>
                      </a:solidFill>
                      <a:prstDash val="solid"/>
                      <a:round/>
                      <a:headEnd type="none" w="med" len="med"/>
                      <a:tailEnd type="none" w="med" len="med"/>
                    </a:lnL>
                    <a:lnR w="12700" cmpd="sng">
                      <a:noFill/>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tc gridSpan="5">
                  <a:txBody>
                    <a:bodyPr/>
                    <a:lstStyle/>
                    <a:p>
                      <a:pPr marL="0" marR="0" algn="ctr">
                        <a:spcBef>
                          <a:spcPts val="0"/>
                        </a:spcBef>
                        <a:spcAft>
                          <a:spcPts val="0"/>
                        </a:spcAft>
                        <a:tabLst>
                          <a:tab pos="3429000" algn="l"/>
                        </a:tabLst>
                      </a:pPr>
                      <a:r>
                        <a:rPr lang="en-US" sz="2200" dirty="0">
                          <a:solidFill>
                            <a:srgbClr val="7F7F7F"/>
                          </a:solidFill>
                          <a:effectLst/>
                        </a:rPr>
                        <a:t>References Retrieved</a:t>
                      </a:r>
                      <a:endParaRPr lang="en-US" sz="2200" dirty="0">
                        <a:solidFill>
                          <a:srgbClr val="7F7F7F"/>
                        </a:solidFill>
                        <a:effectLst/>
                        <a:latin typeface="Calibri" charset="0"/>
                        <a:ea typeface="Calibri" charset="0"/>
                        <a:cs typeface="Times New Roman" charset="0"/>
                      </a:endParaRPr>
                    </a:p>
                  </a:txBody>
                  <a:tcPr marL="36830" marR="36830" marT="0" marB="0">
                    <a:lnL w="12700" cmpd="sng">
                      <a:noFill/>
                    </a:lnL>
                    <a:lnR w="12700" cmpd="sng">
                      <a:noFill/>
                    </a:lnR>
                    <a:lnT w="57150" cap="flat" cmpd="sng" algn="ctr">
                      <a:solidFill>
                        <a:srgbClr val="F3F3F3"/>
                      </a:solidFill>
                      <a:prstDash val="solid"/>
                      <a:round/>
                      <a:headEnd type="none" w="med" len="med"/>
                      <a:tailEnd type="none" w="med" len="med"/>
                    </a:lnT>
                    <a:lnB w="12700" cap="flat" cmpd="sng" algn="ctr">
                      <a:solidFill>
                        <a:srgbClr val="7F7F7F"/>
                      </a:solidFill>
                      <a:prstDash val="solid"/>
                      <a:round/>
                      <a:headEnd type="none" w="med" len="med"/>
                      <a:tailEnd type="none" w="med" len="med"/>
                    </a:lnB>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0" marR="0" algn="ctr">
                        <a:spcBef>
                          <a:spcPts val="0"/>
                        </a:spcBef>
                        <a:spcAft>
                          <a:spcPts val="0"/>
                        </a:spcAft>
                        <a:tabLst>
                          <a:tab pos="3429000" algn="l"/>
                        </a:tabLst>
                      </a:pPr>
                      <a:r>
                        <a:rPr lang="en-US" sz="2200" dirty="0">
                          <a:solidFill>
                            <a:srgbClr val="7F7F7F"/>
                          </a:solidFill>
                          <a:effectLst/>
                        </a:rPr>
                        <a:t> </a:t>
                      </a:r>
                      <a:endParaRPr lang="en-US" sz="2200" dirty="0">
                        <a:solidFill>
                          <a:srgbClr val="7F7F7F"/>
                        </a:solidFill>
                        <a:effectLst/>
                        <a:latin typeface="Calibri" charset="0"/>
                        <a:ea typeface="Calibri" charset="0"/>
                        <a:cs typeface="Times New Roman" charset="0"/>
                      </a:endParaRPr>
                    </a:p>
                    <a:p>
                      <a:pPr marL="0" marR="0" algn="ctr">
                        <a:spcBef>
                          <a:spcPts val="0"/>
                        </a:spcBef>
                        <a:spcAft>
                          <a:spcPts val="0"/>
                        </a:spcAft>
                        <a:tabLst>
                          <a:tab pos="3429000" algn="l"/>
                        </a:tabLst>
                      </a:pPr>
                      <a:r>
                        <a:rPr lang="en-US" sz="2200" dirty="0">
                          <a:solidFill>
                            <a:srgbClr val="7F7F7F"/>
                          </a:solidFill>
                          <a:effectLst/>
                        </a:rPr>
                        <a:t>Sensitivity (%)</a:t>
                      </a:r>
                      <a:endParaRPr lang="en-US" sz="2200" dirty="0">
                        <a:solidFill>
                          <a:srgbClr val="7F7F7F"/>
                        </a:solidFill>
                        <a:effectLst/>
                        <a:latin typeface="Calibri" charset="0"/>
                        <a:ea typeface="Calibri" charset="0"/>
                        <a:cs typeface="Times New Roman" charset="0"/>
                      </a:endParaRPr>
                    </a:p>
                  </a:txBody>
                  <a:tcPr marL="0" marR="0" marT="0" marB="0" anchor="ctr">
                    <a:lnL w="12700" cmpd="sng">
                      <a:noFill/>
                    </a:lnL>
                    <a:lnR w="12700" cmpd="sng">
                      <a:noFill/>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tc rowSpan="2">
                  <a:txBody>
                    <a:bodyPr/>
                    <a:lstStyle/>
                    <a:p>
                      <a:pPr marL="0" marR="0" algn="ctr">
                        <a:spcBef>
                          <a:spcPts val="0"/>
                        </a:spcBef>
                        <a:spcAft>
                          <a:spcPts val="0"/>
                        </a:spcAft>
                        <a:tabLst>
                          <a:tab pos="3429000" algn="l"/>
                        </a:tabLst>
                      </a:pPr>
                      <a:r>
                        <a:rPr lang="en-US" sz="2200" dirty="0">
                          <a:solidFill>
                            <a:srgbClr val="7F7F7F"/>
                          </a:solidFill>
                          <a:effectLst/>
                        </a:rPr>
                        <a:t> </a:t>
                      </a:r>
                      <a:endParaRPr lang="en-US" sz="2200" dirty="0">
                        <a:solidFill>
                          <a:srgbClr val="7F7F7F"/>
                        </a:solidFill>
                        <a:effectLst/>
                        <a:latin typeface="Calibri" charset="0"/>
                        <a:ea typeface="Calibri" charset="0"/>
                        <a:cs typeface="Times New Roman" charset="0"/>
                      </a:endParaRPr>
                    </a:p>
                    <a:p>
                      <a:pPr marL="0" marR="0" algn="ctr">
                        <a:spcBef>
                          <a:spcPts val="0"/>
                        </a:spcBef>
                        <a:spcAft>
                          <a:spcPts val="0"/>
                        </a:spcAft>
                        <a:tabLst>
                          <a:tab pos="3429000" algn="l"/>
                        </a:tabLst>
                      </a:pPr>
                      <a:r>
                        <a:rPr lang="en-US" sz="2200" dirty="0">
                          <a:solidFill>
                            <a:srgbClr val="7F7F7F"/>
                          </a:solidFill>
                          <a:effectLst/>
                        </a:rPr>
                        <a:t>Specificity (%)</a:t>
                      </a:r>
                      <a:endParaRPr lang="en-US" sz="2200" dirty="0">
                        <a:solidFill>
                          <a:srgbClr val="7F7F7F"/>
                        </a:solidFill>
                        <a:effectLst/>
                        <a:latin typeface="Calibri" charset="0"/>
                        <a:ea typeface="Calibri" charset="0"/>
                        <a:cs typeface="Times New Roman" charset="0"/>
                      </a:endParaRPr>
                    </a:p>
                  </a:txBody>
                  <a:tcPr marL="0" marR="0" marT="0" marB="0" anchor="ctr">
                    <a:lnL w="12700" cmpd="sng">
                      <a:noFill/>
                    </a:lnL>
                    <a:lnR w="12700" cmpd="sng">
                      <a:noFill/>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tc rowSpan="2">
                  <a:txBody>
                    <a:bodyPr/>
                    <a:lstStyle/>
                    <a:p>
                      <a:pPr marL="0" marR="0" algn="ctr">
                        <a:spcBef>
                          <a:spcPts val="0"/>
                        </a:spcBef>
                        <a:spcAft>
                          <a:spcPts val="0"/>
                        </a:spcAft>
                        <a:tabLst>
                          <a:tab pos="3429000" algn="l"/>
                        </a:tabLst>
                      </a:pPr>
                      <a:r>
                        <a:rPr lang="en-US" sz="2200" dirty="0">
                          <a:solidFill>
                            <a:srgbClr val="7F7F7F"/>
                          </a:solidFill>
                          <a:effectLst/>
                        </a:rPr>
                        <a:t> </a:t>
                      </a:r>
                      <a:endParaRPr lang="en-US" sz="2200" dirty="0">
                        <a:solidFill>
                          <a:srgbClr val="7F7F7F"/>
                        </a:solidFill>
                        <a:effectLst/>
                        <a:latin typeface="Calibri" charset="0"/>
                        <a:ea typeface="Calibri" charset="0"/>
                        <a:cs typeface="Times New Roman" charset="0"/>
                      </a:endParaRPr>
                    </a:p>
                    <a:p>
                      <a:pPr marL="0" marR="0" algn="ctr">
                        <a:spcBef>
                          <a:spcPts val="0"/>
                        </a:spcBef>
                        <a:spcAft>
                          <a:spcPts val="0"/>
                        </a:spcAft>
                        <a:tabLst>
                          <a:tab pos="3429000" algn="l"/>
                        </a:tabLst>
                      </a:pPr>
                      <a:r>
                        <a:rPr lang="en-US" sz="2200" dirty="0">
                          <a:solidFill>
                            <a:srgbClr val="7F7F7F"/>
                          </a:solidFill>
                          <a:effectLst/>
                        </a:rPr>
                        <a:t>Accuracy (%)</a:t>
                      </a:r>
                      <a:endParaRPr lang="en-US" sz="2200" dirty="0">
                        <a:solidFill>
                          <a:srgbClr val="7F7F7F"/>
                        </a:solidFill>
                        <a:effectLst/>
                        <a:latin typeface="Calibri" charset="0"/>
                        <a:ea typeface="Calibri" charset="0"/>
                        <a:cs typeface="Times New Roman" charset="0"/>
                      </a:endParaRPr>
                    </a:p>
                  </a:txBody>
                  <a:tcPr marL="0" marR="0" marT="0" marB="0" anchor="ctr">
                    <a:lnL w="12700" cmpd="sng">
                      <a:noFill/>
                    </a:lnL>
                    <a:lnR w="12700" cmpd="sng">
                      <a:noFill/>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tc rowSpan="2">
                  <a:txBody>
                    <a:bodyPr/>
                    <a:lstStyle/>
                    <a:p>
                      <a:pPr marL="0" marR="0" algn="ctr">
                        <a:spcBef>
                          <a:spcPts val="0"/>
                        </a:spcBef>
                        <a:spcAft>
                          <a:spcPts val="0"/>
                        </a:spcAft>
                        <a:tabLst>
                          <a:tab pos="3429000" algn="l"/>
                        </a:tabLst>
                      </a:pPr>
                      <a:r>
                        <a:rPr lang="en-US" sz="2200" dirty="0">
                          <a:solidFill>
                            <a:srgbClr val="7F7F7F"/>
                          </a:solidFill>
                          <a:effectLst/>
                        </a:rPr>
                        <a:t> </a:t>
                      </a:r>
                      <a:endParaRPr lang="en-US" sz="2200" dirty="0">
                        <a:solidFill>
                          <a:srgbClr val="7F7F7F"/>
                        </a:solidFill>
                        <a:effectLst/>
                        <a:latin typeface="Calibri" charset="0"/>
                        <a:ea typeface="Calibri" charset="0"/>
                        <a:cs typeface="Times New Roman" charset="0"/>
                      </a:endParaRPr>
                    </a:p>
                    <a:p>
                      <a:pPr marL="0" marR="0" algn="ctr">
                        <a:spcBef>
                          <a:spcPts val="0"/>
                        </a:spcBef>
                        <a:spcAft>
                          <a:spcPts val="0"/>
                        </a:spcAft>
                        <a:tabLst>
                          <a:tab pos="3429000" algn="l"/>
                        </a:tabLst>
                      </a:pPr>
                      <a:r>
                        <a:rPr lang="en-US" sz="2200" dirty="0">
                          <a:solidFill>
                            <a:srgbClr val="7F7F7F"/>
                          </a:solidFill>
                          <a:effectLst/>
                        </a:rPr>
                        <a:t>Precision (%)</a:t>
                      </a:r>
                      <a:endParaRPr lang="en-US" sz="2200" dirty="0">
                        <a:solidFill>
                          <a:srgbClr val="7F7F7F"/>
                        </a:solidFill>
                        <a:effectLst/>
                        <a:latin typeface="Calibri" charset="0"/>
                        <a:ea typeface="Calibri" charset="0"/>
                        <a:cs typeface="Times New Roman" charset="0"/>
                      </a:endParaRPr>
                    </a:p>
                  </a:txBody>
                  <a:tcPr marL="0" marR="0" marT="0" marB="0" anchor="ctr">
                    <a:lnL w="12700" cmpd="sng">
                      <a:noFill/>
                    </a:lnL>
                    <a:lnR w="12700" cmpd="sng">
                      <a:noFill/>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tc rowSpan="2">
                  <a:txBody>
                    <a:bodyPr/>
                    <a:lstStyle/>
                    <a:p>
                      <a:pPr marL="0" marR="0" algn="ctr">
                        <a:spcBef>
                          <a:spcPts val="0"/>
                        </a:spcBef>
                        <a:spcAft>
                          <a:spcPts val="0"/>
                        </a:spcAft>
                        <a:tabLst>
                          <a:tab pos="3429000" algn="l"/>
                        </a:tabLst>
                      </a:pPr>
                      <a:r>
                        <a:rPr lang="en-US" sz="2200" dirty="0">
                          <a:solidFill>
                            <a:srgbClr val="7F7F7F"/>
                          </a:solidFill>
                          <a:effectLst/>
                        </a:rPr>
                        <a:t>NNR</a:t>
                      </a:r>
                    </a:p>
                    <a:p>
                      <a:pPr marL="0" marR="0" algn="ctr">
                        <a:spcBef>
                          <a:spcPts val="0"/>
                        </a:spcBef>
                        <a:spcAft>
                          <a:spcPts val="0"/>
                        </a:spcAft>
                        <a:tabLst>
                          <a:tab pos="3429000" algn="l"/>
                        </a:tabLst>
                      </a:pPr>
                      <a:endParaRPr lang="en-US" sz="600" dirty="0">
                        <a:solidFill>
                          <a:srgbClr val="7F7F7F"/>
                        </a:solidFill>
                        <a:effectLst/>
                        <a:latin typeface="Calibri" charset="0"/>
                        <a:ea typeface="Calibri" charset="0"/>
                        <a:cs typeface="Times New Roman" charset="0"/>
                      </a:endParaRPr>
                    </a:p>
                  </a:txBody>
                  <a:tcPr marL="0" marR="0" marT="0" marB="0" anchor="b">
                    <a:lnL w="12700" cmpd="sng">
                      <a:noFill/>
                    </a:lnL>
                    <a:lnR w="57150" cap="flat" cmpd="sng" algn="ctr">
                      <a:solidFill>
                        <a:srgbClr val="F3F3F3"/>
                      </a:solidFill>
                      <a:prstDash val="solid"/>
                      <a:round/>
                      <a:headEnd type="none" w="med" len="med"/>
                      <a:tailEnd type="none" w="med" len="med"/>
                    </a:lnR>
                    <a:lnT w="57150" cap="flat" cmpd="sng" algn="ctr">
                      <a:solidFill>
                        <a:srgbClr val="F3F3F3"/>
                      </a:solid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0"/>
                  </a:ext>
                </a:extLst>
              </a:tr>
              <a:tr h="635495">
                <a:tc vMerge="1">
                  <a:txBody>
                    <a:bodyPr/>
                    <a:lstStyle/>
                    <a:p>
                      <a:pPr marL="0" marR="0">
                        <a:lnSpc>
                          <a:spcPct val="107000"/>
                        </a:lnSpc>
                        <a:spcBef>
                          <a:spcPts val="0"/>
                        </a:spcBef>
                        <a:spcAft>
                          <a:spcPts val="800"/>
                        </a:spcAf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tc>
                  <a:txBody>
                    <a:bodyPr/>
                    <a:lstStyle/>
                    <a:p>
                      <a:pPr marL="0" marR="0" algn="ctr">
                        <a:spcBef>
                          <a:spcPts val="0"/>
                        </a:spcBef>
                        <a:spcAft>
                          <a:spcPts val="0"/>
                        </a:spcAft>
                        <a:tabLst>
                          <a:tab pos="3429000" algn="l"/>
                        </a:tabLst>
                      </a:pPr>
                      <a:r>
                        <a:rPr lang="en-US" sz="2200" b="1" dirty="0">
                          <a:solidFill>
                            <a:srgbClr val="7F7F7F"/>
                          </a:solidFill>
                          <a:effectLst/>
                        </a:rPr>
                        <a:t>Total</a:t>
                      </a:r>
                      <a:endParaRPr lang="en-US" sz="2200" b="1" dirty="0">
                        <a:solidFill>
                          <a:srgbClr val="7F7F7F"/>
                        </a:solidFill>
                        <a:effectLst/>
                        <a:latin typeface="Calibri" charset="0"/>
                        <a:ea typeface="Calibri" charset="0"/>
                        <a:cs typeface="Times New Roman" charset="0"/>
                      </a:endParaRPr>
                    </a:p>
                  </a:txBody>
                  <a:tcPr marL="0" marR="0" marT="0" marB="0" anchor="b">
                    <a:lnL w="38100" cmpd="sng">
                      <a:noFill/>
                    </a:lnL>
                    <a:lnT w="12700" cap="flat" cmpd="sng" algn="ctr">
                      <a:solidFill>
                        <a:srgbClr val="7F7F7F"/>
                      </a:solidFill>
                      <a:prstDash val="solid"/>
                      <a:round/>
                      <a:headEnd type="none" w="med" len="med"/>
                      <a:tailEnd type="none" w="med" len="med"/>
                    </a:lnT>
                    <a:solidFill>
                      <a:schemeClr val="bg1"/>
                    </a:solidFill>
                  </a:tcPr>
                </a:tc>
                <a:tc>
                  <a:txBody>
                    <a:bodyPr/>
                    <a:lstStyle/>
                    <a:p>
                      <a:pPr marL="0" marR="0" algn="ctr">
                        <a:spcBef>
                          <a:spcPts val="0"/>
                        </a:spcBef>
                        <a:spcAft>
                          <a:spcPts val="0"/>
                        </a:spcAft>
                        <a:tabLst>
                          <a:tab pos="3429000" algn="l"/>
                        </a:tabLst>
                      </a:pPr>
                      <a:r>
                        <a:rPr lang="en-US" sz="2200" b="1" dirty="0">
                          <a:solidFill>
                            <a:srgbClr val="7F7F7F"/>
                          </a:solidFill>
                          <a:effectLst/>
                        </a:rPr>
                        <a:t>Correct Inclusion</a:t>
                      </a:r>
                      <a:endParaRPr lang="en-US" sz="2200" b="1" dirty="0">
                        <a:solidFill>
                          <a:srgbClr val="7F7F7F"/>
                        </a:solidFill>
                        <a:effectLst/>
                        <a:latin typeface="Calibri" charset="0"/>
                        <a:ea typeface="Calibri" charset="0"/>
                        <a:cs typeface="Times New Roman" charset="0"/>
                      </a:endParaRPr>
                    </a:p>
                  </a:txBody>
                  <a:tcPr marL="0" marR="0" marT="0" marB="0" anchor="b">
                    <a:lnT w="12700" cap="flat" cmpd="sng" algn="ctr">
                      <a:solidFill>
                        <a:srgbClr val="7F7F7F"/>
                      </a:solidFill>
                      <a:prstDash val="solid"/>
                      <a:round/>
                      <a:headEnd type="none" w="med" len="med"/>
                      <a:tailEnd type="none" w="med" len="med"/>
                    </a:lnT>
                    <a:solidFill>
                      <a:schemeClr val="bg1"/>
                    </a:solidFill>
                  </a:tcPr>
                </a:tc>
                <a:tc>
                  <a:txBody>
                    <a:bodyPr/>
                    <a:lstStyle/>
                    <a:p>
                      <a:pPr marL="0" marR="0" algn="ctr">
                        <a:spcBef>
                          <a:spcPts val="0"/>
                        </a:spcBef>
                        <a:spcAft>
                          <a:spcPts val="0"/>
                        </a:spcAft>
                        <a:tabLst>
                          <a:tab pos="3429000" algn="l"/>
                        </a:tabLst>
                      </a:pPr>
                      <a:r>
                        <a:rPr lang="en-US" sz="2200" b="1" dirty="0">
                          <a:solidFill>
                            <a:srgbClr val="7F7F7F"/>
                          </a:solidFill>
                          <a:effectLst/>
                        </a:rPr>
                        <a:t>Incorrect Inclusion</a:t>
                      </a:r>
                      <a:endParaRPr lang="en-US" sz="2200" b="1" dirty="0">
                        <a:solidFill>
                          <a:srgbClr val="7F7F7F"/>
                        </a:solidFill>
                        <a:effectLst/>
                        <a:latin typeface="Calibri" charset="0"/>
                        <a:ea typeface="Calibri" charset="0"/>
                        <a:cs typeface="Times New Roman" charset="0"/>
                      </a:endParaRPr>
                    </a:p>
                  </a:txBody>
                  <a:tcPr marL="0" marR="0" marT="0" marB="0" anchor="b">
                    <a:lnT w="12700" cap="flat" cmpd="sng" algn="ctr">
                      <a:solidFill>
                        <a:srgbClr val="7F7F7F"/>
                      </a:solidFill>
                      <a:prstDash val="solid"/>
                      <a:round/>
                      <a:headEnd type="none" w="med" len="med"/>
                      <a:tailEnd type="none" w="med" len="med"/>
                    </a:lnT>
                    <a:solidFill>
                      <a:schemeClr val="bg1"/>
                    </a:solidFill>
                  </a:tcPr>
                </a:tc>
                <a:tc>
                  <a:txBody>
                    <a:bodyPr/>
                    <a:lstStyle/>
                    <a:p>
                      <a:pPr marL="0" marR="0" algn="ctr">
                        <a:spcBef>
                          <a:spcPts val="0"/>
                        </a:spcBef>
                        <a:spcAft>
                          <a:spcPts val="0"/>
                        </a:spcAft>
                        <a:tabLst>
                          <a:tab pos="3429000" algn="l"/>
                        </a:tabLst>
                      </a:pPr>
                      <a:r>
                        <a:rPr lang="en-US" sz="2200" b="1" dirty="0">
                          <a:solidFill>
                            <a:srgbClr val="7F7F7F"/>
                          </a:solidFill>
                          <a:effectLst/>
                        </a:rPr>
                        <a:t>Correct Exclusion</a:t>
                      </a:r>
                      <a:endParaRPr lang="en-US" sz="2200" b="1" dirty="0">
                        <a:solidFill>
                          <a:srgbClr val="7F7F7F"/>
                        </a:solidFill>
                        <a:effectLst/>
                        <a:latin typeface="Calibri" charset="0"/>
                        <a:ea typeface="Calibri" charset="0"/>
                        <a:cs typeface="Times New Roman" charset="0"/>
                      </a:endParaRPr>
                    </a:p>
                  </a:txBody>
                  <a:tcPr marL="0" marR="0" marT="0" marB="0" anchor="b">
                    <a:lnT w="12700" cap="flat" cmpd="sng" algn="ctr">
                      <a:solidFill>
                        <a:srgbClr val="7F7F7F"/>
                      </a:solidFill>
                      <a:prstDash val="solid"/>
                      <a:round/>
                      <a:headEnd type="none" w="med" len="med"/>
                      <a:tailEnd type="none" w="med" len="med"/>
                    </a:lnT>
                    <a:solidFill>
                      <a:schemeClr val="bg1"/>
                    </a:solidFill>
                  </a:tcPr>
                </a:tc>
                <a:tc>
                  <a:txBody>
                    <a:bodyPr/>
                    <a:lstStyle/>
                    <a:p>
                      <a:pPr marL="0" marR="0" algn="ctr">
                        <a:spcBef>
                          <a:spcPts val="0"/>
                        </a:spcBef>
                        <a:spcAft>
                          <a:spcPts val="0"/>
                        </a:spcAft>
                        <a:tabLst>
                          <a:tab pos="3429000" algn="l"/>
                        </a:tabLst>
                      </a:pPr>
                      <a:r>
                        <a:rPr lang="en-US" sz="2200" b="1" dirty="0">
                          <a:solidFill>
                            <a:srgbClr val="7F7F7F"/>
                          </a:solidFill>
                          <a:effectLst/>
                        </a:rPr>
                        <a:t>Incorrect Exclusion</a:t>
                      </a:r>
                      <a:endParaRPr lang="en-US" sz="2200" b="1" dirty="0">
                        <a:solidFill>
                          <a:srgbClr val="7F7F7F"/>
                        </a:solidFill>
                        <a:effectLst/>
                        <a:latin typeface="Calibri" charset="0"/>
                        <a:ea typeface="Calibri" charset="0"/>
                        <a:cs typeface="Times New Roman" charset="0"/>
                      </a:endParaRPr>
                    </a:p>
                  </a:txBody>
                  <a:tcPr marL="0" marR="0" marT="0" marB="0" anchor="b">
                    <a:lnR w="38100" cmpd="sng">
                      <a:noFill/>
                    </a:lnR>
                    <a:lnT w="12700" cap="flat" cmpd="sng" algn="ctr">
                      <a:solidFill>
                        <a:srgbClr val="7F7F7F"/>
                      </a:solidFill>
                      <a:prstDash val="solid"/>
                      <a:round/>
                      <a:headEnd type="none" w="med" len="med"/>
                      <a:tailEnd type="none" w="med" len="med"/>
                    </a:lnT>
                    <a:solidFill>
                      <a:schemeClr val="bg1"/>
                    </a:solidFill>
                  </a:tcPr>
                </a:tc>
                <a:tc vMerge="1">
                  <a:txBody>
                    <a:bodyPr/>
                    <a:lstStyle/>
                    <a:p>
                      <a:pPr marL="0" marR="0">
                        <a:spcBef>
                          <a:spcPts val="0"/>
                        </a:spcBef>
                        <a:spcAft>
                          <a:spcPts val="0"/>
                        </a:spcAft>
                        <a:tabLst>
                          <a:tab pos="3429000" algn="l"/>
                        </a:tabLs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tc vMerge="1">
                  <a:txBody>
                    <a:bodyPr/>
                    <a:lstStyle/>
                    <a:p>
                      <a:pPr marL="0" marR="0">
                        <a:spcBef>
                          <a:spcPts val="0"/>
                        </a:spcBef>
                        <a:spcAft>
                          <a:spcPts val="0"/>
                        </a:spcAft>
                        <a:tabLst>
                          <a:tab pos="3429000" algn="l"/>
                        </a:tabLs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tc vMerge="1">
                  <a:txBody>
                    <a:bodyPr/>
                    <a:lstStyle/>
                    <a:p>
                      <a:pPr marL="0" marR="0">
                        <a:spcBef>
                          <a:spcPts val="0"/>
                        </a:spcBef>
                        <a:spcAft>
                          <a:spcPts val="0"/>
                        </a:spcAft>
                        <a:tabLst>
                          <a:tab pos="3429000" algn="l"/>
                        </a:tabLs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tc vMerge="1">
                  <a:txBody>
                    <a:bodyPr/>
                    <a:lstStyle/>
                    <a:p>
                      <a:pPr marL="0" marR="0">
                        <a:spcBef>
                          <a:spcPts val="0"/>
                        </a:spcBef>
                        <a:spcAft>
                          <a:spcPts val="0"/>
                        </a:spcAft>
                        <a:tabLst>
                          <a:tab pos="3429000" algn="l"/>
                        </a:tabLs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tc vMerge="1">
                  <a:txBody>
                    <a:bodyPr/>
                    <a:lstStyle/>
                    <a:p>
                      <a:pPr marL="0" marR="0">
                        <a:spcBef>
                          <a:spcPts val="0"/>
                        </a:spcBef>
                        <a:spcAft>
                          <a:spcPts val="0"/>
                        </a:spcAft>
                        <a:tabLst>
                          <a:tab pos="3429000" algn="l"/>
                        </a:tabLst>
                      </a:pPr>
                      <a:endParaRPr lang="en-US" sz="2000" dirty="0">
                        <a:solidFill>
                          <a:srgbClr val="7F7F7F"/>
                        </a:solidFill>
                        <a:effectLst/>
                        <a:latin typeface="Calibri" charset="0"/>
                        <a:ea typeface="Calibri" charset="0"/>
                        <a:cs typeface="Times New Roman" charset="0"/>
                      </a:endParaRPr>
                    </a:p>
                  </a:txBody>
                  <a:tcPr marL="36830" marR="36830" marT="0" marB="0">
                    <a:solidFill>
                      <a:schemeClr val="bg1">
                        <a:lumMod val="95000"/>
                      </a:schemeClr>
                    </a:solidFill>
                  </a:tcPr>
                </a:tc>
                <a:extLst>
                  <a:ext uri="{0D108BD9-81ED-4DB2-BD59-A6C34878D82A}">
                    <a16:rowId xmlns:a16="http://schemas.microsoft.com/office/drawing/2014/main" val="10001"/>
                  </a:ext>
                </a:extLst>
              </a:tr>
              <a:tr h="587504">
                <a:tc>
                  <a:txBody>
                    <a:bodyPr/>
                    <a:lstStyle/>
                    <a:p>
                      <a:pPr marL="71120" marR="0" indent="0" algn="l">
                        <a:spcBef>
                          <a:spcPts val="0"/>
                        </a:spcBef>
                        <a:spcAft>
                          <a:spcPts val="0"/>
                        </a:spcAft>
                        <a:tabLst>
                          <a:tab pos="3429000" algn="l"/>
                        </a:tabLst>
                      </a:pPr>
                      <a:r>
                        <a:rPr lang="en-US" sz="2400" b="0" dirty="0">
                          <a:solidFill>
                            <a:srgbClr val="7F7F7F"/>
                          </a:solidFill>
                          <a:effectLst/>
                        </a:rPr>
                        <a:t>PubMed </a:t>
                      </a:r>
                      <a:r>
                        <a:rPr lang="en-US" sz="2000" b="0" dirty="0">
                          <a:solidFill>
                            <a:srgbClr val="7F7F7F"/>
                          </a:solidFill>
                          <a:effectLst/>
                        </a:rPr>
                        <a:t>3/29/18</a:t>
                      </a:r>
                      <a:endParaRPr lang="en-US" sz="2200" b="0" dirty="0">
                        <a:solidFill>
                          <a:srgbClr val="7F7F7F"/>
                        </a:solidFill>
                        <a:effectLst/>
                      </a:endParaRPr>
                    </a:p>
                  </a:txBody>
                  <a:tcPr marL="36830" marR="36830" marT="91440" marB="91440" anchor="ctr">
                    <a:lnL w="57150" cap="flat" cmpd="sng" algn="ctr">
                      <a:solidFill>
                        <a:srgbClr val="F3F3F3"/>
                      </a:solidFill>
                      <a:prstDash val="solid"/>
                      <a:round/>
                      <a:headEnd type="none" w="med" len="med"/>
                      <a:tailEnd type="none" w="med" len="med"/>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262</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127</a:t>
                      </a:r>
                      <a:endParaRPr lang="en-US" sz="2800" i="0" dirty="0">
                        <a:solidFill>
                          <a:srgbClr val="7F7F7F"/>
                        </a:solidFill>
                        <a:effectLst/>
                        <a:latin typeface="Calibri" charset="0"/>
                        <a:ea typeface="Calibri" charset="0"/>
                        <a:cs typeface="Times New Roman" charset="0"/>
                      </a:endParaRP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135</a:t>
                      </a:r>
                      <a:endParaRPr lang="en-US" sz="2800" i="0" dirty="0">
                        <a:solidFill>
                          <a:srgbClr val="7F7F7F"/>
                        </a:solidFill>
                        <a:effectLst/>
                        <a:latin typeface="Calibri" charset="0"/>
                        <a:ea typeface="Calibri" charset="0"/>
                        <a:cs typeface="Times New Roman" charset="0"/>
                      </a:endParaRP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141</a:t>
                      </a:r>
                      <a:endParaRPr lang="en-US" sz="2800" i="0" dirty="0">
                        <a:solidFill>
                          <a:srgbClr val="7F7F7F"/>
                        </a:solidFill>
                        <a:effectLst/>
                        <a:latin typeface="Calibri" charset="0"/>
                        <a:ea typeface="Calibri" charset="0"/>
                        <a:cs typeface="Times New Roman" charset="0"/>
                      </a:endParaRP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29</a:t>
                      </a:r>
                      <a:endParaRPr lang="en-US" sz="2800" i="0" dirty="0">
                        <a:solidFill>
                          <a:srgbClr val="7F7F7F"/>
                        </a:solidFill>
                        <a:effectLst/>
                        <a:latin typeface="Calibri" charset="0"/>
                        <a:ea typeface="Calibri" charset="0"/>
                        <a:cs typeface="Times New Roman" charset="0"/>
                      </a:endParaRPr>
                    </a:p>
                  </a:txBody>
                  <a:tcPr marL="36830" marR="36830" marT="91440" marB="91440" anchor="ctr">
                    <a:lnR w="12700" cmpd="sng">
                      <a:noFill/>
                    </a:ln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81</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51</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lnSpc>
                          <a:spcPct val="107000"/>
                        </a:lnSpc>
                        <a:spcBef>
                          <a:spcPts val="0"/>
                        </a:spcBef>
                        <a:spcAft>
                          <a:spcPts val="800"/>
                        </a:spcAft>
                        <a:tabLst>
                          <a:tab pos="3429000" algn="l"/>
                        </a:tabLst>
                      </a:pPr>
                      <a:r>
                        <a:rPr lang="en-US" sz="2800" i="0" dirty="0">
                          <a:solidFill>
                            <a:srgbClr val="7F7F7F"/>
                          </a:solidFill>
                          <a:effectLst/>
                        </a:rPr>
                        <a:t>62</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49</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2.06</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57150" cap="flat" cmpd="sng" algn="ctr">
                      <a:solidFill>
                        <a:srgbClr val="F3F3F3"/>
                      </a:solidFill>
                      <a:prstDash val="solid"/>
                      <a:round/>
                      <a:headEnd type="none" w="med" len="med"/>
                      <a:tailEnd type="none" w="med" len="med"/>
                    </a:lnR>
                    <a:lnT w="381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2"/>
                  </a:ext>
                </a:extLst>
              </a:tr>
              <a:tr h="587504">
                <a:tc>
                  <a:txBody>
                    <a:bodyPr/>
                    <a:lstStyle/>
                    <a:p>
                      <a:pPr marL="71120" marR="0" indent="0" algn="l">
                        <a:spcBef>
                          <a:spcPts val="0"/>
                        </a:spcBef>
                        <a:spcAft>
                          <a:spcPts val="0"/>
                        </a:spcAft>
                        <a:tabLst>
                          <a:tab pos="3429000" algn="l"/>
                        </a:tabLst>
                      </a:pPr>
                      <a:r>
                        <a:rPr lang="en-US" sz="2400" b="0" dirty="0">
                          <a:solidFill>
                            <a:srgbClr val="7F7F7F"/>
                          </a:solidFill>
                          <a:effectLst/>
                        </a:rPr>
                        <a:t>PubMed</a:t>
                      </a:r>
                      <a:r>
                        <a:rPr lang="en-US" sz="2200" b="0" dirty="0">
                          <a:solidFill>
                            <a:srgbClr val="7F7F7F"/>
                          </a:solidFill>
                          <a:effectLst/>
                        </a:rPr>
                        <a:t> </a:t>
                      </a:r>
                      <a:r>
                        <a:rPr lang="en-US" sz="2000" b="0" dirty="0">
                          <a:solidFill>
                            <a:srgbClr val="7F7F7F"/>
                          </a:solidFill>
                          <a:effectLst/>
                        </a:rPr>
                        <a:t>4/26/18</a:t>
                      </a:r>
                      <a:endParaRPr lang="en-US" sz="2200" b="0" dirty="0">
                        <a:solidFill>
                          <a:srgbClr val="7F7F7F"/>
                        </a:solidFill>
                        <a:effectLst/>
                      </a:endParaRPr>
                    </a:p>
                  </a:txBody>
                  <a:tcPr marL="36830" marR="36830" marT="91440" marB="91440" anchor="ctr">
                    <a:lnL w="57150" cap="flat" cmpd="sng" algn="ctr">
                      <a:solidFill>
                        <a:srgbClr val="F3F3F3"/>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297</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138</a:t>
                      </a:r>
                      <a:endParaRPr lang="en-US" sz="2800" i="0" dirty="0">
                        <a:solidFill>
                          <a:srgbClr val="7F7F7F"/>
                        </a:solidFill>
                        <a:effectLst/>
                        <a:latin typeface="Calibri" charset="0"/>
                        <a:ea typeface="Calibri" charset="0"/>
                        <a:cs typeface="Times New Roman" charset="0"/>
                      </a:endParaRP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159</a:t>
                      </a:r>
                      <a:endParaRPr lang="en-US" sz="2800" i="0" dirty="0">
                        <a:solidFill>
                          <a:srgbClr val="7F7F7F"/>
                        </a:solidFill>
                        <a:effectLst/>
                        <a:latin typeface="Calibri" charset="0"/>
                        <a:ea typeface="Calibri" charset="0"/>
                        <a:cs typeface="Times New Roman" charset="0"/>
                      </a:endParaRP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117</a:t>
                      </a:r>
                    </a:p>
                  </a:txBody>
                  <a:tcPr marL="36830" marR="36830" marT="91440" marB="91440" anchor="ct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18</a:t>
                      </a:r>
                      <a:endParaRPr lang="en-US" sz="2800" i="0" dirty="0">
                        <a:solidFill>
                          <a:srgbClr val="7F7F7F"/>
                        </a:solidFill>
                        <a:effectLst/>
                        <a:latin typeface="Calibri" charset="0"/>
                        <a:ea typeface="Calibri" charset="0"/>
                        <a:cs typeface="Times New Roman" charset="0"/>
                      </a:endParaRPr>
                    </a:p>
                  </a:txBody>
                  <a:tcPr marL="36830" marR="36830" marT="91440" marB="91440" anchor="ctr">
                    <a:lnR w="12700" cmpd="sng">
                      <a:noFill/>
                    </a:lnR>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89</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42</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59</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47</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2.15</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57150" cap="flat" cmpd="sng" algn="ctr">
                      <a:solidFill>
                        <a:srgbClr val="F3F3F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3"/>
                  </a:ext>
                </a:extLst>
              </a:tr>
              <a:tr h="587504">
                <a:tc>
                  <a:txBody>
                    <a:bodyPr/>
                    <a:lstStyle/>
                    <a:p>
                      <a:pPr marL="71120" marR="0" indent="0" algn="l">
                        <a:spcBef>
                          <a:spcPts val="0"/>
                        </a:spcBef>
                        <a:spcAft>
                          <a:spcPts val="0"/>
                        </a:spcAft>
                        <a:tabLst>
                          <a:tab pos="3429000" algn="l"/>
                        </a:tabLst>
                      </a:pPr>
                      <a:r>
                        <a:rPr lang="en-US" sz="2400" b="0" dirty="0">
                          <a:solidFill>
                            <a:srgbClr val="7F7F7F"/>
                          </a:solidFill>
                          <a:effectLst/>
                        </a:rPr>
                        <a:t>Revised</a:t>
                      </a:r>
                      <a:r>
                        <a:rPr lang="en-US" sz="2200" b="0" dirty="0">
                          <a:solidFill>
                            <a:srgbClr val="7F7F7F"/>
                          </a:solidFill>
                          <a:effectLst/>
                        </a:rPr>
                        <a:t> </a:t>
                      </a:r>
                      <a:r>
                        <a:rPr lang="en-US" sz="2000" b="0" dirty="0">
                          <a:solidFill>
                            <a:srgbClr val="7F7F7F"/>
                          </a:solidFill>
                          <a:effectLst/>
                        </a:rPr>
                        <a:t>4/26/18</a:t>
                      </a:r>
                    </a:p>
                  </a:txBody>
                  <a:tcPr marL="36830" marR="36830" marT="91440" marB="91440" anchor="ctr">
                    <a:lnL w="57150" cap="flat" cmpd="sng" algn="ctr">
                      <a:solidFill>
                        <a:srgbClr val="F3F3F3"/>
                      </a:solidFill>
                      <a:prstDash val="solid"/>
                      <a:round/>
                      <a:headEnd type="none" w="med" len="med"/>
                      <a:tailEnd type="none" w="med" len="med"/>
                    </a:lnL>
                    <a:lnR w="12700" cmpd="sng">
                      <a:noFill/>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374</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B w="57150" cap="flat" cmpd="sng" algn="ctr">
                      <a:solidFill>
                        <a:srgbClr val="F3F3F3"/>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156</a:t>
                      </a:r>
                      <a:endParaRPr lang="en-US" sz="2800" i="0" dirty="0">
                        <a:solidFill>
                          <a:srgbClr val="7F7F7F"/>
                        </a:solidFill>
                        <a:effectLst/>
                        <a:latin typeface="Calibri" charset="0"/>
                        <a:ea typeface="Calibri" charset="0"/>
                        <a:cs typeface="Times New Roman" charset="0"/>
                      </a:endParaRPr>
                    </a:p>
                  </a:txBody>
                  <a:tcPr marL="36830" marR="36830" marT="91440" marB="91440" anchor="ctr">
                    <a:lnB w="57150" cap="flat" cmpd="sng" algn="ctr">
                      <a:solidFill>
                        <a:srgbClr val="F3F3F3"/>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218</a:t>
                      </a:r>
                      <a:endParaRPr lang="en-US" sz="2800" i="0" dirty="0">
                        <a:solidFill>
                          <a:srgbClr val="7F7F7F"/>
                        </a:solidFill>
                        <a:effectLst/>
                        <a:latin typeface="Calibri" charset="0"/>
                        <a:ea typeface="Calibri" charset="0"/>
                        <a:cs typeface="Times New Roman" charset="0"/>
                      </a:endParaRPr>
                    </a:p>
                  </a:txBody>
                  <a:tcPr marL="36830" marR="36830" marT="91440" marB="91440" anchor="ctr">
                    <a:lnB w="57150" cap="flat" cmpd="sng" algn="ctr">
                      <a:solidFill>
                        <a:srgbClr val="F3F3F3"/>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58</a:t>
                      </a:r>
                      <a:endParaRPr lang="en-US" sz="2800" i="0" dirty="0">
                        <a:solidFill>
                          <a:srgbClr val="7F7F7F"/>
                        </a:solidFill>
                        <a:effectLst/>
                        <a:latin typeface="Calibri" charset="0"/>
                        <a:ea typeface="Calibri" charset="0"/>
                        <a:cs typeface="Times New Roman" charset="0"/>
                      </a:endParaRPr>
                    </a:p>
                  </a:txBody>
                  <a:tcPr marL="36830" marR="36830" marT="91440" marB="91440" anchor="ctr">
                    <a:lnB w="57150" cap="flat" cmpd="sng" algn="ctr">
                      <a:solidFill>
                        <a:srgbClr val="F3F3F3"/>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0</a:t>
                      </a:r>
                      <a:endParaRPr lang="en-US" sz="2800" i="0" dirty="0">
                        <a:solidFill>
                          <a:srgbClr val="7F7F7F"/>
                        </a:solidFill>
                        <a:effectLst/>
                        <a:latin typeface="Calibri" charset="0"/>
                        <a:ea typeface="Calibri" charset="0"/>
                        <a:cs typeface="Times New Roman" charset="0"/>
                      </a:endParaRPr>
                    </a:p>
                  </a:txBody>
                  <a:tcPr marL="36830" marR="36830" marT="91440" marB="91440" anchor="ctr">
                    <a:lnR w="12700" cmpd="sng">
                      <a:noFill/>
                    </a:lnR>
                    <a:lnB w="57150" cap="flat" cmpd="sng" algn="ctr">
                      <a:solidFill>
                        <a:srgbClr val="F3F3F3"/>
                      </a:solidFill>
                      <a:prstDash val="solid"/>
                      <a:round/>
                      <a:headEnd type="none" w="med" len="med"/>
                      <a:tailEnd type="none" w="med" len="med"/>
                    </a:lnB>
                    <a:solidFill>
                      <a:schemeClr val="bg1"/>
                    </a:solidFill>
                  </a:tcPr>
                </a:tc>
                <a:tc>
                  <a:txBody>
                    <a:bodyPr/>
                    <a:lstStyle/>
                    <a:p>
                      <a:pPr marL="0" marR="0" algn="ctr">
                        <a:spcBef>
                          <a:spcPts val="0"/>
                        </a:spcBef>
                        <a:spcAft>
                          <a:spcPts val="0"/>
                        </a:spcAft>
                        <a:tabLst>
                          <a:tab pos="3429000" algn="l"/>
                        </a:tabLst>
                      </a:pPr>
                      <a:r>
                        <a:rPr lang="en-US" sz="2800" i="0" dirty="0">
                          <a:solidFill>
                            <a:srgbClr val="7F7F7F"/>
                          </a:solidFill>
                          <a:effectLst/>
                        </a:rPr>
                        <a:t>100</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21</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latin typeface="+mn-lt"/>
                          <a:ea typeface="+mn-ea"/>
                          <a:cs typeface="+mn-cs"/>
                        </a:rPr>
                        <a:t>50</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42</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12700" cmpd="sng">
                      <a:noFill/>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algn="ctr">
                        <a:spcBef>
                          <a:spcPts val="0"/>
                        </a:spcBef>
                        <a:spcAft>
                          <a:spcPts val="0"/>
                        </a:spcAft>
                        <a:tabLst>
                          <a:tab pos="3429000" algn="l"/>
                        </a:tabLst>
                      </a:pPr>
                      <a:r>
                        <a:rPr lang="en-US" sz="2800" i="0" dirty="0">
                          <a:solidFill>
                            <a:srgbClr val="7F7F7F"/>
                          </a:solidFill>
                          <a:effectLst/>
                        </a:rPr>
                        <a:t>2.40</a:t>
                      </a:r>
                      <a:endParaRPr lang="en-US" sz="2800" i="0" dirty="0">
                        <a:solidFill>
                          <a:srgbClr val="7F7F7F"/>
                        </a:solidFill>
                        <a:effectLst/>
                        <a:latin typeface="Calibri" charset="0"/>
                        <a:ea typeface="Calibri" charset="0"/>
                        <a:cs typeface="Times New Roman" charset="0"/>
                      </a:endParaRPr>
                    </a:p>
                  </a:txBody>
                  <a:tcPr marL="36830" marR="36830" marT="91440" marB="91440" anchor="ctr">
                    <a:lnL w="12700" cmpd="sng">
                      <a:noFill/>
                    </a:lnL>
                    <a:lnR w="57150" cap="flat" cmpd="sng" algn="ctr">
                      <a:solidFill>
                        <a:srgbClr val="F3F3F3"/>
                      </a:solidFill>
                      <a:prstDash val="solid"/>
                      <a:round/>
                      <a:headEnd type="none" w="med" len="med"/>
                      <a:tailEnd type="none" w="med" len="med"/>
                    </a:lnR>
                    <a:lnT w="12700" cmpd="sng">
                      <a:noFill/>
                    </a:lnT>
                    <a:lnB w="57150" cap="flat" cmpd="sng" algn="ctr">
                      <a:solidFill>
                        <a:srgbClr val="F3F3F3"/>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0004"/>
                  </a:ext>
                </a:extLst>
              </a:tr>
            </a:tbl>
          </a:graphicData>
        </a:graphic>
      </p:graphicFrame>
      <p:sp>
        <p:nvSpPr>
          <p:cNvPr id="119" name="Rectangle 118"/>
          <p:cNvSpPr/>
          <p:nvPr/>
        </p:nvSpPr>
        <p:spPr>
          <a:xfrm>
            <a:off x="31283955" y="10275135"/>
            <a:ext cx="3255353" cy="523220"/>
          </a:xfrm>
          <a:prstGeom prst="rect">
            <a:avLst/>
          </a:prstGeom>
          <a:noFill/>
        </p:spPr>
        <p:txBody>
          <a:bodyPr wrap="square" anchor="ctr">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r>
              <a:rPr lang="en-US" sz="2800" b="1" dirty="0">
                <a:solidFill>
                  <a:srgbClr val="7F7F7F"/>
                </a:solidFill>
              </a:rPr>
              <a:t>PubMed </a:t>
            </a:r>
            <a:r>
              <a:rPr lang="en-US" sz="1800" b="1" dirty="0">
                <a:solidFill>
                  <a:srgbClr val="7F7F7F"/>
                </a:solidFill>
              </a:rPr>
              <a:t>3/29/18</a:t>
            </a:r>
          </a:p>
        </p:txBody>
      </p:sp>
      <p:sp>
        <p:nvSpPr>
          <p:cNvPr id="120" name="Rectangle 119"/>
          <p:cNvSpPr/>
          <p:nvPr/>
        </p:nvSpPr>
        <p:spPr>
          <a:xfrm>
            <a:off x="31283955" y="10912113"/>
            <a:ext cx="3255353" cy="523220"/>
          </a:xfrm>
          <a:prstGeom prst="rect">
            <a:avLst/>
          </a:prstGeom>
          <a:noFill/>
        </p:spPr>
        <p:txBody>
          <a:bodyPr wrap="square" anchor="ctr">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r>
              <a:rPr lang="en-US" sz="2800" b="1" dirty="0">
                <a:solidFill>
                  <a:srgbClr val="7F7F7F"/>
                </a:solidFill>
              </a:rPr>
              <a:t>PubMed</a:t>
            </a:r>
            <a:r>
              <a:rPr lang="en-US" sz="2400" b="1" dirty="0">
                <a:solidFill>
                  <a:srgbClr val="7F7F7F"/>
                </a:solidFill>
              </a:rPr>
              <a:t> </a:t>
            </a:r>
            <a:r>
              <a:rPr lang="en-US" sz="1800" b="1" dirty="0">
                <a:solidFill>
                  <a:srgbClr val="7F7F7F"/>
                </a:solidFill>
              </a:rPr>
              <a:t>4/26/18</a:t>
            </a:r>
          </a:p>
        </p:txBody>
      </p:sp>
      <p:sp>
        <p:nvSpPr>
          <p:cNvPr id="121" name="Rectangle 120"/>
          <p:cNvSpPr/>
          <p:nvPr/>
        </p:nvSpPr>
        <p:spPr>
          <a:xfrm>
            <a:off x="31283955" y="11581082"/>
            <a:ext cx="2417150" cy="523220"/>
          </a:xfrm>
          <a:prstGeom prst="rect">
            <a:avLst/>
          </a:prstGeom>
          <a:noFill/>
        </p:spPr>
        <p:txBody>
          <a:bodyPr wrap="square" anchor="ctr">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r>
              <a:rPr lang="en-US" sz="2800" b="1" dirty="0">
                <a:solidFill>
                  <a:srgbClr val="7F7F7F"/>
                </a:solidFill>
              </a:rPr>
              <a:t>Revised</a:t>
            </a:r>
            <a:r>
              <a:rPr lang="en-US" sz="2400" b="1" dirty="0">
                <a:solidFill>
                  <a:srgbClr val="7F7F7F"/>
                </a:solidFill>
              </a:rPr>
              <a:t>  </a:t>
            </a:r>
            <a:r>
              <a:rPr lang="en-US" sz="1800" b="1" dirty="0">
                <a:solidFill>
                  <a:srgbClr val="7F7F7F"/>
                </a:solidFill>
              </a:rPr>
              <a:t>4/26/18</a:t>
            </a:r>
          </a:p>
        </p:txBody>
      </p:sp>
      <p:sp>
        <p:nvSpPr>
          <p:cNvPr id="122" name="TextBox 162"/>
          <p:cNvSpPr txBox="1">
            <a:spLocks noChangeAspect="1"/>
          </p:cNvSpPr>
          <p:nvPr/>
        </p:nvSpPr>
        <p:spPr>
          <a:xfrm>
            <a:off x="31273383" y="9421278"/>
            <a:ext cx="7622602" cy="661647"/>
          </a:xfrm>
          <a:prstGeom prst="rect">
            <a:avLst/>
          </a:prstGeom>
          <a:solidFill>
            <a:schemeClr val="bg1"/>
          </a:solidFill>
          <a:ln w="38100">
            <a:noFill/>
          </a:ln>
        </p:spPr>
        <p:style>
          <a:lnRef idx="2">
            <a:schemeClr val="accent6"/>
          </a:lnRef>
          <a:fillRef idx="1">
            <a:schemeClr val="lt1"/>
          </a:fillRef>
          <a:effectRef idx="0">
            <a:schemeClr val="accent6"/>
          </a:effectRef>
          <a:fontRef idx="minor">
            <a:schemeClr val="dk1"/>
          </a:fontRef>
        </p:style>
        <p:txBody>
          <a:bodyPr wrap="square" tIns="182880" rIns="91440" rtlCol="0">
            <a:noAutofit/>
          </a:bodyPr>
          <a:lstStyle>
            <a:defPPr>
              <a:defRPr lang="en-US"/>
            </a:defPPr>
            <a:lvl1pPr marL="0" algn="l" defTabSz="1185245" rtl="0" eaLnBrk="1" latinLnBrk="0" hangingPunct="1">
              <a:defRPr sz="2333" kern="1200">
                <a:solidFill>
                  <a:schemeClr val="dk1"/>
                </a:solidFill>
                <a:latin typeface="+mn-lt"/>
                <a:ea typeface="+mn-ea"/>
                <a:cs typeface="+mn-cs"/>
              </a:defRPr>
            </a:lvl1pPr>
            <a:lvl2pPr marL="592623" algn="l" defTabSz="1185245" rtl="0" eaLnBrk="1" latinLnBrk="0" hangingPunct="1">
              <a:defRPr sz="2333" kern="1200">
                <a:solidFill>
                  <a:schemeClr val="dk1"/>
                </a:solidFill>
                <a:latin typeface="+mn-lt"/>
                <a:ea typeface="+mn-ea"/>
                <a:cs typeface="+mn-cs"/>
              </a:defRPr>
            </a:lvl2pPr>
            <a:lvl3pPr marL="1185245" algn="l" defTabSz="1185245" rtl="0" eaLnBrk="1" latinLnBrk="0" hangingPunct="1">
              <a:defRPr sz="2333" kern="1200">
                <a:solidFill>
                  <a:schemeClr val="dk1"/>
                </a:solidFill>
                <a:latin typeface="+mn-lt"/>
                <a:ea typeface="+mn-ea"/>
                <a:cs typeface="+mn-cs"/>
              </a:defRPr>
            </a:lvl3pPr>
            <a:lvl4pPr marL="1777868" algn="l" defTabSz="1185245" rtl="0" eaLnBrk="1" latinLnBrk="0" hangingPunct="1">
              <a:defRPr sz="2333" kern="1200">
                <a:solidFill>
                  <a:schemeClr val="dk1"/>
                </a:solidFill>
                <a:latin typeface="+mn-lt"/>
                <a:ea typeface="+mn-ea"/>
                <a:cs typeface="+mn-cs"/>
              </a:defRPr>
            </a:lvl4pPr>
            <a:lvl5pPr marL="2370491" algn="l" defTabSz="1185245" rtl="0" eaLnBrk="1" latinLnBrk="0" hangingPunct="1">
              <a:defRPr sz="2333" kern="1200">
                <a:solidFill>
                  <a:schemeClr val="dk1"/>
                </a:solidFill>
                <a:latin typeface="+mn-lt"/>
                <a:ea typeface="+mn-ea"/>
                <a:cs typeface="+mn-cs"/>
              </a:defRPr>
            </a:lvl5pPr>
            <a:lvl6pPr marL="2963113" algn="l" defTabSz="1185245" rtl="0" eaLnBrk="1" latinLnBrk="0" hangingPunct="1">
              <a:defRPr sz="2333" kern="1200">
                <a:solidFill>
                  <a:schemeClr val="dk1"/>
                </a:solidFill>
                <a:latin typeface="+mn-lt"/>
                <a:ea typeface="+mn-ea"/>
                <a:cs typeface="+mn-cs"/>
              </a:defRPr>
            </a:lvl6pPr>
            <a:lvl7pPr marL="3555736" algn="l" defTabSz="1185245" rtl="0" eaLnBrk="1" latinLnBrk="0" hangingPunct="1">
              <a:defRPr sz="2333" kern="1200">
                <a:solidFill>
                  <a:schemeClr val="dk1"/>
                </a:solidFill>
                <a:latin typeface="+mn-lt"/>
                <a:ea typeface="+mn-ea"/>
                <a:cs typeface="+mn-cs"/>
              </a:defRPr>
            </a:lvl7pPr>
            <a:lvl8pPr marL="4148358" algn="l" defTabSz="1185245" rtl="0" eaLnBrk="1" latinLnBrk="0" hangingPunct="1">
              <a:defRPr sz="2333" kern="1200">
                <a:solidFill>
                  <a:schemeClr val="dk1"/>
                </a:solidFill>
                <a:latin typeface="+mn-lt"/>
                <a:ea typeface="+mn-ea"/>
                <a:cs typeface="+mn-cs"/>
              </a:defRPr>
            </a:lvl8pPr>
            <a:lvl9pPr marL="4740981" algn="l" defTabSz="1185245" rtl="0" eaLnBrk="1" latinLnBrk="0" hangingPunct="1">
              <a:defRPr sz="2333" kern="1200">
                <a:solidFill>
                  <a:schemeClr val="dk1"/>
                </a:solidFill>
                <a:latin typeface="+mn-lt"/>
                <a:ea typeface="+mn-ea"/>
                <a:cs typeface="+mn-cs"/>
              </a:defRPr>
            </a:lvl9pPr>
          </a:lstStyle>
          <a:p>
            <a:r>
              <a:rPr lang="en-US" sz="3600" dirty="0">
                <a:solidFill>
                  <a:srgbClr val="FF6E00"/>
                </a:solidFill>
                <a:latin typeface="Aharoni" panose="02010803020104030203" pitchFamily="2" charset="-79"/>
                <a:cs typeface="Aharoni" panose="02010803020104030203" pitchFamily="2" charset="-79"/>
              </a:rPr>
              <a:t>Sensitivity Measures  </a:t>
            </a:r>
          </a:p>
        </p:txBody>
      </p:sp>
      <p:sp>
        <p:nvSpPr>
          <p:cNvPr id="129" name="Rectangle 128"/>
          <p:cNvSpPr/>
          <p:nvPr/>
        </p:nvSpPr>
        <p:spPr>
          <a:xfrm>
            <a:off x="31273383" y="12469476"/>
            <a:ext cx="9597030" cy="1569660"/>
          </a:xfrm>
          <a:prstGeom prst="rect">
            <a:avLst/>
          </a:prstGeom>
          <a:solidFill>
            <a:schemeClr val="bg1"/>
          </a:solidFill>
        </p:spPr>
        <p:txBody>
          <a:bodyPr wrap="square" anchor="t">
            <a:spAutoFit/>
          </a:bodyPr>
          <a:lstStyle/>
          <a:p>
            <a:r>
              <a:rPr lang="en-US" sz="3200" dirty="0">
                <a:solidFill>
                  <a:schemeClr val="bg1">
                    <a:lumMod val="50000"/>
                  </a:schemeClr>
                </a:solidFill>
              </a:rPr>
              <a:t>The inclusion of the recommended terms improved the existing filter’s sensitivity by </a:t>
            </a:r>
            <a:r>
              <a:rPr lang="en-US" sz="3200" b="1" dirty="0">
                <a:solidFill>
                  <a:srgbClr val="FF6E00"/>
                </a:solidFill>
              </a:rPr>
              <a:t>13% </a:t>
            </a:r>
            <a:r>
              <a:rPr lang="en-US" sz="3200" dirty="0">
                <a:solidFill>
                  <a:schemeClr val="bg1">
                    <a:lumMod val="50000"/>
                  </a:schemeClr>
                </a:solidFill>
              </a:rPr>
              <a:t>in April 2018. However, the trade-off was a reduction in specificity by 50%.</a:t>
            </a:r>
          </a:p>
        </p:txBody>
      </p:sp>
      <p:sp>
        <p:nvSpPr>
          <p:cNvPr id="130" name="TextBox 129"/>
          <p:cNvSpPr txBox="1"/>
          <p:nvPr/>
        </p:nvSpPr>
        <p:spPr>
          <a:xfrm>
            <a:off x="26447408" y="19102568"/>
            <a:ext cx="14463523" cy="7962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numCol="2" spcCol="457200" rtlCol="0" anchor="t">
            <a:noAutofit/>
          </a:bodyPr>
          <a:lstStyle/>
          <a:p>
            <a:pPr lvl="0"/>
            <a:endParaRPr lang="en-US" sz="1200" dirty="0">
              <a:solidFill>
                <a:srgbClr val="FF6E00"/>
              </a:solidFill>
              <a:latin typeface="Aharoni" panose="02010803020104030203" pitchFamily="2" charset="-79"/>
              <a:cs typeface="Aharoni" panose="02010803020104030203" pitchFamily="2" charset="-79"/>
            </a:endParaRPr>
          </a:p>
          <a:p>
            <a:pPr lvl="0"/>
            <a:r>
              <a:rPr lang="en-US" sz="3600" dirty="0">
                <a:solidFill>
                  <a:srgbClr val="FF6E00"/>
                </a:solidFill>
                <a:latin typeface="Aharoni" panose="02010803020104030203" pitchFamily="2" charset="-79"/>
                <a:cs typeface="Aharoni" panose="02010803020104030203" pitchFamily="2" charset="-79"/>
              </a:rPr>
              <a:t>Understanding</a:t>
            </a:r>
          </a:p>
          <a:p>
            <a:r>
              <a:rPr lang="en-US" sz="3200" dirty="0">
                <a:solidFill>
                  <a:prstClr val="white">
                    <a:lumMod val="50000"/>
                  </a:prstClr>
                </a:solidFill>
              </a:rPr>
              <a:t>This process reinforced our understanding of the complexity and many expressions of health disparities.</a:t>
            </a:r>
            <a:endParaRPr lang="en-US" sz="1800" dirty="0">
              <a:solidFill>
                <a:prstClr val="white">
                  <a:lumMod val="50000"/>
                </a:prstClr>
              </a:solidFill>
            </a:endParaRPr>
          </a:p>
          <a:p>
            <a:pPr lvl="0"/>
            <a:r>
              <a:rPr lang="en-US" sz="3600" dirty="0">
                <a:solidFill>
                  <a:srgbClr val="FF6E00"/>
                </a:solidFill>
                <a:latin typeface="Aharoni" panose="02010803020104030203" pitchFamily="2" charset="-79"/>
                <a:cs typeface="Aharoni" panose="02010803020104030203" pitchFamily="2" charset="-79"/>
              </a:rPr>
              <a:t>Adaptability</a:t>
            </a:r>
          </a:p>
          <a:p>
            <a:pPr lvl="0"/>
            <a:r>
              <a:rPr lang="en-US" sz="3200" dirty="0">
                <a:solidFill>
                  <a:prstClr val="white">
                    <a:lumMod val="50000"/>
                  </a:prstClr>
                </a:solidFill>
              </a:rPr>
              <a:t>When one method failed to provide adequate content for analysis, we adapted the methodology and sought ways to improve future analysis. </a:t>
            </a:r>
            <a:endParaRPr lang="en-US" sz="3200" dirty="0">
              <a:solidFill>
                <a:prstClr val="white">
                  <a:lumMod val="50000"/>
                </a:prstClr>
              </a:solidFill>
              <a:cs typeface="Calibri"/>
            </a:endParaRPr>
          </a:p>
          <a:p>
            <a:r>
              <a:rPr lang="en-US" sz="3600" dirty="0">
                <a:solidFill>
                  <a:srgbClr val="FF6E00"/>
                </a:solidFill>
                <a:latin typeface="Aharoni" panose="02010803020104030203" pitchFamily="2" charset="-79"/>
                <a:cs typeface="Aharoni" panose="02010803020104030203" pitchFamily="2" charset="-79"/>
              </a:rPr>
              <a:t>Performance</a:t>
            </a:r>
          </a:p>
          <a:p>
            <a:r>
              <a:rPr lang="en-US" sz="3200" dirty="0">
                <a:solidFill>
                  <a:schemeClr val="bg1">
                    <a:lumMod val="50000"/>
                  </a:schemeClr>
                </a:solidFill>
              </a:rPr>
              <a:t>The existing PubMed filter is an effective search strategy in relation to race and ethnicity. </a:t>
            </a:r>
            <a:endParaRPr lang="en-US" sz="2800" dirty="0">
              <a:solidFill>
                <a:schemeClr val="bg1">
                  <a:lumMod val="50000"/>
                </a:schemeClr>
              </a:solidFill>
              <a:cs typeface="Calibri"/>
            </a:endParaRPr>
          </a:p>
          <a:p>
            <a:endParaRPr lang="en-US" sz="3600" dirty="0">
              <a:solidFill>
                <a:srgbClr val="FF6E00"/>
              </a:solidFill>
              <a:latin typeface="Aharoni" panose="02010803020104030203" pitchFamily="2" charset="-79"/>
              <a:cs typeface="Aharoni" panose="02010803020104030203" pitchFamily="2" charset="-79"/>
            </a:endParaRPr>
          </a:p>
          <a:p>
            <a:endParaRPr lang="en-US" sz="3600" dirty="0">
              <a:solidFill>
                <a:srgbClr val="FF6E00"/>
              </a:solidFill>
              <a:latin typeface="Aharoni" panose="02010803020104030203" pitchFamily="2" charset="-79"/>
              <a:cs typeface="Aharoni" panose="02010803020104030203" pitchFamily="2" charset="-79"/>
            </a:endParaRPr>
          </a:p>
          <a:p>
            <a:endParaRPr lang="en-US" sz="3600" dirty="0">
              <a:solidFill>
                <a:srgbClr val="FF6E00"/>
              </a:solidFill>
              <a:latin typeface="Aharoni" panose="02010803020104030203" pitchFamily="2" charset="-79"/>
              <a:cs typeface="Aharoni" panose="02010803020104030203" pitchFamily="2" charset="-79"/>
            </a:endParaRPr>
          </a:p>
          <a:p>
            <a:endParaRPr lang="en-US" sz="1400" dirty="0">
              <a:solidFill>
                <a:srgbClr val="FF6E00"/>
              </a:solidFill>
              <a:latin typeface="Aharoni" panose="02010803020104030203" pitchFamily="2" charset="-79"/>
              <a:cs typeface="Aharoni" panose="02010803020104030203" pitchFamily="2" charset="-79"/>
            </a:endParaRPr>
          </a:p>
          <a:p>
            <a:r>
              <a:rPr lang="en-US" sz="3600" dirty="0">
                <a:solidFill>
                  <a:srgbClr val="FF6E00"/>
                </a:solidFill>
                <a:latin typeface="Aharoni" panose="02010803020104030203" pitchFamily="2" charset="-79"/>
                <a:cs typeface="Aharoni" panose="02010803020104030203" pitchFamily="2" charset="-79"/>
              </a:rPr>
              <a:t>Trade-offs</a:t>
            </a:r>
          </a:p>
          <a:p>
            <a:r>
              <a:rPr lang="en-US" sz="3200" dirty="0">
                <a:solidFill>
                  <a:schemeClr val="bg1">
                    <a:lumMod val="50000"/>
                  </a:schemeClr>
                </a:solidFill>
              </a:rPr>
              <a:t>Researchers must determine if capturing more relevant articles is worth managing a larger result set. </a:t>
            </a:r>
          </a:p>
          <a:p>
            <a:r>
              <a:rPr lang="en-US" sz="3600" dirty="0">
                <a:solidFill>
                  <a:srgbClr val="FF6E00"/>
                </a:solidFill>
                <a:latin typeface="Aharoni" panose="02010803020104030203" pitchFamily="2" charset="-79"/>
                <a:cs typeface="Aharoni" panose="02010803020104030203" pitchFamily="2" charset="-79"/>
              </a:rPr>
              <a:t>Recommendation</a:t>
            </a:r>
            <a:r>
              <a:rPr lang="en-US" sz="3600" b="1" dirty="0">
                <a:solidFill>
                  <a:srgbClr val="FF6E00"/>
                </a:solidFill>
                <a:latin typeface="Aharoni" panose="02010803020104030203" pitchFamily="2" charset="-79"/>
                <a:cs typeface="Aharoni" panose="02010803020104030203" pitchFamily="2" charset="-79"/>
              </a:rPr>
              <a:t> </a:t>
            </a:r>
          </a:p>
          <a:p>
            <a:r>
              <a:rPr lang="en-US" sz="3200" dirty="0">
                <a:solidFill>
                  <a:schemeClr val="bg1">
                    <a:lumMod val="50000"/>
                  </a:schemeClr>
                </a:solidFill>
              </a:rPr>
              <a:t>We recommend incorporating more keywords and applying broader use of truncation.</a:t>
            </a:r>
          </a:p>
          <a:p>
            <a:pPr lvl="0"/>
            <a:r>
              <a:rPr lang="en-US" sz="3600" dirty="0">
                <a:solidFill>
                  <a:srgbClr val="FF6E00"/>
                </a:solidFill>
                <a:latin typeface="Aharoni" panose="02010803020104030203" pitchFamily="2" charset="-79"/>
                <a:cs typeface="Aharoni" panose="02010803020104030203" pitchFamily="2" charset="-79"/>
              </a:rPr>
              <a:t>Scope</a:t>
            </a:r>
          </a:p>
          <a:p>
            <a:r>
              <a:rPr lang="en-US" sz="3200" dirty="0">
                <a:solidFill>
                  <a:prstClr val="white">
                    <a:lumMod val="50000"/>
                  </a:prstClr>
                </a:solidFill>
              </a:rPr>
              <a:t>Future study should include more groups of people and a wider definition of health disparities. </a:t>
            </a:r>
            <a:endParaRPr lang="en-US" sz="3600" dirty="0">
              <a:solidFill>
                <a:srgbClr val="FF6E00"/>
              </a:solidFill>
              <a:latin typeface="Aharoni" panose="02010803020104030203" pitchFamily="2" charset="-79"/>
              <a:cs typeface="Aharoni" panose="02010803020104030203" pitchFamily="2" charset="-79"/>
            </a:endParaRPr>
          </a:p>
          <a:p>
            <a:pPr lvl="0"/>
            <a:r>
              <a:rPr lang="en-US" sz="3600" dirty="0">
                <a:solidFill>
                  <a:srgbClr val="FF6E00"/>
                </a:solidFill>
                <a:latin typeface="Aharoni" panose="02010803020104030203" pitchFamily="2" charset="-79"/>
                <a:cs typeface="Aharoni" panose="02010803020104030203" pitchFamily="2" charset="-79"/>
              </a:rPr>
              <a:t>Analysis</a:t>
            </a:r>
          </a:p>
          <a:p>
            <a:pPr lvl="0"/>
            <a:r>
              <a:rPr lang="en-US" sz="3200" dirty="0">
                <a:solidFill>
                  <a:prstClr val="white">
                    <a:lumMod val="50000"/>
                  </a:prstClr>
                </a:solidFill>
              </a:rPr>
              <a:t>Further analysis with a larger validation set is needed.</a:t>
            </a:r>
          </a:p>
          <a:p>
            <a:endParaRPr lang="en-US" sz="3200" dirty="0">
              <a:solidFill>
                <a:schemeClr val="bg1">
                  <a:lumMod val="50000"/>
                </a:schemeClr>
              </a:solidFill>
            </a:endParaRPr>
          </a:p>
        </p:txBody>
      </p:sp>
      <p:sp>
        <p:nvSpPr>
          <p:cNvPr id="131" name="Rectangle 130"/>
          <p:cNvSpPr/>
          <p:nvPr/>
        </p:nvSpPr>
        <p:spPr>
          <a:xfrm>
            <a:off x="26452028" y="18649592"/>
            <a:ext cx="14691360" cy="411480"/>
          </a:xfrm>
          <a:prstGeom prst="rect">
            <a:avLst/>
          </a:prstGeom>
          <a:solidFill>
            <a:srgbClr val="2D094D"/>
          </a:solidFill>
          <a:ln>
            <a:noFill/>
          </a:ln>
        </p:spPr>
        <p:style>
          <a:lnRef idx="2">
            <a:schemeClr val="dk1">
              <a:shade val="50000"/>
            </a:schemeClr>
          </a:lnRef>
          <a:fillRef idx="1">
            <a:schemeClr val="dk1"/>
          </a:fillRef>
          <a:effectRef idx="0">
            <a:schemeClr val="dk1"/>
          </a:effectRef>
          <a:fontRef idx="minor">
            <a:schemeClr val="lt1"/>
          </a:fontRef>
        </p:style>
        <p:txBody>
          <a:bodyPr lIns="182880" tIns="0" bIns="0" rtlCol="0" anchor="ctr"/>
          <a:lstStyle/>
          <a:p>
            <a:r>
              <a:rPr lang="en-US" sz="4000" dirty="0"/>
              <a:t>DISCUSSION</a:t>
            </a:r>
          </a:p>
        </p:txBody>
      </p:sp>
      <p:grpSp>
        <p:nvGrpSpPr>
          <p:cNvPr id="2" name="Group 1"/>
          <p:cNvGrpSpPr/>
          <p:nvPr/>
        </p:nvGrpSpPr>
        <p:grpSpPr>
          <a:xfrm>
            <a:off x="38050450" y="17069204"/>
            <a:ext cx="3107852" cy="2856029"/>
            <a:chOff x="37363877" y="17913098"/>
            <a:chExt cx="3107852" cy="2856029"/>
          </a:xfrm>
        </p:grpSpPr>
        <p:grpSp>
          <p:nvGrpSpPr>
            <p:cNvPr id="132" name="Group 131"/>
            <p:cNvGrpSpPr/>
            <p:nvPr/>
          </p:nvGrpSpPr>
          <p:grpSpPr>
            <a:xfrm>
              <a:off x="37544801" y="17913098"/>
              <a:ext cx="2926928" cy="2856029"/>
              <a:chOff x="18924873" y="7092887"/>
              <a:chExt cx="2926928" cy="2856029"/>
            </a:xfrm>
          </p:grpSpPr>
          <p:sp>
            <p:nvSpPr>
              <p:cNvPr id="133" name="Diagonal Stripe 29"/>
              <p:cNvSpPr/>
              <p:nvPr/>
            </p:nvSpPr>
            <p:spPr>
              <a:xfrm flipH="1">
                <a:off x="20951050" y="7989252"/>
                <a:ext cx="872837" cy="1392381"/>
              </a:xfrm>
              <a:custGeom>
                <a:avLst/>
                <a:gdLst>
                  <a:gd name="connsiteX0" fmla="*/ 0 w 685800"/>
                  <a:gd name="connsiteY0" fmla="*/ 685800 h 1371600"/>
                  <a:gd name="connsiteX1" fmla="*/ 342900 w 685800"/>
                  <a:gd name="connsiteY1" fmla="*/ 0 h 1371600"/>
                  <a:gd name="connsiteX2" fmla="*/ 685800 w 685800"/>
                  <a:gd name="connsiteY2" fmla="*/ 0 h 1371600"/>
                  <a:gd name="connsiteX3" fmla="*/ 0 w 685800"/>
                  <a:gd name="connsiteY3" fmla="*/ 1371600 h 1371600"/>
                  <a:gd name="connsiteX4" fmla="*/ 0 w 685800"/>
                  <a:gd name="connsiteY4" fmla="*/ 685800 h 1371600"/>
                  <a:gd name="connsiteX0" fmla="*/ 0 w 831273"/>
                  <a:gd name="connsiteY0" fmla="*/ 685800 h 1371600"/>
                  <a:gd name="connsiteX1" fmla="*/ 488373 w 831273"/>
                  <a:gd name="connsiteY1" fmla="*/ 0 h 1371600"/>
                  <a:gd name="connsiteX2" fmla="*/ 831273 w 831273"/>
                  <a:gd name="connsiteY2" fmla="*/ 0 h 1371600"/>
                  <a:gd name="connsiteX3" fmla="*/ 145473 w 831273"/>
                  <a:gd name="connsiteY3" fmla="*/ 1371600 h 1371600"/>
                  <a:gd name="connsiteX4" fmla="*/ 0 w 831273"/>
                  <a:gd name="connsiteY4" fmla="*/ 685800 h 1371600"/>
                  <a:gd name="connsiteX0" fmla="*/ 0 w 821214"/>
                  <a:gd name="connsiteY0" fmla="*/ 412642 h 1371600"/>
                  <a:gd name="connsiteX1" fmla="*/ 478314 w 821214"/>
                  <a:gd name="connsiteY1" fmla="*/ 0 h 1371600"/>
                  <a:gd name="connsiteX2" fmla="*/ 821214 w 821214"/>
                  <a:gd name="connsiteY2" fmla="*/ 0 h 1371600"/>
                  <a:gd name="connsiteX3" fmla="*/ 135414 w 821214"/>
                  <a:gd name="connsiteY3" fmla="*/ 1371600 h 1371600"/>
                  <a:gd name="connsiteX4" fmla="*/ 0 w 821214"/>
                  <a:gd name="connsiteY4" fmla="*/ 412642 h 1371600"/>
                  <a:gd name="connsiteX0" fmla="*/ 0 w 862778"/>
                  <a:gd name="connsiteY0" fmla="*/ 412642 h 1371600"/>
                  <a:gd name="connsiteX1" fmla="*/ 478314 w 862778"/>
                  <a:gd name="connsiteY1" fmla="*/ 0 h 1371600"/>
                  <a:gd name="connsiteX2" fmla="*/ 862778 w 862778"/>
                  <a:gd name="connsiteY2" fmla="*/ 228600 h 1371600"/>
                  <a:gd name="connsiteX3" fmla="*/ 135414 w 862778"/>
                  <a:gd name="connsiteY3" fmla="*/ 1371600 h 1371600"/>
                  <a:gd name="connsiteX4" fmla="*/ 0 w 862778"/>
                  <a:gd name="connsiteY4" fmla="*/ 412642 h 1371600"/>
                  <a:gd name="connsiteX0" fmla="*/ 0 w 862778"/>
                  <a:gd name="connsiteY0" fmla="*/ 412642 h 1392381"/>
                  <a:gd name="connsiteX1" fmla="*/ 478314 w 862778"/>
                  <a:gd name="connsiteY1" fmla="*/ 0 h 1392381"/>
                  <a:gd name="connsiteX2" fmla="*/ 862778 w 862778"/>
                  <a:gd name="connsiteY2" fmla="*/ 228600 h 1392381"/>
                  <a:gd name="connsiteX3" fmla="*/ 52287 w 862778"/>
                  <a:gd name="connsiteY3" fmla="*/ 1392381 h 1392381"/>
                  <a:gd name="connsiteX4" fmla="*/ 0 w 862778"/>
                  <a:gd name="connsiteY4" fmla="*/ 412642 h 1392381"/>
                  <a:gd name="connsiteX0" fmla="*/ 10059 w 872837"/>
                  <a:gd name="connsiteY0" fmla="*/ 412642 h 1392381"/>
                  <a:gd name="connsiteX1" fmla="*/ 488373 w 872837"/>
                  <a:gd name="connsiteY1" fmla="*/ 0 h 1392381"/>
                  <a:gd name="connsiteX2" fmla="*/ 872837 w 872837"/>
                  <a:gd name="connsiteY2" fmla="*/ 228600 h 1392381"/>
                  <a:gd name="connsiteX3" fmla="*/ 0 w 872837"/>
                  <a:gd name="connsiteY3" fmla="*/ 1392381 h 1392381"/>
                  <a:gd name="connsiteX4" fmla="*/ 10059 w 872837"/>
                  <a:gd name="connsiteY4" fmla="*/ 412642 h 1392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837" h="1392381">
                    <a:moveTo>
                      <a:pt x="10059" y="412642"/>
                    </a:moveTo>
                    <a:lnTo>
                      <a:pt x="488373" y="0"/>
                    </a:lnTo>
                    <a:lnTo>
                      <a:pt x="872837" y="228600"/>
                    </a:lnTo>
                    <a:lnTo>
                      <a:pt x="0" y="1392381"/>
                    </a:lnTo>
                    <a:lnTo>
                      <a:pt x="10059" y="412642"/>
                    </a:lnTo>
                    <a:close/>
                  </a:path>
                </a:pathLst>
              </a:custGeom>
              <a:gradFill flip="none" rotWithShape="1">
                <a:gsLst>
                  <a:gs pos="0">
                    <a:schemeClr val="accent2">
                      <a:lumMod val="89000"/>
                    </a:schemeClr>
                  </a:gs>
                  <a:gs pos="23000">
                    <a:schemeClr val="accent2">
                      <a:lumMod val="89000"/>
                    </a:schemeClr>
                  </a:gs>
                  <a:gs pos="69000">
                    <a:schemeClr val="accent2">
                      <a:lumMod val="75000"/>
                    </a:schemeClr>
                  </a:gs>
                  <a:gs pos="97000">
                    <a:schemeClr val="accent2">
                      <a:lumMod val="7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4" name="Rectangle 31"/>
              <p:cNvSpPr/>
              <p:nvPr/>
            </p:nvSpPr>
            <p:spPr>
              <a:xfrm>
                <a:off x="21395610" y="7092887"/>
                <a:ext cx="456191" cy="1737360"/>
              </a:xfrm>
              <a:custGeom>
                <a:avLst/>
                <a:gdLst>
                  <a:gd name="connsiteX0" fmla="*/ 0 w 274320"/>
                  <a:gd name="connsiteY0" fmla="*/ 0 h 3131272"/>
                  <a:gd name="connsiteX1" fmla="*/ 274320 w 274320"/>
                  <a:gd name="connsiteY1" fmla="*/ 0 h 3131272"/>
                  <a:gd name="connsiteX2" fmla="*/ 274320 w 274320"/>
                  <a:gd name="connsiteY2" fmla="*/ 3131272 h 3131272"/>
                  <a:gd name="connsiteX3" fmla="*/ 0 w 274320"/>
                  <a:gd name="connsiteY3" fmla="*/ 3131272 h 3131272"/>
                  <a:gd name="connsiteX4" fmla="*/ 0 w 274320"/>
                  <a:gd name="connsiteY4" fmla="*/ 0 h 3131272"/>
                  <a:gd name="connsiteX0" fmla="*/ 0 w 274320"/>
                  <a:gd name="connsiteY0" fmla="*/ 0 h 3131272"/>
                  <a:gd name="connsiteX1" fmla="*/ 274320 w 274320"/>
                  <a:gd name="connsiteY1" fmla="*/ 0 h 3131272"/>
                  <a:gd name="connsiteX2" fmla="*/ 274320 w 274320"/>
                  <a:gd name="connsiteY2" fmla="*/ 3131272 h 3131272"/>
                  <a:gd name="connsiteX3" fmla="*/ 41564 w 274320"/>
                  <a:gd name="connsiteY3" fmla="*/ 2653290 h 3131272"/>
                  <a:gd name="connsiteX4" fmla="*/ 0 w 274320"/>
                  <a:gd name="connsiteY4" fmla="*/ 0 h 3131272"/>
                  <a:gd name="connsiteX0" fmla="*/ 0 w 274320"/>
                  <a:gd name="connsiteY0" fmla="*/ 0 h 3131272"/>
                  <a:gd name="connsiteX1" fmla="*/ 274320 w 274320"/>
                  <a:gd name="connsiteY1" fmla="*/ 0 h 3131272"/>
                  <a:gd name="connsiteX2" fmla="*/ 274320 w 274320"/>
                  <a:gd name="connsiteY2" fmla="*/ 3131272 h 3131272"/>
                  <a:gd name="connsiteX3" fmla="*/ 25734 w 274320"/>
                  <a:gd name="connsiteY3" fmla="*/ 2653290 h 3131272"/>
                  <a:gd name="connsiteX4" fmla="*/ 0 w 274320"/>
                  <a:gd name="connsiteY4" fmla="*/ 0 h 3131272"/>
                  <a:gd name="connsiteX0" fmla="*/ 0 w 274320"/>
                  <a:gd name="connsiteY0" fmla="*/ 0 h 3131272"/>
                  <a:gd name="connsiteX1" fmla="*/ 274320 w 274320"/>
                  <a:gd name="connsiteY1" fmla="*/ 0 h 3131272"/>
                  <a:gd name="connsiteX2" fmla="*/ 274320 w 274320"/>
                  <a:gd name="connsiteY2" fmla="*/ 3131272 h 3131272"/>
                  <a:gd name="connsiteX3" fmla="*/ 9904 w 274320"/>
                  <a:gd name="connsiteY3" fmla="*/ 2571958 h 3131272"/>
                  <a:gd name="connsiteX4" fmla="*/ 0 w 274320"/>
                  <a:gd name="connsiteY4" fmla="*/ 0 h 3131272"/>
                  <a:gd name="connsiteX0" fmla="*/ 0 w 314273"/>
                  <a:gd name="connsiteY0" fmla="*/ 0 h 3171938"/>
                  <a:gd name="connsiteX1" fmla="*/ 314273 w 314273"/>
                  <a:gd name="connsiteY1" fmla="*/ 40666 h 3171938"/>
                  <a:gd name="connsiteX2" fmla="*/ 314273 w 314273"/>
                  <a:gd name="connsiteY2" fmla="*/ 3171938 h 3171938"/>
                  <a:gd name="connsiteX3" fmla="*/ 49857 w 314273"/>
                  <a:gd name="connsiteY3" fmla="*/ 2612624 h 3171938"/>
                  <a:gd name="connsiteX4" fmla="*/ 0 w 314273"/>
                  <a:gd name="connsiteY4" fmla="*/ 0 h 3171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273" h="3171938">
                    <a:moveTo>
                      <a:pt x="0" y="0"/>
                    </a:moveTo>
                    <a:lnTo>
                      <a:pt x="314273" y="40666"/>
                    </a:lnTo>
                    <a:lnTo>
                      <a:pt x="314273" y="3171938"/>
                    </a:lnTo>
                    <a:lnTo>
                      <a:pt x="49857" y="2612624"/>
                    </a:lnTo>
                    <a:cubicBezTo>
                      <a:pt x="46556" y="1755305"/>
                      <a:pt x="3301" y="857319"/>
                      <a:pt x="0" y="0"/>
                    </a:cubicBezTo>
                    <a:close/>
                  </a:path>
                </a:pathLst>
              </a:custGeom>
              <a:solidFill>
                <a:srgbClr val="F767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Flowchart: Manual Operation 28"/>
              <p:cNvSpPr/>
              <p:nvPr/>
            </p:nvSpPr>
            <p:spPr>
              <a:xfrm>
                <a:off x="18924873" y="7987160"/>
                <a:ext cx="2369128" cy="1961756"/>
              </a:xfrm>
              <a:custGeom>
                <a:avLst/>
                <a:gdLst>
                  <a:gd name="connsiteX0" fmla="*/ 0 w 10000"/>
                  <a:gd name="connsiteY0" fmla="*/ 0 h 10000"/>
                  <a:gd name="connsiteX1" fmla="*/ 10000 w 10000"/>
                  <a:gd name="connsiteY1" fmla="*/ 0 h 10000"/>
                  <a:gd name="connsiteX2" fmla="*/ 8000 w 10000"/>
                  <a:gd name="connsiteY2" fmla="*/ 10000 h 10000"/>
                  <a:gd name="connsiteX3" fmla="*/ 2000 w 10000"/>
                  <a:gd name="connsiteY3" fmla="*/ 10000 h 10000"/>
                  <a:gd name="connsiteX4" fmla="*/ 0 w 10000"/>
                  <a:gd name="connsiteY4" fmla="*/ 0 h 10000"/>
                  <a:gd name="connsiteX0" fmla="*/ 0 w 10000"/>
                  <a:gd name="connsiteY0" fmla="*/ 0 h 11741"/>
                  <a:gd name="connsiteX1" fmla="*/ 10000 w 10000"/>
                  <a:gd name="connsiteY1" fmla="*/ 0 h 11741"/>
                  <a:gd name="connsiteX2" fmla="*/ 9579 w 10000"/>
                  <a:gd name="connsiteY2" fmla="*/ 11741 h 11741"/>
                  <a:gd name="connsiteX3" fmla="*/ 2000 w 10000"/>
                  <a:gd name="connsiteY3" fmla="*/ 10000 h 11741"/>
                  <a:gd name="connsiteX4" fmla="*/ 0 w 10000"/>
                  <a:gd name="connsiteY4" fmla="*/ 0 h 117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1741">
                    <a:moveTo>
                      <a:pt x="0" y="0"/>
                    </a:moveTo>
                    <a:lnTo>
                      <a:pt x="10000" y="0"/>
                    </a:lnTo>
                    <a:cubicBezTo>
                      <a:pt x="9860" y="3914"/>
                      <a:pt x="9719" y="7827"/>
                      <a:pt x="9579" y="11741"/>
                    </a:cubicBezTo>
                    <a:lnTo>
                      <a:pt x="2000" y="10000"/>
                    </a:lnTo>
                    <a:lnTo>
                      <a:pt x="0" y="0"/>
                    </a:lnTo>
                    <a:close/>
                  </a:path>
                </a:pathLst>
              </a:custGeom>
              <a:solidFill>
                <a:srgbClr val="FF6E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3" algn="ctr"/>
                <a:endParaRPr lang="en-US" dirty="0"/>
              </a:p>
            </p:txBody>
          </p:sp>
        </p:grpSp>
        <p:sp>
          <p:nvSpPr>
            <p:cNvPr id="136" name="Rectangle 135"/>
            <p:cNvSpPr/>
            <p:nvPr/>
          </p:nvSpPr>
          <p:spPr>
            <a:xfrm>
              <a:off x="37363877" y="18864045"/>
              <a:ext cx="2692873" cy="1661993"/>
            </a:xfrm>
            <a:prstGeom prst="rect">
              <a:avLst/>
            </a:prstGeom>
          </p:spPr>
          <p:txBody>
            <a:bodyPr wrap="square">
              <a:spAutoFit/>
            </a:bodyPr>
            <a:lstStyle/>
            <a:p>
              <a:pPr marL="228603" algn="ctr">
                <a:lnSpc>
                  <a:spcPct val="75000"/>
                </a:lnSpc>
              </a:pPr>
              <a:r>
                <a:rPr lang="en-US" sz="2800" b="1" dirty="0">
                  <a:solidFill>
                    <a:schemeClr val="bg1"/>
                  </a:solidFill>
                  <a:cs typeface="Aharoni" panose="02010803020104030203" pitchFamily="2" charset="-79"/>
                </a:rPr>
                <a:t>Improved</a:t>
              </a:r>
              <a:endParaRPr lang="en-US" sz="8000" b="1" dirty="0">
                <a:solidFill>
                  <a:schemeClr val="bg1"/>
                </a:solidFill>
                <a:cs typeface="Aharoni" panose="02010803020104030203" pitchFamily="2" charset="-79"/>
              </a:endParaRPr>
            </a:p>
            <a:p>
              <a:pPr marL="228603" algn="ctr">
                <a:lnSpc>
                  <a:spcPct val="75000"/>
                </a:lnSpc>
              </a:pPr>
              <a:r>
                <a:rPr lang="en-US" sz="8000" b="1" dirty="0">
                  <a:ln w="22225">
                    <a:solidFill>
                      <a:schemeClr val="accent2"/>
                    </a:solidFill>
                    <a:prstDash val="solid"/>
                  </a:ln>
                  <a:solidFill>
                    <a:schemeClr val="bg1"/>
                  </a:solidFill>
                  <a:cs typeface="Aharoni" panose="02010803020104030203" pitchFamily="2" charset="-79"/>
                </a:rPr>
                <a:t>13%</a:t>
              </a:r>
            </a:p>
            <a:p>
              <a:pPr marL="228603" algn="ctr">
                <a:lnSpc>
                  <a:spcPct val="75000"/>
                </a:lnSpc>
              </a:pPr>
              <a:r>
                <a:rPr lang="en-US" sz="2800" b="1" dirty="0">
                  <a:solidFill>
                    <a:schemeClr val="bg1"/>
                  </a:solidFill>
                  <a:cs typeface="Aharoni" panose="02010803020104030203" pitchFamily="2" charset="-79"/>
                </a:rPr>
                <a:t>Sensitivity</a:t>
              </a:r>
            </a:p>
          </p:txBody>
        </p:sp>
      </p:grpSp>
      <p:sp>
        <p:nvSpPr>
          <p:cNvPr id="168" name="TextBox 156"/>
          <p:cNvSpPr txBox="1"/>
          <p:nvPr/>
        </p:nvSpPr>
        <p:spPr>
          <a:xfrm>
            <a:off x="39452634" y="10192970"/>
            <a:ext cx="1418633" cy="646331"/>
          </a:xfrm>
          <a:prstGeom prst="rect">
            <a:avLst/>
          </a:prstGeom>
          <a:noFill/>
        </p:spPr>
        <p:txBody>
          <a:bodyPr wrap="square" rtlCol="0">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pPr algn="r"/>
            <a:r>
              <a:rPr lang="en-US" sz="3600" b="1" dirty="0">
                <a:solidFill>
                  <a:srgbClr val="FBC500"/>
                </a:solidFill>
              </a:rPr>
              <a:t>81 %      </a:t>
            </a:r>
          </a:p>
        </p:txBody>
      </p:sp>
      <p:sp>
        <p:nvSpPr>
          <p:cNvPr id="169" name="TextBox 157"/>
          <p:cNvSpPr txBox="1"/>
          <p:nvPr/>
        </p:nvSpPr>
        <p:spPr>
          <a:xfrm>
            <a:off x="39560048" y="10880914"/>
            <a:ext cx="1311219" cy="646331"/>
          </a:xfrm>
          <a:prstGeom prst="rect">
            <a:avLst/>
          </a:prstGeom>
          <a:noFill/>
        </p:spPr>
        <p:txBody>
          <a:bodyPr wrap="square" rtlCol="0">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pPr algn="r"/>
            <a:r>
              <a:rPr lang="en-US" sz="3600" b="1" dirty="0">
                <a:solidFill>
                  <a:srgbClr val="E32E00"/>
                </a:solidFill>
              </a:rPr>
              <a:t>89 % </a:t>
            </a:r>
          </a:p>
        </p:txBody>
      </p:sp>
      <p:sp>
        <p:nvSpPr>
          <p:cNvPr id="170" name="TextBox 158"/>
          <p:cNvSpPr txBox="1"/>
          <p:nvPr/>
        </p:nvSpPr>
        <p:spPr>
          <a:xfrm>
            <a:off x="39446655" y="11581748"/>
            <a:ext cx="1424612" cy="646331"/>
          </a:xfrm>
          <a:prstGeom prst="rect">
            <a:avLst/>
          </a:prstGeom>
          <a:noFill/>
        </p:spPr>
        <p:txBody>
          <a:bodyPr wrap="square" rtlCol="0">
            <a:spAutoFit/>
          </a:bodyPr>
          <a:lstStyle>
            <a:defPPr>
              <a:defRPr lang="en-US"/>
            </a:defPPr>
            <a:lvl1pPr marL="0" algn="l" defTabSz="1185245" rtl="0" eaLnBrk="1" latinLnBrk="0" hangingPunct="1">
              <a:defRPr sz="2333" kern="1200">
                <a:solidFill>
                  <a:schemeClr val="tx1"/>
                </a:solidFill>
                <a:latin typeface="+mn-lt"/>
                <a:ea typeface="+mn-ea"/>
                <a:cs typeface="+mn-cs"/>
              </a:defRPr>
            </a:lvl1pPr>
            <a:lvl2pPr marL="592623" algn="l" defTabSz="1185245" rtl="0" eaLnBrk="1" latinLnBrk="0" hangingPunct="1">
              <a:defRPr sz="2333" kern="1200">
                <a:solidFill>
                  <a:schemeClr val="tx1"/>
                </a:solidFill>
                <a:latin typeface="+mn-lt"/>
                <a:ea typeface="+mn-ea"/>
                <a:cs typeface="+mn-cs"/>
              </a:defRPr>
            </a:lvl2pPr>
            <a:lvl3pPr marL="1185245" algn="l" defTabSz="1185245" rtl="0" eaLnBrk="1" latinLnBrk="0" hangingPunct="1">
              <a:defRPr sz="2333" kern="1200">
                <a:solidFill>
                  <a:schemeClr val="tx1"/>
                </a:solidFill>
                <a:latin typeface="+mn-lt"/>
                <a:ea typeface="+mn-ea"/>
                <a:cs typeface="+mn-cs"/>
              </a:defRPr>
            </a:lvl3pPr>
            <a:lvl4pPr marL="1777868" algn="l" defTabSz="1185245" rtl="0" eaLnBrk="1" latinLnBrk="0" hangingPunct="1">
              <a:defRPr sz="2333" kern="1200">
                <a:solidFill>
                  <a:schemeClr val="tx1"/>
                </a:solidFill>
                <a:latin typeface="+mn-lt"/>
                <a:ea typeface="+mn-ea"/>
                <a:cs typeface="+mn-cs"/>
              </a:defRPr>
            </a:lvl4pPr>
            <a:lvl5pPr marL="2370491" algn="l" defTabSz="1185245" rtl="0" eaLnBrk="1" latinLnBrk="0" hangingPunct="1">
              <a:defRPr sz="2333" kern="1200">
                <a:solidFill>
                  <a:schemeClr val="tx1"/>
                </a:solidFill>
                <a:latin typeface="+mn-lt"/>
                <a:ea typeface="+mn-ea"/>
                <a:cs typeface="+mn-cs"/>
              </a:defRPr>
            </a:lvl5pPr>
            <a:lvl6pPr marL="2963113" algn="l" defTabSz="1185245" rtl="0" eaLnBrk="1" latinLnBrk="0" hangingPunct="1">
              <a:defRPr sz="2333" kern="1200">
                <a:solidFill>
                  <a:schemeClr val="tx1"/>
                </a:solidFill>
                <a:latin typeface="+mn-lt"/>
                <a:ea typeface="+mn-ea"/>
                <a:cs typeface="+mn-cs"/>
              </a:defRPr>
            </a:lvl6pPr>
            <a:lvl7pPr marL="3555736" algn="l" defTabSz="1185245" rtl="0" eaLnBrk="1" latinLnBrk="0" hangingPunct="1">
              <a:defRPr sz="2333" kern="1200">
                <a:solidFill>
                  <a:schemeClr val="tx1"/>
                </a:solidFill>
                <a:latin typeface="+mn-lt"/>
                <a:ea typeface="+mn-ea"/>
                <a:cs typeface="+mn-cs"/>
              </a:defRPr>
            </a:lvl7pPr>
            <a:lvl8pPr marL="4148358" algn="l" defTabSz="1185245" rtl="0" eaLnBrk="1" latinLnBrk="0" hangingPunct="1">
              <a:defRPr sz="2333" kern="1200">
                <a:solidFill>
                  <a:schemeClr val="tx1"/>
                </a:solidFill>
                <a:latin typeface="+mn-lt"/>
                <a:ea typeface="+mn-ea"/>
                <a:cs typeface="+mn-cs"/>
              </a:defRPr>
            </a:lvl8pPr>
            <a:lvl9pPr marL="4740981" algn="l" defTabSz="1185245" rtl="0" eaLnBrk="1" latinLnBrk="0" hangingPunct="1">
              <a:defRPr sz="2333" kern="1200">
                <a:solidFill>
                  <a:schemeClr val="tx1"/>
                </a:solidFill>
                <a:latin typeface="+mn-lt"/>
                <a:ea typeface="+mn-ea"/>
                <a:cs typeface="+mn-cs"/>
              </a:defRPr>
            </a:lvl9pPr>
          </a:lstStyle>
          <a:p>
            <a:pPr algn="r"/>
            <a:r>
              <a:rPr lang="en-US" sz="3600" b="1" dirty="0">
                <a:solidFill>
                  <a:srgbClr val="620709"/>
                </a:solidFill>
              </a:rPr>
              <a:t>100 %</a:t>
            </a:r>
          </a:p>
        </p:txBody>
      </p:sp>
      <p:grpSp>
        <p:nvGrpSpPr>
          <p:cNvPr id="106" name="Group 105"/>
          <p:cNvGrpSpPr/>
          <p:nvPr/>
        </p:nvGrpSpPr>
        <p:grpSpPr>
          <a:xfrm>
            <a:off x="26576629" y="9638021"/>
            <a:ext cx="3810475" cy="4467356"/>
            <a:chOff x="24351859" y="10891863"/>
            <a:chExt cx="5099969" cy="2881815"/>
          </a:xfrm>
        </p:grpSpPr>
        <p:sp>
          <p:nvSpPr>
            <p:cNvPr id="107" name="Rectangle 106"/>
            <p:cNvSpPr/>
            <p:nvPr/>
          </p:nvSpPr>
          <p:spPr>
            <a:xfrm>
              <a:off x="24351859" y="10891863"/>
              <a:ext cx="5099969" cy="2881815"/>
            </a:xfrm>
            <a:prstGeom prst="rect">
              <a:avLst/>
            </a:prstGeom>
            <a:solidFill>
              <a:srgbClr val="FF6E00">
                <a:alpha val="87000"/>
              </a:srgbClr>
            </a:solidFill>
          </p:spPr>
          <p:txBody>
            <a:bodyPr wrap="square">
              <a:noAutofit/>
            </a:bodyPr>
            <a:lstStyle/>
            <a:p>
              <a:pPr marL="190500"/>
              <a:r>
                <a:rPr lang="en-US" sz="3200" b="1" dirty="0">
                  <a:solidFill>
                    <a:schemeClr val="bg1"/>
                  </a:solidFill>
                </a:rPr>
                <a:t>The Indexing Effect</a:t>
              </a:r>
            </a:p>
          </p:txBody>
        </p:sp>
        <p:sp>
          <p:nvSpPr>
            <p:cNvPr id="108" name="Rectangle 107"/>
            <p:cNvSpPr/>
            <p:nvPr/>
          </p:nvSpPr>
          <p:spPr>
            <a:xfrm>
              <a:off x="24502101" y="11226771"/>
              <a:ext cx="4626708" cy="2468880"/>
            </a:xfrm>
            <a:prstGeom prst="rect">
              <a:avLst/>
            </a:prstGeom>
            <a:solidFill>
              <a:schemeClr val="bg1"/>
            </a:solidFill>
          </p:spPr>
          <p:txBody>
            <a:bodyPr wrap="square">
              <a:noAutofit/>
            </a:bodyPr>
            <a:lstStyle/>
            <a:p>
              <a:pPr marL="63500"/>
              <a:r>
                <a:rPr lang="en-US" sz="3000" dirty="0">
                  <a:solidFill>
                    <a:schemeClr val="bg1">
                      <a:lumMod val="50000"/>
                    </a:schemeClr>
                  </a:solidFill>
                </a:rPr>
                <a:t>Ongoing indexing likely explains differences between searches conducted with the PubMed filter in March and April.</a:t>
              </a:r>
            </a:p>
          </p:txBody>
        </p:sp>
      </p:gr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4311" b="8889"/>
          <a:stretch/>
        </p:blipFill>
        <p:spPr>
          <a:xfrm>
            <a:off x="33529828" y="10170875"/>
            <a:ext cx="5979872" cy="2090709"/>
          </a:xfrm>
          <a:prstGeom prst="rect">
            <a:avLst/>
          </a:prstGeom>
        </p:spPr>
      </p:pic>
      <p:graphicFrame>
        <p:nvGraphicFramePr>
          <p:cNvPr id="110" name="Chart 109"/>
          <p:cNvGraphicFramePr>
            <a:graphicFrameLocks noChangeAspect="1"/>
          </p:cNvGraphicFramePr>
          <p:nvPr>
            <p:extLst/>
          </p:nvPr>
        </p:nvGraphicFramePr>
        <p:xfrm>
          <a:off x="99610" y="11015849"/>
          <a:ext cx="10458679" cy="5090784"/>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38441071" y="17468570"/>
            <a:ext cx="2188291" cy="523220"/>
          </a:xfrm>
          <a:prstGeom prst="rect">
            <a:avLst/>
          </a:prstGeom>
        </p:spPr>
        <p:txBody>
          <a:bodyPr wrap="none">
            <a:spAutoFit/>
          </a:bodyPr>
          <a:lstStyle/>
          <a:p>
            <a:r>
              <a:rPr lang="en-US" sz="2800" b="1" dirty="0">
                <a:solidFill>
                  <a:srgbClr val="FF6E00"/>
                </a:solidFill>
                <a:cs typeface="Calibri"/>
              </a:rPr>
              <a:t>Revised Filter</a:t>
            </a:r>
            <a:endParaRPr lang="en-US" sz="2800" b="1" dirty="0">
              <a:solidFill>
                <a:srgbClr val="FF6E00"/>
              </a:solidFill>
            </a:endParaRPr>
          </a:p>
        </p:txBody>
      </p:sp>
      <p:sp>
        <p:nvSpPr>
          <p:cNvPr id="13" name="Rectangle 12"/>
          <p:cNvSpPr/>
          <p:nvPr/>
        </p:nvSpPr>
        <p:spPr>
          <a:xfrm>
            <a:off x="22775500" y="31368286"/>
            <a:ext cx="18123271" cy="4206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48652" y="31406886"/>
            <a:ext cx="365760" cy="365760"/>
          </a:xfrm>
          <a:prstGeom prst="rect">
            <a:avLst/>
          </a:prstGeom>
          <a:solidFill>
            <a:srgbClr val="CE662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p:cNvSpPr/>
          <p:nvPr/>
        </p:nvSpPr>
        <p:spPr>
          <a:xfrm>
            <a:off x="23230068" y="31393687"/>
            <a:ext cx="8471486" cy="392159"/>
          </a:xfrm>
          <a:prstGeom prst="rect">
            <a:avLst/>
          </a:prstGeom>
        </p:spPr>
        <p:txBody>
          <a:bodyPr wrap="none">
            <a:spAutoFit/>
          </a:bodyPr>
          <a:lstStyle/>
          <a:p>
            <a:pPr>
              <a:lnSpc>
                <a:spcPct val="115000"/>
              </a:lnSpc>
              <a:spcAft>
                <a:spcPts val="1000"/>
              </a:spcAft>
            </a:pPr>
            <a:r>
              <a:rPr lang="en-US" sz="18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Previously included terms in existing filter that have been revised, usually with truncation</a:t>
            </a:r>
            <a:endParaRPr lang="en-US" sz="18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1" name="Rectangle 110"/>
          <p:cNvSpPr/>
          <p:nvPr/>
        </p:nvSpPr>
        <p:spPr>
          <a:xfrm>
            <a:off x="31858610" y="31406886"/>
            <a:ext cx="365760" cy="365760"/>
          </a:xfrm>
          <a:prstGeom prst="rect">
            <a:avLst/>
          </a:prstGeom>
          <a:solidFill>
            <a:srgbClr val="FBC70A"/>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5" name="Rectangle 24"/>
          <p:cNvSpPr/>
          <p:nvPr/>
        </p:nvSpPr>
        <p:spPr>
          <a:xfrm>
            <a:off x="32257376" y="31393687"/>
            <a:ext cx="8596136" cy="392159"/>
          </a:xfrm>
          <a:prstGeom prst="rect">
            <a:avLst/>
          </a:prstGeom>
        </p:spPr>
        <p:txBody>
          <a:bodyPr wrap="none">
            <a:spAutoFit/>
          </a:bodyPr>
          <a:lstStyle/>
          <a:p>
            <a:pPr>
              <a:lnSpc>
                <a:spcPct val="115000"/>
              </a:lnSpc>
              <a:spcAft>
                <a:spcPts val="1000"/>
              </a:spcAft>
            </a:pPr>
            <a:r>
              <a:rPr lang="en-US" sz="1800" i="1" dirty="0">
                <a:solidFill>
                  <a:schemeClr val="tx1">
                    <a:lumMod val="75000"/>
                    <a:lumOff val="25000"/>
                  </a:schemeClr>
                </a:solidFill>
                <a:latin typeface="Calibri" panose="020F0502020204030204" pitchFamily="34" charset="0"/>
                <a:ea typeface="Calibri" panose="020F0502020204030204" pitchFamily="34" charset="0"/>
                <a:cs typeface="Times New Roman" panose="02020603050405020304" pitchFamily="18" charset="0"/>
              </a:rPr>
              <a:t>New term (no variations of this term are present in corresponding section of existing filter)</a:t>
            </a:r>
            <a:endParaRPr lang="en-US" sz="1800" dirty="0">
              <a:solidFill>
                <a:schemeClr val="tx1">
                  <a:lumMod val="75000"/>
                  <a:lumOff val="2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6227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2761</TotalTime>
  <Words>1498</Words>
  <Application>Microsoft Office PowerPoint</Application>
  <PresentationFormat>Custom</PresentationFormat>
  <Paragraphs>150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Qorvette Eileen Wafford</dc:creator>
  <cp:lastModifiedBy>Qorvette Eileen Wafford</cp:lastModifiedBy>
  <cp:revision>317</cp:revision>
  <dcterms:created xsi:type="dcterms:W3CDTF">2018-04-26T20:32:33Z</dcterms:created>
  <dcterms:modified xsi:type="dcterms:W3CDTF">2018-07-02T15:36:52Z</dcterms:modified>
</cp:coreProperties>
</file>