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57" r:id="rId3"/>
    <p:sldId id="264" r:id="rId4"/>
    <p:sldId id="270" r:id="rId5"/>
    <p:sldId id="304" r:id="rId6"/>
    <p:sldId id="305" r:id="rId7"/>
    <p:sldId id="258" r:id="rId8"/>
    <p:sldId id="287" r:id="rId9"/>
    <p:sldId id="277" r:id="rId10"/>
    <p:sldId id="281" r:id="rId11"/>
    <p:sldId id="280" r:id="rId12"/>
    <p:sldId id="283" r:id="rId13"/>
    <p:sldId id="284" r:id="rId14"/>
    <p:sldId id="285" r:id="rId15"/>
    <p:sldId id="286" r:id="rId16"/>
    <p:sldId id="282" r:id="rId17"/>
    <p:sldId id="278" r:id="rId18"/>
    <p:sldId id="288" r:id="rId19"/>
    <p:sldId id="289" r:id="rId20"/>
    <p:sldId id="290" r:id="rId21"/>
    <p:sldId id="269" r:id="rId22"/>
    <p:sldId id="275" r:id="rId23"/>
    <p:sldId id="293" r:id="rId24"/>
    <p:sldId id="294" r:id="rId25"/>
    <p:sldId id="268" r:id="rId26"/>
    <p:sldId id="276" r:id="rId27"/>
    <p:sldId id="292" r:id="rId28"/>
    <p:sldId id="295" r:id="rId29"/>
    <p:sldId id="296" r:id="rId30"/>
    <p:sldId id="297" r:id="rId31"/>
    <p:sldId id="299" r:id="rId32"/>
    <p:sldId id="291" r:id="rId33"/>
    <p:sldId id="301" r:id="rId34"/>
    <p:sldId id="303" r:id="rId35"/>
    <p:sldId id="307" r:id="rId36"/>
    <p:sldId id="306" r:id="rId37"/>
    <p:sldId id="300"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66"/>
    <a:srgbClr val="CCFFFF"/>
    <a:srgbClr val="33CCCC"/>
    <a:srgbClr val="2CB1AE"/>
    <a:srgbClr val="006666"/>
    <a:srgbClr val="660033"/>
    <a:srgbClr val="003300"/>
    <a:srgbClr val="A50021"/>
    <a:srgbClr val="008080"/>
    <a:srgbClr val="8A00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68043" autoAdjust="0"/>
  </p:normalViewPr>
  <p:slideViewPr>
    <p:cSldViewPr snapToGrid="0">
      <p:cViewPr varScale="1">
        <p:scale>
          <a:sx n="47" d="100"/>
          <a:sy n="47" d="100"/>
        </p:scale>
        <p:origin x="1416" y="42"/>
      </p:cViewPr>
      <p:guideLst/>
    </p:cSldViewPr>
  </p:slideViewPr>
  <p:notesTextViewPr>
    <p:cViewPr>
      <p:scale>
        <a:sx n="1" d="1"/>
        <a:sy n="1" d="1"/>
      </p:scale>
      <p:origin x="0" y="0"/>
    </p:cViewPr>
  </p:notesTextViewPr>
  <p:notesViewPr>
    <p:cSldViewPr snapToGrid="0">
      <p:cViewPr varScale="1">
        <p:scale>
          <a:sx n="97" d="100"/>
          <a:sy n="97" d="100"/>
        </p:scale>
        <p:origin x="3534" y="10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20D5DA00-7786-4EF8-B102-01A877C86484}"/>
    <pc:docChg chg="modSld">
      <pc:chgData name="" userId="" providerId="" clId="Web-{20D5DA00-7786-4EF8-B102-01A877C86484}" dt="2018-06-26T19:44:56.471" v="175" actId="20577"/>
      <pc:docMkLst>
        <pc:docMk/>
      </pc:docMkLst>
      <pc:sldChg chg="modSp modNotes">
        <pc:chgData name="" userId="" providerId="" clId="Web-{20D5DA00-7786-4EF8-B102-01A877C86484}" dt="2018-06-26T19:44:53.533" v="173" actId="20577"/>
        <pc:sldMkLst>
          <pc:docMk/>
          <pc:sldMk cId="631989691" sldId="278"/>
        </pc:sldMkLst>
        <pc:spChg chg="mod">
          <ac:chgData name="" userId="" providerId="" clId="Web-{20D5DA00-7786-4EF8-B102-01A877C86484}" dt="2018-06-26T19:44:53.533" v="173" actId="20577"/>
          <ac:spMkLst>
            <pc:docMk/>
            <pc:sldMk cId="631989691" sldId="278"/>
            <ac:spMk id="3" creationId="{00000000-0000-0000-0000-000000000000}"/>
          </ac:spMkLst>
        </pc:spChg>
      </pc:sldChg>
      <pc:sldChg chg="modNotes">
        <pc:chgData name="" userId="" providerId="" clId="Web-{20D5DA00-7786-4EF8-B102-01A877C86484}" dt="2018-06-26T19:41:10.337" v="112"/>
        <pc:sldMkLst>
          <pc:docMk/>
          <pc:sldMk cId="4128057421" sldId="280"/>
        </pc:sldMkLst>
      </pc:sldChg>
    </pc:docChg>
  </pc:docChgLst>
  <pc:docChgLst>
    <pc:chgData clId="Web-{ADDA0390-A442-4012-9449-09C277AB9359}"/>
    <pc:docChg chg="modSld">
      <pc:chgData name="" userId="" providerId="" clId="Web-{ADDA0390-A442-4012-9449-09C277AB9359}" dt="2018-06-26T19:50:28.627" v="30"/>
      <pc:docMkLst>
        <pc:docMk/>
      </pc:docMkLst>
      <pc:sldChg chg="modNotes">
        <pc:chgData name="" userId="" providerId="" clId="Web-{ADDA0390-A442-4012-9449-09C277AB9359}" dt="2018-06-26T19:50:28.627" v="30"/>
        <pc:sldMkLst>
          <pc:docMk/>
          <pc:sldMk cId="3995392151" sldId="269"/>
        </pc:sldMkLst>
      </pc:sldChg>
    </pc:docChg>
  </pc:docChgLst>
  <pc:docChgLst>
    <pc:chgData clId="Web-{C21B84E0-CF20-4789-9BE0-1D10D5DAD6A5}"/>
    <pc:docChg chg="delSld">
      <pc:chgData name="" userId="" providerId="" clId="Web-{C21B84E0-CF20-4789-9BE0-1D10D5DAD6A5}" dt="2018-06-26T20:24:00.557" v="0"/>
      <pc:docMkLst>
        <pc:docMk/>
      </pc:docMkLst>
      <pc:sldChg chg="del">
        <pc:chgData name="" userId="" providerId="" clId="Web-{C21B84E0-CF20-4789-9BE0-1D10D5DAD6A5}" dt="2018-06-26T20:24:00.557" v="0"/>
        <pc:sldMkLst>
          <pc:docMk/>
          <pc:sldMk cId="3464813692" sldId="30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E98E1C-B036-48AC-B1EA-CD3EC397CA56}" type="datetimeFigureOut">
              <a:rPr lang="en-US" smtClean="0"/>
              <a:t>6/28/2018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87B8FC-8CED-4474-A6E3-5D3964812371}" type="slidenum">
              <a:rPr lang="en-US" smtClean="0"/>
              <a:t>‹#›</a:t>
            </a:fld>
            <a:endParaRPr lang="en-US"/>
          </a:p>
        </p:txBody>
      </p:sp>
    </p:spTree>
    <p:extLst>
      <p:ext uri="{BB962C8B-B14F-4D97-AF65-F5344CB8AC3E}">
        <p14:creationId xmlns:p14="http://schemas.microsoft.com/office/powerpoint/2010/main" val="2650589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doi.org/10.1016/0048-7333(83)90005-7"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link-springer-com.ezproxy.galter.northwestern.edu/article/10.1007/s11192-012-0904-5"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images.webofknowledge.com/images/help/WOK/hs_document_types.html"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link-springer-com.ezproxy.galter.northwestern.edu/article/10.1007/s11192-012-0904-5"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images.webofknowledge.com/images/help/WOK/hs_document_types.html"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link.springer.com/article/10.1007/s11192-013-0984-x#CR1"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sciencedirect.com/science/article/pii/S1751157710000106?via%3Dihub#bib7" TargetMode="External"/><Relationship Id="rId2" Type="http://schemas.openxmlformats.org/officeDocument/2006/relationships/slide" Target="../slides/slide26.xml"/><Relationship Id="rId1" Type="http://schemas.openxmlformats.org/officeDocument/2006/relationships/notesMaster" Target="../notesMasters/notesMaster1.xml"/><Relationship Id="rId6" Type="http://schemas.openxmlformats.org/officeDocument/2006/relationships/hyperlink" Target="https://www.sciencedirect.com/science/article/pii/S1751157710000969?via%3Dihub" TargetMode="External"/><Relationship Id="rId5" Type="http://schemas.openxmlformats.org/officeDocument/2006/relationships/hyperlink" Target="https://www.sciencedirect.com/science/article/pii/S1751157710000106?via%3Dihub" TargetMode="External"/><Relationship Id="rId4" Type="http://schemas.openxmlformats.org/officeDocument/2006/relationships/hyperlink" Target="https://www.sciencedirect.com/science/article/pii/S1751157710000106?via%3Dihub#bib24"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87B8FC-8CED-4474-A6E3-5D3964812371}" type="slidenum">
              <a:rPr lang="en-US" smtClean="0"/>
              <a:t>1</a:t>
            </a:fld>
            <a:endParaRPr lang="en-US"/>
          </a:p>
        </p:txBody>
      </p:sp>
    </p:spTree>
    <p:extLst>
      <p:ext uri="{BB962C8B-B14F-4D97-AF65-F5344CB8AC3E}">
        <p14:creationId xmlns:p14="http://schemas.microsoft.com/office/powerpoint/2010/main" val="12760562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87B8FC-8CED-4474-A6E3-5D3964812371}" type="slidenum">
              <a:rPr lang="en-US" smtClean="0"/>
              <a:t>2</a:t>
            </a:fld>
            <a:endParaRPr lang="en-US"/>
          </a:p>
        </p:txBody>
      </p:sp>
    </p:spTree>
    <p:extLst>
      <p:ext uri="{BB962C8B-B14F-4D97-AF65-F5344CB8AC3E}">
        <p14:creationId xmlns:p14="http://schemas.microsoft.com/office/powerpoint/2010/main" val="3456396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“In order to establish priorities between research groups competing for scarce funds, one of the most important pieces of information needed by science policy-makers is an assessment of those groups' recent scientific performance.”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Martin BR, Irvine J. Assessing basic research. some partial indicators of scientific progress in radio astronomy. Res Policy [Internet]. 1983;12(2):61-90. </a:t>
            </a:r>
            <a:r>
              <a:rPr lang="en-US" sz="1200" dirty="0">
                <a:hlinkClick r:id="rId3" tooltip="Persistent link using digital object identifier"/>
              </a:rPr>
              <a:t>https://doi.org/10.1016/0048-7333(83)90005-7</a:t>
            </a:r>
            <a:endParaRPr lang="en-US" sz="1200" dirty="0"/>
          </a:p>
          <a:p>
            <a:endParaRPr lang="en-US" dirty="0"/>
          </a:p>
        </p:txBody>
      </p:sp>
      <p:sp>
        <p:nvSpPr>
          <p:cNvPr id="4" name="Slide Number Placeholder 3"/>
          <p:cNvSpPr>
            <a:spLocks noGrp="1"/>
          </p:cNvSpPr>
          <p:nvPr>
            <p:ph type="sldNum" sz="quarter" idx="10"/>
          </p:nvPr>
        </p:nvSpPr>
        <p:spPr/>
        <p:txBody>
          <a:bodyPr/>
          <a:lstStyle/>
          <a:p>
            <a:fld id="{8787B8FC-8CED-4474-A6E3-5D3964812371}" type="slidenum">
              <a:rPr lang="en-US" smtClean="0"/>
              <a:t>4</a:t>
            </a:fld>
            <a:endParaRPr lang="en-US"/>
          </a:p>
        </p:txBody>
      </p:sp>
    </p:spTree>
    <p:extLst>
      <p:ext uri="{BB962C8B-B14F-4D97-AF65-F5344CB8AC3E}">
        <p14:creationId xmlns:p14="http://schemas.microsoft.com/office/powerpoint/2010/main" val="10905533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“Publications from fields or journals with a high expected number of citations have more weight than publications from fields or journals with a low expected number of citations. Similarly, older publications have more weight than newer ones and ordinary articles generally have more weight than letters.”</a:t>
            </a:r>
          </a:p>
          <a:p>
            <a:r>
              <a:rPr lang="en-US" dirty="0"/>
              <a:t>https://www.sciencedirect.com/science/article/pii/S1751157710000301</a:t>
            </a:r>
          </a:p>
          <a:p>
            <a:endParaRPr lang="en-US" dirty="0"/>
          </a:p>
        </p:txBody>
      </p:sp>
      <p:sp>
        <p:nvSpPr>
          <p:cNvPr id="4" name="Slide Number Placeholder 3"/>
          <p:cNvSpPr>
            <a:spLocks noGrp="1"/>
          </p:cNvSpPr>
          <p:nvPr>
            <p:ph type="sldNum" sz="quarter" idx="10"/>
          </p:nvPr>
        </p:nvSpPr>
        <p:spPr/>
        <p:txBody>
          <a:bodyPr/>
          <a:lstStyle/>
          <a:p>
            <a:fld id="{8787B8FC-8CED-4474-A6E3-5D3964812371}" type="slidenum">
              <a:rPr lang="en-US" smtClean="0"/>
              <a:t>7</a:t>
            </a:fld>
            <a:endParaRPr lang="en-US"/>
          </a:p>
        </p:txBody>
      </p:sp>
    </p:spTree>
    <p:extLst>
      <p:ext uri="{BB962C8B-B14F-4D97-AF65-F5344CB8AC3E}">
        <p14:creationId xmlns:p14="http://schemas.microsoft.com/office/powerpoint/2010/main" val="15348468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87B8FC-8CED-4474-A6E3-5D3964812371}" type="slidenum">
              <a:rPr lang="en-US" smtClean="0"/>
              <a:t>8</a:t>
            </a:fld>
            <a:endParaRPr lang="en-US"/>
          </a:p>
        </p:txBody>
      </p:sp>
    </p:spTree>
    <p:extLst>
      <p:ext uri="{BB962C8B-B14F-4D97-AF65-F5344CB8AC3E}">
        <p14:creationId xmlns:p14="http://schemas.microsoft.com/office/powerpoint/2010/main" val="802429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Editorials are a particular type of publications, as they can have various meanings within the journal. The formal definition of the editorial materials in the Web of Science is: An article that gives the opinions of a person, group, or organization. Includes editorials, interviews, commentary, discussions between individual, post-paper discussions, round table symposia, and clinical conferences.</a:t>
            </a:r>
          </a:p>
          <a:p>
            <a:r>
              <a:rPr lang="en-US" dirty="0">
                <a:hlinkClick r:id="rId3"/>
              </a:rPr>
              <a:t>https://link-springer-com.ezproxy.galter.northwestern.edu/article/10.1007/s11192-012-0904-5</a:t>
            </a:r>
            <a:endParaRPr lang="en-US" dirty="0">
              <a:cs typeface="Calibri"/>
              <a:hlinkClick r:id="rId3"/>
            </a:endParaRPr>
          </a:p>
          <a:p>
            <a:endParaRPr lang="en-US" dirty="0">
              <a:cs typeface="Calibri"/>
            </a:endParaRPr>
          </a:p>
          <a:p>
            <a:r>
              <a:rPr lang="en-US" dirty="0">
                <a:cs typeface="Calibri"/>
              </a:rPr>
              <a:t>WOS Document Type Definitions: </a:t>
            </a:r>
            <a:r>
              <a:rPr lang="en-US" dirty="0">
                <a:hlinkClick r:id="rId4"/>
              </a:rPr>
              <a:t>https://images.webofknowledge.com/images/help/WOK/hs_document_types.html</a:t>
            </a:r>
            <a:endParaRPr lang="en-US" dirty="0">
              <a:cs typeface="Calibri"/>
              <a:hlinkClick r:id="rId4"/>
            </a:endParaRPr>
          </a:p>
          <a:p>
            <a:endParaRPr lang="en-US" dirty="0">
              <a:cs typeface="Calibri"/>
            </a:endParaRPr>
          </a:p>
          <a:p>
            <a:r>
              <a:rPr lang="en-US" b="1" dirty="0"/>
              <a:t>Document Type</a:t>
            </a:r>
            <a:r>
              <a:rPr lang="en-US" dirty="0"/>
              <a:t> </a:t>
            </a:r>
            <a:r>
              <a:rPr lang="en-US" b="1" dirty="0"/>
              <a:t>Description</a:t>
            </a:r>
            <a:r>
              <a:rPr lang="en-US" dirty="0"/>
              <a:t> </a:t>
            </a:r>
            <a:endParaRPr lang="en-US" dirty="0">
              <a:cs typeface="Calibri"/>
            </a:endParaRPr>
          </a:p>
          <a:p>
            <a:r>
              <a:rPr lang="en-US" dirty="0"/>
              <a:t>Abstract</a:t>
            </a:r>
            <a:r>
              <a:rPr lang="en-US" dirty="0">
                <a:cs typeface="Calibri"/>
              </a:rPr>
              <a:t>: </a:t>
            </a:r>
            <a:r>
              <a:rPr lang="en-US" dirty="0"/>
              <a:t>An overview or summary of research submitted to or presented at a meeting. </a:t>
            </a:r>
            <a:endParaRPr lang="en-US" dirty="0">
              <a:cs typeface="Calibri"/>
            </a:endParaRPr>
          </a:p>
          <a:p>
            <a:r>
              <a:rPr lang="en-US" dirty="0"/>
              <a:t>Art and Literature</a:t>
            </a:r>
            <a:r>
              <a:rPr lang="en-US" dirty="0">
                <a:cs typeface="Calibri"/>
              </a:rPr>
              <a:t>: </a:t>
            </a:r>
            <a:r>
              <a:rPr lang="en-US" dirty="0"/>
              <a:t>An original work of fiction, music, poetry, or a script.</a:t>
            </a:r>
            <a:endParaRPr lang="en-US" dirty="0">
              <a:cs typeface="Calibri"/>
            </a:endParaRPr>
          </a:p>
          <a:p>
            <a:r>
              <a:rPr lang="en-US" dirty="0"/>
              <a:t>Article</a:t>
            </a:r>
            <a:r>
              <a:rPr lang="en-US" dirty="0">
                <a:cs typeface="Calibri"/>
              </a:rPr>
              <a:t>: </a:t>
            </a:r>
            <a:r>
              <a:rPr lang="en-US" dirty="0"/>
              <a:t>A published research paper.</a:t>
            </a:r>
            <a:endParaRPr lang="en-US" dirty="0">
              <a:cs typeface="Calibri"/>
            </a:endParaRPr>
          </a:p>
          <a:p>
            <a:r>
              <a:rPr lang="en-US" dirty="0"/>
              <a:t>Bibliography</a:t>
            </a:r>
            <a:r>
              <a:rPr lang="en-US" dirty="0">
                <a:cs typeface="Calibri"/>
              </a:rPr>
              <a:t>: </a:t>
            </a:r>
            <a:r>
              <a:rPr lang="en-US" dirty="0"/>
              <a:t>A listing of publications typically devoted to a particular topic, author, or time period</a:t>
            </a:r>
            <a:endParaRPr lang="en-US" dirty="0">
              <a:cs typeface="Calibri"/>
            </a:endParaRPr>
          </a:p>
          <a:p>
            <a:r>
              <a:rPr lang="en-US" dirty="0"/>
              <a:t>Biography</a:t>
            </a:r>
            <a:r>
              <a:rPr lang="en-US" dirty="0">
                <a:cs typeface="Calibri"/>
              </a:rPr>
              <a:t>: </a:t>
            </a:r>
            <a:r>
              <a:rPr lang="en-US" dirty="0"/>
              <a:t>An article or publication, usually containing a bibliography, on the life and works of an individual.</a:t>
            </a:r>
            <a:endParaRPr lang="en-US" dirty="0">
              <a:cs typeface="Calibri"/>
            </a:endParaRPr>
          </a:p>
          <a:p>
            <a:r>
              <a:rPr lang="en-US" dirty="0"/>
              <a:t>Book</a:t>
            </a:r>
            <a:r>
              <a:rPr lang="en-US" dirty="0">
                <a:cs typeface="Calibri"/>
              </a:rPr>
              <a:t>: </a:t>
            </a:r>
            <a:r>
              <a:rPr lang="en-US" dirty="0"/>
              <a:t>A monograph or publication written on a specific topic.</a:t>
            </a:r>
            <a:endParaRPr lang="en-US" dirty="0">
              <a:cs typeface="Calibri"/>
            </a:endParaRPr>
          </a:p>
          <a:p>
            <a:r>
              <a:rPr lang="en-US" dirty="0"/>
              <a:t>Case Report</a:t>
            </a:r>
            <a:r>
              <a:rPr lang="en-US" dirty="0">
                <a:cs typeface="Calibri"/>
              </a:rPr>
              <a:t>: </a:t>
            </a:r>
            <a:r>
              <a:rPr lang="en-US" dirty="0"/>
              <a:t>A description of the presentation, diagnosis and treatment of a patient.</a:t>
            </a:r>
            <a:endParaRPr lang="en-US" dirty="0">
              <a:cs typeface="Calibri"/>
            </a:endParaRPr>
          </a:p>
          <a:p>
            <a:r>
              <a:rPr lang="en-US" dirty="0"/>
              <a:t>Clinical Trial</a:t>
            </a:r>
            <a:r>
              <a:rPr lang="en-US" dirty="0">
                <a:cs typeface="Calibri"/>
              </a:rPr>
              <a:t>: </a:t>
            </a:r>
            <a:r>
              <a:rPr lang="en-US" dirty="0"/>
              <a:t>A study performed on patients to test the safety and efficacy of medical procedures.</a:t>
            </a:r>
            <a:endParaRPr lang="en-US" dirty="0">
              <a:cs typeface="Calibri"/>
            </a:endParaRPr>
          </a:p>
          <a:p>
            <a:r>
              <a:rPr lang="en-US" dirty="0"/>
              <a:t>Correction</a:t>
            </a:r>
            <a:r>
              <a:rPr lang="en-US" dirty="0">
                <a:cs typeface="Calibri"/>
              </a:rPr>
              <a:t>: </a:t>
            </a:r>
            <a:r>
              <a:rPr lang="en-US" dirty="0"/>
              <a:t>A second citation of an article or publication for the purpose of correcting an error.</a:t>
            </a:r>
            <a:endParaRPr lang="en-US" dirty="0">
              <a:cs typeface="Calibri"/>
            </a:endParaRPr>
          </a:p>
          <a:p>
            <a:r>
              <a:rPr lang="en-US" dirty="0"/>
              <a:t>Data Paper</a:t>
            </a:r>
            <a:r>
              <a:rPr lang="en-US" dirty="0">
                <a:cs typeface="Calibri"/>
              </a:rPr>
              <a:t>: </a:t>
            </a:r>
            <a:r>
              <a:rPr lang="en-US" dirty="0"/>
              <a:t>A scholarly publication describing a particular dataset or collection of datasets and usually published in the form of a peer-reviewed article in a scholarly journal. The main purpose of a data paper is to provide facts about the data (metadata, such as data collection, access, features </a:t>
            </a:r>
            <a:r>
              <a:rPr lang="en-US" dirty="0" err="1"/>
              <a:t>etc</a:t>
            </a:r>
            <a:r>
              <a:rPr lang="en-US" dirty="0"/>
              <a:t>) rather than analysis and research in support of the data, as found in a conventional research article.</a:t>
            </a:r>
            <a:endParaRPr lang="en-US" dirty="0">
              <a:cs typeface="Calibri"/>
            </a:endParaRPr>
          </a:p>
          <a:p>
            <a:r>
              <a:rPr lang="en-US" dirty="0"/>
              <a:t>Data Set</a:t>
            </a:r>
            <a:r>
              <a:rPr lang="en-US" dirty="0">
                <a:cs typeface="Calibri"/>
              </a:rPr>
              <a:t>: </a:t>
            </a:r>
            <a:r>
              <a:rPr lang="en-US" dirty="0"/>
              <a:t>A single or coherent set of data (or a data file) provided by the repository as part of a collection, data study, or experiment. These can be of multiple file formats such as spreadsheet, video, and audio.</a:t>
            </a:r>
            <a:endParaRPr lang="en-US" dirty="0">
              <a:cs typeface="Calibri"/>
            </a:endParaRPr>
          </a:p>
          <a:p>
            <a:r>
              <a:rPr lang="en-US" dirty="0"/>
              <a:t>Data Study</a:t>
            </a:r>
            <a:r>
              <a:rPr lang="en-US" dirty="0">
                <a:cs typeface="Calibri"/>
              </a:rPr>
              <a:t>: </a:t>
            </a:r>
            <a:r>
              <a:rPr lang="en-US" dirty="0"/>
              <a:t>A description of studies or experiments held in repositories with the associated data used in the data study. These are linked to a repository and may optionally link to Data Set records relating to the more granular data files. </a:t>
            </a:r>
            <a:endParaRPr lang="en-US" dirty="0">
              <a:cs typeface="Calibri"/>
            </a:endParaRPr>
          </a:p>
          <a:p>
            <a:r>
              <a:rPr lang="en-US" dirty="0"/>
              <a:t>Editorial</a:t>
            </a:r>
            <a:r>
              <a:rPr lang="en-US" dirty="0">
                <a:cs typeface="Calibri"/>
              </a:rPr>
              <a:t>: </a:t>
            </a:r>
            <a:r>
              <a:rPr lang="en-US" dirty="0"/>
              <a:t>An authored viewpoint on a topic.  It includes discussions, commentary and opinion pieces.</a:t>
            </a:r>
            <a:endParaRPr lang="en-US" dirty="0">
              <a:cs typeface="Calibri"/>
            </a:endParaRPr>
          </a:p>
          <a:p>
            <a:r>
              <a:rPr lang="en-US" dirty="0"/>
              <a:t>Government Publication</a:t>
            </a:r>
            <a:r>
              <a:rPr lang="en-US" dirty="0">
                <a:cs typeface="Calibri"/>
              </a:rPr>
              <a:t>: </a:t>
            </a:r>
            <a:r>
              <a:rPr lang="en-US" dirty="0"/>
              <a:t>A publication produced by national, state, or local government. </a:t>
            </a:r>
            <a:endParaRPr lang="en-US" dirty="0">
              <a:cs typeface="Calibri"/>
            </a:endParaRPr>
          </a:p>
          <a:p>
            <a:r>
              <a:rPr lang="en-US" dirty="0"/>
              <a:t>Legislation</a:t>
            </a:r>
            <a:r>
              <a:rPr lang="en-US" dirty="0">
                <a:cs typeface="Calibri"/>
              </a:rPr>
              <a:t>: </a:t>
            </a:r>
            <a:r>
              <a:rPr lang="en-US" dirty="0"/>
              <a:t>A proposed or enacted law.</a:t>
            </a:r>
            <a:endParaRPr lang="en-US" dirty="0">
              <a:cs typeface="Calibri"/>
            </a:endParaRPr>
          </a:p>
          <a:p>
            <a:r>
              <a:rPr lang="en-US" dirty="0"/>
              <a:t>Letter</a:t>
            </a:r>
            <a:r>
              <a:rPr lang="en-US" dirty="0">
                <a:cs typeface="Calibri"/>
              </a:rPr>
              <a:t>: </a:t>
            </a:r>
            <a:r>
              <a:rPr lang="en-US" dirty="0"/>
              <a:t>Usually an informal, unsolicited, brief notation submitted to a journal concerning a specific finding or commenting on a previously published item in that journal.</a:t>
            </a:r>
            <a:endParaRPr lang="en-US" dirty="0">
              <a:cs typeface="Calibri"/>
            </a:endParaRPr>
          </a:p>
          <a:p>
            <a:r>
              <a:rPr lang="en-US" dirty="0"/>
              <a:t>Meeting</a:t>
            </a:r>
            <a:r>
              <a:rPr lang="en-US" dirty="0">
                <a:cs typeface="Calibri"/>
              </a:rPr>
              <a:t>: </a:t>
            </a:r>
            <a:r>
              <a:rPr lang="en-US" dirty="0"/>
              <a:t>A collection of papers or abstracts from a meeting or symposium.</a:t>
            </a:r>
            <a:endParaRPr lang="en-US" dirty="0">
              <a:cs typeface="Calibri"/>
            </a:endParaRPr>
          </a:p>
          <a:p>
            <a:r>
              <a:rPr lang="en-US" dirty="0"/>
              <a:t>News</a:t>
            </a:r>
            <a:r>
              <a:rPr lang="en-US" dirty="0">
                <a:cs typeface="Calibri"/>
              </a:rPr>
              <a:t>: </a:t>
            </a:r>
            <a:r>
              <a:rPr lang="en-US" dirty="0"/>
              <a:t>An item that reports recent events or developments.</a:t>
            </a:r>
            <a:endParaRPr lang="en-US" dirty="0">
              <a:cs typeface="Calibri"/>
            </a:endParaRPr>
          </a:p>
          <a:p>
            <a:r>
              <a:rPr lang="en-US" dirty="0"/>
              <a:t>Patent</a:t>
            </a:r>
            <a:r>
              <a:rPr lang="en-US" dirty="0">
                <a:cs typeface="Calibri"/>
              </a:rPr>
              <a:t>: </a:t>
            </a:r>
            <a:r>
              <a:rPr lang="en-US" dirty="0"/>
              <a:t>A uniquely numbered legal, technical description of an invention which secures exclusive rights to its assignees.</a:t>
            </a:r>
            <a:endParaRPr lang="en-US" dirty="0">
              <a:cs typeface="Calibri"/>
            </a:endParaRPr>
          </a:p>
          <a:p>
            <a:r>
              <a:rPr lang="en-US" dirty="0"/>
              <a:t>Reference Material</a:t>
            </a:r>
            <a:r>
              <a:rPr lang="en-US" dirty="0">
                <a:cs typeface="Calibri"/>
              </a:rPr>
              <a:t>: </a:t>
            </a:r>
            <a:r>
              <a:rPr lang="en-US" dirty="0"/>
              <a:t>Source of collected information to aid in research.</a:t>
            </a:r>
            <a:endParaRPr lang="en-US" dirty="0">
              <a:cs typeface="Calibri"/>
            </a:endParaRPr>
          </a:p>
          <a:p>
            <a:r>
              <a:rPr lang="en-US" dirty="0"/>
              <a:t>Report</a:t>
            </a:r>
            <a:r>
              <a:rPr lang="en-US" dirty="0">
                <a:cs typeface="Calibri"/>
              </a:rPr>
              <a:t>: </a:t>
            </a:r>
            <a:r>
              <a:rPr lang="en-US" dirty="0"/>
              <a:t>A publication describing the process, progress, or results of research.</a:t>
            </a:r>
            <a:endParaRPr lang="en-US" dirty="0">
              <a:cs typeface="Calibri"/>
            </a:endParaRPr>
          </a:p>
          <a:p>
            <a:r>
              <a:rPr lang="en-US" dirty="0"/>
              <a:t>Repository</a:t>
            </a:r>
            <a:r>
              <a:rPr lang="en-US" dirty="0">
                <a:cs typeface="Calibri"/>
              </a:rPr>
              <a:t>: </a:t>
            </a:r>
            <a:r>
              <a:rPr lang="en-US" dirty="0"/>
              <a:t>A database or collection of records that stores and provides access to the data from Data Studies and Data Sets.</a:t>
            </a:r>
            <a:endParaRPr lang="en-US" dirty="0">
              <a:cs typeface="Calibri"/>
            </a:endParaRPr>
          </a:p>
          <a:p>
            <a:r>
              <a:rPr lang="en-US" dirty="0"/>
              <a:t>Retracted Publication</a:t>
            </a:r>
            <a:r>
              <a:rPr lang="en-US" dirty="0">
                <a:cs typeface="Calibri"/>
              </a:rPr>
              <a:t>: </a:t>
            </a:r>
            <a:r>
              <a:rPr lang="en-US" dirty="0"/>
              <a:t>An article that has been withdrawn by an author, institution, editor, or a publisher because of errors or unsubstantiated data.</a:t>
            </a:r>
            <a:endParaRPr lang="en-US" dirty="0">
              <a:cs typeface="Calibri"/>
            </a:endParaRPr>
          </a:p>
          <a:p>
            <a:r>
              <a:rPr lang="en-US" dirty="0"/>
              <a:t>Retraction</a:t>
            </a:r>
            <a:r>
              <a:rPr lang="en-US" dirty="0">
                <a:cs typeface="Calibri"/>
              </a:rPr>
              <a:t>: </a:t>
            </a:r>
            <a:r>
              <a:rPr lang="en-US" dirty="0"/>
              <a:t>A public notice that an article should be </a:t>
            </a:r>
            <a:r>
              <a:rPr lang="en-US" dirty="0" err="1"/>
              <a:t>be</a:t>
            </a:r>
            <a:r>
              <a:rPr lang="en-US" dirty="0"/>
              <a:t> withdrawn because of errors or unsubstantiated data.</a:t>
            </a:r>
            <a:endParaRPr lang="en-US" dirty="0">
              <a:cs typeface="Calibri"/>
            </a:endParaRPr>
          </a:p>
          <a:p>
            <a:r>
              <a:rPr lang="en-US" dirty="0"/>
              <a:t>Review</a:t>
            </a:r>
            <a:r>
              <a:rPr lang="en-US" dirty="0">
                <a:cs typeface="Calibri"/>
              </a:rPr>
              <a:t>: </a:t>
            </a:r>
            <a:r>
              <a:rPr lang="en-US" dirty="0"/>
              <a:t>A renewed study or survey of previously published literature providing new analysis or summarization of the research topic.</a:t>
            </a:r>
            <a:endParaRPr lang="en-US" dirty="0">
              <a:cs typeface="Calibri"/>
            </a:endParaRPr>
          </a:p>
          <a:p>
            <a:r>
              <a:rPr lang="en-US" dirty="0"/>
              <a:t>Standard</a:t>
            </a:r>
            <a:r>
              <a:rPr lang="en-US" dirty="0">
                <a:cs typeface="Calibri"/>
              </a:rPr>
              <a:t>: </a:t>
            </a:r>
            <a:r>
              <a:rPr lang="en-US" dirty="0"/>
              <a:t>A publication of established guidelines for a given biomedical subject area created by an accepted authority such as a committee, society, or government agency.</a:t>
            </a:r>
            <a:endParaRPr lang="en-US" dirty="0">
              <a:cs typeface="Calibri"/>
            </a:endParaRPr>
          </a:p>
          <a:p>
            <a:r>
              <a:rPr lang="en-US" dirty="0"/>
              <a:t>Thesis/Dissertation</a:t>
            </a:r>
            <a:r>
              <a:rPr lang="en-US" dirty="0">
                <a:cs typeface="Calibri"/>
              </a:rPr>
              <a:t>: </a:t>
            </a:r>
            <a:r>
              <a:rPr lang="en-US" dirty="0"/>
              <a:t>Formal research document written to qualify for an academic degree.</a:t>
            </a:r>
            <a:endParaRPr lang="en-US" dirty="0">
              <a:cs typeface="Calibri"/>
            </a:endParaRPr>
          </a:p>
          <a:p>
            <a:r>
              <a:rPr lang="en-US" dirty="0"/>
              <a:t>Other</a:t>
            </a:r>
            <a:r>
              <a:rPr lang="en-US" dirty="0">
                <a:cs typeface="Calibri"/>
              </a:rPr>
              <a:t>: </a:t>
            </a:r>
            <a:r>
              <a:rPr lang="en-US" dirty="0"/>
              <a:t>Used when none of the above document types apply.</a:t>
            </a:r>
            <a:endParaRPr lang="en-US" dirty="0">
              <a:cs typeface="Calibri"/>
            </a:endParaRPr>
          </a:p>
          <a:p>
            <a:endParaRPr lang="en-US" dirty="0">
              <a:cs typeface="Calibri"/>
            </a:endParaRPr>
          </a:p>
        </p:txBody>
      </p:sp>
      <p:sp>
        <p:nvSpPr>
          <p:cNvPr id="4" name="Slide Number Placeholder 3"/>
          <p:cNvSpPr>
            <a:spLocks noGrp="1"/>
          </p:cNvSpPr>
          <p:nvPr>
            <p:ph type="sldNum" sz="quarter" idx="10"/>
          </p:nvPr>
        </p:nvSpPr>
        <p:spPr/>
        <p:txBody>
          <a:bodyPr/>
          <a:lstStyle/>
          <a:p>
            <a:fld id="{8787B8FC-8CED-4474-A6E3-5D3964812371}" type="slidenum">
              <a:rPr lang="en-US" smtClean="0"/>
              <a:t>11</a:t>
            </a:fld>
            <a:endParaRPr lang="en-US"/>
          </a:p>
        </p:txBody>
      </p:sp>
    </p:spTree>
    <p:extLst>
      <p:ext uri="{BB962C8B-B14F-4D97-AF65-F5344CB8AC3E}">
        <p14:creationId xmlns:p14="http://schemas.microsoft.com/office/powerpoint/2010/main" val="39447174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choice to use only articles, letters and reviews explicitly excluded communication types like ‘meeting abstracts’ and ‘editorial materials’ as a base for bibliometric analysis.</a:t>
            </a:r>
          </a:p>
          <a:p>
            <a:r>
              <a:rPr lang="en-US" dirty="0">
                <a:hlinkClick r:id="rId3"/>
              </a:rPr>
              <a:t>https://link-springer-com.ezproxy.galter.northwestern.edu/article/10.1007/s11192-012-0904-5</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cs typeface="Calibri"/>
              </a:rPr>
              <a:t>WOS</a:t>
            </a:r>
            <a:r>
              <a:rPr lang="en-US" dirty="0" smtClean="0">
                <a:cs typeface="Calibri"/>
              </a:rPr>
              <a:t> Document Type Definitions: </a:t>
            </a:r>
            <a:r>
              <a:rPr lang="en-US" dirty="0" smtClean="0">
                <a:hlinkClick r:id="rId4"/>
              </a:rPr>
              <a:t>https://images.webofknowledge.com/images/help/WOK/hs_document_types.html</a:t>
            </a:r>
            <a:endParaRPr lang="en-US" dirty="0" smtClean="0">
              <a:cs typeface="Calibri"/>
              <a:hlinkClick r:id="rId4"/>
            </a:endParaRPr>
          </a:p>
          <a:p>
            <a:endParaRPr lang="en-US" dirty="0"/>
          </a:p>
        </p:txBody>
      </p:sp>
      <p:sp>
        <p:nvSpPr>
          <p:cNvPr id="4" name="Slide Number Placeholder 3"/>
          <p:cNvSpPr>
            <a:spLocks noGrp="1"/>
          </p:cNvSpPr>
          <p:nvPr>
            <p:ph type="sldNum" sz="quarter" idx="10"/>
          </p:nvPr>
        </p:nvSpPr>
        <p:spPr/>
        <p:txBody>
          <a:bodyPr/>
          <a:lstStyle/>
          <a:p>
            <a:fld id="{8787B8FC-8CED-4474-A6E3-5D3964812371}" type="slidenum">
              <a:rPr lang="en-US" smtClean="0"/>
              <a:t>17</a:t>
            </a:fld>
            <a:endParaRPr lang="en-US"/>
          </a:p>
        </p:txBody>
      </p:sp>
    </p:spTree>
    <p:extLst>
      <p:ext uri="{BB962C8B-B14F-4D97-AF65-F5344CB8AC3E}">
        <p14:creationId xmlns:p14="http://schemas.microsoft.com/office/powerpoint/2010/main" val="36584929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Problem choice</a:t>
            </a:r>
          </a:p>
          <a:p>
            <a:r>
              <a:rPr lang="en-US" dirty="0">
                <a:cs typeface="Calibri"/>
              </a:rPr>
              <a:t>Structuring of finding</a:t>
            </a:r>
          </a:p>
          <a:p>
            <a:r>
              <a:rPr lang="en-US" dirty="0">
                <a:cs typeface="Calibri"/>
              </a:rPr>
              <a:t>Journal choice</a:t>
            </a:r>
          </a:p>
          <a:p>
            <a:endParaRPr lang="en-US" dirty="0">
              <a:cs typeface="Calibri"/>
            </a:endParaRPr>
          </a:p>
        </p:txBody>
      </p:sp>
      <p:sp>
        <p:nvSpPr>
          <p:cNvPr id="4" name="Slide Number Placeholder 3"/>
          <p:cNvSpPr>
            <a:spLocks noGrp="1"/>
          </p:cNvSpPr>
          <p:nvPr>
            <p:ph type="sldNum" sz="quarter" idx="10"/>
          </p:nvPr>
        </p:nvSpPr>
        <p:spPr/>
        <p:txBody>
          <a:bodyPr/>
          <a:lstStyle/>
          <a:p>
            <a:fld id="{8787B8FC-8CED-4474-A6E3-5D3964812371}" type="slidenum">
              <a:rPr lang="en-US" smtClean="0"/>
              <a:t>21</a:t>
            </a:fld>
            <a:endParaRPr lang="en-US"/>
          </a:p>
        </p:txBody>
      </p:sp>
    </p:spTree>
    <p:extLst>
      <p:ext uri="{BB962C8B-B14F-4D97-AF65-F5344CB8AC3E}">
        <p14:creationId xmlns:p14="http://schemas.microsoft.com/office/powerpoint/2010/main" val="1337606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87B8FC-8CED-4474-A6E3-5D3964812371}" type="slidenum">
              <a:rPr lang="en-US" smtClean="0"/>
              <a:t>24</a:t>
            </a:fld>
            <a:endParaRPr lang="en-US"/>
          </a:p>
        </p:txBody>
      </p:sp>
    </p:spTree>
    <p:extLst>
      <p:ext uri="{BB962C8B-B14F-4D97-AF65-F5344CB8AC3E}">
        <p14:creationId xmlns:p14="http://schemas.microsoft.com/office/powerpoint/2010/main" val="29020421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err="1"/>
              <a:t>Bibliometric</a:t>
            </a:r>
            <a:r>
              <a:rPr lang="en-US" sz="1200" dirty="0"/>
              <a:t> indicators for the evaluation of performance in terms of citations have been customarily based on average values. Such approaches suffer from the usually highly skewed citation distribution, dominated by highly-cited papers so that the arithmetic mean strongly deviates from the median. As an alternative to mean-based indicators the idea of looking at the position of a publication within a reference distribution has recently lead to an intensive discussion of percentile-based indicators (</a:t>
            </a:r>
            <a:r>
              <a:rPr lang="en-US" sz="1200" dirty="0" err="1"/>
              <a:t>Bornmann</a:t>
            </a:r>
            <a:r>
              <a:rPr lang="en-US" sz="1200" dirty="0"/>
              <a:t> et al. </a:t>
            </a:r>
            <a:r>
              <a:rPr lang="en-US" sz="1200" dirty="0">
                <a:hlinkClick r:id="rId3" tooltip="View reference"/>
              </a:rPr>
              <a:t>2012</a:t>
            </a:r>
            <a:r>
              <a:rPr lang="en-US" sz="1200" dirty="0"/>
              <a:t>; and references therein).</a:t>
            </a:r>
          </a:p>
          <a:p>
            <a:r>
              <a:rPr lang="en-US" sz="1200" dirty="0"/>
              <a:t>https://link.springer.com/article/10.1007%2Fs11192-013-0984-x</a:t>
            </a:r>
          </a:p>
          <a:p>
            <a:endParaRPr lang="en-US" dirty="0"/>
          </a:p>
        </p:txBody>
      </p:sp>
      <p:sp>
        <p:nvSpPr>
          <p:cNvPr id="4" name="Slide Number Placeholder 3"/>
          <p:cNvSpPr>
            <a:spLocks noGrp="1"/>
          </p:cNvSpPr>
          <p:nvPr>
            <p:ph type="sldNum" sz="quarter" idx="10"/>
          </p:nvPr>
        </p:nvSpPr>
        <p:spPr/>
        <p:txBody>
          <a:bodyPr/>
          <a:lstStyle/>
          <a:p>
            <a:fld id="{8787B8FC-8CED-4474-A6E3-5D3964812371}" type="slidenum">
              <a:rPr lang="en-US" smtClean="0"/>
              <a:t>25</a:t>
            </a:fld>
            <a:endParaRPr lang="en-US"/>
          </a:p>
        </p:txBody>
      </p:sp>
    </p:spTree>
    <p:extLst>
      <p:ext uri="{BB962C8B-B14F-4D97-AF65-F5344CB8AC3E}">
        <p14:creationId xmlns:p14="http://schemas.microsoft.com/office/powerpoint/2010/main" val="999195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Through the use of the citation limits that define these classes the paper in question can be assigned to one of the six citation impact classes. This procedure is repeated for all papers published by a research group (The use of the percentile for each paper instead of the corresponding percentile impact class might be more preferable (e.g., resulting in a higher power), but this is a very cumbersome and expensive task for a bigger publication set</a:t>
            </a:r>
            <a:r>
              <a:rPr lang="en-US" sz="1200" dirty="0" smtClean="0"/>
              <a:t>.).</a:t>
            </a:r>
          </a:p>
          <a:p>
            <a:endParaRPr lang="en-US" sz="1200" dirty="0"/>
          </a:p>
          <a:p>
            <a:r>
              <a:rPr lang="en-US" sz="1200" dirty="0"/>
              <a:t>The field normalization is more problematic than the journal normalization because the subject categories of the ISI sometimes heavily overlap and are often misguided (</a:t>
            </a:r>
            <a:r>
              <a:rPr lang="en-US" sz="1200" dirty="0" err="1">
                <a:hlinkClick r:id="rId3"/>
              </a:rPr>
              <a:t>Boyack</a:t>
            </a:r>
            <a:r>
              <a:rPr lang="en-US" sz="1200" dirty="0">
                <a:hlinkClick r:id="rId3"/>
              </a:rPr>
              <a:t>, </a:t>
            </a:r>
            <a:r>
              <a:rPr lang="en-US" sz="1200" dirty="0" err="1">
                <a:hlinkClick r:id="rId3"/>
              </a:rPr>
              <a:t>Klavans</a:t>
            </a:r>
            <a:r>
              <a:rPr lang="en-US" sz="1200" dirty="0">
                <a:hlinkClick r:id="rId3"/>
              </a:rPr>
              <a:t>, &amp; </a:t>
            </a:r>
            <a:r>
              <a:rPr lang="en-US" sz="1200" dirty="0" err="1">
                <a:hlinkClick r:id="rId3"/>
              </a:rPr>
              <a:t>Börner</a:t>
            </a:r>
            <a:r>
              <a:rPr lang="en-US" sz="1200" dirty="0">
                <a:hlinkClick r:id="rId3"/>
              </a:rPr>
              <a:t>, 2005; </a:t>
            </a:r>
            <a:r>
              <a:rPr lang="en-US" sz="1200" dirty="0" err="1">
                <a:hlinkClick r:id="rId3"/>
              </a:rPr>
              <a:t>Leydesdorff</a:t>
            </a:r>
            <a:r>
              <a:rPr lang="en-US" sz="1200" dirty="0">
                <a:hlinkClick r:id="rId3"/>
              </a:rPr>
              <a:t> &amp; </a:t>
            </a:r>
            <a:r>
              <a:rPr lang="en-US" sz="1200" dirty="0" err="1">
                <a:hlinkClick r:id="rId3"/>
              </a:rPr>
              <a:t>Rafols</a:t>
            </a:r>
            <a:r>
              <a:rPr lang="en-US" sz="1200" dirty="0">
                <a:hlinkClick r:id="rId3"/>
              </a:rPr>
              <a:t>, 2009; </a:t>
            </a:r>
            <a:r>
              <a:rPr lang="en-US" sz="1200" dirty="0" err="1">
                <a:hlinkClick r:id="rId3"/>
              </a:rPr>
              <a:t>Rafols</a:t>
            </a:r>
            <a:r>
              <a:rPr lang="en-US" sz="1200" dirty="0">
                <a:hlinkClick r:id="rId3"/>
              </a:rPr>
              <a:t> &amp; </a:t>
            </a:r>
            <a:r>
              <a:rPr lang="en-US" sz="1200" dirty="0" err="1">
                <a:hlinkClick r:id="rId3"/>
              </a:rPr>
              <a:t>Leydesdorff</a:t>
            </a:r>
            <a:r>
              <a:rPr lang="en-US" sz="1200" dirty="0">
                <a:hlinkClick r:id="rId3"/>
              </a:rPr>
              <a:t>, 2009</a:t>
            </a:r>
            <a:r>
              <a:rPr lang="en-US" sz="1200" dirty="0"/>
              <a:t>). These classifications are optimized for the purpose of information retrieval and do not have an analytical base (</a:t>
            </a:r>
            <a:r>
              <a:rPr lang="en-US" sz="1200" dirty="0" err="1">
                <a:hlinkClick r:id="rId4"/>
              </a:rPr>
              <a:t>Pudovkin</a:t>
            </a:r>
            <a:r>
              <a:rPr lang="en-US" sz="1200" dirty="0">
                <a:hlinkClick r:id="rId4"/>
              </a:rPr>
              <a:t> &amp; Garfield, 2002</a:t>
            </a:r>
            <a:r>
              <a:rPr lang="en-US" sz="1200" dirty="0"/>
              <a:t>, p. 1113n). </a:t>
            </a:r>
            <a:r>
              <a:rPr lang="en-US" sz="1200" dirty="0" err="1">
                <a:hlinkClick r:id="rId3"/>
              </a:rPr>
              <a:t>Boyack</a:t>
            </a:r>
            <a:r>
              <a:rPr lang="en-US" sz="1200" dirty="0">
                <a:hlinkClick r:id="rId3"/>
              </a:rPr>
              <a:t> et al. (2005)</a:t>
            </a:r>
            <a:r>
              <a:rPr lang="en-US" sz="1200" dirty="0"/>
              <a:t> estimated that the attribution is correct in approximately 50% of cases across the file (</a:t>
            </a:r>
            <a:r>
              <a:rPr lang="en-US" sz="1200" dirty="0" err="1"/>
              <a:t>Boyack</a:t>
            </a:r>
            <a:r>
              <a:rPr lang="en-US" sz="1200" dirty="0"/>
              <a:t>, personal communication, September 14, 2008). </a:t>
            </a:r>
            <a:r>
              <a:rPr lang="en-US" sz="1200" dirty="0">
                <a:hlinkClick r:id="rId5"/>
              </a:rPr>
              <a:t>https://www.sciencedirect.com/science/article/pii/S1751157710000106?via%3Dihub</a:t>
            </a:r>
            <a:endParaRPr lang="en-US" sz="1200" dirty="0"/>
          </a:p>
          <a:p>
            <a:endParaRPr lang="en-US" sz="120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A number of publications has pointed out that in the face of non-normal distributed citation data, the arithmetic mean value is not appropriate as a measure of central tendency</a:t>
            </a:r>
            <a:r>
              <a:rPr lang="en-US" sz="1200"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dobe Fan Heiti Std B" panose="020B0700000000000000" pitchFamily="34" charset="-128"/>
              <a:ea typeface="Adobe Fan Heiti Std B" panose="020B0700000000000000" pitchFamily="34"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For citation data (which has non-normal distributions), </a:t>
            </a:r>
            <a:r>
              <a:rPr lang="en-US" sz="1200" dirty="0" err="1"/>
              <a:t>scientometricians</a:t>
            </a:r>
            <a:r>
              <a:rPr lang="en-US" sz="1200" dirty="0"/>
              <a:t> suggest that “where </a:t>
            </a:r>
            <a:r>
              <a:rPr lang="en-US" sz="1200" dirty="0" err="1"/>
              <a:t>bibliometric</a:t>
            </a:r>
            <a:r>
              <a:rPr lang="en-US" sz="1200" dirty="0"/>
              <a:t> data must stand-alone, they should be treated as distributions and not as averages.” </a:t>
            </a:r>
            <a:r>
              <a:rPr lang="en-US" sz="1200" dirty="0">
                <a:hlinkClick r:id="rId6"/>
              </a:rPr>
              <a:t>https://www.sciencedirect.com/science/article/pii/S1751157710000969?via%3Dihub</a:t>
            </a:r>
            <a:endParaRPr lang="en-US" sz="1200" dirty="0"/>
          </a:p>
          <a:p>
            <a:endParaRPr lang="en-US" sz="1200" dirty="0"/>
          </a:p>
          <a:p>
            <a:endParaRPr lang="en-US" dirty="0"/>
          </a:p>
        </p:txBody>
      </p:sp>
      <p:sp>
        <p:nvSpPr>
          <p:cNvPr id="4" name="Slide Number Placeholder 3"/>
          <p:cNvSpPr>
            <a:spLocks noGrp="1"/>
          </p:cNvSpPr>
          <p:nvPr>
            <p:ph type="sldNum" sz="quarter" idx="10"/>
          </p:nvPr>
        </p:nvSpPr>
        <p:spPr/>
        <p:txBody>
          <a:bodyPr/>
          <a:lstStyle/>
          <a:p>
            <a:fld id="{8787B8FC-8CED-4474-A6E3-5D3964812371}" type="slidenum">
              <a:rPr lang="en-US" smtClean="0"/>
              <a:t>26</a:t>
            </a:fld>
            <a:endParaRPr lang="en-US"/>
          </a:p>
        </p:txBody>
      </p:sp>
    </p:spTree>
    <p:extLst>
      <p:ext uri="{BB962C8B-B14F-4D97-AF65-F5344CB8AC3E}">
        <p14:creationId xmlns:p14="http://schemas.microsoft.com/office/powerpoint/2010/main" val="36171151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percentile is a value below which a certain proportion of observations fall: The higher the percentile for a publication, the more citations it has received compared to publications in the same subject area and publication year and with the same document type. The percentile for the respective publication is determined using the distribution of the percentile ranks over all publications. For example, a value of 90 means that the publication in question is among the 10% most cited publications; the other 90% of the publications have achieved less impact. A value of 50 represents the median and thus an average citation impact compared to the other publications (from the same subject area and publication year and with the same document type). </a:t>
            </a:r>
          </a:p>
          <a:p>
            <a:r>
              <a:rPr lang="en-US" dirty="0"/>
              <a:t>https://onlinelibrary.wiley.com/doi/full/10.1002/asi.22792</a:t>
            </a:r>
          </a:p>
        </p:txBody>
      </p:sp>
      <p:sp>
        <p:nvSpPr>
          <p:cNvPr id="4" name="Slide Number Placeholder 3"/>
          <p:cNvSpPr>
            <a:spLocks noGrp="1"/>
          </p:cNvSpPr>
          <p:nvPr>
            <p:ph type="sldNum" sz="quarter" idx="10"/>
          </p:nvPr>
        </p:nvSpPr>
        <p:spPr/>
        <p:txBody>
          <a:bodyPr/>
          <a:lstStyle/>
          <a:p>
            <a:fld id="{8787B8FC-8CED-4474-A6E3-5D3964812371}" type="slidenum">
              <a:rPr lang="en-US" smtClean="0"/>
              <a:t>27</a:t>
            </a:fld>
            <a:endParaRPr lang="en-US"/>
          </a:p>
        </p:txBody>
      </p:sp>
    </p:spTree>
    <p:extLst>
      <p:ext uri="{BB962C8B-B14F-4D97-AF65-F5344CB8AC3E}">
        <p14:creationId xmlns:p14="http://schemas.microsoft.com/office/powerpoint/2010/main" val="6593943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six percentile rank classes are aggregated as follows: </a:t>
            </a:r>
          </a:p>
          <a:p>
            <a:r>
              <a:rPr lang="en-US" dirty="0"/>
              <a:t>class &gt;50%: papers with an inverted percentile greater than the 50th inverted percentile,</a:t>
            </a:r>
          </a:p>
          <a:p>
            <a:r>
              <a:rPr lang="en-US" dirty="0"/>
              <a:t>class 50%: papers within the [50th; 25th[ interval of inverted percentiles,</a:t>
            </a:r>
          </a:p>
          <a:p>
            <a:r>
              <a:rPr lang="en-US" dirty="0"/>
              <a:t>class 25%: papers within the [25th; 10th[ interval of inverted percentiles,</a:t>
            </a:r>
          </a:p>
          <a:p>
            <a:r>
              <a:rPr lang="en-US" dirty="0"/>
              <a:t>class 10%: papers within the [10th; 5th[ interval of inverted percentiles,</a:t>
            </a:r>
          </a:p>
          <a:p>
            <a:r>
              <a:rPr lang="en-US" dirty="0"/>
              <a:t>class 5%: papers within the [5th; 1st[ interval of inverted percentiles,</a:t>
            </a:r>
          </a:p>
          <a:p>
            <a:r>
              <a:rPr lang="en-US" dirty="0"/>
              <a:t>class 1%: papers with an inverted percentile equal to or smaller than the first inverted percentile. </a:t>
            </a:r>
          </a:p>
          <a:p>
            <a:r>
              <a:rPr lang="en-US" dirty="0"/>
              <a:t>https://onlinelibrary.wiley.com/doi/full/10.1002/asi.22792</a:t>
            </a:r>
          </a:p>
          <a:p>
            <a:endParaRPr lang="en-US" dirty="0"/>
          </a:p>
        </p:txBody>
      </p:sp>
      <p:sp>
        <p:nvSpPr>
          <p:cNvPr id="4" name="Slide Number Placeholder 3"/>
          <p:cNvSpPr>
            <a:spLocks noGrp="1"/>
          </p:cNvSpPr>
          <p:nvPr>
            <p:ph type="sldNum" sz="quarter" idx="10"/>
          </p:nvPr>
        </p:nvSpPr>
        <p:spPr/>
        <p:txBody>
          <a:bodyPr/>
          <a:lstStyle/>
          <a:p>
            <a:fld id="{8787B8FC-8CED-4474-A6E3-5D3964812371}" type="slidenum">
              <a:rPr lang="en-US" smtClean="0"/>
              <a:t>29</a:t>
            </a:fld>
            <a:endParaRPr lang="en-US"/>
          </a:p>
        </p:txBody>
      </p:sp>
    </p:spTree>
    <p:extLst>
      <p:ext uri="{BB962C8B-B14F-4D97-AF65-F5344CB8AC3E}">
        <p14:creationId xmlns:p14="http://schemas.microsoft.com/office/powerpoint/2010/main" val="30654409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percentile is a value below which a certain proportion of observations fall: The higher the percentile for a publication, the more citations it has received compared to publications in the same subject area and publication year and with the same document type. The percentile for the respective publication is determined using the distribution of the percentile ranks over all publications. For example, a value of 90 means that the publication in question is among the 10% most cited publications; the other 90% of the publications have achieved less impact. A value of 50 represents the median and thus an average citation impact compared to the other publications (from the same subject area and publication year and with the same document type). </a:t>
            </a:r>
          </a:p>
          <a:p>
            <a:r>
              <a:rPr lang="en-US" dirty="0"/>
              <a:t>https://onlinelibrary.wiley.com/doi/full/10.1002/asi.22792</a:t>
            </a:r>
          </a:p>
          <a:p>
            <a:endParaRPr lang="en-US" dirty="0"/>
          </a:p>
        </p:txBody>
      </p:sp>
      <p:sp>
        <p:nvSpPr>
          <p:cNvPr id="4" name="Slide Number Placeholder 3"/>
          <p:cNvSpPr>
            <a:spLocks noGrp="1"/>
          </p:cNvSpPr>
          <p:nvPr>
            <p:ph type="sldNum" sz="quarter" idx="10"/>
          </p:nvPr>
        </p:nvSpPr>
        <p:spPr/>
        <p:txBody>
          <a:bodyPr/>
          <a:lstStyle/>
          <a:p>
            <a:fld id="{8787B8FC-8CED-4474-A6E3-5D3964812371}" type="slidenum">
              <a:rPr lang="en-US" smtClean="0"/>
              <a:t>31</a:t>
            </a:fld>
            <a:endParaRPr lang="en-US"/>
          </a:p>
        </p:txBody>
      </p:sp>
    </p:spTree>
    <p:extLst>
      <p:ext uri="{BB962C8B-B14F-4D97-AF65-F5344CB8AC3E}">
        <p14:creationId xmlns:p14="http://schemas.microsoft.com/office/powerpoint/2010/main" val="31620052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A ranking from 1 to 99 that indicates what percent of a norm group of papers received citation counts lower than the one a certain paper received. For example, if a paper has a percentile rank of 80, this means that 80 percent of the papers with which their citation count is being compared had lower citation counts than this paper.</a:t>
            </a:r>
          </a:p>
          <a:p>
            <a:r>
              <a:rPr lang="en-US" sz="1200" dirty="0"/>
              <a:t>http://www.ncme.org/ncme/NCME/Resource_Center/Glossary/NCME/Resource_Center/Glossary1.aspx?hkey=4bb87415-44dc-4088-9ed9-e8515326a061#anchorP</a:t>
            </a:r>
          </a:p>
          <a:p>
            <a:endParaRPr lang="en-US" sz="1200" dirty="0"/>
          </a:p>
          <a:p>
            <a:endParaRPr lang="en-US" dirty="0"/>
          </a:p>
        </p:txBody>
      </p:sp>
      <p:sp>
        <p:nvSpPr>
          <p:cNvPr id="4" name="Slide Number Placeholder 3"/>
          <p:cNvSpPr>
            <a:spLocks noGrp="1"/>
          </p:cNvSpPr>
          <p:nvPr>
            <p:ph type="sldNum" sz="quarter" idx="10"/>
          </p:nvPr>
        </p:nvSpPr>
        <p:spPr/>
        <p:txBody>
          <a:bodyPr/>
          <a:lstStyle/>
          <a:p>
            <a:fld id="{8787B8FC-8CED-4474-A6E3-5D3964812371}" type="slidenum">
              <a:rPr lang="en-US" smtClean="0"/>
              <a:t>32</a:t>
            </a:fld>
            <a:endParaRPr lang="en-US"/>
          </a:p>
        </p:txBody>
      </p:sp>
    </p:spTree>
    <p:extLst>
      <p:ext uri="{BB962C8B-B14F-4D97-AF65-F5344CB8AC3E}">
        <p14:creationId xmlns:p14="http://schemas.microsoft.com/office/powerpoint/2010/main" val="10163497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Adobe Fan Heiti Std B" panose="020B0700000000000000" pitchFamily="34" charset="-128"/>
                <a:ea typeface="Adobe Fan Heiti Std B" panose="020B0700000000000000" pitchFamily="34" charset="-128"/>
              </a:rPr>
              <a:t>Size Dependent vs. Size Independent</a:t>
            </a:r>
          </a:p>
          <a:p>
            <a:r>
              <a:rPr lang="en-US" sz="1200" dirty="0">
                <a:latin typeface="Adobe Fan Heiti Std B" panose="020B0700000000000000" pitchFamily="34" charset="-128"/>
                <a:ea typeface="Adobe Fan Heiti Std B" panose="020B0700000000000000" pitchFamily="34" charset="-128"/>
              </a:rPr>
              <a:t>The </a:t>
            </a:r>
            <a:r>
              <a:rPr lang="en-US" sz="1200" u="sng" dirty="0">
                <a:latin typeface="Adobe Fan Heiti Std B" panose="020B0700000000000000" pitchFamily="34" charset="-128"/>
                <a:ea typeface="Adobe Fan Heiti Std B" panose="020B0700000000000000" pitchFamily="34" charset="-128"/>
              </a:rPr>
              <a:t>size-dependent</a:t>
            </a:r>
            <a:r>
              <a:rPr lang="en-US" sz="1200" dirty="0">
                <a:latin typeface="Adobe Fan Heiti Std B" panose="020B0700000000000000" pitchFamily="34" charset="-128"/>
                <a:ea typeface="Adobe Fan Heiti Std B" panose="020B0700000000000000" pitchFamily="34" charset="-128"/>
              </a:rPr>
              <a:t> concept of scientific performance is about the overall contribution of a research unit to science, irrespective of the size of the research unit in terms of the number of researchers or the amount of research funding. </a:t>
            </a:r>
          </a:p>
          <a:p>
            <a:r>
              <a:rPr lang="en-US" sz="1200" u="sng" dirty="0">
                <a:latin typeface="Adobe Fan Heiti Std B" panose="020B0700000000000000" pitchFamily="34" charset="-128"/>
                <a:ea typeface="Adobe Fan Heiti Std B" panose="020B0700000000000000" pitchFamily="34" charset="-128"/>
              </a:rPr>
              <a:t>Example Metrics: </a:t>
            </a:r>
            <a:r>
              <a:rPr lang="en-US" sz="1200" dirty="0">
                <a:latin typeface="Adobe Fan Heiti Std B" panose="020B0700000000000000" pitchFamily="34" charset="-128"/>
                <a:ea typeface="Adobe Fan Heiti Std B" panose="020B0700000000000000" pitchFamily="34" charset="-128"/>
              </a:rPr>
              <a:t>Total Publications, Number of highly cited publications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dobe Fan Heiti Std B" panose="020B0700000000000000" pitchFamily="34" charset="-128"/>
              <a:ea typeface="Adobe Fan Heiti Std B" panose="020B0700000000000000" pitchFamily="34" charset="-128"/>
            </a:endParaRPr>
          </a:p>
          <a:p>
            <a:r>
              <a:rPr lang="en-US" sz="1200" dirty="0">
                <a:latin typeface="Adobe Fan Heiti Std B" panose="020B0700000000000000" pitchFamily="34" charset="-128"/>
                <a:ea typeface="Adobe Fan Heiti Std B" panose="020B0700000000000000" pitchFamily="34" charset="-128"/>
              </a:rPr>
              <a:t>The </a:t>
            </a:r>
            <a:r>
              <a:rPr lang="en-US" sz="1200" u="sng" dirty="0">
                <a:latin typeface="Adobe Fan Heiti Std B" panose="020B0700000000000000" pitchFamily="34" charset="-128"/>
                <a:ea typeface="Adobe Fan Heiti Std B" panose="020B0700000000000000" pitchFamily="34" charset="-128"/>
              </a:rPr>
              <a:t>size-independent</a:t>
            </a:r>
            <a:r>
              <a:rPr lang="en-US" sz="1200" dirty="0">
                <a:latin typeface="Adobe Fan Heiti Std B" panose="020B0700000000000000" pitchFamily="34" charset="-128"/>
                <a:ea typeface="Adobe Fan Heiti Std B" panose="020B0700000000000000" pitchFamily="34" charset="-128"/>
              </a:rPr>
              <a:t> concept of scientific performance is about the contribution of a research unit to science relative to the size of the unit. In this concept of scientific performance, a correction is made for differences between research units in their size. </a:t>
            </a:r>
          </a:p>
          <a:p>
            <a:r>
              <a:rPr lang="en-US" sz="1200" u="sng" dirty="0">
                <a:latin typeface="Adobe Fan Heiti Std B" panose="020B0700000000000000" pitchFamily="34" charset="-128"/>
                <a:ea typeface="Adobe Fan Heiti Std B" panose="020B0700000000000000" pitchFamily="34" charset="-128"/>
              </a:rPr>
              <a:t>Example Metrics:</a:t>
            </a:r>
            <a:r>
              <a:rPr lang="en-US" sz="1200" dirty="0">
                <a:latin typeface="Adobe Fan Heiti Std B" panose="020B0700000000000000" pitchFamily="34" charset="-128"/>
                <a:ea typeface="Adobe Fan Heiti Std B" panose="020B0700000000000000" pitchFamily="34" charset="-128"/>
              </a:rPr>
              <a:t> </a:t>
            </a:r>
            <a:r>
              <a:rPr lang="en-US" sz="1200" dirty="0" err="1">
                <a:latin typeface="Adobe Fan Heiti Std B" panose="020B0700000000000000" pitchFamily="34" charset="-128"/>
                <a:ea typeface="Adobe Fan Heiti Std B" panose="020B0700000000000000" pitchFamily="34" charset="-128"/>
              </a:rPr>
              <a:t>CNCI</a:t>
            </a:r>
            <a:r>
              <a:rPr lang="en-US" sz="1200" dirty="0">
                <a:latin typeface="Adobe Fan Heiti Std B" panose="020B0700000000000000" pitchFamily="34" charset="-128"/>
                <a:ea typeface="Adobe Fan Heiti Std B" panose="020B0700000000000000" pitchFamily="34" charset="-128"/>
              </a:rPr>
              <a:t>, Hot or Highly Cited Papers, Percentile Rankings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To provide an illustration of the idea of scientific performance as a multidimensional concept, we consider two basic dimensions of scientific performance. These are the size-dependent and the size-independent dimension. The size-dependent concept of scientific performance is about the overall contribution of a research unit to science, irrespective of the size of the research unit in terms of the number of researchers or the amount of research funding. The size-independent concept of scientific performance is about the contribution of a research unit to science relative to the size of the unit. In this concept of scientific performance, a correction is made for differences between research units in their size. The size-independent concept of scientific performance is the concept that AA have in mind and that they seem to consider the only valid idea of scientific performance.</a:t>
            </a:r>
          </a:p>
          <a:p>
            <a:endParaRPr lang="en-US" dirty="0"/>
          </a:p>
        </p:txBody>
      </p:sp>
      <p:sp>
        <p:nvSpPr>
          <p:cNvPr id="4" name="Slide Number Placeholder 3"/>
          <p:cNvSpPr>
            <a:spLocks noGrp="1"/>
          </p:cNvSpPr>
          <p:nvPr>
            <p:ph type="sldNum" sz="quarter" idx="10"/>
          </p:nvPr>
        </p:nvSpPr>
        <p:spPr/>
        <p:txBody>
          <a:bodyPr/>
          <a:lstStyle/>
          <a:p>
            <a:fld id="{8787B8FC-8CED-4474-A6E3-5D3964812371}" type="slidenum">
              <a:rPr lang="en-US" smtClean="0"/>
              <a:t>34</a:t>
            </a:fld>
            <a:endParaRPr lang="en-US"/>
          </a:p>
        </p:txBody>
      </p:sp>
    </p:spTree>
    <p:extLst>
      <p:ext uri="{BB962C8B-B14F-4D97-AF65-F5344CB8AC3E}">
        <p14:creationId xmlns:p14="http://schemas.microsoft.com/office/powerpoint/2010/main" val="14819796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Adobe Fan Heiti Std B" panose="020B0700000000000000" pitchFamily="34" charset="-128"/>
                <a:ea typeface="Adobe Fan Heiti Std B" panose="020B0700000000000000" pitchFamily="34" charset="-128"/>
              </a:rPr>
              <a:t>Size Dependent vs. Size Independent</a:t>
            </a:r>
          </a:p>
          <a:p>
            <a:r>
              <a:rPr lang="en-US" sz="1200" dirty="0">
                <a:latin typeface="Adobe Fan Heiti Std B" panose="020B0700000000000000" pitchFamily="34" charset="-128"/>
                <a:ea typeface="Adobe Fan Heiti Std B" panose="020B0700000000000000" pitchFamily="34" charset="-128"/>
              </a:rPr>
              <a:t>The </a:t>
            </a:r>
            <a:r>
              <a:rPr lang="en-US" sz="1200" u="sng" dirty="0">
                <a:latin typeface="Adobe Fan Heiti Std B" panose="020B0700000000000000" pitchFamily="34" charset="-128"/>
                <a:ea typeface="Adobe Fan Heiti Std B" panose="020B0700000000000000" pitchFamily="34" charset="-128"/>
              </a:rPr>
              <a:t>size-dependent</a:t>
            </a:r>
            <a:r>
              <a:rPr lang="en-US" sz="1200" dirty="0">
                <a:latin typeface="Adobe Fan Heiti Std B" panose="020B0700000000000000" pitchFamily="34" charset="-128"/>
                <a:ea typeface="Adobe Fan Heiti Std B" panose="020B0700000000000000" pitchFamily="34" charset="-128"/>
              </a:rPr>
              <a:t> concept of scientific performance is about the overall contribution of a research unit to science, irrespective of the size of the research unit in terms of the number of researchers or the amount of research funding. </a:t>
            </a:r>
          </a:p>
          <a:p>
            <a:r>
              <a:rPr lang="en-US" sz="1200" u="sng" dirty="0">
                <a:latin typeface="Adobe Fan Heiti Std B" panose="020B0700000000000000" pitchFamily="34" charset="-128"/>
                <a:ea typeface="Adobe Fan Heiti Std B" panose="020B0700000000000000" pitchFamily="34" charset="-128"/>
              </a:rPr>
              <a:t>Example Metrics: </a:t>
            </a:r>
            <a:r>
              <a:rPr lang="en-US" sz="1200" dirty="0">
                <a:latin typeface="Adobe Fan Heiti Std B" panose="020B0700000000000000" pitchFamily="34" charset="-128"/>
                <a:ea typeface="Adobe Fan Heiti Std B" panose="020B0700000000000000" pitchFamily="34" charset="-128"/>
              </a:rPr>
              <a:t>Total Publications, Number of highly cited </a:t>
            </a:r>
            <a:r>
              <a:rPr lang="en-US" sz="1200" dirty="0" smtClean="0">
                <a:latin typeface="Adobe Fan Heiti Std B" panose="020B0700000000000000" pitchFamily="34" charset="-128"/>
                <a:ea typeface="Adobe Fan Heiti Std B" panose="020B0700000000000000" pitchFamily="34" charset="-128"/>
              </a:rPr>
              <a:t>publications, h-index</a:t>
            </a:r>
            <a:endParaRPr lang="en-US" sz="1200" dirty="0">
              <a:latin typeface="Adobe Fan Heiti Std B" panose="020B0700000000000000" pitchFamily="34" charset="-128"/>
              <a:ea typeface="Adobe Fan Heiti Std B" panose="020B0700000000000000" pitchFamily="34" charset="-128"/>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dobe Fan Heiti Std B" panose="020B0700000000000000" pitchFamily="34" charset="-128"/>
              <a:ea typeface="Adobe Fan Heiti Std B" panose="020B0700000000000000" pitchFamily="34" charset="-128"/>
            </a:endParaRPr>
          </a:p>
          <a:p>
            <a:r>
              <a:rPr lang="en-US" sz="1200" dirty="0">
                <a:latin typeface="Adobe Fan Heiti Std B" panose="020B0700000000000000" pitchFamily="34" charset="-128"/>
                <a:ea typeface="Adobe Fan Heiti Std B" panose="020B0700000000000000" pitchFamily="34" charset="-128"/>
              </a:rPr>
              <a:t>The </a:t>
            </a:r>
            <a:r>
              <a:rPr lang="en-US" sz="1200" u="sng" dirty="0">
                <a:latin typeface="Adobe Fan Heiti Std B" panose="020B0700000000000000" pitchFamily="34" charset="-128"/>
                <a:ea typeface="Adobe Fan Heiti Std B" panose="020B0700000000000000" pitchFamily="34" charset="-128"/>
              </a:rPr>
              <a:t>size-independent</a:t>
            </a:r>
            <a:r>
              <a:rPr lang="en-US" sz="1200" dirty="0">
                <a:latin typeface="Adobe Fan Heiti Std B" panose="020B0700000000000000" pitchFamily="34" charset="-128"/>
                <a:ea typeface="Adobe Fan Heiti Std B" panose="020B0700000000000000" pitchFamily="34" charset="-128"/>
              </a:rPr>
              <a:t> concept of scientific performance is about the contribution of a research unit to science relative to the size of the unit. In this concept of scientific performance, a correction is made for differences between research units in their size. </a:t>
            </a:r>
          </a:p>
          <a:p>
            <a:r>
              <a:rPr lang="en-US" sz="1200" u="sng" dirty="0">
                <a:latin typeface="Adobe Fan Heiti Std B" panose="020B0700000000000000" pitchFamily="34" charset="-128"/>
                <a:ea typeface="Adobe Fan Heiti Std B" panose="020B0700000000000000" pitchFamily="34" charset="-128"/>
              </a:rPr>
              <a:t>Example Metrics:</a:t>
            </a:r>
            <a:r>
              <a:rPr lang="en-US" sz="1200" dirty="0">
                <a:latin typeface="Adobe Fan Heiti Std B" panose="020B0700000000000000" pitchFamily="34" charset="-128"/>
                <a:ea typeface="Adobe Fan Heiti Std B" panose="020B0700000000000000" pitchFamily="34" charset="-128"/>
              </a:rPr>
              <a:t> </a:t>
            </a:r>
            <a:r>
              <a:rPr lang="en-US" sz="1200" dirty="0" err="1">
                <a:latin typeface="Adobe Fan Heiti Std B" panose="020B0700000000000000" pitchFamily="34" charset="-128"/>
                <a:ea typeface="Adobe Fan Heiti Std B" panose="020B0700000000000000" pitchFamily="34" charset="-128"/>
              </a:rPr>
              <a:t>CNCI</a:t>
            </a:r>
            <a:r>
              <a:rPr lang="en-US" sz="1200" dirty="0">
                <a:latin typeface="Adobe Fan Heiti Std B" panose="020B0700000000000000" pitchFamily="34" charset="-128"/>
                <a:ea typeface="Adobe Fan Heiti Std B" panose="020B0700000000000000" pitchFamily="34" charset="-128"/>
              </a:rPr>
              <a:t>, Hot or Highly Cited Papers, Percentile Rankings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To provide an illustration of the idea of scientific performance as a multidimensional concept, we consider two basic dimensions of scientific performance. These are the size-dependent and the size-independent dimension. The size-dependent concept of scientific performance is about the overall contribution of a research unit to science, irrespective of the size of the research unit in terms of the number of researchers or the amount of research funding. The size-independent concept of scientific performance is about the contribution of a research unit to science relative to the size of the unit. In this concept of scientific performance, a correction is made for differences between research units in their size. The size-independent concept of scientific performance is the concept that AA have in mind and that they seem to consider the only valid idea of scientific performance.</a:t>
            </a:r>
          </a:p>
          <a:p>
            <a:endParaRPr lang="en-US" dirty="0"/>
          </a:p>
        </p:txBody>
      </p:sp>
      <p:sp>
        <p:nvSpPr>
          <p:cNvPr id="4" name="Slide Number Placeholder 3"/>
          <p:cNvSpPr>
            <a:spLocks noGrp="1"/>
          </p:cNvSpPr>
          <p:nvPr>
            <p:ph type="sldNum" sz="quarter" idx="10"/>
          </p:nvPr>
        </p:nvSpPr>
        <p:spPr/>
        <p:txBody>
          <a:bodyPr/>
          <a:lstStyle/>
          <a:p>
            <a:fld id="{8787B8FC-8CED-4474-A6E3-5D3964812371}" type="slidenum">
              <a:rPr lang="en-US" smtClean="0"/>
              <a:t>35</a:t>
            </a:fld>
            <a:endParaRPr lang="en-US"/>
          </a:p>
        </p:txBody>
      </p:sp>
    </p:spTree>
    <p:extLst>
      <p:ext uri="{BB962C8B-B14F-4D97-AF65-F5344CB8AC3E}">
        <p14:creationId xmlns:p14="http://schemas.microsoft.com/office/powerpoint/2010/main" val="2026744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Adobe Fan Heiti Std B" panose="020B0700000000000000" pitchFamily="34" charset="-128"/>
                <a:ea typeface="Adobe Fan Heiti Std B" panose="020B0700000000000000" pitchFamily="34" charset="-128"/>
              </a:rPr>
              <a:t>Size Dependent vs. Size Independent</a:t>
            </a:r>
          </a:p>
          <a:p>
            <a:r>
              <a:rPr lang="en-US" sz="1200" dirty="0">
                <a:latin typeface="Adobe Fan Heiti Std B" panose="020B0700000000000000" pitchFamily="34" charset="-128"/>
                <a:ea typeface="Adobe Fan Heiti Std B" panose="020B0700000000000000" pitchFamily="34" charset="-128"/>
              </a:rPr>
              <a:t>The </a:t>
            </a:r>
            <a:r>
              <a:rPr lang="en-US" sz="1200" u="sng" dirty="0">
                <a:latin typeface="Adobe Fan Heiti Std B" panose="020B0700000000000000" pitchFamily="34" charset="-128"/>
                <a:ea typeface="Adobe Fan Heiti Std B" panose="020B0700000000000000" pitchFamily="34" charset="-128"/>
              </a:rPr>
              <a:t>size-dependent</a:t>
            </a:r>
            <a:r>
              <a:rPr lang="en-US" sz="1200" dirty="0">
                <a:latin typeface="Adobe Fan Heiti Std B" panose="020B0700000000000000" pitchFamily="34" charset="-128"/>
                <a:ea typeface="Adobe Fan Heiti Std B" panose="020B0700000000000000" pitchFamily="34" charset="-128"/>
              </a:rPr>
              <a:t> concept of scientific performance is about the overall contribution of a research unit to science, irrespective of the size of the research unit in terms of the number of researchers or the amount of research funding. </a:t>
            </a:r>
          </a:p>
          <a:p>
            <a:r>
              <a:rPr lang="en-US" sz="1200" u="sng" dirty="0">
                <a:latin typeface="Adobe Fan Heiti Std B" panose="020B0700000000000000" pitchFamily="34" charset="-128"/>
                <a:ea typeface="Adobe Fan Heiti Std B" panose="020B0700000000000000" pitchFamily="34" charset="-128"/>
              </a:rPr>
              <a:t>Example Metrics: </a:t>
            </a:r>
            <a:r>
              <a:rPr lang="en-US" sz="1200" dirty="0">
                <a:latin typeface="Adobe Fan Heiti Std B" panose="020B0700000000000000" pitchFamily="34" charset="-128"/>
                <a:ea typeface="Adobe Fan Heiti Std B" panose="020B0700000000000000" pitchFamily="34" charset="-128"/>
              </a:rPr>
              <a:t>Total Publications, Number of highly cited publications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dobe Fan Heiti Std B" panose="020B0700000000000000" pitchFamily="34" charset="-128"/>
              <a:ea typeface="Adobe Fan Heiti Std B" panose="020B0700000000000000" pitchFamily="34" charset="-128"/>
            </a:endParaRPr>
          </a:p>
          <a:p>
            <a:r>
              <a:rPr lang="en-US" sz="1200" dirty="0">
                <a:latin typeface="Adobe Fan Heiti Std B" panose="020B0700000000000000" pitchFamily="34" charset="-128"/>
                <a:ea typeface="Adobe Fan Heiti Std B" panose="020B0700000000000000" pitchFamily="34" charset="-128"/>
              </a:rPr>
              <a:t>The </a:t>
            </a:r>
            <a:r>
              <a:rPr lang="en-US" sz="1200" u="sng" dirty="0">
                <a:latin typeface="Adobe Fan Heiti Std B" panose="020B0700000000000000" pitchFamily="34" charset="-128"/>
                <a:ea typeface="Adobe Fan Heiti Std B" panose="020B0700000000000000" pitchFamily="34" charset="-128"/>
              </a:rPr>
              <a:t>size-independent</a:t>
            </a:r>
            <a:r>
              <a:rPr lang="en-US" sz="1200" dirty="0">
                <a:latin typeface="Adobe Fan Heiti Std B" panose="020B0700000000000000" pitchFamily="34" charset="-128"/>
                <a:ea typeface="Adobe Fan Heiti Std B" panose="020B0700000000000000" pitchFamily="34" charset="-128"/>
              </a:rPr>
              <a:t> concept of scientific performance is about the contribution of a research unit to science relative to the size of the unit. In this concept of scientific performance, a correction is made for differences between research units in their size. </a:t>
            </a:r>
          </a:p>
          <a:p>
            <a:r>
              <a:rPr lang="en-US" sz="1200" u="sng" dirty="0">
                <a:latin typeface="Adobe Fan Heiti Std B" panose="020B0700000000000000" pitchFamily="34" charset="-128"/>
                <a:ea typeface="Adobe Fan Heiti Std B" panose="020B0700000000000000" pitchFamily="34" charset="-128"/>
              </a:rPr>
              <a:t>Example Metrics:</a:t>
            </a:r>
            <a:r>
              <a:rPr lang="en-US" sz="1200" dirty="0">
                <a:latin typeface="Adobe Fan Heiti Std B" panose="020B0700000000000000" pitchFamily="34" charset="-128"/>
                <a:ea typeface="Adobe Fan Heiti Std B" panose="020B0700000000000000" pitchFamily="34" charset="-128"/>
              </a:rPr>
              <a:t> </a:t>
            </a:r>
            <a:r>
              <a:rPr lang="en-US" sz="1200" dirty="0" err="1">
                <a:latin typeface="Adobe Fan Heiti Std B" panose="020B0700000000000000" pitchFamily="34" charset="-128"/>
                <a:ea typeface="Adobe Fan Heiti Std B" panose="020B0700000000000000" pitchFamily="34" charset="-128"/>
              </a:rPr>
              <a:t>CNCI</a:t>
            </a:r>
            <a:r>
              <a:rPr lang="en-US" sz="1200" dirty="0">
                <a:latin typeface="Adobe Fan Heiti Std B" panose="020B0700000000000000" pitchFamily="34" charset="-128"/>
                <a:ea typeface="Adobe Fan Heiti Std B" panose="020B0700000000000000" pitchFamily="34" charset="-128"/>
              </a:rPr>
              <a:t>, Hot or Highly Cited Papers, Percentile Rankings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To provide an illustration of the idea of scientific performance as a multidimensional concept, we consider two basic dimensions of scientific performance. These are the size-dependent and the size-independent dimension. The size-dependent concept of scientific performance is about the overall contribution of a research unit to science, irrespective of the size of the research unit in terms of the number of researchers or the amount of research funding. The size-independent concept of scientific performance is about the contribution of a research unit to science relative to the size of the unit. In this concept of scientific performance, a correction is made for differences between research units in their size. The size-independent concept of scientific performance is the concept that AA have in mind and that they seem to consider the only valid idea of scientific performance.</a:t>
            </a:r>
          </a:p>
          <a:p>
            <a:endParaRPr lang="en-US" dirty="0"/>
          </a:p>
        </p:txBody>
      </p:sp>
      <p:sp>
        <p:nvSpPr>
          <p:cNvPr id="4" name="Slide Number Placeholder 3"/>
          <p:cNvSpPr>
            <a:spLocks noGrp="1"/>
          </p:cNvSpPr>
          <p:nvPr>
            <p:ph type="sldNum" sz="quarter" idx="10"/>
          </p:nvPr>
        </p:nvSpPr>
        <p:spPr/>
        <p:txBody>
          <a:bodyPr/>
          <a:lstStyle/>
          <a:p>
            <a:fld id="{8787B8FC-8CED-4474-A6E3-5D3964812371}" type="slidenum">
              <a:rPr lang="en-US" smtClean="0"/>
              <a:t>36</a:t>
            </a:fld>
            <a:endParaRPr lang="en-US"/>
          </a:p>
        </p:txBody>
      </p:sp>
    </p:spTree>
    <p:extLst>
      <p:ext uri="{BB962C8B-B14F-4D97-AF65-F5344CB8AC3E}">
        <p14:creationId xmlns:p14="http://schemas.microsoft.com/office/powerpoint/2010/main" val="1956057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2627628-B3FF-40AA-A4EE-9184396F8B32}" type="datetimeFigureOut">
              <a:rPr lang="en-US" smtClean="0"/>
              <a:t>6/28/2018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DB0E21-BE77-4A90-A8D7-31AB8A2DFBEB}" type="slidenum">
              <a:rPr lang="en-US" smtClean="0"/>
              <a:t>‹#›</a:t>
            </a:fld>
            <a:endParaRPr lang="en-US"/>
          </a:p>
        </p:txBody>
      </p:sp>
    </p:spTree>
    <p:extLst>
      <p:ext uri="{BB962C8B-B14F-4D97-AF65-F5344CB8AC3E}">
        <p14:creationId xmlns:p14="http://schemas.microsoft.com/office/powerpoint/2010/main" val="33486212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2627628-B3FF-40AA-A4EE-9184396F8B32}" type="datetimeFigureOut">
              <a:rPr lang="en-US" smtClean="0"/>
              <a:t>6/28/2018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DB0E21-BE77-4A90-A8D7-31AB8A2DFBEB}" type="slidenum">
              <a:rPr lang="en-US" smtClean="0"/>
              <a:t>‹#›</a:t>
            </a:fld>
            <a:endParaRPr lang="en-US"/>
          </a:p>
        </p:txBody>
      </p:sp>
    </p:spTree>
    <p:extLst>
      <p:ext uri="{BB962C8B-B14F-4D97-AF65-F5344CB8AC3E}">
        <p14:creationId xmlns:p14="http://schemas.microsoft.com/office/powerpoint/2010/main" val="2927907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627628-B3FF-40AA-A4EE-9184396F8B32}" type="datetimeFigureOut">
              <a:rPr lang="en-US" smtClean="0"/>
              <a:t>6/28/2018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DB0E21-BE77-4A90-A8D7-31AB8A2DFBEB}" type="slidenum">
              <a:rPr lang="en-US" smtClean="0"/>
              <a:t>‹#›</a:t>
            </a:fld>
            <a:endParaRPr lang="en-US"/>
          </a:p>
        </p:txBody>
      </p:sp>
    </p:spTree>
    <p:extLst>
      <p:ext uri="{BB962C8B-B14F-4D97-AF65-F5344CB8AC3E}">
        <p14:creationId xmlns:p14="http://schemas.microsoft.com/office/powerpoint/2010/main" val="1424036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2627628-B3FF-40AA-A4EE-9184396F8B32}" type="datetimeFigureOut">
              <a:rPr lang="en-US" smtClean="0"/>
              <a:t>6/28/2018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DB0E21-BE77-4A90-A8D7-31AB8A2DFBEB}" type="slidenum">
              <a:rPr lang="en-US" smtClean="0"/>
              <a:t>‹#›</a:t>
            </a:fld>
            <a:endParaRPr lang="en-US"/>
          </a:p>
        </p:txBody>
      </p:sp>
    </p:spTree>
    <p:extLst>
      <p:ext uri="{BB962C8B-B14F-4D97-AF65-F5344CB8AC3E}">
        <p14:creationId xmlns:p14="http://schemas.microsoft.com/office/powerpoint/2010/main" val="3396367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2627628-B3FF-40AA-A4EE-9184396F8B32}" type="datetimeFigureOut">
              <a:rPr lang="en-US" smtClean="0"/>
              <a:t>6/28/2018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DB0E21-BE77-4A90-A8D7-31AB8A2DFBEB}" type="slidenum">
              <a:rPr lang="en-US" smtClean="0"/>
              <a:t>‹#›</a:t>
            </a:fld>
            <a:endParaRPr lang="en-US"/>
          </a:p>
        </p:txBody>
      </p:sp>
    </p:spTree>
    <p:extLst>
      <p:ext uri="{BB962C8B-B14F-4D97-AF65-F5344CB8AC3E}">
        <p14:creationId xmlns:p14="http://schemas.microsoft.com/office/powerpoint/2010/main" val="3551905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2627628-B3FF-40AA-A4EE-9184396F8B32}" type="datetimeFigureOut">
              <a:rPr lang="en-US" smtClean="0"/>
              <a:t>6/28/2018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DB0E21-BE77-4A90-A8D7-31AB8A2DFBEB}" type="slidenum">
              <a:rPr lang="en-US" smtClean="0"/>
              <a:t>‹#›</a:t>
            </a:fld>
            <a:endParaRPr lang="en-US"/>
          </a:p>
        </p:txBody>
      </p:sp>
    </p:spTree>
    <p:extLst>
      <p:ext uri="{BB962C8B-B14F-4D97-AF65-F5344CB8AC3E}">
        <p14:creationId xmlns:p14="http://schemas.microsoft.com/office/powerpoint/2010/main" val="1052280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627628-B3FF-40AA-A4EE-9184396F8B32}" type="datetimeFigureOut">
              <a:rPr lang="en-US" smtClean="0"/>
              <a:t>6/28/2018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DB0E21-BE77-4A90-A8D7-31AB8A2DFBEB}" type="slidenum">
              <a:rPr lang="en-US" smtClean="0"/>
              <a:t>‹#›</a:t>
            </a:fld>
            <a:endParaRPr lang="en-US"/>
          </a:p>
        </p:txBody>
      </p:sp>
    </p:spTree>
    <p:extLst>
      <p:ext uri="{BB962C8B-B14F-4D97-AF65-F5344CB8AC3E}">
        <p14:creationId xmlns:p14="http://schemas.microsoft.com/office/powerpoint/2010/main" val="1090991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2627628-B3FF-40AA-A4EE-9184396F8B32}" type="datetimeFigureOut">
              <a:rPr lang="en-US" smtClean="0"/>
              <a:t>6/28/2018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DB0E21-BE77-4A90-A8D7-31AB8A2DFBEB}" type="slidenum">
              <a:rPr lang="en-US" smtClean="0"/>
              <a:t>‹#›</a:t>
            </a:fld>
            <a:endParaRPr lang="en-US"/>
          </a:p>
        </p:txBody>
      </p:sp>
    </p:spTree>
    <p:extLst>
      <p:ext uri="{BB962C8B-B14F-4D97-AF65-F5344CB8AC3E}">
        <p14:creationId xmlns:p14="http://schemas.microsoft.com/office/powerpoint/2010/main" val="196278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2627628-B3FF-40AA-A4EE-9184396F8B32}" type="datetimeFigureOut">
              <a:rPr lang="en-US" smtClean="0"/>
              <a:t>6/28/2018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DB0E21-BE77-4A90-A8D7-31AB8A2DFBEB}" type="slidenum">
              <a:rPr lang="en-US" smtClean="0"/>
              <a:t>‹#›</a:t>
            </a:fld>
            <a:endParaRPr lang="en-US"/>
          </a:p>
        </p:txBody>
      </p:sp>
    </p:spTree>
    <p:extLst>
      <p:ext uri="{BB962C8B-B14F-4D97-AF65-F5344CB8AC3E}">
        <p14:creationId xmlns:p14="http://schemas.microsoft.com/office/powerpoint/2010/main" val="1571137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2627628-B3FF-40AA-A4EE-9184396F8B32}" type="datetimeFigureOut">
              <a:rPr lang="en-US" smtClean="0"/>
              <a:t>6/28/2018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DB0E21-BE77-4A90-A8D7-31AB8A2DFBEB}" type="slidenum">
              <a:rPr lang="en-US" smtClean="0"/>
              <a:t>‹#›</a:t>
            </a:fld>
            <a:endParaRPr lang="en-US"/>
          </a:p>
        </p:txBody>
      </p:sp>
    </p:spTree>
    <p:extLst>
      <p:ext uri="{BB962C8B-B14F-4D97-AF65-F5344CB8AC3E}">
        <p14:creationId xmlns:p14="http://schemas.microsoft.com/office/powerpoint/2010/main" val="2233727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2627628-B3FF-40AA-A4EE-9184396F8B32}" type="datetimeFigureOut">
              <a:rPr lang="en-US" smtClean="0"/>
              <a:t>6/28/2018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DB0E21-BE77-4A90-A8D7-31AB8A2DFBEB}" type="slidenum">
              <a:rPr lang="en-US" smtClean="0"/>
              <a:t>‹#›</a:t>
            </a:fld>
            <a:endParaRPr lang="en-US"/>
          </a:p>
        </p:txBody>
      </p:sp>
    </p:spTree>
    <p:extLst>
      <p:ext uri="{BB962C8B-B14F-4D97-AF65-F5344CB8AC3E}">
        <p14:creationId xmlns:p14="http://schemas.microsoft.com/office/powerpoint/2010/main" val="38474687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627628-B3FF-40AA-A4EE-9184396F8B32}" type="datetimeFigureOut">
              <a:rPr lang="en-US" smtClean="0"/>
              <a:t>6/28/2018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DB0E21-BE77-4A90-A8D7-31AB8A2DFBEB}" type="slidenum">
              <a:rPr lang="en-US" smtClean="0"/>
              <a:t>‹#›</a:t>
            </a:fld>
            <a:endParaRPr lang="en-US"/>
          </a:p>
        </p:txBody>
      </p:sp>
    </p:spTree>
    <p:extLst>
      <p:ext uri="{BB962C8B-B14F-4D97-AF65-F5344CB8AC3E}">
        <p14:creationId xmlns:p14="http://schemas.microsoft.com/office/powerpoint/2010/main" val="40611950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hyperlink" Target="https://www.journals.elsevier.com/journal-of-informetric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link.springer.com/journal/11192" TargetMode="External"/></Relationships>
</file>

<file path=ppt/slides/_rels/slide3.xml.rels><?xml version="1.0" encoding="UTF-8" standalone="yes"?>
<Relationships xmlns="http://schemas.openxmlformats.org/package/2006/relationships"><Relationship Id="rId2" Type="http://schemas.openxmlformats.org/officeDocument/2006/relationships/hyperlink" Target="https://doi.org/10.1016/j.joi.2016.04.008"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doi.org/10.1016/0048-7333(83)90005-7"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ipscience-help.thomsonreuters.com/incitesLiveESI/9607-TRS.html"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doi.org/10.1016/j.joi.2010.08.001" TargetMode="External"/><Relationship Id="rId2" Type="http://schemas.openxmlformats.org/officeDocument/2006/relationships/hyperlink" Target="https://doi.org/10.1016/j.joi.2015.12.008" TargetMode="External"/><Relationship Id="rId1" Type="http://schemas.openxmlformats.org/officeDocument/2006/relationships/slideLayout" Target="../slideLayouts/slideLayout2.xml"/><Relationship Id="rId4" Type="http://schemas.openxmlformats.org/officeDocument/2006/relationships/hyperlink" Target="https://doi.org/10.1016/j.joi.2016.02.007"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hyperlink" Target="https://doi.org/10.1016/j.joi.2015.12.008" TargetMode="External"/><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hyperlink" Target="https://doi.org/10.1007/s11192-013-0984-x"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hyperlink" Target="http://ipscience-help.thomsonreuters.com/inCites2Live/indicatorsGroup/aboutHandbook/usingCitationIndicatorsWisely/averagePercentile.html"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doi.org/10.1002/asi.22792"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doi.org/10.1016/j.joi.2015.12.008" TargetMode="External"/><Relationship Id="rId2" Type="http://schemas.openxmlformats.org/officeDocument/2006/relationships/hyperlink" Target="https://doi.org/10.1016/j.joi.2016.04.006" TargetMode="Externa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s://doi.org/10.1016/j.joi.2015.12.008" TargetMode="External"/><Relationship Id="rId4" Type="http://schemas.openxmlformats.org/officeDocument/2006/relationships/hyperlink" Target="https://doi.org/10.1016/j.joi.2016.04.006"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doi.org/10.1002/asi.22792"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65532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00025" y="9526"/>
            <a:ext cx="12392025" cy="6848474"/>
          </a:xfrm>
          <a:prstGeom prst="rect">
            <a:avLst/>
          </a:prstGeom>
          <a:blipFill dpi="0" rotWithShape="1">
            <a:blip r:embed="rId3">
              <a:alphaModFix amt="99000"/>
              <a:extLst>
                <a:ext uri="{BEBA8EAE-BF5A-486C-A8C5-ECC9F3942E4B}">
                  <a14:imgProps xmlns:a14="http://schemas.microsoft.com/office/drawing/2010/main">
                    <a14:imgLayer r:embed="rId4">
                      <a14:imgEffect>
                        <a14:saturation sat="0"/>
                      </a14:imgEffect>
                    </a14:imgLayer>
                  </a14:imgProps>
                </a:ext>
              </a:extLst>
            </a:blip>
            <a:srcRect/>
            <a:stretch>
              <a:fillRect l="-13778" t="-26881" r="-20312" b="-5675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00026" y="-19049"/>
            <a:ext cx="12392025" cy="6858000"/>
          </a:xfrm>
          <a:prstGeom prst="rect">
            <a:avLst/>
          </a:prstGeom>
          <a:solidFill>
            <a:srgbClr val="4E2A84">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202703" y="2735577"/>
            <a:ext cx="12392027" cy="1924052"/>
          </a:xfrm>
          <a:prstGeom prst="rect">
            <a:avLst/>
          </a:prstGeom>
          <a:solidFill>
            <a:srgbClr val="4E2A84">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00027" y="2181225"/>
            <a:ext cx="12392025" cy="1716087"/>
          </a:xfrm>
          <a:ln>
            <a:noFill/>
          </a:ln>
        </p:spPr>
        <p:txBody>
          <a:bodyPr>
            <a:normAutofit/>
          </a:bodyPr>
          <a:lstStyle/>
          <a:p>
            <a:r>
              <a:rPr lang="en-US" dirty="0">
                <a:solidFill>
                  <a:schemeClr val="bg1"/>
                </a:solidFill>
                <a:latin typeface="Adobe Fan Heiti Std B" panose="020B0700000000000000" pitchFamily="34" charset="-128"/>
                <a:ea typeface="Adobe Fan Heiti Std B" panose="020B0700000000000000" pitchFamily="34" charset="-128"/>
              </a:rPr>
              <a:t>“Publish or Perish”</a:t>
            </a:r>
          </a:p>
        </p:txBody>
      </p:sp>
      <p:sp>
        <p:nvSpPr>
          <p:cNvPr id="3" name="Subtitle 2"/>
          <p:cNvSpPr>
            <a:spLocks noGrp="1"/>
          </p:cNvSpPr>
          <p:nvPr>
            <p:ph type="subTitle" idx="1"/>
          </p:nvPr>
        </p:nvSpPr>
        <p:spPr>
          <a:xfrm>
            <a:off x="-171453" y="4007644"/>
            <a:ext cx="12449173" cy="1655762"/>
          </a:xfrm>
        </p:spPr>
        <p:txBody>
          <a:bodyPr>
            <a:normAutofit/>
          </a:bodyPr>
          <a:lstStyle/>
          <a:p>
            <a:r>
              <a:rPr lang="en-US" sz="2800" dirty="0">
                <a:solidFill>
                  <a:schemeClr val="bg1"/>
                </a:solidFill>
                <a:latin typeface="Adobe Fan Heiti Std B" panose="020B0700000000000000" pitchFamily="34" charset="-128"/>
                <a:ea typeface="Adobe Fan Heiti Std B" panose="020B0700000000000000" pitchFamily="34" charset="-128"/>
              </a:rPr>
              <a:t>how metrics can validate or diminish an old paradigm</a:t>
            </a:r>
          </a:p>
        </p:txBody>
      </p:sp>
      <p:sp>
        <p:nvSpPr>
          <p:cNvPr id="6" name="Rectangle 5"/>
          <p:cNvSpPr/>
          <p:nvPr/>
        </p:nvSpPr>
        <p:spPr>
          <a:xfrm>
            <a:off x="-209644" y="5057099"/>
            <a:ext cx="12394703" cy="947738"/>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 y="5160514"/>
            <a:ext cx="6267440" cy="1169551"/>
          </a:xfrm>
          <a:prstGeom prst="rect">
            <a:avLst/>
          </a:prstGeom>
          <a:noFill/>
        </p:spPr>
        <p:txBody>
          <a:bodyPr wrap="square" rtlCol="0">
            <a:spAutoFit/>
          </a:bodyPr>
          <a:lstStyle/>
          <a:p>
            <a:r>
              <a:rPr lang="en-US" dirty="0">
                <a:latin typeface="Adobe Fan Heiti Std B" panose="020B0700000000000000" pitchFamily="34" charset="-128"/>
                <a:ea typeface="Adobe Fan Heiti Std B" panose="020B0700000000000000" pitchFamily="34" charset="-128"/>
              </a:rPr>
              <a:t>Karen </a:t>
            </a:r>
            <a:r>
              <a:rPr lang="en-US" dirty="0" err="1">
                <a:latin typeface="Adobe Fan Heiti Std B" panose="020B0700000000000000" pitchFamily="34" charset="-128"/>
                <a:ea typeface="Adobe Fan Heiti Std B" panose="020B0700000000000000" pitchFamily="34" charset="-128"/>
              </a:rPr>
              <a:t>Gutzman</a:t>
            </a:r>
            <a:r>
              <a:rPr lang="en-US" dirty="0">
                <a:latin typeface="Adobe Fan Heiti Std B" panose="020B0700000000000000" pitchFamily="34" charset="-128"/>
                <a:ea typeface="Adobe Fan Heiti Std B" panose="020B0700000000000000" pitchFamily="34" charset="-128"/>
              </a:rPr>
              <a:t>, Impact and Evaluation Librarian</a:t>
            </a:r>
          </a:p>
          <a:p>
            <a:endParaRPr lang="en-US" sz="800" dirty="0">
              <a:latin typeface="Adobe Fan Heiti Std B" panose="020B0700000000000000" pitchFamily="34" charset="-128"/>
              <a:ea typeface="Adobe Fan Heiti Std B" panose="020B0700000000000000" pitchFamily="34" charset="-128"/>
            </a:endParaRPr>
          </a:p>
          <a:p>
            <a:r>
              <a:rPr lang="en-US" dirty="0">
                <a:latin typeface="Adobe Fan Heiti Std B" panose="020B0700000000000000" pitchFamily="34" charset="-128"/>
                <a:ea typeface="Adobe Fan Heiti Std B" panose="020B0700000000000000" pitchFamily="34" charset="-128"/>
              </a:rPr>
              <a:t>Patty Smith, Dissemination and Evaluation Librarian</a:t>
            </a:r>
          </a:p>
          <a:p>
            <a:pPr>
              <a:lnSpc>
                <a:spcPct val="150000"/>
              </a:lnSpc>
            </a:pPr>
            <a:endParaRPr lang="en-US" sz="800" dirty="0">
              <a:latin typeface="Adobe Fan Heiti Std B" panose="020B0700000000000000" pitchFamily="34" charset="-128"/>
              <a:ea typeface="Adobe Fan Heiti Std B" panose="020B0700000000000000" pitchFamily="34" charset="-128"/>
            </a:endParaRPr>
          </a:p>
          <a:p>
            <a:endParaRPr lang="en-US" sz="1400" dirty="0">
              <a:latin typeface="Adobe Fan Heiti Std B" panose="020B0700000000000000" pitchFamily="34" charset="-128"/>
              <a:ea typeface="Adobe Fan Heiti Std B" panose="020B0700000000000000" pitchFamily="34" charset="-128"/>
            </a:endParaRPr>
          </a:p>
        </p:txBody>
      </p:sp>
      <p:sp>
        <p:nvSpPr>
          <p:cNvPr id="7" name="Rectangle 6"/>
          <p:cNvSpPr/>
          <p:nvPr/>
        </p:nvSpPr>
        <p:spPr>
          <a:xfrm>
            <a:off x="6553200" y="5081507"/>
            <a:ext cx="6096000" cy="923330"/>
          </a:xfrm>
          <a:prstGeom prst="rect">
            <a:avLst/>
          </a:prstGeom>
        </p:spPr>
        <p:txBody>
          <a:bodyPr>
            <a:spAutoFit/>
          </a:bodyPr>
          <a:lstStyle/>
          <a:p>
            <a:r>
              <a:rPr lang="en-US" dirty="0" err="1">
                <a:latin typeface="Adobe Fan Heiti Std B" panose="020B0700000000000000" pitchFamily="34" charset="-128"/>
                <a:ea typeface="Adobe Fan Heiti Std B" panose="020B0700000000000000" pitchFamily="34" charset="-128"/>
              </a:rPr>
              <a:t>Galter</a:t>
            </a:r>
            <a:r>
              <a:rPr lang="en-US" dirty="0">
                <a:latin typeface="Adobe Fan Heiti Std B" panose="020B0700000000000000" pitchFamily="34" charset="-128"/>
                <a:ea typeface="Adobe Fan Heiti Std B" panose="020B0700000000000000" pitchFamily="34" charset="-128"/>
              </a:rPr>
              <a:t> Health Sciences Library &amp; Learning Center</a:t>
            </a:r>
          </a:p>
          <a:p>
            <a:r>
              <a:rPr lang="en-US" dirty="0" err="1">
                <a:latin typeface="Adobe Fan Heiti Std B" panose="020B0700000000000000" pitchFamily="34" charset="-128"/>
                <a:ea typeface="Adobe Fan Heiti Std B" panose="020B0700000000000000" pitchFamily="34" charset="-128"/>
              </a:rPr>
              <a:t>InCites</a:t>
            </a:r>
            <a:r>
              <a:rPr lang="en-US" dirty="0">
                <a:latin typeface="Adobe Fan Heiti Std B" panose="020B0700000000000000" pitchFamily="34" charset="-128"/>
                <a:ea typeface="Adobe Fan Heiti Std B" panose="020B0700000000000000" pitchFamily="34" charset="-128"/>
              </a:rPr>
              <a:t> Midwest User Group Meeting</a:t>
            </a:r>
          </a:p>
          <a:p>
            <a:r>
              <a:rPr lang="en-US" dirty="0">
                <a:latin typeface="Adobe Fan Heiti Std B" panose="020B0700000000000000" pitchFamily="34" charset="-128"/>
                <a:ea typeface="Adobe Fan Heiti Std B" panose="020B0700000000000000" pitchFamily="34" charset="-128"/>
              </a:rPr>
              <a:t>Thursday, June 28, 2018</a:t>
            </a:r>
            <a:endParaRPr lang="en-US" dirty="0"/>
          </a:p>
        </p:txBody>
      </p:sp>
    </p:spTree>
    <p:extLst>
      <p:ext uri="{BB962C8B-B14F-4D97-AF65-F5344CB8AC3E}">
        <p14:creationId xmlns:p14="http://schemas.microsoft.com/office/powerpoint/2010/main" val="13121493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2000" cy="1690688"/>
          </a:xfrm>
          <a:prstGeom prst="rect">
            <a:avLst/>
          </a:prstGeom>
          <a:solidFill>
            <a:srgbClr val="4E2A84"/>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solidFill>
                  <a:schemeClr val="bg1"/>
                </a:solidFill>
              </a:rPr>
              <a:t>Caveat Emptor </a:t>
            </a:r>
          </a:p>
        </p:txBody>
      </p:sp>
      <p:sp>
        <p:nvSpPr>
          <p:cNvPr id="3" name="Content Placeholder 2"/>
          <p:cNvSpPr>
            <a:spLocks noGrp="1"/>
          </p:cNvSpPr>
          <p:nvPr>
            <p:ph idx="1"/>
          </p:nvPr>
        </p:nvSpPr>
        <p:spPr/>
        <p:txBody>
          <a:bodyPr>
            <a:normAutofit fontScale="92500" lnSpcReduction="10000"/>
          </a:bodyPr>
          <a:lstStyle/>
          <a:p>
            <a:r>
              <a:rPr lang="en-US" dirty="0"/>
              <a:t>We are not a statisticians or </a:t>
            </a:r>
            <a:r>
              <a:rPr lang="en-US" dirty="0" err="1"/>
              <a:t>scientometricians</a:t>
            </a:r>
            <a:r>
              <a:rPr lang="en-US" dirty="0"/>
              <a:t>. </a:t>
            </a:r>
          </a:p>
          <a:p>
            <a:r>
              <a:rPr lang="en-US" dirty="0"/>
              <a:t>We are practitioners of </a:t>
            </a:r>
            <a:r>
              <a:rPr lang="en-US" dirty="0" err="1"/>
              <a:t>bibliometrics</a:t>
            </a:r>
            <a:r>
              <a:rPr lang="en-US" dirty="0"/>
              <a:t>. </a:t>
            </a:r>
          </a:p>
          <a:p>
            <a:r>
              <a:rPr lang="en-US" dirty="0"/>
              <a:t>We use </a:t>
            </a:r>
            <a:r>
              <a:rPr lang="en-US" dirty="0" err="1"/>
              <a:t>InCites</a:t>
            </a:r>
            <a:r>
              <a:rPr lang="en-US" dirty="0"/>
              <a:t> often. </a:t>
            </a:r>
          </a:p>
          <a:p>
            <a:r>
              <a:rPr lang="en-US" dirty="0"/>
              <a:t>We follow the literature (</a:t>
            </a:r>
            <a:r>
              <a:rPr lang="en-US" dirty="0" err="1"/>
              <a:t>e.x</a:t>
            </a:r>
            <a:r>
              <a:rPr lang="en-US" dirty="0"/>
              <a:t>. </a:t>
            </a:r>
            <a:r>
              <a:rPr lang="en-US" dirty="0">
                <a:hlinkClick r:id="rId3"/>
              </a:rPr>
              <a:t>Journal of </a:t>
            </a:r>
            <a:r>
              <a:rPr lang="en-US" dirty="0" err="1">
                <a:hlinkClick r:id="rId3"/>
              </a:rPr>
              <a:t>Informetrics</a:t>
            </a:r>
            <a:r>
              <a:rPr lang="en-US" dirty="0">
                <a:hlinkClick r:id="rId3"/>
              </a:rPr>
              <a:t> </a:t>
            </a:r>
            <a:r>
              <a:rPr lang="en-US" dirty="0"/>
              <a:t>or </a:t>
            </a:r>
            <a:r>
              <a:rPr lang="en-US" dirty="0" err="1">
                <a:hlinkClick r:id="rId4"/>
              </a:rPr>
              <a:t>Scientometrics</a:t>
            </a:r>
            <a:r>
              <a:rPr lang="en-US" dirty="0"/>
              <a:t>, among other journal titles) as best we can. </a:t>
            </a:r>
          </a:p>
          <a:p>
            <a:r>
              <a:rPr lang="en-US" dirty="0"/>
              <a:t>We will admit:</a:t>
            </a:r>
          </a:p>
          <a:p>
            <a:pPr lvl="1"/>
            <a:r>
              <a:rPr lang="en-US" dirty="0"/>
              <a:t>We do not always fully appreciate the practical implications of the research studies published in these journals.  </a:t>
            </a:r>
          </a:p>
          <a:p>
            <a:pPr lvl="1"/>
            <a:r>
              <a:rPr lang="en-US" dirty="0"/>
              <a:t>We often “check out” and miss whole debates on these topics when we’re too busy with other work to keep up with the conversation.</a:t>
            </a:r>
          </a:p>
          <a:p>
            <a:r>
              <a:rPr lang="en-US" dirty="0"/>
              <a:t>But, we try. </a:t>
            </a:r>
          </a:p>
        </p:txBody>
      </p:sp>
      <p:sp>
        <p:nvSpPr>
          <p:cNvPr id="4" name="TextBox 3"/>
          <p:cNvSpPr txBox="1"/>
          <p:nvPr/>
        </p:nvSpPr>
        <p:spPr>
          <a:xfrm>
            <a:off x="838200" y="1204159"/>
            <a:ext cx="5519352" cy="369332"/>
          </a:xfrm>
          <a:prstGeom prst="rect">
            <a:avLst/>
          </a:prstGeom>
          <a:noFill/>
        </p:spPr>
        <p:txBody>
          <a:bodyPr wrap="square" rtlCol="0">
            <a:spAutoFit/>
          </a:bodyPr>
          <a:lstStyle/>
          <a:p>
            <a:r>
              <a:rPr lang="en-US" i="1" dirty="0">
                <a:solidFill>
                  <a:schemeClr val="bg1"/>
                </a:solidFill>
              </a:rPr>
              <a:t>i.e. “buyer beware” or in this case “listener beware”</a:t>
            </a:r>
          </a:p>
        </p:txBody>
      </p:sp>
    </p:spTree>
    <p:extLst>
      <p:ext uri="{BB962C8B-B14F-4D97-AF65-F5344CB8AC3E}">
        <p14:creationId xmlns:p14="http://schemas.microsoft.com/office/powerpoint/2010/main" val="323815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a:xfrm>
            <a:off x="-8072" y="0"/>
            <a:ext cx="12212077" cy="6843094"/>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724" y="261761"/>
            <a:ext cx="12108276" cy="1325563"/>
          </a:xfrm>
        </p:spPr>
        <p:txBody>
          <a:bodyPr/>
          <a:lstStyle/>
          <a:p>
            <a:pPr algn="ctr"/>
            <a:r>
              <a:rPr lang="en-US" dirty="0">
                <a:latin typeface="Adobe Fan Heiti Std B" panose="020B0700000000000000" pitchFamily="34" charset="-128"/>
                <a:ea typeface="Adobe Fan Heiti Std B" panose="020B0700000000000000" pitchFamily="34" charset="-128"/>
              </a:rPr>
              <a:t>Our Goal</a:t>
            </a:r>
          </a:p>
        </p:txBody>
      </p:sp>
      <p:sp>
        <p:nvSpPr>
          <p:cNvPr id="3" name="Content Placeholder 2"/>
          <p:cNvSpPr>
            <a:spLocks noGrp="1"/>
          </p:cNvSpPr>
          <p:nvPr>
            <p:ph idx="1"/>
          </p:nvPr>
        </p:nvSpPr>
        <p:spPr>
          <a:xfrm>
            <a:off x="83725" y="1825625"/>
            <a:ext cx="12212076" cy="4351338"/>
          </a:xfrm>
        </p:spPr>
        <p:txBody>
          <a:bodyPr/>
          <a:lstStyle/>
          <a:p>
            <a:pPr marL="0" indent="0" algn="ctr">
              <a:lnSpc>
                <a:spcPct val="100000"/>
              </a:lnSpc>
              <a:buNone/>
            </a:pPr>
            <a:r>
              <a:rPr lang="en-US" sz="2400" dirty="0">
                <a:latin typeface="Adobe Fan Heiti Std B" panose="020B0700000000000000" pitchFamily="34" charset="-128"/>
                <a:ea typeface="Adobe Fan Heiti Std B" panose="020B0700000000000000" pitchFamily="34" charset="-128"/>
              </a:rPr>
              <a:t>It [is] the </a:t>
            </a:r>
            <a:r>
              <a:rPr lang="en-US" sz="2400" dirty="0" err="1">
                <a:latin typeface="Adobe Fan Heiti Std B" panose="020B0700000000000000" pitchFamily="34" charset="-128"/>
                <a:ea typeface="Adobe Fan Heiti Std B" panose="020B0700000000000000" pitchFamily="34" charset="-128"/>
              </a:rPr>
              <a:t>bibliometricians</a:t>
            </a:r>
            <a:r>
              <a:rPr lang="en-US" sz="2400" dirty="0">
                <a:ea typeface="Adobe Fan Heiti Std B" panose="020B0700000000000000" pitchFamily="34" charset="-128"/>
              </a:rPr>
              <a:t>’ </a:t>
            </a:r>
            <a:r>
              <a:rPr lang="en-US" sz="2400" dirty="0">
                <a:latin typeface="Adobe Fan Heiti Std B" panose="020B0700000000000000" pitchFamily="34" charset="-128"/>
                <a:ea typeface="Adobe Fan Heiti Std B" panose="020B0700000000000000" pitchFamily="34" charset="-128"/>
              </a:rPr>
              <a:t>responsibility to</a:t>
            </a:r>
          </a:p>
          <a:p>
            <a:pPr marL="0" indent="0" algn="ctr">
              <a:lnSpc>
                <a:spcPct val="100000"/>
              </a:lnSpc>
              <a:buNone/>
            </a:pPr>
            <a:r>
              <a:rPr lang="en-US" sz="3600" b="1" dirty="0">
                <a:effectLst>
                  <a:outerShdw blurRad="38100" dist="38100" dir="2700000" algn="tl">
                    <a:srgbClr val="000000">
                      <a:alpha val="43137"/>
                    </a:srgbClr>
                  </a:outerShdw>
                </a:effectLst>
                <a:latin typeface="Adobe Fan Heiti Std B" panose="020B0700000000000000" pitchFamily="34" charset="-128"/>
                <a:ea typeface="Adobe Fan Heiti Std B" panose="020B0700000000000000" pitchFamily="34" charset="-128"/>
              </a:rPr>
              <a:t>choose indicators cautiously </a:t>
            </a:r>
          </a:p>
          <a:p>
            <a:pPr marL="0" indent="0" algn="ctr">
              <a:lnSpc>
                <a:spcPct val="100000"/>
              </a:lnSpc>
              <a:buNone/>
            </a:pPr>
            <a:r>
              <a:rPr lang="en-US" sz="2400" dirty="0">
                <a:latin typeface="Adobe Fan Heiti Std B" panose="020B0700000000000000" pitchFamily="34" charset="-128"/>
                <a:ea typeface="Adobe Fan Heiti Std B" panose="020B0700000000000000" pitchFamily="34" charset="-128"/>
              </a:rPr>
              <a:t>and to inform readers and users of bibliometric results </a:t>
            </a:r>
          </a:p>
          <a:p>
            <a:pPr marL="0" indent="0" algn="ctr">
              <a:lnSpc>
                <a:spcPct val="100000"/>
              </a:lnSpc>
              <a:buNone/>
            </a:pPr>
            <a:r>
              <a:rPr lang="en-US" sz="3600" dirty="0">
                <a:effectLst>
                  <a:outerShdw blurRad="38100" dist="38100" dir="2700000" algn="tl">
                    <a:srgbClr val="000000">
                      <a:alpha val="43137"/>
                    </a:srgbClr>
                  </a:outerShdw>
                </a:effectLst>
                <a:latin typeface="Adobe Fan Heiti Std B" panose="020B0700000000000000" pitchFamily="34" charset="-128"/>
                <a:ea typeface="Adobe Fan Heiti Std B" panose="020B0700000000000000" pitchFamily="34" charset="-128"/>
              </a:rPr>
              <a:t>about their correct interpretation </a:t>
            </a:r>
          </a:p>
          <a:p>
            <a:pPr marL="0" indent="0" algn="ctr">
              <a:lnSpc>
                <a:spcPct val="100000"/>
              </a:lnSpc>
              <a:buNone/>
            </a:pPr>
            <a:r>
              <a:rPr lang="en-US" dirty="0">
                <a:latin typeface="Adobe Fan Heiti Std B" panose="020B0700000000000000" pitchFamily="34" charset="-128"/>
                <a:ea typeface="Adobe Fan Heiti Std B" panose="020B0700000000000000" pitchFamily="34" charset="-128"/>
              </a:rPr>
              <a:t>and where necessary </a:t>
            </a:r>
          </a:p>
          <a:p>
            <a:pPr marL="0" indent="0" algn="ctr">
              <a:lnSpc>
                <a:spcPct val="100000"/>
              </a:lnSpc>
              <a:buNone/>
            </a:pPr>
            <a:r>
              <a:rPr lang="en-US" sz="3600" dirty="0">
                <a:effectLst>
                  <a:outerShdw blurRad="38100" dist="38100" dir="2700000" algn="tl">
                    <a:srgbClr val="000000">
                      <a:alpha val="43137"/>
                    </a:srgbClr>
                  </a:outerShdw>
                </a:effectLst>
                <a:latin typeface="Adobe Fan Heiti Std B" panose="020B0700000000000000" pitchFamily="34" charset="-128"/>
                <a:ea typeface="Adobe Fan Heiti Std B" panose="020B0700000000000000" pitchFamily="34" charset="-128"/>
              </a:rPr>
              <a:t>about their limitations.</a:t>
            </a:r>
          </a:p>
        </p:txBody>
      </p:sp>
      <p:sp>
        <p:nvSpPr>
          <p:cNvPr id="24" name="Rectangle 23"/>
          <p:cNvSpPr/>
          <p:nvPr/>
        </p:nvSpPr>
        <p:spPr>
          <a:xfrm>
            <a:off x="-8072" y="6092097"/>
            <a:ext cx="12212078" cy="809939"/>
          </a:xfrm>
          <a:prstGeom prst="rect">
            <a:avLst/>
          </a:prstGeom>
          <a:solidFill>
            <a:schemeClr val="accent6">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6" name="Rectangle 5"/>
          <p:cNvSpPr/>
          <p:nvPr/>
        </p:nvSpPr>
        <p:spPr>
          <a:xfrm>
            <a:off x="83725" y="6239010"/>
            <a:ext cx="12212076" cy="461665"/>
          </a:xfrm>
          <a:prstGeom prst="rect">
            <a:avLst/>
          </a:prstGeom>
        </p:spPr>
        <p:txBody>
          <a:bodyPr wrap="square">
            <a:spAutoFit/>
          </a:bodyPr>
          <a:lstStyle/>
          <a:p>
            <a:r>
              <a:rPr lang="en-US" sz="1200" dirty="0">
                <a:solidFill>
                  <a:schemeClr val="bg1"/>
                </a:solidFill>
              </a:rPr>
              <a:t>Reference: </a:t>
            </a:r>
            <a:r>
              <a:rPr lang="en-US" sz="1200" dirty="0" err="1">
                <a:solidFill>
                  <a:schemeClr val="bg1"/>
                </a:solidFill>
              </a:rPr>
              <a:t>Glänzel</a:t>
            </a:r>
            <a:r>
              <a:rPr lang="en-US" sz="1200" dirty="0">
                <a:solidFill>
                  <a:schemeClr val="bg1"/>
                </a:solidFill>
              </a:rPr>
              <a:t> W, Thijs B, </a:t>
            </a:r>
            <a:r>
              <a:rPr lang="en-US" sz="1200" dirty="0" err="1">
                <a:solidFill>
                  <a:schemeClr val="bg1"/>
                </a:solidFill>
              </a:rPr>
              <a:t>Debackere</a:t>
            </a:r>
            <a:r>
              <a:rPr lang="en-US" sz="1200" dirty="0">
                <a:solidFill>
                  <a:schemeClr val="bg1"/>
                </a:solidFill>
              </a:rPr>
              <a:t> K. Productivity, performance, efficiency, impact-what do we measure anyway? some comments on the paper "A farewell to the </a:t>
            </a:r>
            <a:r>
              <a:rPr lang="en-US" sz="1200" dirty="0" err="1">
                <a:solidFill>
                  <a:schemeClr val="bg1"/>
                </a:solidFill>
              </a:rPr>
              <a:t>MNCS</a:t>
            </a:r>
            <a:r>
              <a:rPr lang="en-US" sz="1200" dirty="0">
                <a:solidFill>
                  <a:schemeClr val="bg1"/>
                </a:solidFill>
              </a:rPr>
              <a:t> and like size-independent indicators" by </a:t>
            </a:r>
            <a:r>
              <a:rPr lang="en-US" sz="1200" dirty="0" err="1">
                <a:solidFill>
                  <a:schemeClr val="bg1"/>
                </a:solidFill>
              </a:rPr>
              <a:t>abramo</a:t>
            </a:r>
            <a:r>
              <a:rPr lang="en-US" sz="1200" dirty="0">
                <a:solidFill>
                  <a:schemeClr val="bg1"/>
                </a:solidFill>
              </a:rPr>
              <a:t> and </a:t>
            </a:r>
            <a:r>
              <a:rPr lang="en-US" sz="1200" dirty="0" err="1">
                <a:solidFill>
                  <a:schemeClr val="bg1"/>
                </a:solidFill>
              </a:rPr>
              <a:t>D'angelo</a:t>
            </a:r>
            <a:r>
              <a:rPr lang="en-US" sz="1200" dirty="0">
                <a:solidFill>
                  <a:schemeClr val="bg1"/>
                </a:solidFill>
              </a:rPr>
              <a:t>. J </a:t>
            </a:r>
            <a:r>
              <a:rPr lang="en-US" sz="1200" dirty="0" err="1">
                <a:solidFill>
                  <a:schemeClr val="bg1"/>
                </a:solidFill>
              </a:rPr>
              <a:t>Inf</a:t>
            </a:r>
            <a:r>
              <a:rPr lang="en-US" sz="1200" dirty="0">
                <a:solidFill>
                  <a:schemeClr val="bg1"/>
                </a:solidFill>
              </a:rPr>
              <a:t> [Internet]. 2016;10(2):658-60. </a:t>
            </a:r>
            <a:r>
              <a:rPr lang="en-US" sz="1200" dirty="0">
                <a:solidFill>
                  <a:schemeClr val="bg1"/>
                </a:solidFill>
                <a:hlinkClick r:id="rId2" tooltip="Persistent link using digital object identifier"/>
              </a:rPr>
              <a:t>https://doi.org/10.1016/j.joi.2016.04.008</a:t>
            </a:r>
            <a:endParaRPr lang="en-US" sz="1200" dirty="0">
              <a:solidFill>
                <a:schemeClr val="bg1"/>
              </a:solidFill>
            </a:endParaRPr>
          </a:p>
        </p:txBody>
      </p:sp>
    </p:spTree>
    <p:extLst>
      <p:ext uri="{BB962C8B-B14F-4D97-AF65-F5344CB8AC3E}">
        <p14:creationId xmlns:p14="http://schemas.microsoft.com/office/powerpoint/2010/main" val="3837465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3019"/>
            <a:ext cx="12192000" cy="6858000"/>
          </a:xfrm>
          <a:prstGeom prst="rect">
            <a:avLst/>
          </a:prstGeom>
          <a:solidFill>
            <a:schemeClr val="bg1">
              <a:lumMod val="9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0"/>
            <a:ext cx="12192000" cy="1325563"/>
          </a:xfrm>
        </p:spPr>
        <p:txBody>
          <a:bodyPr>
            <a:normAutofit/>
          </a:bodyPr>
          <a:lstStyle/>
          <a:p>
            <a:pPr algn="ctr"/>
            <a:r>
              <a:rPr lang="en-US" sz="4000" dirty="0">
                <a:latin typeface="Adobe Fan Heiti Std B" panose="020B0700000000000000" pitchFamily="34" charset="-128"/>
                <a:ea typeface="Adobe Fan Heiti Std B" panose="020B0700000000000000" pitchFamily="34" charset="-128"/>
              </a:rPr>
              <a:t>We use metrics to identify or highlight:</a:t>
            </a:r>
          </a:p>
        </p:txBody>
      </p:sp>
      <p:sp>
        <p:nvSpPr>
          <p:cNvPr id="4" name="Rectangle 3"/>
          <p:cNvSpPr/>
          <p:nvPr/>
        </p:nvSpPr>
        <p:spPr>
          <a:xfrm>
            <a:off x="66675" y="6112858"/>
            <a:ext cx="12192000" cy="523220"/>
          </a:xfrm>
          <a:prstGeom prst="rect">
            <a:avLst/>
          </a:prstGeom>
        </p:spPr>
        <p:txBody>
          <a:bodyPr wrap="square">
            <a:spAutoFit/>
          </a:bodyPr>
          <a:lstStyle/>
          <a:p>
            <a:r>
              <a:rPr lang="en-US" sz="1400" dirty="0"/>
              <a:t>Reference: Martin BR, Irvine J. Assessing basic research. some partial indicators of scientific progress in radio astronomy. Res Policy [Internet]. 1983;12(2):61-90. </a:t>
            </a:r>
            <a:r>
              <a:rPr lang="en-US" sz="1400" dirty="0">
                <a:hlinkClick r:id="rId3" tooltip="Persistent link using digital object identifier"/>
              </a:rPr>
              <a:t>https://doi.org/10.1016/0048-7333(83)90005-7</a:t>
            </a:r>
            <a:endParaRPr lang="en-US" sz="1400" dirty="0"/>
          </a:p>
        </p:txBody>
      </p:sp>
      <p:sp>
        <p:nvSpPr>
          <p:cNvPr id="3" name="Content Placeholder 2"/>
          <p:cNvSpPr>
            <a:spLocks noGrp="1"/>
          </p:cNvSpPr>
          <p:nvPr>
            <p:ph idx="1"/>
          </p:nvPr>
        </p:nvSpPr>
        <p:spPr>
          <a:xfrm>
            <a:off x="2563417" y="1308124"/>
            <a:ext cx="6905625" cy="4351338"/>
          </a:xfrm>
        </p:spPr>
        <p:txBody>
          <a:bodyPr>
            <a:normAutofit lnSpcReduction="10000"/>
          </a:bodyPr>
          <a:lstStyle/>
          <a:p>
            <a:pPr marL="0" indent="0" algn="ctr">
              <a:buNone/>
            </a:pPr>
            <a:r>
              <a:rPr lang="en-US" sz="2400" dirty="0">
                <a:latin typeface="Adobe Fan Heiti Std B" panose="020B0700000000000000" pitchFamily="34" charset="-128"/>
                <a:ea typeface="Adobe Fan Heiti Std B" panose="020B0700000000000000" pitchFamily="34" charset="-128"/>
              </a:rPr>
              <a:t>research productivity</a:t>
            </a:r>
          </a:p>
          <a:p>
            <a:pPr marL="0" indent="0" algn="ctr">
              <a:buNone/>
            </a:pPr>
            <a:r>
              <a:rPr lang="en-US" sz="2400" dirty="0">
                <a:latin typeface="Adobe Fan Heiti Std B" panose="020B0700000000000000" pitchFamily="34" charset="-128"/>
                <a:ea typeface="Adobe Fan Heiti Std B" panose="020B0700000000000000" pitchFamily="34" charset="-128"/>
              </a:rPr>
              <a:t>innovative or impactful research</a:t>
            </a:r>
          </a:p>
          <a:p>
            <a:pPr marL="0" indent="0" algn="ctr">
              <a:buNone/>
            </a:pPr>
            <a:r>
              <a:rPr lang="en-US" sz="2400" dirty="0">
                <a:latin typeface="Adobe Fan Heiti Std B" panose="020B0700000000000000" pitchFamily="34" charset="-128"/>
                <a:ea typeface="Adobe Fan Heiti Std B" panose="020B0700000000000000" pitchFamily="34" charset="-128"/>
              </a:rPr>
              <a:t>quality of research communication</a:t>
            </a:r>
          </a:p>
          <a:p>
            <a:pPr marL="0" indent="0" algn="ctr">
              <a:buNone/>
            </a:pPr>
            <a:r>
              <a:rPr lang="en-US" sz="2400" dirty="0">
                <a:latin typeface="Adobe Fan Heiti Std B" panose="020B0700000000000000" pitchFamily="34" charset="-128"/>
                <a:ea typeface="Adobe Fan Heiti Std B" panose="020B0700000000000000" pitchFamily="34" charset="-128"/>
              </a:rPr>
              <a:t>collaboration between individuals or groups</a:t>
            </a:r>
          </a:p>
          <a:p>
            <a:pPr marL="0" indent="0" algn="ctr">
              <a:buNone/>
            </a:pPr>
            <a:r>
              <a:rPr lang="en-US" sz="2400" dirty="0">
                <a:latin typeface="Adobe Fan Heiti Std B" panose="020B0700000000000000" pitchFamily="34" charset="-128"/>
                <a:ea typeface="Adobe Fan Heiti Std B" panose="020B0700000000000000" pitchFamily="34" charset="-128"/>
              </a:rPr>
              <a:t>engagement with various audiences</a:t>
            </a:r>
          </a:p>
          <a:p>
            <a:pPr marL="0" indent="0" algn="ctr">
              <a:buNone/>
            </a:pPr>
            <a:r>
              <a:rPr lang="en-US" sz="2400" dirty="0">
                <a:latin typeface="Adobe Fan Heiti Std B" panose="020B0700000000000000" pitchFamily="34" charset="-128"/>
                <a:ea typeface="Adobe Fan Heiti Std B" panose="020B0700000000000000" pitchFamily="34" charset="-128"/>
              </a:rPr>
              <a:t>advancement of knowledge</a:t>
            </a:r>
          </a:p>
          <a:p>
            <a:pPr marL="0" indent="0" algn="ctr">
              <a:buNone/>
            </a:pPr>
            <a:r>
              <a:rPr lang="en-US" sz="2400" dirty="0">
                <a:latin typeface="Adobe Fan Heiti Std B" panose="020B0700000000000000" pitchFamily="34" charset="-128"/>
                <a:ea typeface="Adobe Fan Heiti Std B" panose="020B0700000000000000" pitchFamily="34" charset="-128"/>
              </a:rPr>
              <a:t>health or policy impacts</a:t>
            </a:r>
          </a:p>
          <a:p>
            <a:pPr marL="0" indent="0" algn="ctr">
              <a:buNone/>
            </a:pPr>
            <a:r>
              <a:rPr lang="en-US" sz="2400" dirty="0">
                <a:latin typeface="Adobe Fan Heiti Std B" panose="020B0700000000000000" pitchFamily="34" charset="-128"/>
                <a:ea typeface="Adobe Fan Heiti Std B" panose="020B0700000000000000" pitchFamily="34" charset="-128"/>
              </a:rPr>
              <a:t>scientific potential</a:t>
            </a:r>
          </a:p>
          <a:p>
            <a:pPr marL="0" indent="0" algn="ctr">
              <a:buNone/>
            </a:pPr>
            <a:r>
              <a:rPr lang="en-US" sz="2400" dirty="0">
                <a:latin typeface="Adobe Fan Heiti Std B" panose="020B0700000000000000" pitchFamily="34" charset="-128"/>
                <a:ea typeface="Adobe Fan Heiti Std B" panose="020B0700000000000000" pitchFamily="34" charset="-128"/>
              </a:rPr>
              <a:t>career prestige</a:t>
            </a:r>
          </a:p>
          <a:p>
            <a:pPr marL="0" indent="0" algn="ctr">
              <a:buNone/>
            </a:pPr>
            <a:r>
              <a:rPr lang="en-US" sz="2400" dirty="0">
                <a:latin typeface="Adobe Fan Heiti Std B" panose="020B0700000000000000" pitchFamily="34" charset="-128"/>
                <a:ea typeface="Adobe Fan Heiti Std B" panose="020B0700000000000000" pitchFamily="34" charset="-128"/>
              </a:rPr>
              <a:t>and more. . .</a:t>
            </a:r>
          </a:p>
        </p:txBody>
      </p:sp>
    </p:spTree>
    <p:extLst>
      <p:ext uri="{BB962C8B-B14F-4D97-AF65-F5344CB8AC3E}">
        <p14:creationId xmlns:p14="http://schemas.microsoft.com/office/powerpoint/2010/main" val="2840336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475488"/>
            <a:ext cx="10515600" cy="5701475"/>
          </a:xfrm>
        </p:spPr>
        <p:txBody>
          <a:bodyPr/>
          <a:lstStyle/>
          <a:p>
            <a:pPr marL="0" indent="0">
              <a:buNone/>
            </a:pPr>
            <a:r>
              <a:rPr lang="en-US" dirty="0">
                <a:solidFill>
                  <a:schemeClr val="bg1"/>
                </a:solidFill>
                <a:latin typeface="Adobe Fan Heiti Std B" panose="020B0700000000000000" pitchFamily="34" charset="-128"/>
                <a:ea typeface="Adobe Fan Heiti Std B" panose="020B0700000000000000" pitchFamily="34" charset="-128"/>
              </a:rPr>
              <a:t>When we were first introduced to </a:t>
            </a:r>
            <a:r>
              <a:rPr lang="en-US" dirty="0" err="1">
                <a:solidFill>
                  <a:schemeClr val="bg1"/>
                </a:solidFill>
                <a:latin typeface="Adobe Fan Heiti Std B" panose="020B0700000000000000" pitchFamily="34" charset="-128"/>
                <a:ea typeface="Adobe Fan Heiti Std B" panose="020B0700000000000000" pitchFamily="34" charset="-128"/>
              </a:rPr>
              <a:t>InCites</a:t>
            </a:r>
            <a:r>
              <a:rPr lang="en-US" dirty="0">
                <a:solidFill>
                  <a:schemeClr val="bg1"/>
                </a:solidFill>
                <a:latin typeface="Adobe Fan Heiti Std B" panose="020B0700000000000000" pitchFamily="34" charset="-128"/>
                <a:ea typeface="Adobe Fan Heiti Std B" panose="020B0700000000000000" pitchFamily="34" charset="-128"/>
              </a:rPr>
              <a:t>, the two metrics that intrigued us the most were: </a:t>
            </a:r>
          </a:p>
          <a:p>
            <a:pPr marL="0" indent="0">
              <a:buNone/>
            </a:pPr>
            <a:endParaRPr lang="en-US" dirty="0">
              <a:solidFill>
                <a:schemeClr val="bg1"/>
              </a:solidFill>
              <a:latin typeface="Adobe Fan Heiti Std B" panose="020B0700000000000000" pitchFamily="34" charset="-128"/>
              <a:ea typeface="Adobe Fan Heiti Std B" panose="020B0700000000000000" pitchFamily="34" charset="-128"/>
            </a:endParaRPr>
          </a:p>
          <a:p>
            <a:pPr marL="0" indent="0" algn="ctr">
              <a:buNone/>
            </a:pPr>
            <a:r>
              <a:rPr lang="en-US" dirty="0">
                <a:solidFill>
                  <a:schemeClr val="bg1"/>
                </a:solidFill>
                <a:latin typeface="Adobe Fan Heiti Std B" panose="020B0700000000000000" pitchFamily="34" charset="-128"/>
                <a:ea typeface="Adobe Fan Heiti Std B" panose="020B0700000000000000" pitchFamily="34" charset="-128"/>
              </a:rPr>
              <a:t>Category Normalized Citation Impact</a:t>
            </a:r>
          </a:p>
          <a:p>
            <a:pPr marL="0" indent="0" algn="ctr">
              <a:buNone/>
            </a:pPr>
            <a:r>
              <a:rPr lang="en-US" dirty="0">
                <a:solidFill>
                  <a:schemeClr val="bg1"/>
                </a:solidFill>
                <a:latin typeface="Adobe Fan Heiti Std B" panose="020B0700000000000000" pitchFamily="34" charset="-128"/>
                <a:ea typeface="Adobe Fan Heiti Std B" panose="020B0700000000000000" pitchFamily="34" charset="-128"/>
              </a:rPr>
              <a:t>Percentile in Subject Area</a:t>
            </a:r>
          </a:p>
          <a:p>
            <a:pPr marL="0" indent="0">
              <a:buNone/>
            </a:pPr>
            <a:endParaRPr lang="en-US" dirty="0">
              <a:solidFill>
                <a:schemeClr val="bg1"/>
              </a:solidFill>
              <a:latin typeface="Adobe Fan Heiti Std B" panose="020B0700000000000000" pitchFamily="34" charset="-128"/>
              <a:ea typeface="Adobe Fan Heiti Std B" panose="020B0700000000000000" pitchFamily="34" charset="-128"/>
            </a:endParaRPr>
          </a:p>
          <a:p>
            <a:endParaRPr lang="en-US" dirty="0"/>
          </a:p>
        </p:txBody>
      </p:sp>
    </p:spTree>
    <p:extLst>
      <p:ext uri="{BB962C8B-B14F-4D97-AF65-F5344CB8AC3E}">
        <p14:creationId xmlns:p14="http://schemas.microsoft.com/office/powerpoint/2010/main" val="23297647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475488"/>
            <a:ext cx="10515600" cy="5701475"/>
          </a:xfrm>
        </p:spPr>
        <p:txBody>
          <a:bodyPr/>
          <a:lstStyle/>
          <a:p>
            <a:pPr marL="0" indent="0">
              <a:buNone/>
            </a:pPr>
            <a:r>
              <a:rPr lang="en-US" dirty="0">
                <a:solidFill>
                  <a:schemeClr val="bg1"/>
                </a:solidFill>
                <a:latin typeface="Adobe Fan Heiti Std B" panose="020B0700000000000000" pitchFamily="34" charset="-128"/>
                <a:ea typeface="Adobe Fan Heiti Std B" panose="020B0700000000000000" pitchFamily="34" charset="-128"/>
              </a:rPr>
              <a:t>When we were first introduced to </a:t>
            </a:r>
            <a:r>
              <a:rPr lang="en-US" dirty="0" err="1">
                <a:solidFill>
                  <a:schemeClr val="bg1"/>
                </a:solidFill>
                <a:latin typeface="Adobe Fan Heiti Std B" panose="020B0700000000000000" pitchFamily="34" charset="-128"/>
                <a:ea typeface="Adobe Fan Heiti Std B" panose="020B0700000000000000" pitchFamily="34" charset="-128"/>
              </a:rPr>
              <a:t>InCites</a:t>
            </a:r>
            <a:r>
              <a:rPr lang="en-US" dirty="0">
                <a:solidFill>
                  <a:schemeClr val="bg1"/>
                </a:solidFill>
                <a:latin typeface="Adobe Fan Heiti Std B" panose="020B0700000000000000" pitchFamily="34" charset="-128"/>
                <a:ea typeface="Adobe Fan Heiti Std B" panose="020B0700000000000000" pitchFamily="34" charset="-128"/>
              </a:rPr>
              <a:t>, the two metrics that intrigued us the most were: </a:t>
            </a:r>
          </a:p>
          <a:p>
            <a:pPr marL="0" indent="0">
              <a:buNone/>
            </a:pPr>
            <a:endParaRPr lang="en-US" dirty="0">
              <a:solidFill>
                <a:schemeClr val="bg1"/>
              </a:solidFill>
              <a:latin typeface="Adobe Fan Heiti Std B" panose="020B0700000000000000" pitchFamily="34" charset="-128"/>
              <a:ea typeface="Adobe Fan Heiti Std B" panose="020B0700000000000000" pitchFamily="34" charset="-128"/>
            </a:endParaRPr>
          </a:p>
          <a:p>
            <a:pPr marL="0" indent="0" algn="ctr">
              <a:buNone/>
            </a:pPr>
            <a:r>
              <a:rPr lang="en-US" dirty="0">
                <a:solidFill>
                  <a:schemeClr val="bg1"/>
                </a:solidFill>
                <a:latin typeface="Adobe Fan Heiti Std B" panose="020B0700000000000000" pitchFamily="34" charset="-128"/>
                <a:ea typeface="Adobe Fan Heiti Std B" panose="020B0700000000000000" pitchFamily="34" charset="-128"/>
              </a:rPr>
              <a:t>Category Normalized Citation Impact</a:t>
            </a:r>
          </a:p>
          <a:p>
            <a:pPr marL="0" indent="0" algn="ctr">
              <a:buNone/>
            </a:pPr>
            <a:r>
              <a:rPr lang="en-US" dirty="0">
                <a:solidFill>
                  <a:schemeClr val="bg1"/>
                </a:solidFill>
                <a:latin typeface="Adobe Fan Heiti Std B" panose="020B0700000000000000" pitchFamily="34" charset="-128"/>
                <a:ea typeface="Adobe Fan Heiti Std B" panose="020B0700000000000000" pitchFamily="34" charset="-128"/>
              </a:rPr>
              <a:t>Percentile in Subject Area</a:t>
            </a:r>
          </a:p>
          <a:p>
            <a:pPr marL="0" indent="0">
              <a:buNone/>
            </a:pPr>
            <a:endParaRPr lang="en-US" dirty="0">
              <a:solidFill>
                <a:schemeClr val="bg1"/>
              </a:solidFill>
              <a:latin typeface="Adobe Fan Heiti Std B" panose="020B0700000000000000" pitchFamily="34" charset="-128"/>
              <a:ea typeface="Adobe Fan Heiti Std B" panose="020B0700000000000000" pitchFamily="34" charset="-128"/>
            </a:endParaRPr>
          </a:p>
          <a:p>
            <a:pPr marL="0" indent="0">
              <a:buNone/>
            </a:pPr>
            <a:r>
              <a:rPr lang="en-US" dirty="0">
                <a:solidFill>
                  <a:schemeClr val="bg1"/>
                </a:solidFill>
                <a:latin typeface="Adobe Fan Heiti Std B" panose="020B0700000000000000" pitchFamily="34" charset="-128"/>
                <a:ea typeface="Adobe Fan Heiti Std B" panose="020B0700000000000000" pitchFamily="34" charset="-128"/>
              </a:rPr>
              <a:t>We wanted to understand: </a:t>
            </a:r>
          </a:p>
          <a:p>
            <a:r>
              <a:rPr lang="en-US" sz="2000" dirty="0">
                <a:solidFill>
                  <a:schemeClr val="bg1"/>
                </a:solidFill>
                <a:latin typeface="Adobe Fan Heiti Std B" panose="020B0700000000000000" pitchFamily="34" charset="-128"/>
                <a:ea typeface="Adobe Fan Heiti Std B" panose="020B0700000000000000" pitchFamily="34" charset="-128"/>
              </a:rPr>
              <a:t>How theses metrics were calculated </a:t>
            </a:r>
          </a:p>
          <a:p>
            <a:r>
              <a:rPr lang="en-US" sz="2000" dirty="0">
                <a:solidFill>
                  <a:schemeClr val="bg1"/>
                </a:solidFill>
                <a:latin typeface="Adobe Fan Heiti Std B" panose="020B0700000000000000" pitchFamily="34" charset="-128"/>
                <a:ea typeface="Adobe Fan Heiti Std B" panose="020B0700000000000000" pitchFamily="34" charset="-128"/>
              </a:rPr>
              <a:t>What to expect with unusual document types</a:t>
            </a:r>
          </a:p>
          <a:p>
            <a:r>
              <a:rPr lang="en-US" sz="2000" dirty="0">
                <a:solidFill>
                  <a:schemeClr val="bg1"/>
                </a:solidFill>
                <a:latin typeface="Adobe Fan Heiti Std B" panose="020B0700000000000000" pitchFamily="34" charset="-128"/>
                <a:ea typeface="Adobe Fan Heiti Std B" panose="020B0700000000000000" pitchFamily="34" charset="-128"/>
              </a:rPr>
              <a:t>How to use the metrics appropriately and efficiently</a:t>
            </a:r>
          </a:p>
          <a:p>
            <a:r>
              <a:rPr lang="en-US" sz="2000" dirty="0">
                <a:solidFill>
                  <a:schemeClr val="bg1"/>
                </a:solidFill>
                <a:latin typeface="Adobe Fan Heiti Std B" panose="020B0700000000000000" pitchFamily="34" charset="-128"/>
                <a:ea typeface="Adobe Fan Heiti Std B" panose="020B0700000000000000" pitchFamily="34" charset="-128"/>
              </a:rPr>
              <a:t>What the community had to say about these metrics</a:t>
            </a:r>
          </a:p>
          <a:p>
            <a:endParaRPr lang="en-US" dirty="0"/>
          </a:p>
        </p:txBody>
      </p:sp>
    </p:spTree>
    <p:extLst>
      <p:ext uri="{BB962C8B-B14F-4D97-AF65-F5344CB8AC3E}">
        <p14:creationId xmlns:p14="http://schemas.microsoft.com/office/powerpoint/2010/main" val="2459934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2130349" y="4743450"/>
            <a:ext cx="10061651" cy="212725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2181225" y="1143000"/>
            <a:ext cx="10010775" cy="189547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0"/>
            <a:ext cx="2181225" cy="6858000"/>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81226" y="33337"/>
            <a:ext cx="10010774" cy="1325563"/>
          </a:xfrm>
        </p:spPr>
        <p:txBody>
          <a:bodyPr/>
          <a:lstStyle/>
          <a:p>
            <a:pPr algn="ctr"/>
            <a:r>
              <a:rPr lang="en-US" dirty="0">
                <a:latin typeface="Adobe Fan Heiti Std B" panose="020B0700000000000000" pitchFamily="34" charset="-128"/>
                <a:ea typeface="Adobe Fan Heiti Std B" panose="020B0700000000000000" pitchFamily="34" charset="-128"/>
              </a:rPr>
              <a:t>Mean Normalized Citation Score</a:t>
            </a:r>
          </a:p>
        </p:txBody>
      </p:sp>
      <p:sp>
        <p:nvSpPr>
          <p:cNvPr id="3" name="Content Placeholder 2"/>
          <p:cNvSpPr>
            <a:spLocks noGrp="1"/>
          </p:cNvSpPr>
          <p:nvPr>
            <p:ph idx="1"/>
          </p:nvPr>
        </p:nvSpPr>
        <p:spPr>
          <a:xfrm>
            <a:off x="2237204" y="1244599"/>
            <a:ext cx="9886950" cy="1765300"/>
          </a:xfrm>
        </p:spPr>
        <p:txBody>
          <a:bodyPr>
            <a:normAutofit lnSpcReduction="10000"/>
          </a:bodyPr>
          <a:lstStyle/>
          <a:p>
            <a:pPr marL="0" indent="0">
              <a:buNone/>
            </a:pPr>
            <a:r>
              <a:rPr lang="en-US" sz="2400" dirty="0"/>
              <a:t>Also known as:</a:t>
            </a:r>
          </a:p>
          <a:p>
            <a:pPr lvl="1">
              <a:buFont typeface="Wingdings" panose="05000000000000000000" pitchFamily="2" charset="2"/>
              <a:buChar char="§"/>
            </a:pPr>
            <a:r>
              <a:rPr lang="en-US" sz="2000" dirty="0"/>
              <a:t>Category Normalized Citation Impact (</a:t>
            </a:r>
            <a:r>
              <a:rPr lang="en-US" sz="2000" dirty="0" err="1"/>
              <a:t>InCites</a:t>
            </a:r>
            <a:r>
              <a:rPr lang="en-US" sz="2000" dirty="0"/>
              <a:t>)</a:t>
            </a:r>
          </a:p>
          <a:p>
            <a:pPr lvl="1">
              <a:buFont typeface="Wingdings" panose="05000000000000000000" pitchFamily="2" charset="2"/>
              <a:buChar char="§"/>
            </a:pPr>
            <a:r>
              <a:rPr lang="en-US" sz="2000" dirty="0"/>
              <a:t>New Crown Indicator (</a:t>
            </a:r>
            <a:r>
              <a:rPr lang="en-US" sz="2000" dirty="0" err="1"/>
              <a:t>CWTS</a:t>
            </a:r>
            <a:r>
              <a:rPr lang="en-US" sz="2000" dirty="0"/>
              <a:t>)</a:t>
            </a:r>
          </a:p>
          <a:p>
            <a:pPr lvl="1">
              <a:buFont typeface="Wingdings" panose="05000000000000000000" pitchFamily="2" charset="2"/>
              <a:buChar char="§"/>
            </a:pPr>
            <a:r>
              <a:rPr lang="en-US" sz="2000" dirty="0"/>
              <a:t>Field Normalized Citation Impact (Scopus)</a:t>
            </a:r>
          </a:p>
          <a:p>
            <a:pPr lvl="1">
              <a:buFont typeface="Wingdings" panose="05000000000000000000" pitchFamily="2" charset="2"/>
              <a:buChar char="§"/>
            </a:pPr>
            <a:r>
              <a:rPr lang="en-US" sz="2000" dirty="0"/>
              <a:t>Relative Citation Ratio (NIH) * </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106" y="1485551"/>
            <a:ext cx="1137652" cy="1137652"/>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5190" y="3173411"/>
            <a:ext cx="1339483" cy="1339483"/>
          </a:xfrm>
          <a:prstGeom prst="rect">
            <a:avLst/>
          </a:prstGeom>
        </p:spPr>
      </p:pic>
      <p:sp>
        <p:nvSpPr>
          <p:cNvPr id="8" name="Content Placeholder 2"/>
          <p:cNvSpPr txBox="1">
            <a:spLocks/>
          </p:cNvSpPr>
          <p:nvPr/>
        </p:nvSpPr>
        <p:spPr>
          <a:xfrm>
            <a:off x="2305050" y="3155949"/>
            <a:ext cx="9886950" cy="176530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Definition: </a:t>
            </a:r>
          </a:p>
          <a:p>
            <a:pPr lvl="1">
              <a:buFont typeface="Wingdings" panose="05000000000000000000" pitchFamily="2" charset="2"/>
              <a:buChar char="§"/>
            </a:pPr>
            <a:r>
              <a:rPr lang="en-US" sz="2000" dirty="0"/>
              <a:t>One of the most commonly used indicators of research performance </a:t>
            </a:r>
          </a:p>
          <a:p>
            <a:pPr lvl="1">
              <a:buFont typeface="Wingdings" panose="05000000000000000000" pitchFamily="2" charset="2"/>
              <a:buChar char="§"/>
            </a:pPr>
            <a:r>
              <a:rPr lang="en-US" sz="2000" dirty="0"/>
              <a:t>Is a proxy of the average impact of the publications of a research unit</a:t>
            </a:r>
          </a:p>
          <a:p>
            <a:pPr lvl="1">
              <a:buFont typeface="Wingdings" panose="05000000000000000000" pitchFamily="2" charset="2"/>
              <a:buChar char="§"/>
            </a:pPr>
            <a:r>
              <a:rPr lang="en-US" sz="2000" dirty="0"/>
              <a:t>Is both field-normalized and size-independent</a:t>
            </a:r>
          </a:p>
          <a:p>
            <a:pPr lvl="1">
              <a:buFont typeface="Wingdings" panose="05000000000000000000" pitchFamily="2" charset="2"/>
              <a:buChar char="§"/>
            </a:pPr>
            <a:r>
              <a:rPr lang="en-US" sz="2000" dirty="0"/>
              <a:t>Allows comparisons between entities of different sizes and different subject mixes</a:t>
            </a:r>
          </a:p>
          <a:p>
            <a:pPr lvl="1">
              <a:buFont typeface="Wingdings" panose="05000000000000000000" pitchFamily="2" charset="2"/>
              <a:buChar char="§"/>
            </a:pPr>
            <a:endParaRPr lang="en-US" sz="2000" dirty="0"/>
          </a:p>
          <a:p>
            <a:pPr lvl="1"/>
            <a:endParaRPr lang="en-US" dirty="0"/>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2587" y="5063102"/>
            <a:ext cx="1244688" cy="1244688"/>
          </a:xfrm>
          <a:prstGeom prst="rect">
            <a:avLst/>
          </a:prstGeom>
        </p:spPr>
      </p:pic>
      <p:sp>
        <p:nvSpPr>
          <p:cNvPr id="10" name="Content Placeholder 2"/>
          <p:cNvSpPr txBox="1">
            <a:spLocks/>
          </p:cNvSpPr>
          <p:nvPr/>
        </p:nvSpPr>
        <p:spPr>
          <a:xfrm>
            <a:off x="2222461" y="4921249"/>
            <a:ext cx="5435639" cy="176530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Calculation:</a:t>
            </a:r>
          </a:p>
          <a:p>
            <a:pPr lvl="1">
              <a:buFont typeface="Wingdings" panose="05000000000000000000" pitchFamily="2" charset="2"/>
              <a:buChar char="§"/>
            </a:pPr>
            <a:r>
              <a:rPr lang="en-US" sz="2000" dirty="0"/>
              <a:t>The number of citations received by a document divided by the expected number of citations (as received by documents of the same type, publication year, and subject area)</a:t>
            </a:r>
          </a:p>
        </p:txBody>
      </p:sp>
      <p:sp>
        <p:nvSpPr>
          <p:cNvPr id="4" name="TextBox 3"/>
          <p:cNvSpPr txBox="1"/>
          <p:nvPr/>
        </p:nvSpPr>
        <p:spPr>
          <a:xfrm>
            <a:off x="7879323" y="2747188"/>
            <a:ext cx="6896100" cy="276999"/>
          </a:xfrm>
          <a:prstGeom prst="rect">
            <a:avLst/>
          </a:prstGeom>
          <a:noFill/>
          <a:ln>
            <a:noFill/>
          </a:ln>
        </p:spPr>
        <p:txBody>
          <a:bodyPr wrap="square" rtlCol="0">
            <a:spAutoFit/>
          </a:bodyPr>
          <a:lstStyle/>
          <a:p>
            <a:r>
              <a:rPr lang="en-US" sz="1200" i="1" dirty="0"/>
              <a:t>* calculated with some differences, but overall is similar in nature</a:t>
            </a:r>
          </a:p>
        </p:txBody>
      </p:sp>
      <p:sp>
        <p:nvSpPr>
          <p:cNvPr id="14" name="TextBox 13"/>
          <p:cNvSpPr txBox="1"/>
          <p:nvPr/>
        </p:nvSpPr>
        <p:spPr>
          <a:xfrm>
            <a:off x="8111175" y="5048587"/>
            <a:ext cx="3242626" cy="400110"/>
          </a:xfrm>
          <a:prstGeom prst="rect">
            <a:avLst/>
          </a:prstGeom>
          <a:noFill/>
        </p:spPr>
        <p:txBody>
          <a:bodyPr wrap="square" rtlCol="0">
            <a:spAutoFit/>
          </a:bodyPr>
          <a:lstStyle/>
          <a:p>
            <a:r>
              <a:rPr lang="en-US" sz="2000" dirty="0"/>
              <a:t>Actual number of citations</a:t>
            </a:r>
          </a:p>
        </p:txBody>
      </p:sp>
      <p:cxnSp>
        <p:nvCxnSpPr>
          <p:cNvPr id="16" name="Straight Connector 15"/>
          <p:cNvCxnSpPr/>
          <p:nvPr/>
        </p:nvCxnSpPr>
        <p:spPr>
          <a:xfrm>
            <a:off x="8006400" y="5491607"/>
            <a:ext cx="3105150" cy="0"/>
          </a:xfrm>
          <a:prstGeom prst="line">
            <a:avLst/>
          </a:prstGeom>
          <a:ln w="38100"/>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8015163" y="5559250"/>
            <a:ext cx="3434650" cy="400110"/>
          </a:xfrm>
          <a:prstGeom prst="rect">
            <a:avLst/>
          </a:prstGeom>
          <a:noFill/>
        </p:spPr>
        <p:txBody>
          <a:bodyPr wrap="square" rtlCol="0">
            <a:spAutoFit/>
          </a:bodyPr>
          <a:lstStyle/>
          <a:p>
            <a:r>
              <a:rPr lang="en-US" sz="2000" dirty="0"/>
              <a:t>Expected number of citations*</a:t>
            </a:r>
          </a:p>
        </p:txBody>
      </p:sp>
      <p:sp>
        <p:nvSpPr>
          <p:cNvPr id="18" name="TextBox 17"/>
          <p:cNvSpPr txBox="1"/>
          <p:nvPr/>
        </p:nvSpPr>
        <p:spPr>
          <a:xfrm>
            <a:off x="7879323" y="6027003"/>
            <a:ext cx="4135273" cy="646331"/>
          </a:xfrm>
          <a:prstGeom prst="rect">
            <a:avLst/>
          </a:prstGeom>
          <a:noFill/>
        </p:spPr>
        <p:txBody>
          <a:bodyPr wrap="square" rtlCol="0">
            <a:spAutoFit/>
          </a:bodyPr>
          <a:lstStyle/>
          <a:p>
            <a:r>
              <a:rPr lang="en-US" sz="1200" i="1" dirty="0"/>
              <a:t>*expected number of citations is found by averaging the number of citations received by papers with the same publication year, document type, and in the same subject area</a:t>
            </a:r>
          </a:p>
        </p:txBody>
      </p:sp>
    </p:spTree>
    <p:extLst>
      <p:ext uri="{BB962C8B-B14F-4D97-AF65-F5344CB8AC3E}">
        <p14:creationId xmlns:p14="http://schemas.microsoft.com/office/powerpoint/2010/main" val="8399963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2000" cy="1895475"/>
          </a:xfrm>
          <a:prstGeom prst="rect">
            <a:avLst/>
          </a:prstGeom>
          <a:solidFill>
            <a:srgbClr val="00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09574" y="284955"/>
            <a:ext cx="11210925" cy="1325563"/>
          </a:xfrm>
        </p:spPr>
        <p:txBody>
          <a:bodyPr>
            <a:normAutofit/>
          </a:bodyPr>
          <a:lstStyle/>
          <a:p>
            <a:pPr algn="ctr"/>
            <a:r>
              <a:rPr lang="en-US" sz="3600" dirty="0">
                <a:solidFill>
                  <a:schemeClr val="bg1"/>
                </a:solidFill>
                <a:latin typeface="Adobe Fan Heiti Std B" panose="020B0700000000000000" pitchFamily="34" charset="-128"/>
                <a:ea typeface="Adobe Fan Heiti Std B" panose="020B0700000000000000" pitchFamily="34" charset="-128"/>
              </a:rPr>
              <a:t>Calculating the </a:t>
            </a:r>
            <a:br>
              <a:rPr lang="en-US" sz="3600" dirty="0">
                <a:solidFill>
                  <a:schemeClr val="bg1"/>
                </a:solidFill>
                <a:latin typeface="Adobe Fan Heiti Std B" panose="020B0700000000000000" pitchFamily="34" charset="-128"/>
                <a:ea typeface="Adobe Fan Heiti Std B" panose="020B0700000000000000" pitchFamily="34" charset="-128"/>
              </a:rPr>
            </a:br>
            <a:r>
              <a:rPr lang="en-US" sz="3600" dirty="0">
                <a:solidFill>
                  <a:schemeClr val="bg1"/>
                </a:solidFill>
                <a:latin typeface="Adobe Fan Heiti Std B" panose="020B0700000000000000" pitchFamily="34" charset="-128"/>
                <a:ea typeface="Adobe Fan Heiti Std B" panose="020B0700000000000000" pitchFamily="34" charset="-128"/>
              </a:rPr>
              <a:t>Category Normalized Citation Impact (</a:t>
            </a:r>
            <a:r>
              <a:rPr lang="en-US" sz="3600" dirty="0" err="1">
                <a:solidFill>
                  <a:schemeClr val="bg1"/>
                </a:solidFill>
                <a:latin typeface="Adobe Fan Heiti Std B" panose="020B0700000000000000" pitchFamily="34" charset="-128"/>
                <a:ea typeface="Adobe Fan Heiti Std B" panose="020B0700000000000000" pitchFamily="34" charset="-128"/>
              </a:rPr>
              <a:t>CNCI</a:t>
            </a:r>
            <a:r>
              <a:rPr lang="en-US" sz="3600" dirty="0">
                <a:solidFill>
                  <a:schemeClr val="bg1"/>
                </a:solidFill>
                <a:latin typeface="Adobe Fan Heiti Std B" panose="020B0700000000000000" pitchFamily="34" charset="-128"/>
                <a:ea typeface="Adobe Fan Heiti Std B" panose="020B0700000000000000" pitchFamily="34" charset="-128"/>
              </a:rPr>
              <a:t>)</a:t>
            </a:r>
          </a:p>
        </p:txBody>
      </p:sp>
      <p:sp>
        <p:nvSpPr>
          <p:cNvPr id="3" name="Content Placeholder 2"/>
          <p:cNvSpPr>
            <a:spLocks noGrp="1"/>
          </p:cNvSpPr>
          <p:nvPr>
            <p:ph idx="1"/>
          </p:nvPr>
        </p:nvSpPr>
        <p:spPr>
          <a:xfrm>
            <a:off x="6638925" y="2119312"/>
            <a:ext cx="5553075" cy="4567238"/>
          </a:xfrm>
        </p:spPr>
        <p:txBody>
          <a:bodyPr/>
          <a:lstStyle/>
          <a:p>
            <a:pPr marL="0" indent="0">
              <a:buNone/>
            </a:pPr>
            <a:r>
              <a:rPr lang="en-US" sz="2400" dirty="0" err="1">
                <a:latin typeface="Adobe Fan Heiti Std B" panose="020B0700000000000000" pitchFamily="34" charset="-128"/>
                <a:ea typeface="Adobe Fan Heiti Std B" panose="020B0700000000000000" pitchFamily="34" charset="-128"/>
              </a:rPr>
              <a:t>WoS</a:t>
            </a:r>
            <a:r>
              <a:rPr lang="en-US" sz="2400" dirty="0">
                <a:latin typeface="Adobe Fan Heiti Std B" panose="020B0700000000000000" pitchFamily="34" charset="-128"/>
                <a:ea typeface="Adobe Fan Heiti Std B" panose="020B0700000000000000" pitchFamily="34" charset="-128"/>
              </a:rPr>
              <a:t> Subject Areas</a:t>
            </a:r>
          </a:p>
          <a:p>
            <a:pPr marL="0" indent="0">
              <a:buNone/>
            </a:pPr>
            <a:r>
              <a:rPr lang="en-US" sz="1400" dirty="0" err="1">
                <a:latin typeface="Adobe Fan Heiti Std B" panose="020B0700000000000000" pitchFamily="34" charset="-128"/>
                <a:ea typeface="Adobe Fan Heiti Std B" panose="020B0700000000000000" pitchFamily="34" charset="-128"/>
              </a:rPr>
              <a:t>InCites</a:t>
            </a:r>
            <a:r>
              <a:rPr lang="en-US" sz="1400" dirty="0">
                <a:latin typeface="Adobe Fan Heiti Std B" panose="020B0700000000000000" pitchFamily="34" charset="-128"/>
                <a:ea typeface="Adobe Fan Heiti Std B" panose="020B0700000000000000" pitchFamily="34" charset="-128"/>
              </a:rPr>
              <a:t> uses the Web of Science Subject area schema for calculating the </a:t>
            </a:r>
            <a:r>
              <a:rPr lang="en-US" sz="1400" dirty="0" err="1">
                <a:latin typeface="Adobe Fan Heiti Std B" panose="020B0700000000000000" pitchFamily="34" charset="-128"/>
                <a:ea typeface="Adobe Fan Heiti Std B" panose="020B0700000000000000" pitchFamily="34" charset="-128"/>
              </a:rPr>
              <a:t>CNCI</a:t>
            </a:r>
            <a:r>
              <a:rPr lang="en-US" sz="1400" dirty="0">
                <a:latin typeface="Adobe Fan Heiti Std B" panose="020B0700000000000000" pitchFamily="34" charset="-128"/>
                <a:ea typeface="Adobe Fan Heiti Std B" panose="020B0700000000000000" pitchFamily="34" charset="-128"/>
              </a:rPr>
              <a:t>. This schema has 250 subject areas, with each journal being assigned to at least one or up to six subject areas. </a:t>
            </a:r>
          </a:p>
          <a:p>
            <a:pPr marL="0" indent="0">
              <a:buNone/>
            </a:pPr>
            <a:r>
              <a:rPr lang="en-US" sz="1400" dirty="0">
                <a:latin typeface="Adobe Fan Heiti Std B" panose="020B0700000000000000" pitchFamily="34" charset="-128"/>
                <a:ea typeface="Adobe Fan Heiti Std B" panose="020B0700000000000000" pitchFamily="34" charset="-128"/>
              </a:rPr>
              <a:t>For multidisciplinary journals (ex. Science, Nature, </a:t>
            </a:r>
            <a:r>
              <a:rPr lang="en-US" sz="1400" dirty="0" err="1">
                <a:latin typeface="Adobe Fan Heiti Std B" panose="020B0700000000000000" pitchFamily="34" charset="-128"/>
                <a:ea typeface="Adobe Fan Heiti Std B" panose="020B0700000000000000" pitchFamily="34" charset="-128"/>
              </a:rPr>
              <a:t>PNAS</a:t>
            </a:r>
            <a:r>
              <a:rPr lang="en-US" sz="1400" dirty="0">
                <a:latin typeface="Adobe Fan Heiti Std B" panose="020B0700000000000000" pitchFamily="34" charset="-128"/>
                <a:ea typeface="Adobe Fan Heiti Std B" panose="020B0700000000000000" pitchFamily="34" charset="-128"/>
              </a:rPr>
              <a:t>) documents, not the journal, are assigned to subject areas. </a:t>
            </a:r>
            <a:endParaRPr lang="en-US" sz="1200" dirty="0">
              <a:latin typeface="Adobe Fan Heiti Std B" panose="020B0700000000000000" pitchFamily="34" charset="-128"/>
              <a:ea typeface="Adobe Fan Heiti Std B" panose="020B0700000000000000" pitchFamily="34" charset="-128"/>
            </a:endParaRPr>
          </a:p>
          <a:p>
            <a:pPr marL="0" indent="0">
              <a:buNone/>
            </a:pPr>
            <a:r>
              <a:rPr lang="en-US" sz="2400" dirty="0">
                <a:latin typeface="Adobe Fan Heiti Std B" panose="020B0700000000000000" pitchFamily="34" charset="-128"/>
                <a:ea typeface="Adobe Fan Heiti Std B" panose="020B0700000000000000" pitchFamily="34" charset="-128"/>
              </a:rPr>
              <a:t>Papers with multiple subject areas</a:t>
            </a:r>
          </a:p>
          <a:p>
            <a:pPr marL="0" indent="0">
              <a:buNone/>
            </a:pPr>
            <a:r>
              <a:rPr lang="en-US" sz="1400" dirty="0">
                <a:latin typeface="Adobe Fan Heiti Std B" panose="020B0700000000000000" pitchFamily="34" charset="-128"/>
                <a:ea typeface="Adobe Fan Heiti Std B" panose="020B0700000000000000" pitchFamily="34" charset="-128"/>
              </a:rPr>
              <a:t>For a single paper that is assigned to multiple subjects, the </a:t>
            </a:r>
            <a:r>
              <a:rPr lang="en-US" sz="1400" dirty="0" err="1">
                <a:latin typeface="Adobe Fan Heiti Std B" panose="020B0700000000000000" pitchFamily="34" charset="-128"/>
                <a:ea typeface="Adobe Fan Heiti Std B" panose="020B0700000000000000" pitchFamily="34" charset="-128"/>
              </a:rPr>
              <a:t>CNCI</a:t>
            </a:r>
            <a:r>
              <a:rPr lang="en-US" sz="1400" dirty="0">
                <a:latin typeface="Adobe Fan Heiti Std B" panose="020B0700000000000000" pitchFamily="34" charset="-128"/>
                <a:ea typeface="Adobe Fan Heiti Std B" panose="020B0700000000000000" pitchFamily="34" charset="-128"/>
              </a:rPr>
              <a:t> can be represented as the average of the ratios for actual to expected citations for each subject area. </a:t>
            </a:r>
          </a:p>
          <a:p>
            <a:pPr marL="0" indent="0">
              <a:buNone/>
            </a:pPr>
            <a:r>
              <a:rPr lang="en-US" sz="1400" dirty="0">
                <a:latin typeface="Adobe Fan Heiti Std B" panose="020B0700000000000000" pitchFamily="34" charset="-128"/>
                <a:ea typeface="Adobe Fan Heiti Std B" panose="020B0700000000000000" pitchFamily="34" charset="-128"/>
              </a:rPr>
              <a:t>This method is known as </a:t>
            </a:r>
            <a:r>
              <a:rPr lang="en-US" sz="1400" dirty="0">
                <a:ea typeface="Adobe Fan Heiti Std B" panose="020B0700000000000000" pitchFamily="34" charset="-128"/>
              </a:rPr>
              <a:t>“</a:t>
            </a:r>
            <a:r>
              <a:rPr lang="en-US" sz="1400" dirty="0">
                <a:latin typeface="Adobe Fan Heiti Std B" panose="020B0700000000000000" pitchFamily="34" charset="-128"/>
                <a:ea typeface="Adobe Fan Heiti Std B" panose="020B0700000000000000" pitchFamily="34" charset="-128"/>
              </a:rPr>
              <a:t>fractional counting of subjects</a:t>
            </a:r>
            <a:r>
              <a:rPr lang="en-US" sz="1400" dirty="0">
                <a:ea typeface="Adobe Fan Heiti Std B" panose="020B0700000000000000" pitchFamily="34" charset="-128"/>
              </a:rPr>
              <a:t>”</a:t>
            </a:r>
            <a:r>
              <a:rPr lang="en-US" sz="1400" dirty="0">
                <a:latin typeface="Adobe Fan Heiti Std B" panose="020B0700000000000000" pitchFamily="34" charset="-128"/>
                <a:ea typeface="Adobe Fan Heiti Std B" panose="020B0700000000000000" pitchFamily="34" charset="-128"/>
              </a:rPr>
              <a:t> for papers in more than one subject category.</a:t>
            </a:r>
          </a:p>
          <a:p>
            <a:pPr marL="0" indent="0">
              <a:buNone/>
            </a:pPr>
            <a:r>
              <a:rPr lang="en-US" sz="2400" dirty="0">
                <a:latin typeface="Adobe Fan Heiti Std B" panose="020B0700000000000000" pitchFamily="34" charset="-128"/>
                <a:ea typeface="Adobe Fan Heiti Std B" panose="020B0700000000000000" pitchFamily="34" charset="-128"/>
              </a:rPr>
              <a:t>Average of ratios</a:t>
            </a:r>
          </a:p>
          <a:p>
            <a:pPr marL="0" indent="0">
              <a:buNone/>
            </a:pPr>
            <a:r>
              <a:rPr lang="en-US" sz="1400" dirty="0">
                <a:latin typeface="Adobe Fan Heiti Std B" panose="020B0700000000000000" pitchFamily="34" charset="-128"/>
                <a:ea typeface="Adobe Fan Heiti Std B" panose="020B0700000000000000" pitchFamily="34" charset="-128"/>
              </a:rPr>
              <a:t>The </a:t>
            </a:r>
            <a:r>
              <a:rPr lang="en-US" sz="1400" dirty="0" err="1">
                <a:latin typeface="Adobe Fan Heiti Std B" panose="020B0700000000000000" pitchFamily="34" charset="-128"/>
                <a:ea typeface="Adobe Fan Heiti Std B" panose="020B0700000000000000" pitchFamily="34" charset="-128"/>
              </a:rPr>
              <a:t>CNCI</a:t>
            </a:r>
            <a:r>
              <a:rPr lang="en-US" sz="1400" dirty="0">
                <a:latin typeface="Adobe Fan Heiti Std B" panose="020B0700000000000000" pitchFamily="34" charset="-128"/>
                <a:ea typeface="Adobe Fan Heiti Std B" panose="020B0700000000000000" pitchFamily="34" charset="-128"/>
              </a:rPr>
              <a:t> can be averaged over a group of publications, a process which is called an </a:t>
            </a:r>
            <a:r>
              <a:rPr lang="en-US" sz="1400" dirty="0">
                <a:ea typeface="Adobe Fan Heiti Std B" panose="020B0700000000000000" pitchFamily="34" charset="-128"/>
              </a:rPr>
              <a:t>“ </a:t>
            </a:r>
            <a:r>
              <a:rPr lang="en-US" sz="1400" dirty="0">
                <a:latin typeface="Adobe Fan Heiti Std B" panose="020B0700000000000000" pitchFamily="34" charset="-128"/>
                <a:ea typeface="Adobe Fan Heiti Std B" panose="020B0700000000000000" pitchFamily="34" charset="-128"/>
              </a:rPr>
              <a:t>average of ratios</a:t>
            </a:r>
            <a:r>
              <a:rPr lang="en-US" sz="1400" dirty="0">
                <a:ea typeface="Adobe Fan Heiti Std B" panose="020B0700000000000000" pitchFamily="34" charset="-128"/>
              </a:rPr>
              <a:t> ”</a:t>
            </a:r>
            <a:r>
              <a:rPr lang="en-US" sz="1400" dirty="0">
                <a:latin typeface="Adobe Fan Heiti Std B" panose="020B0700000000000000" pitchFamily="34" charset="-128"/>
                <a:ea typeface="Adobe Fan Heiti Std B" panose="020B0700000000000000" pitchFamily="34" charset="-128"/>
              </a:rPr>
              <a:t>.</a:t>
            </a:r>
          </a:p>
          <a:p>
            <a:pPr marL="0" indent="0">
              <a:buNone/>
            </a:pPr>
            <a:endParaRPr lang="en-US" sz="2400" dirty="0">
              <a:latin typeface="Adobe Fan Heiti Std B" panose="020B0700000000000000" pitchFamily="34" charset="-128"/>
              <a:ea typeface="Adobe Fan Heiti Std B" panose="020B0700000000000000" pitchFamily="34" charset="-128"/>
            </a:endParaRPr>
          </a:p>
          <a:p>
            <a:pPr marL="0" indent="0">
              <a:buNone/>
            </a:pPr>
            <a:endParaRPr lang="en-US" dirty="0"/>
          </a:p>
          <a:p>
            <a:pPr marL="0" indent="0">
              <a:buNone/>
            </a:pP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2631663296"/>
              </p:ext>
            </p:extLst>
          </p:nvPr>
        </p:nvGraphicFramePr>
        <p:xfrm>
          <a:off x="307975" y="2180430"/>
          <a:ext cx="6102350" cy="4287520"/>
        </p:xfrm>
        <a:graphic>
          <a:graphicData uri="http://schemas.openxmlformats.org/drawingml/2006/table">
            <a:tbl>
              <a:tblPr firstRow="1" bandRow="1">
                <a:tableStyleId>{10A1B5D5-9B99-4C35-A422-299274C87663}</a:tableStyleId>
              </a:tblPr>
              <a:tblGrid>
                <a:gridCol w="939800">
                  <a:extLst>
                    <a:ext uri="{9D8B030D-6E8A-4147-A177-3AD203B41FA5}">
                      <a16:colId xmlns:a16="http://schemas.microsoft.com/office/drawing/2014/main" xmlns="" val="20000"/>
                    </a:ext>
                  </a:extLst>
                </a:gridCol>
                <a:gridCol w="1190625">
                  <a:extLst>
                    <a:ext uri="{9D8B030D-6E8A-4147-A177-3AD203B41FA5}">
                      <a16:colId xmlns:a16="http://schemas.microsoft.com/office/drawing/2014/main" xmlns="" val="20001"/>
                    </a:ext>
                  </a:extLst>
                </a:gridCol>
                <a:gridCol w="571500">
                  <a:extLst>
                    <a:ext uri="{9D8B030D-6E8A-4147-A177-3AD203B41FA5}">
                      <a16:colId xmlns:a16="http://schemas.microsoft.com/office/drawing/2014/main" xmlns="" val="20002"/>
                    </a:ext>
                  </a:extLst>
                </a:gridCol>
                <a:gridCol w="990600">
                  <a:extLst>
                    <a:ext uri="{9D8B030D-6E8A-4147-A177-3AD203B41FA5}">
                      <a16:colId xmlns:a16="http://schemas.microsoft.com/office/drawing/2014/main" xmlns="" val="20003"/>
                    </a:ext>
                  </a:extLst>
                </a:gridCol>
                <a:gridCol w="1171575">
                  <a:extLst>
                    <a:ext uri="{9D8B030D-6E8A-4147-A177-3AD203B41FA5}">
                      <a16:colId xmlns:a16="http://schemas.microsoft.com/office/drawing/2014/main" xmlns="" val="20004"/>
                    </a:ext>
                  </a:extLst>
                </a:gridCol>
                <a:gridCol w="1238250">
                  <a:extLst>
                    <a:ext uri="{9D8B030D-6E8A-4147-A177-3AD203B41FA5}">
                      <a16:colId xmlns:a16="http://schemas.microsoft.com/office/drawing/2014/main" xmlns="" val="20005"/>
                    </a:ext>
                  </a:extLst>
                </a:gridCol>
              </a:tblGrid>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tc>
                  <a:txBody>
                    <a:bodyPr/>
                    <a:lstStyle/>
                    <a:p>
                      <a:pPr algn="ctr"/>
                      <a:r>
                        <a:rPr lang="en-US" sz="1400" dirty="0" err="1"/>
                        <a:t>WOS</a:t>
                      </a:r>
                      <a:r>
                        <a:rPr lang="en-US" sz="1400" dirty="0"/>
                        <a:t> Subject Area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tc>
                  <a:txBody>
                    <a:bodyPr/>
                    <a:lstStyle/>
                    <a:p>
                      <a:r>
                        <a:rPr lang="en-US" sz="1400" dirty="0"/>
                        <a:t>Year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tc>
                  <a:txBody>
                    <a:bodyPr/>
                    <a:lstStyle/>
                    <a:p>
                      <a:r>
                        <a:rPr lang="en-US" sz="1400" dirty="0"/>
                        <a:t>Actual # of citations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tc>
                  <a:txBody>
                    <a:bodyPr/>
                    <a:lstStyle/>
                    <a:p>
                      <a:r>
                        <a:rPr lang="en-US" sz="1400" dirty="0"/>
                        <a:t>Expected</a:t>
                      </a:r>
                      <a:r>
                        <a:rPr lang="en-US" sz="1400" baseline="0" dirty="0"/>
                        <a:t> # of citations</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tc>
                  <a:txBody>
                    <a:bodyPr/>
                    <a:lstStyle/>
                    <a:p>
                      <a:r>
                        <a:rPr lang="en-US" sz="1400" dirty="0" err="1"/>
                        <a:t>CNCI</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extLst>
                  <a:ext uri="{0D108BD9-81ED-4DB2-BD59-A6C34878D82A}">
                    <a16:rowId xmlns:a16="http://schemas.microsoft.com/office/drawing/2014/main" xmlns="" val="10000"/>
                  </a:ext>
                </a:extLst>
              </a:tr>
              <a:tr h="370840">
                <a:tc>
                  <a:txBody>
                    <a:bodyPr/>
                    <a:lstStyle/>
                    <a:p>
                      <a:r>
                        <a:rPr lang="en-US" sz="1600" dirty="0"/>
                        <a:t>Paper</a:t>
                      </a:r>
                      <a:r>
                        <a:rPr lang="en-US" sz="1600" baseline="0" dirty="0"/>
                        <a:t> A</a:t>
                      </a:r>
                      <a:endParaRPr lang="en-US" sz="16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Radiology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2001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209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180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b="1" dirty="0"/>
                        <a:t>1.16</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1"/>
                  </a:ext>
                </a:extLst>
              </a:tr>
              <a:tr h="370840">
                <a:tc>
                  <a:txBody>
                    <a:bodyPr/>
                    <a:lstStyle/>
                    <a:p>
                      <a:r>
                        <a:rPr lang="en-US" sz="1600" dirty="0"/>
                        <a:t>Paper 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Genetics</a:t>
                      </a:r>
                      <a:r>
                        <a:rPr lang="en-US" sz="1400" baseline="0" dirty="0"/>
                        <a:t> &amp; Heredity</a:t>
                      </a:r>
                      <a:endParaRPr lang="en-US" sz="1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2012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174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50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b="1" dirty="0"/>
                        <a:t>3.48</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2"/>
                  </a:ext>
                </a:extLst>
              </a:tr>
              <a:tr h="370840">
                <a:tc>
                  <a:txBody>
                    <a:bodyPr/>
                    <a:lstStyle/>
                    <a:p>
                      <a:r>
                        <a:rPr lang="en-US" sz="1600" dirty="0"/>
                        <a:t>Paper C</a:t>
                      </a:r>
                    </a:p>
                  </a:txBody>
                  <a:tcP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Respiratory</a:t>
                      </a:r>
                      <a:r>
                        <a:rPr lang="en-US" sz="1400" baseline="0" dirty="0"/>
                        <a:t> System</a:t>
                      </a:r>
                      <a:endParaRPr lang="en-US" sz="1400" dirty="0"/>
                    </a:p>
                  </a:txBody>
                  <a:tcP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2014</a:t>
                      </a:r>
                    </a:p>
                  </a:txBody>
                  <a:tcP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218</a:t>
                      </a:r>
                    </a:p>
                  </a:txBody>
                  <a:tcP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18</a:t>
                      </a:r>
                    </a:p>
                  </a:txBody>
                  <a:tcP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12.1</a:t>
                      </a:r>
                    </a:p>
                  </a:txBody>
                  <a:tcP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xmlns="" val="10003"/>
                  </a:ext>
                </a:extLst>
              </a:tr>
              <a:tr h="370840">
                <a:tc>
                  <a:txBody>
                    <a:bodyPr/>
                    <a:lstStyle/>
                    <a:p>
                      <a:r>
                        <a:rPr lang="en-US" sz="1600" dirty="0"/>
                        <a:t>Paper</a:t>
                      </a:r>
                      <a:r>
                        <a:rPr lang="en-US" sz="1600" baseline="0" dirty="0"/>
                        <a:t> C</a:t>
                      </a:r>
                      <a:endParaRPr lang="en-US" sz="1600" dirty="0"/>
                    </a:p>
                  </a:txBody>
                  <a:tcP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Psychiatry</a:t>
                      </a:r>
                    </a:p>
                  </a:txBody>
                  <a:tcPr>
                    <a:lnL>
                      <a:noFill/>
                    </a:lnL>
                    <a:lnR>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2014</a:t>
                      </a:r>
                    </a:p>
                  </a:txBody>
                  <a:tcPr>
                    <a:lnL>
                      <a:noFill/>
                    </a:lnL>
                    <a:lnR>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218</a:t>
                      </a:r>
                    </a:p>
                  </a:txBody>
                  <a:tcPr>
                    <a:lnL>
                      <a:noFill/>
                    </a:lnL>
                    <a:lnR>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50</a:t>
                      </a:r>
                    </a:p>
                  </a:txBody>
                  <a:tcPr>
                    <a:lnL>
                      <a:noFill/>
                    </a:lnL>
                    <a:lnR>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4.36</a:t>
                      </a:r>
                    </a:p>
                  </a:txBody>
                  <a:tcP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xmlns="" val="10004"/>
                  </a:ext>
                </a:extLst>
              </a:tr>
              <a:tr h="370840">
                <a:tc>
                  <a:txBody>
                    <a:bodyPr/>
                    <a:lstStyle/>
                    <a:p>
                      <a:r>
                        <a:rPr lang="en-US" sz="1600" dirty="0"/>
                        <a:t>Paper C</a:t>
                      </a:r>
                    </a:p>
                  </a:txBody>
                  <a:tcPr>
                    <a:lnL w="12700" cap="flat" cmpd="sng" algn="ctr">
                      <a:solidFill>
                        <a:schemeClr val="tx1"/>
                      </a:solidFill>
                      <a:prstDash val="solid"/>
                      <a:round/>
                      <a:headEnd type="none" w="med" len="med"/>
                      <a:tailEnd type="none" w="med" len="med"/>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Nutrition</a:t>
                      </a:r>
                      <a:r>
                        <a:rPr lang="en-US" sz="1400" baseline="0" dirty="0"/>
                        <a:t> &amp; Dietetics</a:t>
                      </a:r>
                      <a:endParaRPr lang="en-US" sz="1400" dirty="0"/>
                    </a:p>
                  </a:txBody>
                  <a:tcPr>
                    <a:lnL>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2014</a:t>
                      </a:r>
                    </a:p>
                  </a:txBody>
                  <a:tcPr>
                    <a:lnL>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218</a:t>
                      </a:r>
                    </a:p>
                  </a:txBody>
                  <a:tcPr>
                    <a:lnL>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65</a:t>
                      </a:r>
                    </a:p>
                  </a:txBody>
                  <a:tcPr>
                    <a:lnL>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3.35</a:t>
                      </a:r>
                    </a:p>
                  </a:txBody>
                  <a:tcPr>
                    <a:lnL>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xmlns="" val="10005"/>
                  </a:ext>
                </a:extLst>
              </a:tr>
              <a:tr h="370840">
                <a:tc>
                  <a:txBody>
                    <a:bodyPr/>
                    <a:lstStyle/>
                    <a:p>
                      <a:endParaRPr lang="en-US" sz="1600" dirty="0"/>
                    </a:p>
                  </a:txBody>
                  <a:tcPr>
                    <a:lnL w="1270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400" dirty="0"/>
                    </a:p>
                  </a:txBody>
                  <a:tcP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400" dirty="0"/>
                    </a:p>
                  </a:txBody>
                  <a:tcP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400" dirty="0"/>
                    </a:p>
                  </a:txBody>
                  <a:tcP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400" dirty="0"/>
                    </a:p>
                  </a:txBody>
                  <a:tcP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b="1" dirty="0"/>
                        <a:t>6.60</a:t>
                      </a:r>
                    </a:p>
                  </a:txBody>
                  <a:tcPr>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6"/>
                  </a:ext>
                </a:extLst>
              </a:tr>
              <a:tr h="370840">
                <a:tc>
                  <a:txBody>
                    <a:bodyPr/>
                    <a:lstStyle/>
                    <a:p>
                      <a:r>
                        <a:rPr lang="en-US" sz="1600" dirty="0"/>
                        <a:t>Paper</a:t>
                      </a:r>
                      <a:r>
                        <a:rPr lang="en-US" sz="1600" baseline="0" dirty="0"/>
                        <a:t> D</a:t>
                      </a:r>
                      <a:endParaRPr lang="en-US"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r>
                        <a:rPr lang="en-US" sz="1400" dirty="0"/>
                        <a:t>Peripheral Vascular Disease</a:t>
                      </a:r>
                    </a:p>
                  </a:txBody>
                  <a:tcP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r>
                        <a:rPr lang="en-US" sz="1400" dirty="0"/>
                        <a:t>2010</a:t>
                      </a:r>
                    </a:p>
                  </a:txBody>
                  <a:tcP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r>
                        <a:rPr lang="en-US" sz="1400" dirty="0"/>
                        <a:t>18</a:t>
                      </a:r>
                    </a:p>
                  </a:txBody>
                  <a:tcP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r>
                        <a:rPr lang="en-US" sz="1400" dirty="0"/>
                        <a:t>22</a:t>
                      </a:r>
                    </a:p>
                  </a:txBody>
                  <a:tcP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r>
                        <a:rPr lang="en-US" sz="1400" b="1" dirty="0"/>
                        <a:t>0.82</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7"/>
                  </a:ext>
                </a:extLst>
              </a:tr>
              <a:tr h="370840">
                <a:tc>
                  <a:txBody>
                    <a:bodyPr/>
                    <a:lstStyle/>
                    <a:p>
                      <a:endParaRPr lang="en-US" sz="1600" dirty="0"/>
                    </a:p>
                  </a:txBody>
                  <a:tcPr>
                    <a:lnL w="1270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400" dirty="0"/>
                    </a:p>
                  </a:txBody>
                  <a:tcP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400" dirty="0"/>
                    </a:p>
                  </a:txBody>
                  <a:tcP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400" dirty="0"/>
                    </a:p>
                  </a:txBody>
                  <a:tcP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1" dirty="0"/>
                        <a:t>Average </a:t>
                      </a:r>
                      <a:r>
                        <a:rPr lang="en-US" sz="1400" b="1" dirty="0" err="1"/>
                        <a:t>CNCI</a:t>
                      </a:r>
                      <a:endParaRPr lang="en-US" sz="1400" b="1" dirty="0"/>
                    </a:p>
                  </a:txBody>
                  <a:tcP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en-US" sz="1400" b="1" kern="1200" dirty="0">
                          <a:solidFill>
                            <a:schemeClr val="dk1"/>
                          </a:solidFill>
                          <a:latin typeface="+mn-lt"/>
                          <a:ea typeface="+mn-ea"/>
                          <a:cs typeface="+mn-cs"/>
                        </a:rPr>
                        <a:t>3.01</a:t>
                      </a:r>
                    </a:p>
                  </a:txBody>
                  <a:tcPr>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8"/>
                  </a:ext>
                </a:extLst>
              </a:tr>
            </a:tbl>
          </a:graphicData>
        </a:graphic>
      </p:graphicFrame>
    </p:spTree>
    <p:extLst>
      <p:ext uri="{BB962C8B-B14F-4D97-AF65-F5344CB8AC3E}">
        <p14:creationId xmlns:p14="http://schemas.microsoft.com/office/powerpoint/2010/main" val="3168659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76200"/>
            <a:ext cx="12192000" cy="15235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38200" y="2561096"/>
            <a:ext cx="10248900" cy="33634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121753"/>
            <a:ext cx="10515600" cy="1325563"/>
          </a:xfrm>
        </p:spPr>
        <p:txBody>
          <a:bodyPr/>
          <a:lstStyle/>
          <a:p>
            <a:r>
              <a:rPr lang="en-US" dirty="0">
                <a:solidFill>
                  <a:schemeClr val="bg1"/>
                </a:solidFill>
                <a:latin typeface="Adobe Fan Heiti Std B" panose="020B0700000000000000" pitchFamily="34" charset="-128"/>
                <a:ea typeface="Adobe Fan Heiti Std B" panose="020B0700000000000000" pitchFamily="34" charset="-128"/>
              </a:rPr>
              <a:t>Finding the </a:t>
            </a:r>
            <a:r>
              <a:rPr lang="en-US" dirty="0" err="1">
                <a:solidFill>
                  <a:schemeClr val="bg1"/>
                </a:solidFill>
                <a:latin typeface="Adobe Fan Heiti Std B" panose="020B0700000000000000" pitchFamily="34" charset="-128"/>
                <a:ea typeface="Adobe Fan Heiti Std B" panose="020B0700000000000000" pitchFamily="34" charset="-128"/>
              </a:rPr>
              <a:t>CNCI</a:t>
            </a:r>
            <a:r>
              <a:rPr lang="en-US" dirty="0">
                <a:solidFill>
                  <a:schemeClr val="bg1"/>
                </a:solidFill>
                <a:latin typeface="Adobe Fan Heiti Std B" panose="020B0700000000000000" pitchFamily="34" charset="-128"/>
                <a:ea typeface="Adobe Fan Heiti Std B" panose="020B0700000000000000" pitchFamily="34" charset="-128"/>
              </a:rPr>
              <a:t> in </a:t>
            </a:r>
            <a:r>
              <a:rPr lang="en-US" dirty="0" err="1">
                <a:solidFill>
                  <a:schemeClr val="bg1"/>
                </a:solidFill>
                <a:latin typeface="Adobe Fan Heiti Std B" panose="020B0700000000000000" pitchFamily="34" charset="-128"/>
                <a:ea typeface="Adobe Fan Heiti Std B" panose="020B0700000000000000" pitchFamily="34" charset="-128"/>
              </a:rPr>
              <a:t>InCites</a:t>
            </a:r>
            <a:endParaRPr lang="en-US" dirty="0">
              <a:solidFill>
                <a:schemeClr val="bg1"/>
              </a:solidFill>
              <a:latin typeface="Adobe Fan Heiti Std B" panose="020B0700000000000000" pitchFamily="34" charset="-128"/>
              <a:ea typeface="Adobe Fan Heiti Std B" panose="020B0700000000000000" pitchFamily="34" charset="-128"/>
            </a:endParaRPr>
          </a:p>
        </p:txBody>
      </p:sp>
      <p:grpSp>
        <p:nvGrpSpPr>
          <p:cNvPr id="6" name="Group 5"/>
          <p:cNvGrpSpPr/>
          <p:nvPr/>
        </p:nvGrpSpPr>
        <p:grpSpPr>
          <a:xfrm>
            <a:off x="476249" y="2191764"/>
            <a:ext cx="11600079" cy="3218436"/>
            <a:chOff x="733425" y="1791158"/>
            <a:chExt cx="10248900" cy="2843552"/>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425" y="1791158"/>
              <a:ext cx="10248900" cy="1809001"/>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2930"/>
            <a:stretch/>
          </p:blipFill>
          <p:spPr>
            <a:xfrm>
              <a:off x="3071812" y="3567110"/>
              <a:ext cx="7119938" cy="1067600"/>
            </a:xfrm>
            <a:prstGeom prst="rect">
              <a:avLst/>
            </a:prstGeom>
          </p:spPr>
        </p:pic>
      </p:grpSp>
      <p:sp>
        <p:nvSpPr>
          <p:cNvPr id="7" name="TextBox 6"/>
          <p:cNvSpPr txBox="1"/>
          <p:nvPr/>
        </p:nvSpPr>
        <p:spPr>
          <a:xfrm>
            <a:off x="685800" y="1634874"/>
            <a:ext cx="7867650" cy="369332"/>
          </a:xfrm>
          <a:prstGeom prst="rect">
            <a:avLst/>
          </a:prstGeom>
          <a:noFill/>
        </p:spPr>
        <p:txBody>
          <a:bodyPr wrap="square" rtlCol="0">
            <a:spAutoFit/>
          </a:bodyPr>
          <a:lstStyle/>
          <a:p>
            <a:r>
              <a:rPr lang="en-US" dirty="0"/>
              <a:t>In “My Folders” </a:t>
            </a:r>
            <a:r>
              <a:rPr lang="en-US" dirty="0">
                <a:sym typeface="Wingdings" panose="05000000000000000000" pitchFamily="2" charset="2"/>
              </a:rPr>
              <a:t> Click on cog next to your dataset  Choose Export</a:t>
            </a:r>
            <a:endParaRPr lang="en-US" dirty="0"/>
          </a:p>
        </p:txBody>
      </p:sp>
    </p:spTree>
    <p:extLst>
      <p:ext uri="{BB962C8B-B14F-4D97-AF65-F5344CB8AC3E}">
        <p14:creationId xmlns:p14="http://schemas.microsoft.com/office/powerpoint/2010/main" val="3746308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85775" y="1645269"/>
            <a:ext cx="7867650" cy="369332"/>
          </a:xfrm>
          <a:prstGeom prst="rect">
            <a:avLst/>
          </a:prstGeom>
          <a:noFill/>
        </p:spPr>
        <p:txBody>
          <a:bodyPr wrap="square" rtlCol="0">
            <a:spAutoFit/>
          </a:bodyPr>
          <a:lstStyle/>
          <a:p>
            <a:r>
              <a:rPr lang="en-US" dirty="0"/>
              <a:t>In Analytics view </a:t>
            </a:r>
            <a:r>
              <a:rPr lang="en-US" dirty="0">
                <a:sym typeface="Wingdings" panose="05000000000000000000" pitchFamily="2" charset="2"/>
              </a:rPr>
              <a:t> </a:t>
            </a:r>
            <a:r>
              <a:rPr lang="en-US" dirty="0" err="1">
                <a:sym typeface="Wingdings" panose="05000000000000000000" pitchFamily="2" charset="2"/>
              </a:rPr>
              <a:t>CNCI</a:t>
            </a:r>
            <a:r>
              <a:rPr lang="en-US" dirty="0">
                <a:sym typeface="Wingdings" panose="05000000000000000000" pitchFamily="2" charset="2"/>
              </a:rPr>
              <a:t> should be a column header</a:t>
            </a:r>
            <a:endParaRPr lang="en-US" dirty="0"/>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550" y="2212220"/>
            <a:ext cx="11761990" cy="1807329"/>
          </a:xfrm>
          <a:prstGeom prst="rect">
            <a:avLst/>
          </a:prstGeom>
        </p:spPr>
      </p:pic>
      <p:sp>
        <p:nvSpPr>
          <p:cNvPr id="14" name="Rectangle 13"/>
          <p:cNvSpPr/>
          <p:nvPr/>
        </p:nvSpPr>
        <p:spPr>
          <a:xfrm>
            <a:off x="0" y="-76200"/>
            <a:ext cx="12192000" cy="15235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p:cNvSpPr>
            <a:spLocks noGrp="1"/>
          </p:cNvSpPr>
          <p:nvPr>
            <p:ph type="title"/>
          </p:nvPr>
        </p:nvSpPr>
        <p:spPr>
          <a:xfrm>
            <a:off x="838200" y="121753"/>
            <a:ext cx="10515600" cy="1325563"/>
          </a:xfrm>
        </p:spPr>
        <p:txBody>
          <a:bodyPr/>
          <a:lstStyle/>
          <a:p>
            <a:r>
              <a:rPr lang="en-US" dirty="0">
                <a:solidFill>
                  <a:schemeClr val="bg1"/>
                </a:solidFill>
                <a:latin typeface="Adobe Fan Heiti Std B" panose="020B0700000000000000" pitchFamily="34" charset="-128"/>
                <a:ea typeface="Adobe Fan Heiti Std B" panose="020B0700000000000000" pitchFamily="34" charset="-128"/>
              </a:rPr>
              <a:t>Finding the </a:t>
            </a:r>
            <a:r>
              <a:rPr lang="en-US" dirty="0" err="1">
                <a:solidFill>
                  <a:schemeClr val="bg1"/>
                </a:solidFill>
                <a:latin typeface="Adobe Fan Heiti Std B" panose="020B0700000000000000" pitchFamily="34" charset="-128"/>
                <a:ea typeface="Adobe Fan Heiti Std B" panose="020B0700000000000000" pitchFamily="34" charset="-128"/>
              </a:rPr>
              <a:t>CNCI</a:t>
            </a:r>
            <a:r>
              <a:rPr lang="en-US" dirty="0">
                <a:solidFill>
                  <a:schemeClr val="bg1"/>
                </a:solidFill>
                <a:latin typeface="Adobe Fan Heiti Std B" panose="020B0700000000000000" pitchFamily="34" charset="-128"/>
                <a:ea typeface="Adobe Fan Heiti Std B" panose="020B0700000000000000" pitchFamily="34" charset="-128"/>
              </a:rPr>
              <a:t> in </a:t>
            </a:r>
            <a:r>
              <a:rPr lang="en-US" dirty="0" err="1">
                <a:solidFill>
                  <a:schemeClr val="bg1"/>
                </a:solidFill>
                <a:latin typeface="Adobe Fan Heiti Std B" panose="020B0700000000000000" pitchFamily="34" charset="-128"/>
                <a:ea typeface="Adobe Fan Heiti Std B" panose="020B0700000000000000" pitchFamily="34" charset="-128"/>
              </a:rPr>
              <a:t>InCites</a:t>
            </a:r>
            <a:endParaRPr lang="en-US" dirty="0">
              <a:solidFill>
                <a:schemeClr val="bg1"/>
              </a:solidFill>
              <a:latin typeface="Adobe Fan Heiti Std B" panose="020B0700000000000000" pitchFamily="34" charset="-128"/>
              <a:ea typeface="Adobe Fan Heiti Std B" panose="020B0700000000000000" pitchFamily="34" charset="-128"/>
            </a:endParaRPr>
          </a:p>
        </p:txBody>
      </p:sp>
    </p:spTree>
    <p:extLst>
      <p:ext uri="{BB962C8B-B14F-4D97-AF65-F5344CB8AC3E}">
        <p14:creationId xmlns:p14="http://schemas.microsoft.com/office/powerpoint/2010/main" val="1752127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8600" y="1314450"/>
            <a:ext cx="11582400" cy="4495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able 4"/>
          <p:cNvGraphicFramePr>
            <a:graphicFrameLocks noGrp="1"/>
          </p:cNvGraphicFramePr>
          <p:nvPr>
            <p:extLst>
              <p:ext uri="{D42A27DB-BD31-4B8C-83A1-F6EECF244321}">
                <p14:modId xmlns:p14="http://schemas.microsoft.com/office/powerpoint/2010/main" val="239181260"/>
              </p:ext>
            </p:extLst>
          </p:nvPr>
        </p:nvGraphicFramePr>
        <p:xfrm>
          <a:off x="276227" y="1391444"/>
          <a:ext cx="11534773" cy="4490085"/>
        </p:xfrm>
        <a:graphic>
          <a:graphicData uri="http://schemas.openxmlformats.org/drawingml/2006/table">
            <a:tbl>
              <a:tblPr>
                <a:tableStyleId>{5940675A-B579-460E-94D1-54222C63F5DA}</a:tableStyleId>
              </a:tblPr>
              <a:tblGrid>
                <a:gridCol w="390524">
                  <a:extLst>
                    <a:ext uri="{9D8B030D-6E8A-4147-A177-3AD203B41FA5}">
                      <a16:colId xmlns:a16="http://schemas.microsoft.com/office/drawing/2014/main" xmlns="" val="20000"/>
                    </a:ext>
                  </a:extLst>
                </a:gridCol>
                <a:gridCol w="2627294">
                  <a:extLst>
                    <a:ext uri="{9D8B030D-6E8A-4147-A177-3AD203B41FA5}">
                      <a16:colId xmlns:a16="http://schemas.microsoft.com/office/drawing/2014/main" xmlns="" val="20001"/>
                    </a:ext>
                  </a:extLst>
                </a:gridCol>
                <a:gridCol w="1039471">
                  <a:extLst>
                    <a:ext uri="{9D8B030D-6E8A-4147-A177-3AD203B41FA5}">
                      <a16:colId xmlns:a16="http://schemas.microsoft.com/office/drawing/2014/main" xmlns="" val="20002"/>
                    </a:ext>
                  </a:extLst>
                </a:gridCol>
                <a:gridCol w="2363958">
                  <a:extLst>
                    <a:ext uri="{9D8B030D-6E8A-4147-A177-3AD203B41FA5}">
                      <a16:colId xmlns:a16="http://schemas.microsoft.com/office/drawing/2014/main" xmlns="" val="20003"/>
                    </a:ext>
                  </a:extLst>
                </a:gridCol>
                <a:gridCol w="829900">
                  <a:extLst>
                    <a:ext uri="{9D8B030D-6E8A-4147-A177-3AD203B41FA5}">
                      <a16:colId xmlns:a16="http://schemas.microsoft.com/office/drawing/2014/main" xmlns="" val="20004"/>
                    </a:ext>
                  </a:extLst>
                </a:gridCol>
                <a:gridCol w="586798">
                  <a:extLst>
                    <a:ext uri="{9D8B030D-6E8A-4147-A177-3AD203B41FA5}">
                      <a16:colId xmlns:a16="http://schemas.microsoft.com/office/drawing/2014/main" xmlns="" val="20005"/>
                    </a:ext>
                  </a:extLst>
                </a:gridCol>
                <a:gridCol w="982204">
                  <a:extLst>
                    <a:ext uri="{9D8B030D-6E8A-4147-A177-3AD203B41FA5}">
                      <a16:colId xmlns:a16="http://schemas.microsoft.com/office/drawing/2014/main" xmlns="" val="20006"/>
                    </a:ext>
                  </a:extLst>
                </a:gridCol>
                <a:gridCol w="1085850">
                  <a:extLst>
                    <a:ext uri="{9D8B030D-6E8A-4147-A177-3AD203B41FA5}">
                      <a16:colId xmlns:a16="http://schemas.microsoft.com/office/drawing/2014/main" xmlns="" val="20007"/>
                    </a:ext>
                  </a:extLst>
                </a:gridCol>
                <a:gridCol w="1628774">
                  <a:extLst>
                    <a:ext uri="{9D8B030D-6E8A-4147-A177-3AD203B41FA5}">
                      <a16:colId xmlns:a16="http://schemas.microsoft.com/office/drawing/2014/main" xmlns="" val="20008"/>
                    </a:ext>
                  </a:extLst>
                </a:gridCol>
              </a:tblGrid>
              <a:tr h="190500">
                <a:tc>
                  <a:txBody>
                    <a:bodyPr/>
                    <a:lstStyle/>
                    <a:p>
                      <a:pPr algn="l" fontAlgn="b"/>
                      <a:endParaRPr lang="en-US" sz="1800" b="0"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u="none" strike="noStrike" dirty="0">
                          <a:effectLst/>
                        </a:rPr>
                        <a:t>Accession Number</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u="none" strike="noStrike" dirty="0" err="1">
                          <a:effectLst/>
                        </a:rPr>
                        <a:t>PMID</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u="none" strike="noStrike" dirty="0">
                          <a:effectLst/>
                        </a:rPr>
                        <a:t>Document Type</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u="none" strike="noStrike" dirty="0">
                          <a:effectLst/>
                        </a:rPr>
                        <a:t>Date</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u="none" strike="noStrike" dirty="0">
                          <a:effectLst/>
                        </a:rPr>
                        <a:t>Year</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u="none" strike="noStrike" dirty="0">
                          <a:effectLst/>
                        </a:rPr>
                        <a:t>Times Cited in </a:t>
                      </a:r>
                      <a:r>
                        <a:rPr lang="en-US" sz="1400" b="1" u="none" strike="noStrike" dirty="0" err="1">
                          <a:effectLst/>
                        </a:rPr>
                        <a:t>WoS</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i="0" u="none" strike="noStrike" dirty="0">
                          <a:solidFill>
                            <a:srgbClr val="000000"/>
                          </a:solidFill>
                          <a:effectLst/>
                          <a:latin typeface="Calibri" panose="020F0502020204030204" pitchFamily="34" charset="0"/>
                        </a:rPr>
                        <a:t>Times Cited in </a:t>
                      </a:r>
                      <a:r>
                        <a:rPr lang="en-US" sz="1400" b="1" i="0" u="none" strike="noStrike" dirty="0" err="1">
                          <a:solidFill>
                            <a:srgbClr val="000000"/>
                          </a:solidFill>
                          <a:effectLst/>
                          <a:latin typeface="Calibri" panose="020F0502020204030204" pitchFamily="34" charset="0"/>
                        </a:rPr>
                        <a:t>InCites</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i="0" u="none" strike="noStrike" dirty="0">
                          <a:solidFill>
                            <a:srgbClr val="000000"/>
                          </a:solidFill>
                          <a:effectLst/>
                          <a:latin typeface="Calibri" panose="020F0502020204030204" pitchFamily="34" charset="0"/>
                        </a:rPr>
                        <a:t>Category</a:t>
                      </a:r>
                      <a:r>
                        <a:rPr lang="en-US" sz="1400" b="1" i="0" u="none" strike="noStrike" baseline="0" dirty="0">
                          <a:solidFill>
                            <a:srgbClr val="000000"/>
                          </a:solidFill>
                          <a:effectLst/>
                          <a:latin typeface="Calibri" panose="020F0502020204030204" pitchFamily="34" charset="0"/>
                        </a:rPr>
                        <a:t> Normalized Citation Impact</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extLst>
                  <a:ext uri="{0D108BD9-81ED-4DB2-BD59-A6C34878D82A}">
                    <a16:rowId xmlns:a16="http://schemas.microsoft.com/office/drawing/2014/main" xmlns="" val="10000"/>
                  </a:ext>
                </a:extLst>
              </a:tr>
              <a:tr h="190500">
                <a:tc>
                  <a:txBody>
                    <a:bodyPr/>
                    <a:lstStyle/>
                    <a:p>
                      <a:pPr algn="l" fontAlgn="b"/>
                      <a:r>
                        <a:rPr lang="en-US" sz="1600" b="0" i="0" u="none" strike="noStrike" dirty="0">
                          <a:solidFill>
                            <a:srgbClr val="000000"/>
                          </a:solidFill>
                          <a:effectLst/>
                          <a:latin typeface="Calibri" panose="020F0502020204030204" pitchFamily="34" charset="0"/>
                        </a:rPr>
                        <a:t>1</a:t>
                      </a:r>
                    </a:p>
                  </a:txBody>
                  <a:tcPr marL="9525" marR="9525" marT="9525" marB="0" anchor="b">
                    <a:solidFill>
                      <a:schemeClr val="bg1"/>
                    </a:solidFill>
                  </a:tcPr>
                </a:tc>
                <a:tc>
                  <a:txBody>
                    <a:bodyPr/>
                    <a:lstStyle/>
                    <a:p>
                      <a:pPr algn="l" fontAlgn="b"/>
                      <a:r>
                        <a:rPr lang="en-US" sz="1600" u="none" strike="noStrike" dirty="0">
                          <a:effectLst/>
                        </a:rPr>
                        <a:t>WOS:A1995TM50700017</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 Exhibit Review</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WIN</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1995</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2</a:t>
                      </a: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98.84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xmlns="" val="10001"/>
                  </a:ext>
                </a:extLst>
              </a:tr>
              <a:tr h="190500">
                <a:tc>
                  <a:txBody>
                    <a:bodyPr/>
                    <a:lstStyle/>
                    <a:p>
                      <a:pPr algn="l" fontAlgn="b"/>
                      <a:r>
                        <a:rPr lang="en-US" sz="1600" b="0" i="0" u="none" strike="noStrike" dirty="0">
                          <a:solidFill>
                            <a:srgbClr val="000000"/>
                          </a:solidFill>
                          <a:effectLst/>
                          <a:latin typeface="Calibri" panose="020F0502020204030204" pitchFamily="34" charset="0"/>
                        </a:rPr>
                        <a:t>2</a:t>
                      </a:r>
                    </a:p>
                  </a:txBody>
                  <a:tcPr marL="9525" marR="9525" marT="9525" marB="0" anchor="b">
                    <a:solidFill>
                      <a:schemeClr val="bg1"/>
                    </a:solidFill>
                  </a:tcPr>
                </a:tc>
                <a:tc>
                  <a:txBody>
                    <a:bodyPr/>
                    <a:lstStyle/>
                    <a:p>
                      <a:pPr algn="l" fontAlgn="b"/>
                      <a:r>
                        <a:rPr lang="en-US" sz="1600" u="none" strike="noStrike" dirty="0">
                          <a:effectLst/>
                        </a:rPr>
                        <a:t>WOS:000178102500001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Poetry</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SUM</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a:effectLst/>
                        </a:rPr>
                        <a:t>2002</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a:effectLst/>
                        </a:rPr>
                        <a:t>4</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4</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121.75</a:t>
                      </a:r>
                    </a:p>
                  </a:txBody>
                  <a:tcPr marL="9525" marR="9525" marT="9525" marB="0" anchor="b">
                    <a:solidFill>
                      <a:schemeClr val="bg1"/>
                    </a:solidFill>
                  </a:tcPr>
                </a:tc>
                <a:extLst>
                  <a:ext uri="{0D108BD9-81ED-4DB2-BD59-A6C34878D82A}">
                    <a16:rowId xmlns:a16="http://schemas.microsoft.com/office/drawing/2014/main" xmlns="" val="10002"/>
                  </a:ext>
                </a:extLst>
              </a:tr>
              <a:tr h="190500">
                <a:tc>
                  <a:txBody>
                    <a:bodyPr/>
                    <a:lstStyle/>
                    <a:p>
                      <a:pPr algn="l" fontAlgn="b"/>
                      <a:r>
                        <a:rPr lang="en-US" sz="1600" b="0" i="0" u="none" strike="noStrike" dirty="0">
                          <a:solidFill>
                            <a:srgbClr val="000000"/>
                          </a:solidFill>
                          <a:effectLst/>
                          <a:latin typeface="Calibri" panose="020F0502020204030204" pitchFamily="34" charset="0"/>
                        </a:rPr>
                        <a:t>3</a:t>
                      </a:r>
                    </a:p>
                  </a:txBody>
                  <a:tcPr marL="9525" marR="9525" marT="9525" marB="0" anchor="b">
                    <a:solidFill>
                      <a:schemeClr val="bg1"/>
                    </a:solidFill>
                  </a:tcPr>
                </a:tc>
                <a:tc>
                  <a:txBody>
                    <a:bodyPr/>
                    <a:lstStyle/>
                    <a:p>
                      <a:pPr algn="l" fontAlgn="b"/>
                      <a:r>
                        <a:rPr lang="en-US" sz="1600" u="none" strike="noStrike" dirty="0">
                          <a:effectLst/>
                        </a:rPr>
                        <a:t>WOS:000224556800011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Fiction, Creative Prose</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15-Oct</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2004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35.73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xmlns="" val="10003"/>
                  </a:ext>
                </a:extLst>
              </a:tr>
              <a:tr h="190500">
                <a:tc>
                  <a:txBody>
                    <a:bodyPr/>
                    <a:lstStyle/>
                    <a:p>
                      <a:pPr algn="l" fontAlgn="b"/>
                      <a:r>
                        <a:rPr lang="en-US" sz="1600" b="0" i="0" u="none" strike="noStrike" dirty="0">
                          <a:solidFill>
                            <a:srgbClr val="000000"/>
                          </a:solidFill>
                          <a:effectLst/>
                          <a:latin typeface="Calibri" panose="020F0502020204030204" pitchFamily="34" charset="0"/>
                        </a:rPr>
                        <a:t>4</a:t>
                      </a:r>
                    </a:p>
                  </a:txBody>
                  <a:tcPr marL="9525" marR="9525" marT="9525" marB="0" anchor="b">
                    <a:solidFill>
                      <a:schemeClr val="bg1"/>
                    </a:solidFill>
                  </a:tcPr>
                </a:tc>
                <a:tc>
                  <a:txBody>
                    <a:bodyPr/>
                    <a:lstStyle/>
                    <a:p>
                      <a:pPr algn="l" fontAlgn="b"/>
                      <a:r>
                        <a:rPr lang="en-US" sz="1600" u="none" strike="noStrike" dirty="0">
                          <a:effectLst/>
                        </a:rPr>
                        <a:t>WOS:000338293000008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Book</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15</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4.85</a:t>
                      </a:r>
                    </a:p>
                  </a:txBody>
                  <a:tcPr marL="9525" marR="9525" marT="9525" marB="0" anchor="b">
                    <a:solidFill>
                      <a:schemeClr val="bg1"/>
                    </a:solidFill>
                  </a:tcPr>
                </a:tc>
                <a:extLst>
                  <a:ext uri="{0D108BD9-81ED-4DB2-BD59-A6C34878D82A}">
                    <a16:rowId xmlns:a16="http://schemas.microsoft.com/office/drawing/2014/main" xmlns="" val="10004"/>
                  </a:ext>
                </a:extLst>
              </a:tr>
              <a:tr h="190500">
                <a:tc>
                  <a:txBody>
                    <a:bodyPr/>
                    <a:lstStyle/>
                    <a:p>
                      <a:pPr algn="l" fontAlgn="b"/>
                      <a:r>
                        <a:rPr lang="en-US" sz="1600" b="0" i="0" u="none" strike="noStrike" dirty="0">
                          <a:solidFill>
                            <a:srgbClr val="000000"/>
                          </a:solidFill>
                          <a:effectLst/>
                          <a:latin typeface="Calibri" panose="020F0502020204030204" pitchFamily="34" charset="0"/>
                        </a:rPr>
                        <a:t>5</a:t>
                      </a:r>
                    </a:p>
                  </a:txBody>
                  <a:tcPr marL="9525" marR="9525" marT="9525" marB="0" anchor="b">
                    <a:solidFill>
                      <a:schemeClr val="bg1"/>
                    </a:solidFill>
                  </a:tcPr>
                </a:tc>
                <a:tc>
                  <a:txBody>
                    <a:bodyPr/>
                    <a:lstStyle/>
                    <a:p>
                      <a:pPr algn="l" fontAlgn="b"/>
                      <a:r>
                        <a:rPr lang="en-US" sz="1600" u="none" strike="noStrike" dirty="0">
                          <a:effectLst/>
                        </a:rPr>
                        <a:t>WOS:000334291400011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Article; Book Chapter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10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0.75</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xmlns="" val="10005"/>
                  </a:ext>
                </a:extLst>
              </a:tr>
              <a:tr h="190500">
                <a:tc>
                  <a:txBody>
                    <a:bodyPr/>
                    <a:lstStyle/>
                    <a:p>
                      <a:pPr algn="l" fontAlgn="b"/>
                      <a:r>
                        <a:rPr lang="en-US" sz="1600" b="0" i="0" u="none" strike="noStrike" dirty="0">
                          <a:solidFill>
                            <a:srgbClr val="000000"/>
                          </a:solidFill>
                          <a:effectLst/>
                          <a:latin typeface="Calibri" panose="020F0502020204030204" pitchFamily="34" charset="0"/>
                        </a:rPr>
                        <a:t>6</a:t>
                      </a:r>
                    </a:p>
                  </a:txBody>
                  <a:tcPr marL="9525" marR="9525" marT="9525" marB="0" anchor="b">
                    <a:solidFill>
                      <a:schemeClr val="bg1"/>
                    </a:solidFill>
                  </a:tcPr>
                </a:tc>
                <a:tc>
                  <a:txBody>
                    <a:bodyPr/>
                    <a:lstStyle/>
                    <a:p>
                      <a:pPr algn="l" fontAlgn="b"/>
                      <a:r>
                        <a:rPr lang="en-US" sz="1600" u="none" strike="noStrike" dirty="0">
                          <a:effectLst/>
                        </a:rPr>
                        <a:t>WOS:000317620500005</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23434901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Editorial Material</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APR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118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kern="1200" dirty="0">
                          <a:solidFill>
                            <a:schemeClr val="tx1"/>
                          </a:solidFill>
                          <a:effectLst/>
                          <a:latin typeface="+mn-lt"/>
                          <a:ea typeface="+mn-ea"/>
                          <a:cs typeface="+mn-cs"/>
                        </a:rPr>
                        <a:t>107</a:t>
                      </a:r>
                    </a:p>
                  </a:txBody>
                  <a:tcPr marL="9525" marR="9525" marT="9525" marB="0" anchor="b">
                    <a:solidFill>
                      <a:schemeClr val="bg1"/>
                    </a:solidFill>
                  </a:tcPr>
                </a:tc>
                <a:tc>
                  <a:txBody>
                    <a:bodyPr/>
                    <a:lstStyle/>
                    <a:p>
                      <a:pPr algn="r" fontAlgn="b"/>
                      <a:r>
                        <a:rPr lang="en-US" sz="1600" u="none" strike="noStrike" kern="1200" dirty="0">
                          <a:solidFill>
                            <a:schemeClr val="tx1"/>
                          </a:solidFill>
                          <a:effectLst/>
                          <a:latin typeface="+mn-lt"/>
                          <a:ea typeface="+mn-ea"/>
                          <a:cs typeface="+mn-cs"/>
                        </a:rPr>
                        <a:t>24.05</a:t>
                      </a:r>
                    </a:p>
                  </a:txBody>
                  <a:tcPr marL="9525" marR="9525" marT="9525" marB="0" anchor="b">
                    <a:solidFill>
                      <a:schemeClr val="bg1"/>
                    </a:solidFill>
                  </a:tcPr>
                </a:tc>
                <a:extLst>
                  <a:ext uri="{0D108BD9-81ED-4DB2-BD59-A6C34878D82A}">
                    <a16:rowId xmlns:a16="http://schemas.microsoft.com/office/drawing/2014/main" xmlns="" val="10006"/>
                  </a:ext>
                </a:extLst>
              </a:tr>
              <a:tr h="190500">
                <a:tc>
                  <a:txBody>
                    <a:bodyPr/>
                    <a:lstStyle/>
                    <a:p>
                      <a:pPr algn="l" fontAlgn="b"/>
                      <a:r>
                        <a:rPr lang="en-US" sz="1600" b="0" i="0" u="none" strike="noStrike" dirty="0">
                          <a:solidFill>
                            <a:srgbClr val="000000"/>
                          </a:solidFill>
                          <a:effectLst/>
                          <a:latin typeface="Calibri" panose="020F0502020204030204" pitchFamily="34" charset="0"/>
                        </a:rPr>
                        <a:t>7</a:t>
                      </a:r>
                    </a:p>
                  </a:txBody>
                  <a:tcPr marL="9525" marR="9525" marT="9525" marB="0" anchor="b">
                    <a:solidFill>
                      <a:schemeClr val="bg1"/>
                    </a:solidFill>
                  </a:tcPr>
                </a:tc>
                <a:tc>
                  <a:txBody>
                    <a:bodyPr/>
                    <a:lstStyle/>
                    <a:p>
                      <a:pPr algn="l" fontAlgn="b"/>
                      <a:r>
                        <a:rPr lang="en-US" sz="1600" u="none" strike="noStrike" dirty="0">
                          <a:effectLst/>
                        </a:rPr>
                        <a:t>WOS:000326732800017</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24169299</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Book Review</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NOV</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0</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0</a:t>
                      </a:r>
                    </a:p>
                  </a:txBody>
                  <a:tcPr marL="9525" marR="9525" marT="9525" marB="0" anchor="b">
                    <a:solidFill>
                      <a:schemeClr val="bg1"/>
                    </a:solidFill>
                  </a:tcPr>
                </a:tc>
                <a:extLst>
                  <a:ext uri="{0D108BD9-81ED-4DB2-BD59-A6C34878D82A}">
                    <a16:rowId xmlns:a16="http://schemas.microsoft.com/office/drawing/2014/main" xmlns="" val="10007"/>
                  </a:ext>
                </a:extLst>
              </a:tr>
              <a:tr h="190500">
                <a:tc>
                  <a:txBody>
                    <a:bodyPr/>
                    <a:lstStyle/>
                    <a:p>
                      <a:pPr algn="l" fontAlgn="b"/>
                      <a:r>
                        <a:rPr lang="en-US" sz="1600" b="0" i="0" u="none" strike="noStrike" dirty="0">
                          <a:solidFill>
                            <a:srgbClr val="000000"/>
                          </a:solidFill>
                          <a:effectLst/>
                          <a:latin typeface="Calibri" panose="020F0502020204030204" pitchFamily="34" charset="0"/>
                        </a:rPr>
                        <a:t>8</a:t>
                      </a:r>
                    </a:p>
                  </a:txBody>
                  <a:tcPr marL="9525" marR="9525" marT="9525" marB="0" anchor="b">
                    <a:solidFill>
                      <a:schemeClr val="bg1"/>
                    </a:solidFill>
                  </a:tcPr>
                </a:tc>
                <a:tc>
                  <a:txBody>
                    <a:bodyPr/>
                    <a:lstStyle/>
                    <a:p>
                      <a:pPr algn="l" fontAlgn="b"/>
                      <a:r>
                        <a:rPr lang="en-US" sz="1600" u="none" strike="noStrike" dirty="0">
                          <a:effectLst/>
                        </a:rPr>
                        <a:t>WOS:000329186700018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24190113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Letter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20-Dec</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0.28</a:t>
                      </a:r>
                    </a:p>
                  </a:txBody>
                  <a:tcPr marL="9525" marR="9525" marT="9525" marB="0" anchor="b">
                    <a:solidFill>
                      <a:schemeClr val="bg1"/>
                    </a:solidFill>
                  </a:tcPr>
                </a:tc>
                <a:extLst>
                  <a:ext uri="{0D108BD9-81ED-4DB2-BD59-A6C34878D82A}">
                    <a16:rowId xmlns:a16="http://schemas.microsoft.com/office/drawing/2014/main" xmlns="" val="10008"/>
                  </a:ext>
                </a:extLst>
              </a:tr>
              <a:tr h="190500">
                <a:tc>
                  <a:txBody>
                    <a:bodyPr/>
                    <a:lstStyle/>
                    <a:p>
                      <a:pPr algn="l" fontAlgn="b"/>
                      <a:r>
                        <a:rPr lang="en-US" sz="1600" b="0" i="0" u="none" strike="noStrike" dirty="0">
                          <a:solidFill>
                            <a:srgbClr val="000000"/>
                          </a:solidFill>
                          <a:effectLst/>
                          <a:latin typeface="Calibri" panose="020F0502020204030204" pitchFamily="34" charset="0"/>
                        </a:rPr>
                        <a:t>9</a:t>
                      </a:r>
                    </a:p>
                  </a:txBody>
                  <a:tcPr marL="9525" marR="9525" marT="9525" marB="0" anchor="b">
                    <a:solidFill>
                      <a:schemeClr val="bg1"/>
                    </a:solidFill>
                  </a:tcPr>
                </a:tc>
                <a:tc>
                  <a:txBody>
                    <a:bodyPr/>
                    <a:lstStyle/>
                    <a:p>
                      <a:pPr algn="l" fontAlgn="b"/>
                      <a:r>
                        <a:rPr lang="en-US" sz="1600" u="none" strike="noStrike" dirty="0">
                          <a:effectLst/>
                        </a:rPr>
                        <a:t>WOS:000329602600008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24332300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Editorial Material</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31-Dec</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10</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2.7</a:t>
                      </a:r>
                    </a:p>
                  </a:txBody>
                  <a:tcPr marL="9525" marR="9525" marT="9525" marB="0" anchor="b">
                    <a:solidFill>
                      <a:schemeClr val="bg1"/>
                    </a:solidFill>
                  </a:tcPr>
                </a:tc>
                <a:extLst>
                  <a:ext uri="{0D108BD9-81ED-4DB2-BD59-A6C34878D82A}">
                    <a16:rowId xmlns:a16="http://schemas.microsoft.com/office/drawing/2014/main" xmlns="" val="10009"/>
                  </a:ext>
                </a:extLst>
              </a:tr>
              <a:tr h="190500">
                <a:tc>
                  <a:txBody>
                    <a:bodyPr/>
                    <a:lstStyle/>
                    <a:p>
                      <a:pPr algn="l" fontAlgn="b"/>
                      <a:r>
                        <a:rPr lang="en-US" sz="1600" b="0" i="0" u="none" strike="noStrike" dirty="0">
                          <a:solidFill>
                            <a:srgbClr val="000000"/>
                          </a:solidFill>
                          <a:effectLst/>
                          <a:latin typeface="Calibri" panose="020F0502020204030204" pitchFamily="34" charset="0"/>
                        </a:rPr>
                        <a:t>10</a:t>
                      </a:r>
                    </a:p>
                  </a:txBody>
                  <a:tcPr marL="9525" marR="9525" marT="9525" marB="0" anchor="b">
                    <a:solidFill>
                      <a:schemeClr val="bg1"/>
                    </a:solidFill>
                  </a:tcPr>
                </a:tc>
                <a:tc>
                  <a:txBody>
                    <a:bodyPr/>
                    <a:lstStyle/>
                    <a:p>
                      <a:pPr algn="l" fontAlgn="b"/>
                      <a:r>
                        <a:rPr lang="en-US" sz="1600" u="none" strike="noStrike" dirty="0">
                          <a:effectLst/>
                        </a:rPr>
                        <a:t>WOS:000342983200002</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25321898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News Item</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15-Oct</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1.23</a:t>
                      </a:r>
                    </a:p>
                  </a:txBody>
                  <a:tcPr marL="9525" marR="9525" marT="9525" marB="0" anchor="b">
                    <a:solidFill>
                      <a:schemeClr val="bg1"/>
                    </a:solidFill>
                  </a:tcPr>
                </a:tc>
                <a:extLst>
                  <a:ext uri="{0D108BD9-81ED-4DB2-BD59-A6C34878D82A}">
                    <a16:rowId xmlns:a16="http://schemas.microsoft.com/office/drawing/2014/main" xmlns="" val="10010"/>
                  </a:ext>
                </a:extLst>
              </a:tr>
              <a:tr h="190500">
                <a:tc>
                  <a:txBody>
                    <a:bodyPr/>
                    <a:lstStyle/>
                    <a:p>
                      <a:pPr algn="l" fontAlgn="b"/>
                      <a:r>
                        <a:rPr lang="en-US" sz="1600" b="0" i="0" u="none" strike="noStrike" dirty="0">
                          <a:solidFill>
                            <a:srgbClr val="000000"/>
                          </a:solidFill>
                          <a:effectLst/>
                          <a:latin typeface="Calibri" panose="020F0502020204030204" pitchFamily="34" charset="0"/>
                        </a:rPr>
                        <a:t>11</a:t>
                      </a:r>
                    </a:p>
                  </a:txBody>
                  <a:tcPr marL="9525" marR="9525" marT="9525" marB="0" anchor="b">
                    <a:solidFill>
                      <a:schemeClr val="bg1"/>
                    </a:solidFill>
                  </a:tcPr>
                </a:tc>
                <a:tc>
                  <a:txBody>
                    <a:bodyPr/>
                    <a:lstStyle/>
                    <a:p>
                      <a:pPr algn="l" fontAlgn="b"/>
                      <a:r>
                        <a:rPr lang="en-US" sz="1600" u="none" strike="noStrike" dirty="0">
                          <a:effectLst/>
                        </a:rPr>
                        <a:t>WOS:000371052700001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Hardware Review</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2016</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xmlns="" val="10011"/>
                  </a:ext>
                </a:extLst>
              </a:tr>
              <a:tr h="190500">
                <a:tc>
                  <a:txBody>
                    <a:bodyPr/>
                    <a:lstStyle/>
                    <a:p>
                      <a:pPr algn="l" fontAlgn="b"/>
                      <a:r>
                        <a:rPr lang="en-US" sz="1600" b="0" i="0" u="none" strike="noStrike" dirty="0">
                          <a:solidFill>
                            <a:srgbClr val="000000"/>
                          </a:solidFill>
                          <a:effectLst/>
                          <a:latin typeface="Calibri" panose="020F0502020204030204" pitchFamily="34" charset="0"/>
                        </a:rPr>
                        <a:t>12</a:t>
                      </a:r>
                    </a:p>
                  </a:txBody>
                  <a:tcPr marL="9525" marR="9525" marT="9525" marB="0" anchor="b">
                    <a:solidFill>
                      <a:schemeClr val="bg1"/>
                    </a:solidFill>
                  </a:tcPr>
                </a:tc>
                <a:tc>
                  <a:txBody>
                    <a:bodyPr/>
                    <a:lstStyle/>
                    <a:p>
                      <a:pPr algn="l" fontAlgn="b"/>
                      <a:r>
                        <a:rPr lang="en-US" sz="1600" u="none" strike="noStrike" dirty="0">
                          <a:effectLst/>
                        </a:rPr>
                        <a:t>WOS:000397139900020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 Exhibit Review</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2016</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13</a:t>
                      </a:r>
                    </a:p>
                  </a:txBody>
                  <a:tcPr marL="9525" marR="9525" marT="9525" marB="0" anchor="b">
                    <a:solidFill>
                      <a:schemeClr val="bg1"/>
                    </a:solidFill>
                  </a:tcPr>
                </a:tc>
                <a:extLst>
                  <a:ext uri="{0D108BD9-81ED-4DB2-BD59-A6C34878D82A}">
                    <a16:rowId xmlns:a16="http://schemas.microsoft.com/office/drawing/2014/main" xmlns="" val="10012"/>
                  </a:ext>
                </a:extLst>
              </a:tr>
              <a:tr h="190500">
                <a:tc>
                  <a:txBody>
                    <a:bodyPr/>
                    <a:lstStyle/>
                    <a:p>
                      <a:pPr algn="l" fontAlgn="b"/>
                      <a:r>
                        <a:rPr lang="en-US" sz="1600" b="0" i="0" u="none" strike="noStrike" dirty="0">
                          <a:solidFill>
                            <a:srgbClr val="000000"/>
                          </a:solidFill>
                          <a:effectLst/>
                          <a:latin typeface="Calibri" panose="020F0502020204030204" pitchFamily="34" charset="0"/>
                        </a:rPr>
                        <a:t>13</a:t>
                      </a:r>
                    </a:p>
                  </a:txBody>
                  <a:tcPr marL="9525" marR="9525" marT="9525" marB="0" anchor="b">
                    <a:solidFill>
                      <a:schemeClr val="bg1"/>
                    </a:solidFill>
                  </a:tcPr>
                </a:tc>
                <a:tc>
                  <a:txBody>
                    <a:bodyPr/>
                    <a:lstStyle/>
                    <a:p>
                      <a:pPr algn="l" fontAlgn="b"/>
                      <a:r>
                        <a:rPr lang="en-US" sz="1600" u="none" strike="noStrike" dirty="0">
                          <a:effectLst/>
                        </a:rPr>
                        <a:t>WOS:000375412600041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26797947</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Article; Proceedings Paper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MAY</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2016</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0.71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xmlns="" val="10013"/>
                  </a:ext>
                </a:extLst>
              </a:tr>
              <a:tr h="163260">
                <a:tc>
                  <a:txBody>
                    <a:bodyPr/>
                    <a:lstStyle/>
                    <a:p>
                      <a:pPr algn="l" fontAlgn="b"/>
                      <a:r>
                        <a:rPr lang="en-US" sz="1600" b="0" i="0" u="none" strike="noStrike" dirty="0">
                          <a:solidFill>
                            <a:srgbClr val="000000"/>
                          </a:solidFill>
                          <a:effectLst/>
                          <a:latin typeface="Calibri" panose="020F0502020204030204" pitchFamily="34" charset="0"/>
                        </a:rPr>
                        <a:t>14</a:t>
                      </a:r>
                    </a:p>
                  </a:txBody>
                  <a:tcPr marL="9525" marR="9525" marT="9525" marB="0" anchor="b">
                    <a:solidFill>
                      <a:schemeClr val="bg1"/>
                    </a:solidFill>
                  </a:tcPr>
                </a:tc>
                <a:tc>
                  <a:txBody>
                    <a:bodyPr/>
                    <a:lstStyle/>
                    <a:p>
                      <a:pPr algn="l" fontAlgn="b"/>
                      <a:r>
                        <a:rPr lang="en-US" sz="1600" u="none" strike="noStrike" dirty="0">
                          <a:effectLst/>
                        </a:rPr>
                        <a:t>WOS:000394271200009</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27660400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Article</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MAR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2017</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0</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0</a:t>
                      </a:r>
                    </a:p>
                  </a:txBody>
                  <a:tcPr marL="9525" marR="9525" marT="9525" marB="0" anchor="b">
                    <a:solidFill>
                      <a:schemeClr val="bg1"/>
                    </a:solidFill>
                  </a:tcPr>
                </a:tc>
                <a:extLst>
                  <a:ext uri="{0D108BD9-81ED-4DB2-BD59-A6C34878D82A}">
                    <a16:rowId xmlns:a16="http://schemas.microsoft.com/office/drawing/2014/main" xmlns="" val="10014"/>
                  </a:ext>
                </a:extLst>
              </a:tr>
              <a:tr h="190500">
                <a:tc>
                  <a:txBody>
                    <a:bodyPr/>
                    <a:lstStyle/>
                    <a:p>
                      <a:pPr algn="l" fontAlgn="b"/>
                      <a:r>
                        <a:rPr lang="en-US" sz="1600" b="0" i="0" u="none" strike="noStrike" dirty="0">
                          <a:solidFill>
                            <a:srgbClr val="000000"/>
                          </a:solidFill>
                          <a:effectLst/>
                          <a:latin typeface="Calibri" panose="020F0502020204030204" pitchFamily="34" charset="0"/>
                        </a:rPr>
                        <a:t>15</a:t>
                      </a:r>
                    </a:p>
                  </a:txBody>
                  <a:tcPr marL="9525" marR="9525" marT="9525" marB="0" anchor="b">
                    <a:solidFill>
                      <a:schemeClr val="bg1"/>
                    </a:solidFill>
                  </a:tcPr>
                </a:tc>
                <a:tc>
                  <a:txBody>
                    <a:bodyPr/>
                    <a:lstStyle/>
                    <a:p>
                      <a:pPr algn="l" fontAlgn="b"/>
                      <a:r>
                        <a:rPr lang="en-US" sz="1600" u="none" strike="noStrike" dirty="0">
                          <a:effectLst/>
                        </a:rPr>
                        <a:t>WOS:000395068500001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28248929</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Article; Data Paper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1-Mar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2017</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4</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2.29</a:t>
                      </a:r>
                    </a:p>
                  </a:txBody>
                  <a:tcPr marL="9525" marR="9525" marT="9525" marB="0" anchor="b">
                    <a:solidFill>
                      <a:schemeClr val="bg1"/>
                    </a:solidFill>
                  </a:tcPr>
                </a:tc>
                <a:extLst>
                  <a:ext uri="{0D108BD9-81ED-4DB2-BD59-A6C34878D82A}">
                    <a16:rowId xmlns:a16="http://schemas.microsoft.com/office/drawing/2014/main" xmlns="" val="10015"/>
                  </a:ext>
                </a:extLst>
              </a:tr>
              <a:tr h="190500">
                <a:tc>
                  <a:txBody>
                    <a:bodyPr/>
                    <a:lstStyle/>
                    <a:p>
                      <a:pPr algn="l" fontAlgn="b"/>
                      <a:r>
                        <a:rPr lang="en-US" sz="1600" b="0" i="0" u="none" strike="noStrike" dirty="0">
                          <a:solidFill>
                            <a:srgbClr val="000000"/>
                          </a:solidFill>
                          <a:effectLst/>
                          <a:latin typeface="Calibri" panose="020F0502020204030204" pitchFamily="34" charset="0"/>
                        </a:rPr>
                        <a:t>16</a:t>
                      </a:r>
                    </a:p>
                  </a:txBody>
                  <a:tcPr marL="9525" marR="9525" marT="9525" marB="0" anchor="b">
                    <a:solidFill>
                      <a:schemeClr val="bg1"/>
                    </a:solidFill>
                  </a:tcPr>
                </a:tc>
                <a:tc>
                  <a:txBody>
                    <a:bodyPr/>
                    <a:lstStyle/>
                    <a:p>
                      <a:pPr algn="l" fontAlgn="b"/>
                      <a:r>
                        <a:rPr lang="en-US" sz="1600" u="none" strike="noStrike" dirty="0">
                          <a:effectLst/>
                        </a:rPr>
                        <a:t>WOS:000430797600056</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29323724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Article</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AUG</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xmlns="" val="10016"/>
                  </a:ext>
                </a:extLst>
              </a:tr>
            </a:tbl>
          </a:graphicData>
        </a:graphic>
      </p:graphicFrame>
      <p:sp>
        <p:nvSpPr>
          <p:cNvPr id="7" name="Rectangle 6"/>
          <p:cNvSpPr/>
          <p:nvPr/>
        </p:nvSpPr>
        <p:spPr>
          <a:xfrm>
            <a:off x="0" y="-76200"/>
            <a:ext cx="12192000" cy="1133475"/>
          </a:xfrm>
          <a:prstGeom prst="rect">
            <a:avLst/>
          </a:prstGeom>
          <a:solidFill>
            <a:srgbClr val="66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447675" y="-76200"/>
            <a:ext cx="10515600" cy="1325563"/>
          </a:xfrm>
        </p:spPr>
        <p:txBody>
          <a:bodyPr/>
          <a:lstStyle/>
          <a:p>
            <a:r>
              <a:rPr lang="en-US" dirty="0" err="1">
                <a:solidFill>
                  <a:schemeClr val="bg1"/>
                </a:solidFill>
                <a:latin typeface="Adobe Fan Heiti Std B" panose="020B0700000000000000" pitchFamily="34" charset="-128"/>
                <a:ea typeface="Adobe Fan Heiti Std B" panose="020B0700000000000000" pitchFamily="34" charset="-128"/>
              </a:rPr>
              <a:t>CNCI</a:t>
            </a:r>
            <a:r>
              <a:rPr lang="en-US" dirty="0">
                <a:solidFill>
                  <a:schemeClr val="bg1"/>
                </a:solidFill>
                <a:latin typeface="Adobe Fan Heiti Std B" panose="020B0700000000000000" pitchFamily="34" charset="-128"/>
                <a:ea typeface="Adobe Fan Heiti Std B" panose="020B0700000000000000" pitchFamily="34" charset="-128"/>
              </a:rPr>
              <a:t> first look</a:t>
            </a:r>
          </a:p>
        </p:txBody>
      </p:sp>
    </p:spTree>
    <p:extLst>
      <p:ext uri="{BB962C8B-B14F-4D97-AF65-F5344CB8AC3E}">
        <p14:creationId xmlns:p14="http://schemas.microsoft.com/office/powerpoint/2010/main" val="41280574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3409588269"/>
              </p:ext>
            </p:extLst>
          </p:nvPr>
        </p:nvGraphicFramePr>
        <p:xfrm>
          <a:off x="276227" y="1391444"/>
          <a:ext cx="11534773" cy="4490085"/>
        </p:xfrm>
        <a:graphic>
          <a:graphicData uri="http://schemas.openxmlformats.org/drawingml/2006/table">
            <a:tbl>
              <a:tblPr>
                <a:tableStyleId>{5940675A-B579-460E-94D1-54222C63F5DA}</a:tableStyleId>
              </a:tblPr>
              <a:tblGrid>
                <a:gridCol w="390524">
                  <a:extLst>
                    <a:ext uri="{9D8B030D-6E8A-4147-A177-3AD203B41FA5}">
                      <a16:colId xmlns:a16="http://schemas.microsoft.com/office/drawing/2014/main" xmlns="" val="20000"/>
                    </a:ext>
                  </a:extLst>
                </a:gridCol>
                <a:gridCol w="2627294">
                  <a:extLst>
                    <a:ext uri="{9D8B030D-6E8A-4147-A177-3AD203B41FA5}">
                      <a16:colId xmlns:a16="http://schemas.microsoft.com/office/drawing/2014/main" xmlns="" val="20001"/>
                    </a:ext>
                  </a:extLst>
                </a:gridCol>
                <a:gridCol w="1039471">
                  <a:extLst>
                    <a:ext uri="{9D8B030D-6E8A-4147-A177-3AD203B41FA5}">
                      <a16:colId xmlns:a16="http://schemas.microsoft.com/office/drawing/2014/main" xmlns="" val="20002"/>
                    </a:ext>
                  </a:extLst>
                </a:gridCol>
                <a:gridCol w="2363958">
                  <a:extLst>
                    <a:ext uri="{9D8B030D-6E8A-4147-A177-3AD203B41FA5}">
                      <a16:colId xmlns:a16="http://schemas.microsoft.com/office/drawing/2014/main" xmlns="" val="20003"/>
                    </a:ext>
                  </a:extLst>
                </a:gridCol>
                <a:gridCol w="829900">
                  <a:extLst>
                    <a:ext uri="{9D8B030D-6E8A-4147-A177-3AD203B41FA5}">
                      <a16:colId xmlns:a16="http://schemas.microsoft.com/office/drawing/2014/main" xmlns="" val="20004"/>
                    </a:ext>
                  </a:extLst>
                </a:gridCol>
                <a:gridCol w="586798">
                  <a:extLst>
                    <a:ext uri="{9D8B030D-6E8A-4147-A177-3AD203B41FA5}">
                      <a16:colId xmlns:a16="http://schemas.microsoft.com/office/drawing/2014/main" xmlns="" val="20005"/>
                    </a:ext>
                  </a:extLst>
                </a:gridCol>
                <a:gridCol w="982204">
                  <a:extLst>
                    <a:ext uri="{9D8B030D-6E8A-4147-A177-3AD203B41FA5}">
                      <a16:colId xmlns:a16="http://schemas.microsoft.com/office/drawing/2014/main" xmlns="" val="20006"/>
                    </a:ext>
                  </a:extLst>
                </a:gridCol>
                <a:gridCol w="1085850">
                  <a:extLst>
                    <a:ext uri="{9D8B030D-6E8A-4147-A177-3AD203B41FA5}">
                      <a16:colId xmlns:a16="http://schemas.microsoft.com/office/drawing/2014/main" xmlns="" val="20007"/>
                    </a:ext>
                  </a:extLst>
                </a:gridCol>
                <a:gridCol w="1628774">
                  <a:extLst>
                    <a:ext uri="{9D8B030D-6E8A-4147-A177-3AD203B41FA5}">
                      <a16:colId xmlns:a16="http://schemas.microsoft.com/office/drawing/2014/main" xmlns="" val="20008"/>
                    </a:ext>
                  </a:extLst>
                </a:gridCol>
              </a:tblGrid>
              <a:tr h="190500">
                <a:tc>
                  <a:txBody>
                    <a:bodyPr/>
                    <a:lstStyle/>
                    <a:p>
                      <a:pPr algn="l" fontAlgn="b"/>
                      <a:endParaRPr lang="en-US" sz="1800" b="0"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u="none" strike="noStrike" dirty="0">
                          <a:effectLst/>
                        </a:rPr>
                        <a:t>Accession Number</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u="none" strike="noStrike" dirty="0" err="1">
                          <a:effectLst/>
                        </a:rPr>
                        <a:t>PMID</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u="none" strike="noStrike" dirty="0">
                          <a:effectLst/>
                        </a:rPr>
                        <a:t>Document Type</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u="none" strike="noStrike" dirty="0">
                          <a:effectLst/>
                        </a:rPr>
                        <a:t>Date</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u="none" strike="noStrike" dirty="0">
                          <a:effectLst/>
                        </a:rPr>
                        <a:t>Year</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u="none" strike="noStrike" dirty="0">
                          <a:effectLst/>
                        </a:rPr>
                        <a:t>Times Cited in </a:t>
                      </a:r>
                      <a:r>
                        <a:rPr lang="en-US" sz="1400" b="1" u="none" strike="noStrike" dirty="0" err="1">
                          <a:effectLst/>
                        </a:rPr>
                        <a:t>WoS</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i="0" u="none" strike="noStrike" dirty="0">
                          <a:solidFill>
                            <a:srgbClr val="000000"/>
                          </a:solidFill>
                          <a:effectLst/>
                          <a:latin typeface="Calibri" panose="020F0502020204030204" pitchFamily="34" charset="0"/>
                        </a:rPr>
                        <a:t>Times Cited in </a:t>
                      </a:r>
                      <a:r>
                        <a:rPr lang="en-US" sz="1400" b="1" i="0" u="none" strike="noStrike" dirty="0" err="1">
                          <a:solidFill>
                            <a:srgbClr val="000000"/>
                          </a:solidFill>
                          <a:effectLst/>
                          <a:latin typeface="Calibri" panose="020F0502020204030204" pitchFamily="34" charset="0"/>
                        </a:rPr>
                        <a:t>InCites</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i="0" u="none" strike="noStrike" dirty="0">
                          <a:solidFill>
                            <a:srgbClr val="000000"/>
                          </a:solidFill>
                          <a:effectLst/>
                          <a:latin typeface="Calibri" panose="020F0502020204030204" pitchFamily="34" charset="0"/>
                        </a:rPr>
                        <a:t>Category</a:t>
                      </a:r>
                      <a:r>
                        <a:rPr lang="en-US" sz="1400" b="1" i="0" u="none" strike="noStrike" baseline="0" dirty="0">
                          <a:solidFill>
                            <a:srgbClr val="000000"/>
                          </a:solidFill>
                          <a:effectLst/>
                          <a:latin typeface="Calibri" panose="020F0502020204030204" pitchFamily="34" charset="0"/>
                        </a:rPr>
                        <a:t> Normalized Citation Impact</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extLst>
                  <a:ext uri="{0D108BD9-81ED-4DB2-BD59-A6C34878D82A}">
                    <a16:rowId xmlns:a16="http://schemas.microsoft.com/office/drawing/2014/main" xmlns="" val="10000"/>
                  </a:ext>
                </a:extLst>
              </a:tr>
              <a:tr h="190500">
                <a:tc>
                  <a:txBody>
                    <a:bodyPr/>
                    <a:lstStyle/>
                    <a:p>
                      <a:pPr algn="l" fontAlgn="b"/>
                      <a:r>
                        <a:rPr lang="en-US" sz="1600" b="0" i="0" u="none" strike="noStrike" dirty="0">
                          <a:solidFill>
                            <a:srgbClr val="000000"/>
                          </a:solidFill>
                          <a:effectLst/>
                          <a:latin typeface="Calibri" panose="020F0502020204030204" pitchFamily="34" charset="0"/>
                        </a:rPr>
                        <a:t>1</a:t>
                      </a:r>
                    </a:p>
                  </a:txBody>
                  <a:tcPr marL="9525" marR="9525" marT="9525" marB="0" anchor="b">
                    <a:solidFill>
                      <a:schemeClr val="bg1"/>
                    </a:solidFill>
                  </a:tcPr>
                </a:tc>
                <a:tc>
                  <a:txBody>
                    <a:bodyPr/>
                    <a:lstStyle/>
                    <a:p>
                      <a:pPr algn="l" fontAlgn="b"/>
                      <a:r>
                        <a:rPr lang="en-US" sz="1600" u="none" strike="noStrike" dirty="0">
                          <a:effectLst/>
                        </a:rPr>
                        <a:t>WOS:A1995TM50700017</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 Exhibit Review</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WIN</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1995</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2</a:t>
                      </a: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98.84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xmlns="" val="10001"/>
                  </a:ext>
                </a:extLst>
              </a:tr>
              <a:tr h="190500">
                <a:tc>
                  <a:txBody>
                    <a:bodyPr/>
                    <a:lstStyle/>
                    <a:p>
                      <a:pPr algn="l" fontAlgn="b"/>
                      <a:r>
                        <a:rPr lang="en-US" sz="1600" b="0" i="0" u="none" strike="noStrike" dirty="0">
                          <a:solidFill>
                            <a:srgbClr val="000000"/>
                          </a:solidFill>
                          <a:effectLst/>
                          <a:latin typeface="Calibri" panose="020F0502020204030204" pitchFamily="34" charset="0"/>
                        </a:rPr>
                        <a:t>2</a:t>
                      </a:r>
                    </a:p>
                  </a:txBody>
                  <a:tcPr marL="9525" marR="9525" marT="9525" marB="0" anchor="b">
                    <a:solidFill>
                      <a:schemeClr val="bg1"/>
                    </a:solidFill>
                  </a:tcPr>
                </a:tc>
                <a:tc>
                  <a:txBody>
                    <a:bodyPr/>
                    <a:lstStyle/>
                    <a:p>
                      <a:pPr algn="l" fontAlgn="b"/>
                      <a:r>
                        <a:rPr lang="en-US" sz="1600" u="none" strike="noStrike" dirty="0">
                          <a:effectLst/>
                        </a:rPr>
                        <a:t>WOS:000178102500001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Poetry</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SUM</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a:effectLst/>
                        </a:rPr>
                        <a:t>2002</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a:effectLst/>
                        </a:rPr>
                        <a:t>4</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4</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121.75</a:t>
                      </a:r>
                    </a:p>
                  </a:txBody>
                  <a:tcPr marL="9525" marR="9525" marT="9525" marB="0" anchor="b">
                    <a:solidFill>
                      <a:schemeClr val="bg1"/>
                    </a:solidFill>
                  </a:tcPr>
                </a:tc>
                <a:extLst>
                  <a:ext uri="{0D108BD9-81ED-4DB2-BD59-A6C34878D82A}">
                    <a16:rowId xmlns:a16="http://schemas.microsoft.com/office/drawing/2014/main" xmlns="" val="10002"/>
                  </a:ext>
                </a:extLst>
              </a:tr>
              <a:tr h="190500">
                <a:tc>
                  <a:txBody>
                    <a:bodyPr/>
                    <a:lstStyle/>
                    <a:p>
                      <a:pPr algn="l" fontAlgn="b"/>
                      <a:r>
                        <a:rPr lang="en-US" sz="1600" b="0" i="0" u="none" strike="noStrike" dirty="0">
                          <a:solidFill>
                            <a:srgbClr val="000000"/>
                          </a:solidFill>
                          <a:effectLst/>
                          <a:latin typeface="Calibri" panose="020F0502020204030204" pitchFamily="34" charset="0"/>
                        </a:rPr>
                        <a:t>3</a:t>
                      </a:r>
                    </a:p>
                  </a:txBody>
                  <a:tcPr marL="9525" marR="9525" marT="9525" marB="0" anchor="b">
                    <a:solidFill>
                      <a:schemeClr val="bg1"/>
                    </a:solidFill>
                  </a:tcPr>
                </a:tc>
                <a:tc>
                  <a:txBody>
                    <a:bodyPr/>
                    <a:lstStyle/>
                    <a:p>
                      <a:pPr algn="l" fontAlgn="b"/>
                      <a:r>
                        <a:rPr lang="en-US" sz="1600" u="none" strike="noStrike" dirty="0">
                          <a:effectLst/>
                        </a:rPr>
                        <a:t>WOS:000224556800011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Fiction, Creative Prose</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15-Oct</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2004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35.73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xmlns="" val="10003"/>
                  </a:ext>
                </a:extLst>
              </a:tr>
              <a:tr h="190500">
                <a:tc>
                  <a:txBody>
                    <a:bodyPr/>
                    <a:lstStyle/>
                    <a:p>
                      <a:pPr algn="l" fontAlgn="b"/>
                      <a:r>
                        <a:rPr lang="en-US" sz="1600" b="0" i="0" u="none" strike="noStrike" dirty="0">
                          <a:solidFill>
                            <a:srgbClr val="000000"/>
                          </a:solidFill>
                          <a:effectLst/>
                          <a:latin typeface="Calibri" panose="020F0502020204030204" pitchFamily="34" charset="0"/>
                        </a:rPr>
                        <a:t>4</a:t>
                      </a:r>
                    </a:p>
                  </a:txBody>
                  <a:tcPr marL="9525" marR="9525" marT="9525" marB="0" anchor="b">
                    <a:solidFill>
                      <a:schemeClr val="bg1"/>
                    </a:solidFill>
                  </a:tcPr>
                </a:tc>
                <a:tc>
                  <a:txBody>
                    <a:bodyPr/>
                    <a:lstStyle/>
                    <a:p>
                      <a:pPr algn="l" fontAlgn="b"/>
                      <a:r>
                        <a:rPr lang="en-US" sz="1600" u="none" strike="noStrike" dirty="0">
                          <a:effectLst/>
                        </a:rPr>
                        <a:t>WOS:000338293000008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Book</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15</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4.85</a:t>
                      </a:r>
                    </a:p>
                  </a:txBody>
                  <a:tcPr marL="9525" marR="9525" marT="9525" marB="0" anchor="b">
                    <a:solidFill>
                      <a:schemeClr val="bg1"/>
                    </a:solidFill>
                  </a:tcPr>
                </a:tc>
                <a:extLst>
                  <a:ext uri="{0D108BD9-81ED-4DB2-BD59-A6C34878D82A}">
                    <a16:rowId xmlns:a16="http://schemas.microsoft.com/office/drawing/2014/main" xmlns="" val="10004"/>
                  </a:ext>
                </a:extLst>
              </a:tr>
              <a:tr h="190500">
                <a:tc>
                  <a:txBody>
                    <a:bodyPr/>
                    <a:lstStyle/>
                    <a:p>
                      <a:pPr algn="l" fontAlgn="b"/>
                      <a:r>
                        <a:rPr lang="en-US" sz="1600" b="0" i="0" u="none" strike="noStrike" dirty="0">
                          <a:solidFill>
                            <a:srgbClr val="000000"/>
                          </a:solidFill>
                          <a:effectLst/>
                          <a:latin typeface="Calibri" panose="020F0502020204030204" pitchFamily="34" charset="0"/>
                        </a:rPr>
                        <a:t>5</a:t>
                      </a:r>
                    </a:p>
                  </a:txBody>
                  <a:tcPr marL="9525" marR="9525" marT="9525" marB="0" anchor="b">
                    <a:solidFill>
                      <a:schemeClr val="bg1"/>
                    </a:solidFill>
                  </a:tcPr>
                </a:tc>
                <a:tc>
                  <a:txBody>
                    <a:bodyPr/>
                    <a:lstStyle/>
                    <a:p>
                      <a:pPr algn="l" fontAlgn="b"/>
                      <a:r>
                        <a:rPr lang="en-US" sz="1600" u="none" strike="noStrike" dirty="0">
                          <a:effectLst/>
                        </a:rPr>
                        <a:t>WOS:000334291400011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Article; Book Chapter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10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0.75</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xmlns="" val="10005"/>
                  </a:ext>
                </a:extLst>
              </a:tr>
              <a:tr h="190500">
                <a:tc>
                  <a:txBody>
                    <a:bodyPr/>
                    <a:lstStyle/>
                    <a:p>
                      <a:pPr algn="l" fontAlgn="b"/>
                      <a:r>
                        <a:rPr lang="en-US" sz="1600" b="0" i="0" u="none" strike="noStrike" dirty="0">
                          <a:solidFill>
                            <a:srgbClr val="000000"/>
                          </a:solidFill>
                          <a:effectLst/>
                          <a:latin typeface="Calibri" panose="020F0502020204030204" pitchFamily="34" charset="0"/>
                        </a:rPr>
                        <a:t>6</a:t>
                      </a:r>
                    </a:p>
                  </a:txBody>
                  <a:tcPr marL="9525" marR="9525" marT="9525" marB="0" anchor="b">
                    <a:solidFill>
                      <a:schemeClr val="bg1"/>
                    </a:solidFill>
                  </a:tcPr>
                </a:tc>
                <a:tc>
                  <a:txBody>
                    <a:bodyPr/>
                    <a:lstStyle/>
                    <a:p>
                      <a:pPr algn="l" fontAlgn="b"/>
                      <a:r>
                        <a:rPr lang="en-US" sz="1600" u="none" strike="noStrike" dirty="0">
                          <a:effectLst/>
                        </a:rPr>
                        <a:t>WOS:000317620500005</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23434901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Editorial Material</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APR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118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kern="1200" dirty="0">
                          <a:solidFill>
                            <a:schemeClr val="tx1"/>
                          </a:solidFill>
                          <a:effectLst/>
                          <a:latin typeface="+mn-lt"/>
                          <a:ea typeface="+mn-ea"/>
                          <a:cs typeface="+mn-cs"/>
                        </a:rPr>
                        <a:t>107</a:t>
                      </a:r>
                    </a:p>
                  </a:txBody>
                  <a:tcPr marL="9525" marR="9525" marT="9525" marB="0" anchor="b">
                    <a:solidFill>
                      <a:schemeClr val="bg1"/>
                    </a:solidFill>
                  </a:tcPr>
                </a:tc>
                <a:tc>
                  <a:txBody>
                    <a:bodyPr/>
                    <a:lstStyle/>
                    <a:p>
                      <a:pPr algn="r" fontAlgn="b"/>
                      <a:r>
                        <a:rPr lang="en-US" sz="1600" u="none" strike="noStrike" kern="1200" dirty="0">
                          <a:solidFill>
                            <a:schemeClr val="tx1"/>
                          </a:solidFill>
                          <a:effectLst/>
                          <a:latin typeface="+mn-lt"/>
                          <a:ea typeface="+mn-ea"/>
                          <a:cs typeface="+mn-cs"/>
                        </a:rPr>
                        <a:t>24.05</a:t>
                      </a:r>
                    </a:p>
                  </a:txBody>
                  <a:tcPr marL="9525" marR="9525" marT="9525" marB="0" anchor="b">
                    <a:solidFill>
                      <a:schemeClr val="bg1"/>
                    </a:solidFill>
                  </a:tcPr>
                </a:tc>
                <a:extLst>
                  <a:ext uri="{0D108BD9-81ED-4DB2-BD59-A6C34878D82A}">
                    <a16:rowId xmlns:a16="http://schemas.microsoft.com/office/drawing/2014/main" xmlns="" val="10006"/>
                  </a:ext>
                </a:extLst>
              </a:tr>
              <a:tr h="190500">
                <a:tc>
                  <a:txBody>
                    <a:bodyPr/>
                    <a:lstStyle/>
                    <a:p>
                      <a:pPr algn="l" fontAlgn="b"/>
                      <a:r>
                        <a:rPr lang="en-US" sz="1600" b="0" i="0" u="none" strike="noStrike" dirty="0">
                          <a:solidFill>
                            <a:srgbClr val="000000"/>
                          </a:solidFill>
                          <a:effectLst/>
                          <a:latin typeface="Calibri" panose="020F0502020204030204" pitchFamily="34" charset="0"/>
                        </a:rPr>
                        <a:t>7</a:t>
                      </a:r>
                    </a:p>
                  </a:txBody>
                  <a:tcPr marL="9525" marR="9525" marT="9525" marB="0" anchor="b">
                    <a:solidFill>
                      <a:schemeClr val="bg1"/>
                    </a:solidFill>
                  </a:tcPr>
                </a:tc>
                <a:tc>
                  <a:txBody>
                    <a:bodyPr/>
                    <a:lstStyle/>
                    <a:p>
                      <a:pPr algn="l" fontAlgn="b"/>
                      <a:r>
                        <a:rPr lang="en-US" sz="1600" u="none" strike="noStrike" dirty="0">
                          <a:effectLst/>
                        </a:rPr>
                        <a:t>WOS:000326732800017</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24169299</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Book Review</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NOV</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0</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0</a:t>
                      </a:r>
                    </a:p>
                  </a:txBody>
                  <a:tcPr marL="9525" marR="9525" marT="9525" marB="0" anchor="b">
                    <a:solidFill>
                      <a:schemeClr val="bg1"/>
                    </a:solidFill>
                  </a:tcPr>
                </a:tc>
                <a:extLst>
                  <a:ext uri="{0D108BD9-81ED-4DB2-BD59-A6C34878D82A}">
                    <a16:rowId xmlns:a16="http://schemas.microsoft.com/office/drawing/2014/main" xmlns="" val="10007"/>
                  </a:ext>
                </a:extLst>
              </a:tr>
              <a:tr h="190500">
                <a:tc>
                  <a:txBody>
                    <a:bodyPr/>
                    <a:lstStyle/>
                    <a:p>
                      <a:pPr algn="l" fontAlgn="b"/>
                      <a:r>
                        <a:rPr lang="en-US" sz="1600" b="0" i="0" u="none" strike="noStrike" dirty="0">
                          <a:solidFill>
                            <a:srgbClr val="000000"/>
                          </a:solidFill>
                          <a:effectLst/>
                          <a:latin typeface="Calibri" panose="020F0502020204030204" pitchFamily="34" charset="0"/>
                        </a:rPr>
                        <a:t>8</a:t>
                      </a:r>
                    </a:p>
                  </a:txBody>
                  <a:tcPr marL="9525" marR="9525" marT="9525" marB="0" anchor="b">
                    <a:solidFill>
                      <a:schemeClr val="bg1"/>
                    </a:solidFill>
                  </a:tcPr>
                </a:tc>
                <a:tc>
                  <a:txBody>
                    <a:bodyPr/>
                    <a:lstStyle/>
                    <a:p>
                      <a:pPr algn="l" fontAlgn="b"/>
                      <a:r>
                        <a:rPr lang="en-US" sz="1600" u="none" strike="noStrike" dirty="0">
                          <a:effectLst/>
                        </a:rPr>
                        <a:t>WOS:000329186700018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24190113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Letter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20-Dec</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0.28</a:t>
                      </a:r>
                    </a:p>
                  </a:txBody>
                  <a:tcPr marL="9525" marR="9525" marT="9525" marB="0" anchor="b">
                    <a:solidFill>
                      <a:schemeClr val="bg1"/>
                    </a:solidFill>
                  </a:tcPr>
                </a:tc>
                <a:extLst>
                  <a:ext uri="{0D108BD9-81ED-4DB2-BD59-A6C34878D82A}">
                    <a16:rowId xmlns:a16="http://schemas.microsoft.com/office/drawing/2014/main" xmlns="" val="10008"/>
                  </a:ext>
                </a:extLst>
              </a:tr>
              <a:tr h="190500">
                <a:tc>
                  <a:txBody>
                    <a:bodyPr/>
                    <a:lstStyle/>
                    <a:p>
                      <a:pPr algn="l" fontAlgn="b"/>
                      <a:r>
                        <a:rPr lang="en-US" sz="1600" b="0" i="0" u="none" strike="noStrike" dirty="0">
                          <a:solidFill>
                            <a:srgbClr val="000000"/>
                          </a:solidFill>
                          <a:effectLst/>
                          <a:latin typeface="Calibri" panose="020F0502020204030204" pitchFamily="34" charset="0"/>
                        </a:rPr>
                        <a:t>9</a:t>
                      </a:r>
                    </a:p>
                  </a:txBody>
                  <a:tcPr marL="9525" marR="9525" marT="9525" marB="0" anchor="b">
                    <a:solidFill>
                      <a:schemeClr val="bg1"/>
                    </a:solidFill>
                  </a:tcPr>
                </a:tc>
                <a:tc>
                  <a:txBody>
                    <a:bodyPr/>
                    <a:lstStyle/>
                    <a:p>
                      <a:pPr algn="l" fontAlgn="b"/>
                      <a:r>
                        <a:rPr lang="en-US" sz="1600" u="none" strike="noStrike" dirty="0">
                          <a:effectLst/>
                        </a:rPr>
                        <a:t>WOS:000329602600008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24332300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Editorial Material</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31-Dec</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10</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2.7</a:t>
                      </a:r>
                    </a:p>
                  </a:txBody>
                  <a:tcPr marL="9525" marR="9525" marT="9525" marB="0" anchor="b">
                    <a:solidFill>
                      <a:schemeClr val="bg1"/>
                    </a:solidFill>
                  </a:tcPr>
                </a:tc>
                <a:extLst>
                  <a:ext uri="{0D108BD9-81ED-4DB2-BD59-A6C34878D82A}">
                    <a16:rowId xmlns:a16="http://schemas.microsoft.com/office/drawing/2014/main" xmlns="" val="10009"/>
                  </a:ext>
                </a:extLst>
              </a:tr>
              <a:tr h="190500">
                <a:tc>
                  <a:txBody>
                    <a:bodyPr/>
                    <a:lstStyle/>
                    <a:p>
                      <a:pPr algn="l" fontAlgn="b"/>
                      <a:r>
                        <a:rPr lang="en-US" sz="1600" b="0" i="0" u="none" strike="noStrike" dirty="0">
                          <a:solidFill>
                            <a:srgbClr val="000000"/>
                          </a:solidFill>
                          <a:effectLst/>
                          <a:latin typeface="Calibri" panose="020F0502020204030204" pitchFamily="34" charset="0"/>
                        </a:rPr>
                        <a:t>10</a:t>
                      </a:r>
                    </a:p>
                  </a:txBody>
                  <a:tcPr marL="9525" marR="9525" marT="9525" marB="0" anchor="b">
                    <a:solidFill>
                      <a:schemeClr val="bg1"/>
                    </a:solidFill>
                  </a:tcPr>
                </a:tc>
                <a:tc>
                  <a:txBody>
                    <a:bodyPr/>
                    <a:lstStyle/>
                    <a:p>
                      <a:pPr algn="l" fontAlgn="b"/>
                      <a:r>
                        <a:rPr lang="en-US" sz="1600" u="none" strike="noStrike" dirty="0">
                          <a:effectLst/>
                        </a:rPr>
                        <a:t>WOS:000342983200002</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25321898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News Item</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15-Oct</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1.23</a:t>
                      </a:r>
                    </a:p>
                  </a:txBody>
                  <a:tcPr marL="9525" marR="9525" marT="9525" marB="0" anchor="b">
                    <a:solidFill>
                      <a:schemeClr val="bg1"/>
                    </a:solidFill>
                  </a:tcPr>
                </a:tc>
                <a:extLst>
                  <a:ext uri="{0D108BD9-81ED-4DB2-BD59-A6C34878D82A}">
                    <a16:rowId xmlns:a16="http://schemas.microsoft.com/office/drawing/2014/main" xmlns="" val="10010"/>
                  </a:ext>
                </a:extLst>
              </a:tr>
              <a:tr h="190500">
                <a:tc>
                  <a:txBody>
                    <a:bodyPr/>
                    <a:lstStyle/>
                    <a:p>
                      <a:pPr algn="l" fontAlgn="b"/>
                      <a:r>
                        <a:rPr lang="en-US" sz="1600" b="0" i="0" u="none" strike="noStrike" dirty="0">
                          <a:solidFill>
                            <a:srgbClr val="000000"/>
                          </a:solidFill>
                          <a:effectLst/>
                          <a:latin typeface="Calibri" panose="020F0502020204030204" pitchFamily="34" charset="0"/>
                        </a:rPr>
                        <a:t>11</a:t>
                      </a:r>
                    </a:p>
                  </a:txBody>
                  <a:tcPr marL="9525" marR="9525" marT="9525" marB="0" anchor="b">
                    <a:solidFill>
                      <a:schemeClr val="bg1"/>
                    </a:solidFill>
                  </a:tcPr>
                </a:tc>
                <a:tc>
                  <a:txBody>
                    <a:bodyPr/>
                    <a:lstStyle/>
                    <a:p>
                      <a:pPr algn="l" fontAlgn="b"/>
                      <a:r>
                        <a:rPr lang="en-US" sz="1600" u="none" strike="noStrike" dirty="0">
                          <a:effectLst/>
                        </a:rPr>
                        <a:t>WOS:000371052700001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Hardware Review</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2016</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xmlns="" val="10011"/>
                  </a:ext>
                </a:extLst>
              </a:tr>
              <a:tr h="190500">
                <a:tc>
                  <a:txBody>
                    <a:bodyPr/>
                    <a:lstStyle/>
                    <a:p>
                      <a:pPr algn="l" fontAlgn="b"/>
                      <a:r>
                        <a:rPr lang="en-US" sz="1600" b="0" i="0" u="none" strike="noStrike" dirty="0">
                          <a:solidFill>
                            <a:srgbClr val="000000"/>
                          </a:solidFill>
                          <a:effectLst/>
                          <a:latin typeface="Calibri" panose="020F0502020204030204" pitchFamily="34" charset="0"/>
                        </a:rPr>
                        <a:t>12</a:t>
                      </a:r>
                    </a:p>
                  </a:txBody>
                  <a:tcPr marL="9525" marR="9525" marT="9525" marB="0" anchor="b">
                    <a:solidFill>
                      <a:schemeClr val="bg1"/>
                    </a:solidFill>
                  </a:tcPr>
                </a:tc>
                <a:tc>
                  <a:txBody>
                    <a:bodyPr/>
                    <a:lstStyle/>
                    <a:p>
                      <a:pPr algn="l" fontAlgn="b"/>
                      <a:r>
                        <a:rPr lang="en-US" sz="1600" u="none" strike="noStrike" dirty="0">
                          <a:effectLst/>
                        </a:rPr>
                        <a:t>WOS:000397139900020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 Exhibit Review</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2016</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13</a:t>
                      </a:r>
                    </a:p>
                  </a:txBody>
                  <a:tcPr marL="9525" marR="9525" marT="9525" marB="0" anchor="b">
                    <a:solidFill>
                      <a:schemeClr val="bg1"/>
                    </a:solidFill>
                  </a:tcPr>
                </a:tc>
                <a:extLst>
                  <a:ext uri="{0D108BD9-81ED-4DB2-BD59-A6C34878D82A}">
                    <a16:rowId xmlns:a16="http://schemas.microsoft.com/office/drawing/2014/main" xmlns="" val="10012"/>
                  </a:ext>
                </a:extLst>
              </a:tr>
              <a:tr h="190500">
                <a:tc>
                  <a:txBody>
                    <a:bodyPr/>
                    <a:lstStyle/>
                    <a:p>
                      <a:pPr algn="l" fontAlgn="b"/>
                      <a:r>
                        <a:rPr lang="en-US" sz="1600" b="0" i="0" u="none" strike="noStrike" dirty="0">
                          <a:solidFill>
                            <a:srgbClr val="000000"/>
                          </a:solidFill>
                          <a:effectLst/>
                          <a:latin typeface="Calibri" panose="020F0502020204030204" pitchFamily="34" charset="0"/>
                        </a:rPr>
                        <a:t>13</a:t>
                      </a:r>
                    </a:p>
                  </a:txBody>
                  <a:tcPr marL="9525" marR="9525" marT="9525" marB="0" anchor="b">
                    <a:solidFill>
                      <a:schemeClr val="bg1"/>
                    </a:solidFill>
                  </a:tcPr>
                </a:tc>
                <a:tc>
                  <a:txBody>
                    <a:bodyPr/>
                    <a:lstStyle/>
                    <a:p>
                      <a:pPr algn="l" fontAlgn="b"/>
                      <a:r>
                        <a:rPr lang="en-US" sz="1600" u="none" strike="noStrike" dirty="0">
                          <a:effectLst/>
                        </a:rPr>
                        <a:t>WOS:000375412600041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26797947</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Article; Proceedings Paper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MAY</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2016</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0.71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xmlns="" val="10013"/>
                  </a:ext>
                </a:extLst>
              </a:tr>
              <a:tr h="163260">
                <a:tc>
                  <a:txBody>
                    <a:bodyPr/>
                    <a:lstStyle/>
                    <a:p>
                      <a:pPr algn="l" fontAlgn="b"/>
                      <a:r>
                        <a:rPr lang="en-US" sz="1600" b="0" i="0" u="none" strike="noStrike" dirty="0">
                          <a:solidFill>
                            <a:srgbClr val="000000"/>
                          </a:solidFill>
                          <a:effectLst/>
                          <a:latin typeface="Calibri" panose="020F0502020204030204" pitchFamily="34" charset="0"/>
                        </a:rPr>
                        <a:t>14</a:t>
                      </a:r>
                    </a:p>
                  </a:txBody>
                  <a:tcPr marL="9525" marR="9525" marT="9525" marB="0" anchor="b">
                    <a:solidFill>
                      <a:schemeClr val="bg1"/>
                    </a:solidFill>
                  </a:tcPr>
                </a:tc>
                <a:tc>
                  <a:txBody>
                    <a:bodyPr/>
                    <a:lstStyle/>
                    <a:p>
                      <a:pPr algn="l" fontAlgn="b"/>
                      <a:r>
                        <a:rPr lang="en-US" sz="1600" u="none" strike="noStrike" dirty="0">
                          <a:effectLst/>
                        </a:rPr>
                        <a:t>WOS:000394271200009</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27660400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Article</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MAR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2017</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0</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0</a:t>
                      </a:r>
                    </a:p>
                  </a:txBody>
                  <a:tcPr marL="9525" marR="9525" marT="9525" marB="0" anchor="b">
                    <a:solidFill>
                      <a:schemeClr val="bg1"/>
                    </a:solidFill>
                  </a:tcPr>
                </a:tc>
                <a:extLst>
                  <a:ext uri="{0D108BD9-81ED-4DB2-BD59-A6C34878D82A}">
                    <a16:rowId xmlns:a16="http://schemas.microsoft.com/office/drawing/2014/main" xmlns="" val="10014"/>
                  </a:ext>
                </a:extLst>
              </a:tr>
              <a:tr h="190500">
                <a:tc>
                  <a:txBody>
                    <a:bodyPr/>
                    <a:lstStyle/>
                    <a:p>
                      <a:pPr algn="l" fontAlgn="b"/>
                      <a:r>
                        <a:rPr lang="en-US" sz="1600" b="0" i="0" u="none" strike="noStrike" dirty="0">
                          <a:solidFill>
                            <a:srgbClr val="000000"/>
                          </a:solidFill>
                          <a:effectLst/>
                          <a:latin typeface="Calibri" panose="020F0502020204030204" pitchFamily="34" charset="0"/>
                        </a:rPr>
                        <a:t>15</a:t>
                      </a:r>
                    </a:p>
                  </a:txBody>
                  <a:tcPr marL="9525" marR="9525" marT="9525" marB="0" anchor="b">
                    <a:solidFill>
                      <a:schemeClr val="bg1"/>
                    </a:solidFill>
                  </a:tcPr>
                </a:tc>
                <a:tc>
                  <a:txBody>
                    <a:bodyPr/>
                    <a:lstStyle/>
                    <a:p>
                      <a:pPr algn="l" fontAlgn="b"/>
                      <a:r>
                        <a:rPr lang="en-US" sz="1600" u="none" strike="noStrike" dirty="0">
                          <a:effectLst/>
                        </a:rPr>
                        <a:t>WOS:000395068500001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28248929</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Article; Data Paper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1-Mar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2017</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4</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2.29</a:t>
                      </a:r>
                    </a:p>
                  </a:txBody>
                  <a:tcPr marL="9525" marR="9525" marT="9525" marB="0" anchor="b">
                    <a:solidFill>
                      <a:schemeClr val="bg1"/>
                    </a:solidFill>
                  </a:tcPr>
                </a:tc>
                <a:extLst>
                  <a:ext uri="{0D108BD9-81ED-4DB2-BD59-A6C34878D82A}">
                    <a16:rowId xmlns:a16="http://schemas.microsoft.com/office/drawing/2014/main" xmlns="" val="10015"/>
                  </a:ext>
                </a:extLst>
              </a:tr>
              <a:tr h="190500">
                <a:tc>
                  <a:txBody>
                    <a:bodyPr/>
                    <a:lstStyle/>
                    <a:p>
                      <a:pPr algn="l" fontAlgn="b"/>
                      <a:r>
                        <a:rPr lang="en-US" sz="1600" b="0" i="0" u="none" strike="noStrike" dirty="0">
                          <a:solidFill>
                            <a:srgbClr val="000000"/>
                          </a:solidFill>
                          <a:effectLst/>
                          <a:latin typeface="Calibri" panose="020F0502020204030204" pitchFamily="34" charset="0"/>
                        </a:rPr>
                        <a:t>16</a:t>
                      </a:r>
                    </a:p>
                  </a:txBody>
                  <a:tcPr marL="9525" marR="9525" marT="9525" marB="0" anchor="b">
                    <a:solidFill>
                      <a:schemeClr val="bg1"/>
                    </a:solidFill>
                  </a:tcPr>
                </a:tc>
                <a:tc>
                  <a:txBody>
                    <a:bodyPr/>
                    <a:lstStyle/>
                    <a:p>
                      <a:pPr algn="l" fontAlgn="b"/>
                      <a:r>
                        <a:rPr lang="en-US" sz="1600" u="none" strike="noStrike" dirty="0">
                          <a:effectLst/>
                        </a:rPr>
                        <a:t>WOS:000430797600056</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29323724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Article</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AUG</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xmlns="" val="10016"/>
                  </a:ext>
                </a:extLst>
              </a:tr>
            </a:tbl>
          </a:graphicData>
        </a:graphic>
      </p:graphicFrame>
      <p:sp>
        <p:nvSpPr>
          <p:cNvPr id="3" name="TextBox 2"/>
          <p:cNvSpPr txBox="1"/>
          <p:nvPr/>
        </p:nvSpPr>
        <p:spPr>
          <a:xfrm>
            <a:off x="247649" y="3076575"/>
            <a:ext cx="11601451" cy="274320"/>
          </a:xfrm>
          <a:prstGeom prst="rect">
            <a:avLst/>
          </a:prstGeom>
          <a:noFill/>
          <a:ln w="57150">
            <a:solidFill>
              <a:srgbClr val="FF0000"/>
            </a:solidFill>
          </a:ln>
        </p:spPr>
        <p:txBody>
          <a:bodyPr wrap="square" rtlCol="0">
            <a:spAutoFit/>
          </a:bodyPr>
          <a:lstStyle/>
          <a:p>
            <a:endParaRPr lang="en-US" dirty="0"/>
          </a:p>
        </p:txBody>
      </p:sp>
      <p:sp>
        <p:nvSpPr>
          <p:cNvPr id="4" name="Rectangle 3"/>
          <p:cNvSpPr/>
          <p:nvPr/>
        </p:nvSpPr>
        <p:spPr>
          <a:xfrm>
            <a:off x="0" y="-76200"/>
            <a:ext cx="12192000" cy="1133475"/>
          </a:xfrm>
          <a:prstGeom prst="rect">
            <a:avLst/>
          </a:prstGeom>
          <a:solidFill>
            <a:srgbClr val="66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a:spLocks noGrp="1"/>
          </p:cNvSpPr>
          <p:nvPr>
            <p:ph type="title"/>
          </p:nvPr>
        </p:nvSpPr>
        <p:spPr>
          <a:xfrm>
            <a:off x="447675" y="-76200"/>
            <a:ext cx="10515600" cy="1325563"/>
          </a:xfrm>
        </p:spPr>
        <p:txBody>
          <a:bodyPr/>
          <a:lstStyle/>
          <a:p>
            <a:r>
              <a:rPr lang="en-US" dirty="0" err="1">
                <a:solidFill>
                  <a:schemeClr val="bg1"/>
                </a:solidFill>
                <a:latin typeface="Adobe Fan Heiti Std B" panose="020B0700000000000000" pitchFamily="34" charset="-128"/>
                <a:ea typeface="Adobe Fan Heiti Std B" panose="020B0700000000000000" pitchFamily="34" charset="-128"/>
              </a:rPr>
              <a:t>CNCI</a:t>
            </a:r>
            <a:r>
              <a:rPr lang="en-US" dirty="0">
                <a:solidFill>
                  <a:schemeClr val="bg1"/>
                </a:solidFill>
                <a:latin typeface="Adobe Fan Heiti Std B" panose="020B0700000000000000" pitchFamily="34" charset="-128"/>
                <a:ea typeface="Adobe Fan Heiti Std B" panose="020B0700000000000000" pitchFamily="34" charset="-128"/>
              </a:rPr>
              <a:t> first look</a:t>
            </a:r>
          </a:p>
        </p:txBody>
      </p:sp>
    </p:spTree>
    <p:extLst>
      <p:ext uri="{BB962C8B-B14F-4D97-AF65-F5344CB8AC3E}">
        <p14:creationId xmlns:p14="http://schemas.microsoft.com/office/powerpoint/2010/main" val="3279021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1933185148"/>
              </p:ext>
            </p:extLst>
          </p:nvPr>
        </p:nvGraphicFramePr>
        <p:xfrm>
          <a:off x="276227" y="1391444"/>
          <a:ext cx="11534773" cy="4490085"/>
        </p:xfrm>
        <a:graphic>
          <a:graphicData uri="http://schemas.openxmlformats.org/drawingml/2006/table">
            <a:tbl>
              <a:tblPr>
                <a:tableStyleId>{5940675A-B579-460E-94D1-54222C63F5DA}</a:tableStyleId>
              </a:tblPr>
              <a:tblGrid>
                <a:gridCol w="390524">
                  <a:extLst>
                    <a:ext uri="{9D8B030D-6E8A-4147-A177-3AD203B41FA5}">
                      <a16:colId xmlns:a16="http://schemas.microsoft.com/office/drawing/2014/main" xmlns="" val="20000"/>
                    </a:ext>
                  </a:extLst>
                </a:gridCol>
                <a:gridCol w="2627294">
                  <a:extLst>
                    <a:ext uri="{9D8B030D-6E8A-4147-A177-3AD203B41FA5}">
                      <a16:colId xmlns:a16="http://schemas.microsoft.com/office/drawing/2014/main" xmlns="" val="20001"/>
                    </a:ext>
                  </a:extLst>
                </a:gridCol>
                <a:gridCol w="1039471">
                  <a:extLst>
                    <a:ext uri="{9D8B030D-6E8A-4147-A177-3AD203B41FA5}">
                      <a16:colId xmlns:a16="http://schemas.microsoft.com/office/drawing/2014/main" xmlns="" val="20002"/>
                    </a:ext>
                  </a:extLst>
                </a:gridCol>
                <a:gridCol w="2363958">
                  <a:extLst>
                    <a:ext uri="{9D8B030D-6E8A-4147-A177-3AD203B41FA5}">
                      <a16:colId xmlns:a16="http://schemas.microsoft.com/office/drawing/2014/main" xmlns="" val="20003"/>
                    </a:ext>
                  </a:extLst>
                </a:gridCol>
                <a:gridCol w="829900">
                  <a:extLst>
                    <a:ext uri="{9D8B030D-6E8A-4147-A177-3AD203B41FA5}">
                      <a16:colId xmlns:a16="http://schemas.microsoft.com/office/drawing/2014/main" xmlns="" val="20004"/>
                    </a:ext>
                  </a:extLst>
                </a:gridCol>
                <a:gridCol w="586798">
                  <a:extLst>
                    <a:ext uri="{9D8B030D-6E8A-4147-A177-3AD203B41FA5}">
                      <a16:colId xmlns:a16="http://schemas.microsoft.com/office/drawing/2014/main" xmlns="" val="20005"/>
                    </a:ext>
                  </a:extLst>
                </a:gridCol>
                <a:gridCol w="982204">
                  <a:extLst>
                    <a:ext uri="{9D8B030D-6E8A-4147-A177-3AD203B41FA5}">
                      <a16:colId xmlns:a16="http://schemas.microsoft.com/office/drawing/2014/main" xmlns="" val="20006"/>
                    </a:ext>
                  </a:extLst>
                </a:gridCol>
                <a:gridCol w="1085850">
                  <a:extLst>
                    <a:ext uri="{9D8B030D-6E8A-4147-A177-3AD203B41FA5}">
                      <a16:colId xmlns:a16="http://schemas.microsoft.com/office/drawing/2014/main" xmlns="" val="20007"/>
                    </a:ext>
                  </a:extLst>
                </a:gridCol>
                <a:gridCol w="1628774">
                  <a:extLst>
                    <a:ext uri="{9D8B030D-6E8A-4147-A177-3AD203B41FA5}">
                      <a16:colId xmlns:a16="http://schemas.microsoft.com/office/drawing/2014/main" xmlns="" val="20008"/>
                    </a:ext>
                  </a:extLst>
                </a:gridCol>
              </a:tblGrid>
              <a:tr h="190500">
                <a:tc>
                  <a:txBody>
                    <a:bodyPr/>
                    <a:lstStyle/>
                    <a:p>
                      <a:pPr algn="l" fontAlgn="b"/>
                      <a:endParaRPr lang="en-US" sz="1800" b="0"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u="none" strike="noStrike" dirty="0">
                          <a:effectLst/>
                        </a:rPr>
                        <a:t>Accession Number</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u="none" strike="noStrike" dirty="0" err="1">
                          <a:effectLst/>
                        </a:rPr>
                        <a:t>PMID</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u="none" strike="noStrike" dirty="0">
                          <a:effectLst/>
                        </a:rPr>
                        <a:t>Document Type</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u="none" strike="noStrike" dirty="0">
                          <a:effectLst/>
                        </a:rPr>
                        <a:t>Date</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u="none" strike="noStrike" dirty="0">
                          <a:effectLst/>
                        </a:rPr>
                        <a:t>Year</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u="none" strike="noStrike" dirty="0">
                          <a:effectLst/>
                        </a:rPr>
                        <a:t>Times Cited in </a:t>
                      </a:r>
                      <a:r>
                        <a:rPr lang="en-US" sz="1400" b="1" u="none" strike="noStrike" dirty="0" err="1">
                          <a:effectLst/>
                        </a:rPr>
                        <a:t>WoS</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i="0" u="none" strike="noStrike" dirty="0">
                          <a:solidFill>
                            <a:srgbClr val="000000"/>
                          </a:solidFill>
                          <a:effectLst/>
                          <a:latin typeface="Calibri" panose="020F0502020204030204" pitchFamily="34" charset="0"/>
                        </a:rPr>
                        <a:t>Times Cited in </a:t>
                      </a:r>
                      <a:r>
                        <a:rPr lang="en-US" sz="1400" b="1" i="0" u="none" strike="noStrike" dirty="0" err="1">
                          <a:solidFill>
                            <a:srgbClr val="000000"/>
                          </a:solidFill>
                          <a:effectLst/>
                          <a:latin typeface="Calibri" panose="020F0502020204030204" pitchFamily="34" charset="0"/>
                        </a:rPr>
                        <a:t>InCites</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i="0" u="none" strike="noStrike" dirty="0">
                          <a:solidFill>
                            <a:srgbClr val="000000"/>
                          </a:solidFill>
                          <a:effectLst/>
                          <a:latin typeface="Calibri" panose="020F0502020204030204" pitchFamily="34" charset="0"/>
                        </a:rPr>
                        <a:t>Category</a:t>
                      </a:r>
                      <a:r>
                        <a:rPr lang="en-US" sz="1400" b="1" i="0" u="none" strike="noStrike" baseline="0" dirty="0">
                          <a:solidFill>
                            <a:srgbClr val="000000"/>
                          </a:solidFill>
                          <a:effectLst/>
                          <a:latin typeface="Calibri" panose="020F0502020204030204" pitchFamily="34" charset="0"/>
                        </a:rPr>
                        <a:t> Normalized Citation Impact</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extLst>
                  <a:ext uri="{0D108BD9-81ED-4DB2-BD59-A6C34878D82A}">
                    <a16:rowId xmlns:a16="http://schemas.microsoft.com/office/drawing/2014/main" xmlns="" val="10000"/>
                  </a:ext>
                </a:extLst>
              </a:tr>
              <a:tr h="190500">
                <a:tc>
                  <a:txBody>
                    <a:bodyPr/>
                    <a:lstStyle/>
                    <a:p>
                      <a:pPr algn="l" fontAlgn="b"/>
                      <a:r>
                        <a:rPr lang="en-US" sz="1600" b="0" i="0" u="none" strike="noStrike" dirty="0">
                          <a:solidFill>
                            <a:srgbClr val="000000"/>
                          </a:solidFill>
                          <a:effectLst/>
                          <a:latin typeface="Calibri" panose="020F0502020204030204" pitchFamily="34" charset="0"/>
                        </a:rPr>
                        <a:t>1</a:t>
                      </a:r>
                    </a:p>
                  </a:txBody>
                  <a:tcPr marL="9525" marR="9525" marT="9525" marB="0" anchor="b">
                    <a:solidFill>
                      <a:schemeClr val="bg1"/>
                    </a:solidFill>
                  </a:tcPr>
                </a:tc>
                <a:tc>
                  <a:txBody>
                    <a:bodyPr/>
                    <a:lstStyle/>
                    <a:p>
                      <a:pPr algn="l" fontAlgn="b"/>
                      <a:r>
                        <a:rPr lang="en-US" sz="1600" u="none" strike="noStrike" dirty="0">
                          <a:effectLst/>
                        </a:rPr>
                        <a:t>WOS:A1995TM50700017</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 Exhibit Review</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WIN</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1995</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2</a:t>
                      </a: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98.84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xmlns="" val="10001"/>
                  </a:ext>
                </a:extLst>
              </a:tr>
              <a:tr h="190500">
                <a:tc>
                  <a:txBody>
                    <a:bodyPr/>
                    <a:lstStyle/>
                    <a:p>
                      <a:pPr algn="l" fontAlgn="b"/>
                      <a:r>
                        <a:rPr lang="en-US" sz="1600" b="0" i="0" u="none" strike="noStrike" dirty="0">
                          <a:solidFill>
                            <a:srgbClr val="000000"/>
                          </a:solidFill>
                          <a:effectLst/>
                          <a:latin typeface="Calibri" panose="020F0502020204030204" pitchFamily="34" charset="0"/>
                        </a:rPr>
                        <a:t>2</a:t>
                      </a:r>
                    </a:p>
                  </a:txBody>
                  <a:tcPr marL="9525" marR="9525" marT="9525" marB="0" anchor="b">
                    <a:solidFill>
                      <a:schemeClr val="bg1"/>
                    </a:solidFill>
                  </a:tcPr>
                </a:tc>
                <a:tc>
                  <a:txBody>
                    <a:bodyPr/>
                    <a:lstStyle/>
                    <a:p>
                      <a:pPr algn="l" fontAlgn="b"/>
                      <a:r>
                        <a:rPr lang="en-US" sz="1600" u="none" strike="noStrike" dirty="0">
                          <a:effectLst/>
                        </a:rPr>
                        <a:t>WOS:000178102500001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Poetry</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SUM</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a:effectLst/>
                        </a:rPr>
                        <a:t>2002</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a:effectLst/>
                        </a:rPr>
                        <a:t>4</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4</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121.75</a:t>
                      </a:r>
                    </a:p>
                  </a:txBody>
                  <a:tcPr marL="9525" marR="9525" marT="9525" marB="0" anchor="b">
                    <a:solidFill>
                      <a:schemeClr val="bg1"/>
                    </a:solidFill>
                  </a:tcPr>
                </a:tc>
                <a:extLst>
                  <a:ext uri="{0D108BD9-81ED-4DB2-BD59-A6C34878D82A}">
                    <a16:rowId xmlns:a16="http://schemas.microsoft.com/office/drawing/2014/main" xmlns="" val="10002"/>
                  </a:ext>
                </a:extLst>
              </a:tr>
              <a:tr h="190500">
                <a:tc>
                  <a:txBody>
                    <a:bodyPr/>
                    <a:lstStyle/>
                    <a:p>
                      <a:pPr algn="l" fontAlgn="b"/>
                      <a:r>
                        <a:rPr lang="en-US" sz="1600" b="0" i="0" u="none" strike="noStrike" dirty="0">
                          <a:solidFill>
                            <a:srgbClr val="000000"/>
                          </a:solidFill>
                          <a:effectLst/>
                          <a:latin typeface="Calibri" panose="020F0502020204030204" pitchFamily="34" charset="0"/>
                        </a:rPr>
                        <a:t>3</a:t>
                      </a:r>
                    </a:p>
                  </a:txBody>
                  <a:tcPr marL="9525" marR="9525" marT="9525" marB="0" anchor="b">
                    <a:solidFill>
                      <a:schemeClr val="bg1"/>
                    </a:solidFill>
                  </a:tcPr>
                </a:tc>
                <a:tc>
                  <a:txBody>
                    <a:bodyPr/>
                    <a:lstStyle/>
                    <a:p>
                      <a:pPr algn="l" fontAlgn="b"/>
                      <a:r>
                        <a:rPr lang="en-US" sz="1600" u="none" strike="noStrike" dirty="0">
                          <a:effectLst/>
                        </a:rPr>
                        <a:t>WOS:000224556800011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Fiction, Creative Prose</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15-Oct</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2004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35.73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xmlns="" val="10003"/>
                  </a:ext>
                </a:extLst>
              </a:tr>
              <a:tr h="190500">
                <a:tc>
                  <a:txBody>
                    <a:bodyPr/>
                    <a:lstStyle/>
                    <a:p>
                      <a:pPr algn="l" fontAlgn="b"/>
                      <a:r>
                        <a:rPr lang="en-US" sz="1600" b="0" i="0" u="none" strike="noStrike" dirty="0">
                          <a:solidFill>
                            <a:srgbClr val="000000"/>
                          </a:solidFill>
                          <a:effectLst/>
                          <a:latin typeface="Calibri" panose="020F0502020204030204" pitchFamily="34" charset="0"/>
                        </a:rPr>
                        <a:t>4</a:t>
                      </a:r>
                    </a:p>
                  </a:txBody>
                  <a:tcPr marL="9525" marR="9525" marT="9525" marB="0" anchor="b">
                    <a:solidFill>
                      <a:schemeClr val="bg1"/>
                    </a:solidFill>
                  </a:tcPr>
                </a:tc>
                <a:tc>
                  <a:txBody>
                    <a:bodyPr/>
                    <a:lstStyle/>
                    <a:p>
                      <a:pPr algn="l" fontAlgn="b"/>
                      <a:r>
                        <a:rPr lang="en-US" sz="1600" u="none" strike="noStrike" dirty="0">
                          <a:effectLst/>
                        </a:rPr>
                        <a:t>WOS:000338293000008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Book</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15</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4.85</a:t>
                      </a:r>
                    </a:p>
                  </a:txBody>
                  <a:tcPr marL="9525" marR="9525" marT="9525" marB="0" anchor="b">
                    <a:solidFill>
                      <a:schemeClr val="bg1"/>
                    </a:solidFill>
                  </a:tcPr>
                </a:tc>
                <a:extLst>
                  <a:ext uri="{0D108BD9-81ED-4DB2-BD59-A6C34878D82A}">
                    <a16:rowId xmlns:a16="http://schemas.microsoft.com/office/drawing/2014/main" xmlns="" val="10004"/>
                  </a:ext>
                </a:extLst>
              </a:tr>
              <a:tr h="190500">
                <a:tc>
                  <a:txBody>
                    <a:bodyPr/>
                    <a:lstStyle/>
                    <a:p>
                      <a:pPr algn="l" fontAlgn="b"/>
                      <a:r>
                        <a:rPr lang="en-US" sz="1600" b="0" i="0" u="none" strike="noStrike" dirty="0">
                          <a:solidFill>
                            <a:srgbClr val="000000"/>
                          </a:solidFill>
                          <a:effectLst/>
                          <a:latin typeface="Calibri" panose="020F0502020204030204" pitchFamily="34" charset="0"/>
                        </a:rPr>
                        <a:t>5</a:t>
                      </a:r>
                    </a:p>
                  </a:txBody>
                  <a:tcPr marL="9525" marR="9525" marT="9525" marB="0" anchor="b">
                    <a:solidFill>
                      <a:schemeClr val="bg1"/>
                    </a:solidFill>
                  </a:tcPr>
                </a:tc>
                <a:tc>
                  <a:txBody>
                    <a:bodyPr/>
                    <a:lstStyle/>
                    <a:p>
                      <a:pPr algn="l" fontAlgn="b"/>
                      <a:r>
                        <a:rPr lang="en-US" sz="1600" u="none" strike="noStrike" dirty="0">
                          <a:effectLst/>
                        </a:rPr>
                        <a:t>WOS:000334291400011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Article; Book Chapter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10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0.75</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xmlns="" val="10005"/>
                  </a:ext>
                </a:extLst>
              </a:tr>
              <a:tr h="190500">
                <a:tc>
                  <a:txBody>
                    <a:bodyPr/>
                    <a:lstStyle/>
                    <a:p>
                      <a:pPr algn="l" fontAlgn="b"/>
                      <a:r>
                        <a:rPr lang="en-US" sz="1600" b="0" i="0" u="none" strike="noStrike" dirty="0">
                          <a:solidFill>
                            <a:srgbClr val="000000"/>
                          </a:solidFill>
                          <a:effectLst/>
                          <a:latin typeface="Calibri" panose="020F0502020204030204" pitchFamily="34" charset="0"/>
                        </a:rPr>
                        <a:t>6</a:t>
                      </a:r>
                    </a:p>
                  </a:txBody>
                  <a:tcPr marL="9525" marR="9525" marT="9525" marB="0" anchor="b">
                    <a:solidFill>
                      <a:schemeClr val="bg1"/>
                    </a:solidFill>
                  </a:tcPr>
                </a:tc>
                <a:tc>
                  <a:txBody>
                    <a:bodyPr/>
                    <a:lstStyle/>
                    <a:p>
                      <a:pPr algn="l" fontAlgn="b"/>
                      <a:r>
                        <a:rPr lang="en-US" sz="1600" u="none" strike="noStrike" dirty="0">
                          <a:effectLst/>
                        </a:rPr>
                        <a:t>WOS:000317620500005</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23434901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Editorial Material</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APR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118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kern="1200" dirty="0">
                          <a:solidFill>
                            <a:schemeClr val="tx1"/>
                          </a:solidFill>
                          <a:effectLst/>
                          <a:latin typeface="+mn-lt"/>
                          <a:ea typeface="+mn-ea"/>
                          <a:cs typeface="+mn-cs"/>
                        </a:rPr>
                        <a:t>107</a:t>
                      </a:r>
                    </a:p>
                  </a:txBody>
                  <a:tcPr marL="9525" marR="9525" marT="9525" marB="0" anchor="b">
                    <a:solidFill>
                      <a:schemeClr val="bg1"/>
                    </a:solidFill>
                  </a:tcPr>
                </a:tc>
                <a:tc>
                  <a:txBody>
                    <a:bodyPr/>
                    <a:lstStyle/>
                    <a:p>
                      <a:pPr algn="r" fontAlgn="b"/>
                      <a:r>
                        <a:rPr lang="en-US" sz="1600" u="none" strike="noStrike" kern="1200" dirty="0">
                          <a:solidFill>
                            <a:schemeClr val="tx1"/>
                          </a:solidFill>
                          <a:effectLst/>
                          <a:latin typeface="+mn-lt"/>
                          <a:ea typeface="+mn-ea"/>
                          <a:cs typeface="+mn-cs"/>
                        </a:rPr>
                        <a:t>24.05</a:t>
                      </a:r>
                    </a:p>
                  </a:txBody>
                  <a:tcPr marL="9525" marR="9525" marT="9525" marB="0" anchor="b">
                    <a:solidFill>
                      <a:schemeClr val="bg1"/>
                    </a:solidFill>
                  </a:tcPr>
                </a:tc>
                <a:extLst>
                  <a:ext uri="{0D108BD9-81ED-4DB2-BD59-A6C34878D82A}">
                    <a16:rowId xmlns:a16="http://schemas.microsoft.com/office/drawing/2014/main" xmlns="" val="10006"/>
                  </a:ext>
                </a:extLst>
              </a:tr>
              <a:tr h="190500">
                <a:tc>
                  <a:txBody>
                    <a:bodyPr/>
                    <a:lstStyle/>
                    <a:p>
                      <a:pPr algn="l" fontAlgn="b"/>
                      <a:r>
                        <a:rPr lang="en-US" sz="1600" b="0" i="0" u="none" strike="noStrike" dirty="0">
                          <a:solidFill>
                            <a:srgbClr val="000000"/>
                          </a:solidFill>
                          <a:effectLst/>
                          <a:latin typeface="Calibri" panose="020F0502020204030204" pitchFamily="34" charset="0"/>
                        </a:rPr>
                        <a:t>7</a:t>
                      </a:r>
                    </a:p>
                  </a:txBody>
                  <a:tcPr marL="9525" marR="9525" marT="9525" marB="0" anchor="b">
                    <a:solidFill>
                      <a:schemeClr val="bg1"/>
                    </a:solidFill>
                  </a:tcPr>
                </a:tc>
                <a:tc>
                  <a:txBody>
                    <a:bodyPr/>
                    <a:lstStyle/>
                    <a:p>
                      <a:pPr algn="l" fontAlgn="b"/>
                      <a:r>
                        <a:rPr lang="en-US" sz="1600" u="none" strike="noStrike" dirty="0">
                          <a:effectLst/>
                        </a:rPr>
                        <a:t>WOS:000326732800017</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24169299</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Book Review</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NOV</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0</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0</a:t>
                      </a:r>
                    </a:p>
                  </a:txBody>
                  <a:tcPr marL="9525" marR="9525" marT="9525" marB="0" anchor="b">
                    <a:solidFill>
                      <a:schemeClr val="bg1"/>
                    </a:solidFill>
                  </a:tcPr>
                </a:tc>
                <a:extLst>
                  <a:ext uri="{0D108BD9-81ED-4DB2-BD59-A6C34878D82A}">
                    <a16:rowId xmlns:a16="http://schemas.microsoft.com/office/drawing/2014/main" xmlns="" val="10007"/>
                  </a:ext>
                </a:extLst>
              </a:tr>
              <a:tr h="190500">
                <a:tc>
                  <a:txBody>
                    <a:bodyPr/>
                    <a:lstStyle/>
                    <a:p>
                      <a:pPr algn="l" fontAlgn="b"/>
                      <a:r>
                        <a:rPr lang="en-US" sz="1600" b="0" i="0" u="none" strike="noStrike" dirty="0">
                          <a:solidFill>
                            <a:srgbClr val="000000"/>
                          </a:solidFill>
                          <a:effectLst/>
                          <a:latin typeface="Calibri" panose="020F0502020204030204" pitchFamily="34" charset="0"/>
                        </a:rPr>
                        <a:t>8</a:t>
                      </a:r>
                    </a:p>
                  </a:txBody>
                  <a:tcPr marL="9525" marR="9525" marT="9525" marB="0" anchor="b">
                    <a:solidFill>
                      <a:schemeClr val="bg1"/>
                    </a:solidFill>
                  </a:tcPr>
                </a:tc>
                <a:tc>
                  <a:txBody>
                    <a:bodyPr/>
                    <a:lstStyle/>
                    <a:p>
                      <a:pPr algn="l" fontAlgn="b"/>
                      <a:r>
                        <a:rPr lang="en-US" sz="1600" u="none" strike="noStrike" dirty="0">
                          <a:effectLst/>
                        </a:rPr>
                        <a:t>WOS:000329186700018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24190113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Letter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20-Dec</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0.28</a:t>
                      </a:r>
                    </a:p>
                  </a:txBody>
                  <a:tcPr marL="9525" marR="9525" marT="9525" marB="0" anchor="b">
                    <a:solidFill>
                      <a:schemeClr val="bg1"/>
                    </a:solidFill>
                  </a:tcPr>
                </a:tc>
                <a:extLst>
                  <a:ext uri="{0D108BD9-81ED-4DB2-BD59-A6C34878D82A}">
                    <a16:rowId xmlns:a16="http://schemas.microsoft.com/office/drawing/2014/main" xmlns="" val="10008"/>
                  </a:ext>
                </a:extLst>
              </a:tr>
              <a:tr h="190500">
                <a:tc>
                  <a:txBody>
                    <a:bodyPr/>
                    <a:lstStyle/>
                    <a:p>
                      <a:pPr algn="l" fontAlgn="b"/>
                      <a:r>
                        <a:rPr lang="en-US" sz="1600" b="0" i="0" u="none" strike="noStrike" dirty="0">
                          <a:solidFill>
                            <a:srgbClr val="000000"/>
                          </a:solidFill>
                          <a:effectLst/>
                          <a:latin typeface="Calibri" panose="020F0502020204030204" pitchFamily="34" charset="0"/>
                        </a:rPr>
                        <a:t>9</a:t>
                      </a:r>
                    </a:p>
                  </a:txBody>
                  <a:tcPr marL="9525" marR="9525" marT="9525" marB="0" anchor="b">
                    <a:solidFill>
                      <a:schemeClr val="bg1"/>
                    </a:solidFill>
                  </a:tcPr>
                </a:tc>
                <a:tc>
                  <a:txBody>
                    <a:bodyPr/>
                    <a:lstStyle/>
                    <a:p>
                      <a:pPr algn="l" fontAlgn="b"/>
                      <a:r>
                        <a:rPr lang="en-US" sz="1600" u="none" strike="noStrike" dirty="0">
                          <a:effectLst/>
                        </a:rPr>
                        <a:t>WOS:000329602600008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24332300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Editorial Material</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31-Dec</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10</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2.7</a:t>
                      </a:r>
                    </a:p>
                  </a:txBody>
                  <a:tcPr marL="9525" marR="9525" marT="9525" marB="0" anchor="b">
                    <a:solidFill>
                      <a:schemeClr val="bg1"/>
                    </a:solidFill>
                  </a:tcPr>
                </a:tc>
                <a:extLst>
                  <a:ext uri="{0D108BD9-81ED-4DB2-BD59-A6C34878D82A}">
                    <a16:rowId xmlns:a16="http://schemas.microsoft.com/office/drawing/2014/main" xmlns="" val="10009"/>
                  </a:ext>
                </a:extLst>
              </a:tr>
              <a:tr h="190500">
                <a:tc>
                  <a:txBody>
                    <a:bodyPr/>
                    <a:lstStyle/>
                    <a:p>
                      <a:pPr algn="l" fontAlgn="b"/>
                      <a:r>
                        <a:rPr lang="en-US" sz="1600" b="0" i="0" u="none" strike="noStrike" dirty="0">
                          <a:solidFill>
                            <a:srgbClr val="000000"/>
                          </a:solidFill>
                          <a:effectLst/>
                          <a:latin typeface="Calibri" panose="020F0502020204030204" pitchFamily="34" charset="0"/>
                        </a:rPr>
                        <a:t>10</a:t>
                      </a:r>
                    </a:p>
                  </a:txBody>
                  <a:tcPr marL="9525" marR="9525" marT="9525" marB="0" anchor="b">
                    <a:solidFill>
                      <a:schemeClr val="bg1"/>
                    </a:solidFill>
                  </a:tcPr>
                </a:tc>
                <a:tc>
                  <a:txBody>
                    <a:bodyPr/>
                    <a:lstStyle/>
                    <a:p>
                      <a:pPr algn="l" fontAlgn="b"/>
                      <a:r>
                        <a:rPr lang="en-US" sz="1600" u="none" strike="noStrike" dirty="0">
                          <a:effectLst/>
                        </a:rPr>
                        <a:t>WOS:000342983200002</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25321898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News Item</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15-Oct</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1.23</a:t>
                      </a:r>
                    </a:p>
                  </a:txBody>
                  <a:tcPr marL="9525" marR="9525" marT="9525" marB="0" anchor="b">
                    <a:solidFill>
                      <a:schemeClr val="bg1"/>
                    </a:solidFill>
                  </a:tcPr>
                </a:tc>
                <a:extLst>
                  <a:ext uri="{0D108BD9-81ED-4DB2-BD59-A6C34878D82A}">
                    <a16:rowId xmlns:a16="http://schemas.microsoft.com/office/drawing/2014/main" xmlns="" val="10010"/>
                  </a:ext>
                </a:extLst>
              </a:tr>
              <a:tr h="190500">
                <a:tc>
                  <a:txBody>
                    <a:bodyPr/>
                    <a:lstStyle/>
                    <a:p>
                      <a:pPr algn="l" fontAlgn="b"/>
                      <a:r>
                        <a:rPr lang="en-US" sz="1600" b="0" i="0" u="none" strike="noStrike" dirty="0">
                          <a:solidFill>
                            <a:srgbClr val="000000"/>
                          </a:solidFill>
                          <a:effectLst/>
                          <a:latin typeface="Calibri" panose="020F0502020204030204" pitchFamily="34" charset="0"/>
                        </a:rPr>
                        <a:t>11</a:t>
                      </a:r>
                    </a:p>
                  </a:txBody>
                  <a:tcPr marL="9525" marR="9525" marT="9525" marB="0" anchor="b">
                    <a:solidFill>
                      <a:schemeClr val="bg1"/>
                    </a:solidFill>
                  </a:tcPr>
                </a:tc>
                <a:tc>
                  <a:txBody>
                    <a:bodyPr/>
                    <a:lstStyle/>
                    <a:p>
                      <a:pPr algn="l" fontAlgn="b"/>
                      <a:r>
                        <a:rPr lang="en-US" sz="1600" u="none" strike="noStrike" dirty="0">
                          <a:effectLst/>
                        </a:rPr>
                        <a:t>WOS:000371052700001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Hardware Review</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2016</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xmlns="" val="10011"/>
                  </a:ext>
                </a:extLst>
              </a:tr>
              <a:tr h="190500">
                <a:tc>
                  <a:txBody>
                    <a:bodyPr/>
                    <a:lstStyle/>
                    <a:p>
                      <a:pPr algn="l" fontAlgn="b"/>
                      <a:r>
                        <a:rPr lang="en-US" sz="1600" b="0" i="0" u="none" strike="noStrike" dirty="0">
                          <a:solidFill>
                            <a:srgbClr val="000000"/>
                          </a:solidFill>
                          <a:effectLst/>
                          <a:latin typeface="Calibri" panose="020F0502020204030204" pitchFamily="34" charset="0"/>
                        </a:rPr>
                        <a:t>12</a:t>
                      </a:r>
                    </a:p>
                  </a:txBody>
                  <a:tcPr marL="9525" marR="9525" marT="9525" marB="0" anchor="b">
                    <a:solidFill>
                      <a:schemeClr val="bg1"/>
                    </a:solidFill>
                  </a:tcPr>
                </a:tc>
                <a:tc>
                  <a:txBody>
                    <a:bodyPr/>
                    <a:lstStyle/>
                    <a:p>
                      <a:pPr algn="l" fontAlgn="b"/>
                      <a:r>
                        <a:rPr lang="en-US" sz="1600" u="none" strike="noStrike" dirty="0">
                          <a:effectLst/>
                        </a:rPr>
                        <a:t>WOS:000397139900020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 Exhibit Review</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2016</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13</a:t>
                      </a:r>
                    </a:p>
                  </a:txBody>
                  <a:tcPr marL="9525" marR="9525" marT="9525" marB="0" anchor="b">
                    <a:solidFill>
                      <a:schemeClr val="bg1"/>
                    </a:solidFill>
                  </a:tcPr>
                </a:tc>
                <a:extLst>
                  <a:ext uri="{0D108BD9-81ED-4DB2-BD59-A6C34878D82A}">
                    <a16:rowId xmlns:a16="http://schemas.microsoft.com/office/drawing/2014/main" xmlns="" val="10012"/>
                  </a:ext>
                </a:extLst>
              </a:tr>
              <a:tr h="190500">
                <a:tc>
                  <a:txBody>
                    <a:bodyPr/>
                    <a:lstStyle/>
                    <a:p>
                      <a:pPr algn="l" fontAlgn="b"/>
                      <a:r>
                        <a:rPr lang="en-US" sz="1600" b="0" i="0" u="none" strike="noStrike" dirty="0">
                          <a:solidFill>
                            <a:srgbClr val="000000"/>
                          </a:solidFill>
                          <a:effectLst/>
                          <a:latin typeface="Calibri" panose="020F0502020204030204" pitchFamily="34" charset="0"/>
                        </a:rPr>
                        <a:t>13</a:t>
                      </a:r>
                    </a:p>
                  </a:txBody>
                  <a:tcPr marL="9525" marR="9525" marT="9525" marB="0" anchor="b">
                    <a:solidFill>
                      <a:schemeClr val="bg1"/>
                    </a:solidFill>
                  </a:tcPr>
                </a:tc>
                <a:tc>
                  <a:txBody>
                    <a:bodyPr/>
                    <a:lstStyle/>
                    <a:p>
                      <a:pPr algn="l" fontAlgn="b"/>
                      <a:r>
                        <a:rPr lang="en-US" sz="1600" u="none" strike="noStrike" dirty="0">
                          <a:effectLst/>
                        </a:rPr>
                        <a:t>WOS:000375412600041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26797947</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Article; Proceedings Paper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MAY</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2016</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0.71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xmlns="" val="10013"/>
                  </a:ext>
                </a:extLst>
              </a:tr>
              <a:tr h="163260">
                <a:tc>
                  <a:txBody>
                    <a:bodyPr/>
                    <a:lstStyle/>
                    <a:p>
                      <a:pPr algn="l" fontAlgn="b"/>
                      <a:r>
                        <a:rPr lang="en-US" sz="1600" b="0" i="0" u="none" strike="noStrike" dirty="0">
                          <a:solidFill>
                            <a:srgbClr val="000000"/>
                          </a:solidFill>
                          <a:effectLst/>
                          <a:latin typeface="Calibri" panose="020F0502020204030204" pitchFamily="34" charset="0"/>
                        </a:rPr>
                        <a:t>14</a:t>
                      </a:r>
                    </a:p>
                  </a:txBody>
                  <a:tcPr marL="9525" marR="9525" marT="9525" marB="0" anchor="b">
                    <a:solidFill>
                      <a:schemeClr val="bg1"/>
                    </a:solidFill>
                  </a:tcPr>
                </a:tc>
                <a:tc>
                  <a:txBody>
                    <a:bodyPr/>
                    <a:lstStyle/>
                    <a:p>
                      <a:pPr algn="l" fontAlgn="b"/>
                      <a:r>
                        <a:rPr lang="en-US" sz="1600" u="none" strike="noStrike" dirty="0">
                          <a:effectLst/>
                        </a:rPr>
                        <a:t>WOS:000394271200009</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27660400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Article</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MAR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2017</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0</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0</a:t>
                      </a:r>
                    </a:p>
                  </a:txBody>
                  <a:tcPr marL="9525" marR="9525" marT="9525" marB="0" anchor="b">
                    <a:solidFill>
                      <a:schemeClr val="bg1"/>
                    </a:solidFill>
                  </a:tcPr>
                </a:tc>
                <a:extLst>
                  <a:ext uri="{0D108BD9-81ED-4DB2-BD59-A6C34878D82A}">
                    <a16:rowId xmlns:a16="http://schemas.microsoft.com/office/drawing/2014/main" xmlns="" val="10014"/>
                  </a:ext>
                </a:extLst>
              </a:tr>
              <a:tr h="190500">
                <a:tc>
                  <a:txBody>
                    <a:bodyPr/>
                    <a:lstStyle/>
                    <a:p>
                      <a:pPr algn="l" fontAlgn="b"/>
                      <a:r>
                        <a:rPr lang="en-US" sz="1600" b="0" i="0" u="none" strike="noStrike" dirty="0">
                          <a:solidFill>
                            <a:srgbClr val="000000"/>
                          </a:solidFill>
                          <a:effectLst/>
                          <a:latin typeface="Calibri" panose="020F0502020204030204" pitchFamily="34" charset="0"/>
                        </a:rPr>
                        <a:t>15</a:t>
                      </a:r>
                    </a:p>
                  </a:txBody>
                  <a:tcPr marL="9525" marR="9525" marT="9525" marB="0" anchor="b">
                    <a:solidFill>
                      <a:schemeClr val="bg1"/>
                    </a:solidFill>
                  </a:tcPr>
                </a:tc>
                <a:tc>
                  <a:txBody>
                    <a:bodyPr/>
                    <a:lstStyle/>
                    <a:p>
                      <a:pPr algn="l" fontAlgn="b"/>
                      <a:r>
                        <a:rPr lang="en-US" sz="1600" u="none" strike="noStrike" dirty="0">
                          <a:effectLst/>
                        </a:rPr>
                        <a:t>WOS:000395068500001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28248929</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Article; Data Paper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1-Mar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2017</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4</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2.29</a:t>
                      </a:r>
                    </a:p>
                  </a:txBody>
                  <a:tcPr marL="9525" marR="9525" marT="9525" marB="0" anchor="b">
                    <a:solidFill>
                      <a:schemeClr val="bg1"/>
                    </a:solidFill>
                  </a:tcPr>
                </a:tc>
                <a:extLst>
                  <a:ext uri="{0D108BD9-81ED-4DB2-BD59-A6C34878D82A}">
                    <a16:rowId xmlns:a16="http://schemas.microsoft.com/office/drawing/2014/main" xmlns="" val="10015"/>
                  </a:ext>
                </a:extLst>
              </a:tr>
              <a:tr h="190500">
                <a:tc>
                  <a:txBody>
                    <a:bodyPr/>
                    <a:lstStyle/>
                    <a:p>
                      <a:pPr algn="l" fontAlgn="b"/>
                      <a:r>
                        <a:rPr lang="en-US" sz="1600" b="0" i="0" u="none" strike="noStrike" dirty="0">
                          <a:solidFill>
                            <a:srgbClr val="000000"/>
                          </a:solidFill>
                          <a:effectLst/>
                          <a:latin typeface="Calibri" panose="020F0502020204030204" pitchFamily="34" charset="0"/>
                        </a:rPr>
                        <a:t>16</a:t>
                      </a:r>
                    </a:p>
                  </a:txBody>
                  <a:tcPr marL="9525" marR="9525" marT="9525" marB="0" anchor="b">
                    <a:solidFill>
                      <a:schemeClr val="bg1"/>
                    </a:solidFill>
                  </a:tcPr>
                </a:tc>
                <a:tc>
                  <a:txBody>
                    <a:bodyPr/>
                    <a:lstStyle/>
                    <a:p>
                      <a:pPr algn="l" fontAlgn="b"/>
                      <a:r>
                        <a:rPr lang="en-US" sz="1600" u="none" strike="noStrike" dirty="0">
                          <a:effectLst/>
                        </a:rPr>
                        <a:t>WOS:000430797600056</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29323724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Article</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AUG</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xmlns="" val="10016"/>
                  </a:ext>
                </a:extLst>
              </a:tr>
            </a:tbl>
          </a:graphicData>
        </a:graphic>
      </p:graphicFrame>
      <p:sp>
        <p:nvSpPr>
          <p:cNvPr id="3" name="TextBox 2"/>
          <p:cNvSpPr txBox="1"/>
          <p:nvPr/>
        </p:nvSpPr>
        <p:spPr>
          <a:xfrm>
            <a:off x="247649" y="4352925"/>
            <a:ext cx="11610976" cy="274320"/>
          </a:xfrm>
          <a:prstGeom prst="rect">
            <a:avLst/>
          </a:prstGeom>
          <a:noFill/>
          <a:ln w="57150">
            <a:solidFill>
              <a:srgbClr val="FF0000"/>
            </a:solidFill>
          </a:ln>
        </p:spPr>
        <p:txBody>
          <a:bodyPr wrap="square" rtlCol="0">
            <a:spAutoFit/>
          </a:bodyPr>
          <a:lstStyle/>
          <a:p>
            <a:endParaRPr lang="en-US" dirty="0"/>
          </a:p>
        </p:txBody>
      </p:sp>
      <p:sp>
        <p:nvSpPr>
          <p:cNvPr id="4" name="Rectangle 3"/>
          <p:cNvSpPr/>
          <p:nvPr/>
        </p:nvSpPr>
        <p:spPr>
          <a:xfrm>
            <a:off x="0" y="-76200"/>
            <a:ext cx="12192000" cy="1133475"/>
          </a:xfrm>
          <a:prstGeom prst="rect">
            <a:avLst/>
          </a:prstGeom>
          <a:solidFill>
            <a:srgbClr val="66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a:spLocks noGrp="1"/>
          </p:cNvSpPr>
          <p:nvPr>
            <p:ph type="title"/>
          </p:nvPr>
        </p:nvSpPr>
        <p:spPr>
          <a:xfrm>
            <a:off x="447675" y="-76200"/>
            <a:ext cx="10515600" cy="1325563"/>
          </a:xfrm>
        </p:spPr>
        <p:txBody>
          <a:bodyPr/>
          <a:lstStyle/>
          <a:p>
            <a:r>
              <a:rPr lang="en-US" dirty="0" err="1">
                <a:solidFill>
                  <a:schemeClr val="bg1"/>
                </a:solidFill>
                <a:latin typeface="Adobe Fan Heiti Std B" panose="020B0700000000000000" pitchFamily="34" charset="-128"/>
                <a:ea typeface="Adobe Fan Heiti Std B" panose="020B0700000000000000" pitchFamily="34" charset="-128"/>
              </a:rPr>
              <a:t>CNCI</a:t>
            </a:r>
            <a:r>
              <a:rPr lang="en-US" dirty="0">
                <a:solidFill>
                  <a:schemeClr val="bg1"/>
                </a:solidFill>
                <a:latin typeface="Adobe Fan Heiti Std B" panose="020B0700000000000000" pitchFamily="34" charset="-128"/>
                <a:ea typeface="Adobe Fan Heiti Std B" panose="020B0700000000000000" pitchFamily="34" charset="-128"/>
              </a:rPr>
              <a:t> first look</a:t>
            </a:r>
          </a:p>
        </p:txBody>
      </p:sp>
    </p:spTree>
    <p:extLst>
      <p:ext uri="{BB962C8B-B14F-4D97-AF65-F5344CB8AC3E}">
        <p14:creationId xmlns:p14="http://schemas.microsoft.com/office/powerpoint/2010/main" val="27324257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3211409824"/>
              </p:ext>
            </p:extLst>
          </p:nvPr>
        </p:nvGraphicFramePr>
        <p:xfrm>
          <a:off x="276227" y="1391444"/>
          <a:ext cx="11534773" cy="4490085"/>
        </p:xfrm>
        <a:graphic>
          <a:graphicData uri="http://schemas.openxmlformats.org/drawingml/2006/table">
            <a:tbl>
              <a:tblPr>
                <a:tableStyleId>{5940675A-B579-460E-94D1-54222C63F5DA}</a:tableStyleId>
              </a:tblPr>
              <a:tblGrid>
                <a:gridCol w="390524">
                  <a:extLst>
                    <a:ext uri="{9D8B030D-6E8A-4147-A177-3AD203B41FA5}">
                      <a16:colId xmlns:a16="http://schemas.microsoft.com/office/drawing/2014/main" xmlns="" val="20000"/>
                    </a:ext>
                  </a:extLst>
                </a:gridCol>
                <a:gridCol w="2627294">
                  <a:extLst>
                    <a:ext uri="{9D8B030D-6E8A-4147-A177-3AD203B41FA5}">
                      <a16:colId xmlns:a16="http://schemas.microsoft.com/office/drawing/2014/main" xmlns="" val="20001"/>
                    </a:ext>
                  </a:extLst>
                </a:gridCol>
                <a:gridCol w="1039471">
                  <a:extLst>
                    <a:ext uri="{9D8B030D-6E8A-4147-A177-3AD203B41FA5}">
                      <a16:colId xmlns:a16="http://schemas.microsoft.com/office/drawing/2014/main" xmlns="" val="20002"/>
                    </a:ext>
                  </a:extLst>
                </a:gridCol>
                <a:gridCol w="2363958">
                  <a:extLst>
                    <a:ext uri="{9D8B030D-6E8A-4147-A177-3AD203B41FA5}">
                      <a16:colId xmlns:a16="http://schemas.microsoft.com/office/drawing/2014/main" xmlns="" val="20003"/>
                    </a:ext>
                  </a:extLst>
                </a:gridCol>
                <a:gridCol w="829900">
                  <a:extLst>
                    <a:ext uri="{9D8B030D-6E8A-4147-A177-3AD203B41FA5}">
                      <a16:colId xmlns:a16="http://schemas.microsoft.com/office/drawing/2014/main" xmlns="" val="20004"/>
                    </a:ext>
                  </a:extLst>
                </a:gridCol>
                <a:gridCol w="586798">
                  <a:extLst>
                    <a:ext uri="{9D8B030D-6E8A-4147-A177-3AD203B41FA5}">
                      <a16:colId xmlns:a16="http://schemas.microsoft.com/office/drawing/2014/main" xmlns="" val="20005"/>
                    </a:ext>
                  </a:extLst>
                </a:gridCol>
                <a:gridCol w="982204">
                  <a:extLst>
                    <a:ext uri="{9D8B030D-6E8A-4147-A177-3AD203B41FA5}">
                      <a16:colId xmlns:a16="http://schemas.microsoft.com/office/drawing/2014/main" xmlns="" val="20006"/>
                    </a:ext>
                  </a:extLst>
                </a:gridCol>
                <a:gridCol w="1085850">
                  <a:extLst>
                    <a:ext uri="{9D8B030D-6E8A-4147-A177-3AD203B41FA5}">
                      <a16:colId xmlns:a16="http://schemas.microsoft.com/office/drawing/2014/main" xmlns="" val="20007"/>
                    </a:ext>
                  </a:extLst>
                </a:gridCol>
                <a:gridCol w="1628774">
                  <a:extLst>
                    <a:ext uri="{9D8B030D-6E8A-4147-A177-3AD203B41FA5}">
                      <a16:colId xmlns:a16="http://schemas.microsoft.com/office/drawing/2014/main" xmlns="" val="20008"/>
                    </a:ext>
                  </a:extLst>
                </a:gridCol>
              </a:tblGrid>
              <a:tr h="190500">
                <a:tc>
                  <a:txBody>
                    <a:bodyPr/>
                    <a:lstStyle/>
                    <a:p>
                      <a:pPr algn="l" fontAlgn="b"/>
                      <a:endParaRPr lang="en-US" sz="1800" b="0"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u="none" strike="noStrike" dirty="0">
                          <a:effectLst/>
                        </a:rPr>
                        <a:t>Accession Number</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u="none" strike="noStrike" dirty="0" err="1">
                          <a:effectLst/>
                        </a:rPr>
                        <a:t>PMID</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u="none" strike="noStrike" dirty="0">
                          <a:effectLst/>
                        </a:rPr>
                        <a:t>Document Type</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u="none" strike="noStrike" dirty="0">
                          <a:effectLst/>
                        </a:rPr>
                        <a:t>Date</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u="none" strike="noStrike" dirty="0">
                          <a:effectLst/>
                        </a:rPr>
                        <a:t>Year</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u="none" strike="noStrike" dirty="0">
                          <a:effectLst/>
                        </a:rPr>
                        <a:t>Times Cited in </a:t>
                      </a:r>
                      <a:r>
                        <a:rPr lang="en-US" sz="1400" b="1" u="none" strike="noStrike" dirty="0" err="1">
                          <a:effectLst/>
                        </a:rPr>
                        <a:t>WoS</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i="0" u="none" strike="noStrike" dirty="0">
                          <a:solidFill>
                            <a:srgbClr val="000000"/>
                          </a:solidFill>
                          <a:effectLst/>
                          <a:latin typeface="Calibri" panose="020F0502020204030204" pitchFamily="34" charset="0"/>
                        </a:rPr>
                        <a:t>Times Cited in </a:t>
                      </a:r>
                      <a:r>
                        <a:rPr lang="en-US" sz="1400" b="1" i="0" u="none" strike="noStrike" dirty="0" err="1">
                          <a:solidFill>
                            <a:srgbClr val="000000"/>
                          </a:solidFill>
                          <a:effectLst/>
                          <a:latin typeface="Calibri" panose="020F0502020204030204" pitchFamily="34" charset="0"/>
                        </a:rPr>
                        <a:t>InCites</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i="0" u="none" strike="noStrike" dirty="0">
                          <a:solidFill>
                            <a:srgbClr val="000000"/>
                          </a:solidFill>
                          <a:effectLst/>
                          <a:latin typeface="Calibri" panose="020F0502020204030204" pitchFamily="34" charset="0"/>
                        </a:rPr>
                        <a:t>Category</a:t>
                      </a:r>
                      <a:r>
                        <a:rPr lang="en-US" sz="1400" b="1" i="0" u="none" strike="noStrike" baseline="0" dirty="0">
                          <a:solidFill>
                            <a:srgbClr val="000000"/>
                          </a:solidFill>
                          <a:effectLst/>
                          <a:latin typeface="Calibri" panose="020F0502020204030204" pitchFamily="34" charset="0"/>
                        </a:rPr>
                        <a:t> Normalized Citation Impact</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extLst>
                  <a:ext uri="{0D108BD9-81ED-4DB2-BD59-A6C34878D82A}">
                    <a16:rowId xmlns:a16="http://schemas.microsoft.com/office/drawing/2014/main" xmlns="" val="10000"/>
                  </a:ext>
                </a:extLst>
              </a:tr>
              <a:tr h="190500">
                <a:tc>
                  <a:txBody>
                    <a:bodyPr/>
                    <a:lstStyle/>
                    <a:p>
                      <a:pPr algn="l" fontAlgn="b"/>
                      <a:r>
                        <a:rPr lang="en-US" sz="1600" b="0" i="0" u="none" strike="noStrike" dirty="0">
                          <a:solidFill>
                            <a:srgbClr val="000000"/>
                          </a:solidFill>
                          <a:effectLst/>
                          <a:latin typeface="Calibri" panose="020F0502020204030204" pitchFamily="34" charset="0"/>
                        </a:rPr>
                        <a:t>1</a:t>
                      </a:r>
                    </a:p>
                  </a:txBody>
                  <a:tcPr marL="9525" marR="9525" marT="9525" marB="0" anchor="b">
                    <a:solidFill>
                      <a:schemeClr val="bg1"/>
                    </a:solidFill>
                  </a:tcPr>
                </a:tc>
                <a:tc>
                  <a:txBody>
                    <a:bodyPr/>
                    <a:lstStyle/>
                    <a:p>
                      <a:pPr algn="l" fontAlgn="b"/>
                      <a:r>
                        <a:rPr lang="en-US" sz="1600" u="none" strike="noStrike" dirty="0">
                          <a:effectLst/>
                        </a:rPr>
                        <a:t>WOS:A1995TM50700017</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 Exhibit Review</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WIN</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1995</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2</a:t>
                      </a: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98.84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xmlns="" val="10001"/>
                  </a:ext>
                </a:extLst>
              </a:tr>
              <a:tr h="190500">
                <a:tc>
                  <a:txBody>
                    <a:bodyPr/>
                    <a:lstStyle/>
                    <a:p>
                      <a:pPr algn="l" fontAlgn="b"/>
                      <a:r>
                        <a:rPr lang="en-US" sz="1600" b="0" i="0" u="none" strike="noStrike" dirty="0">
                          <a:solidFill>
                            <a:srgbClr val="000000"/>
                          </a:solidFill>
                          <a:effectLst/>
                          <a:latin typeface="Calibri" panose="020F0502020204030204" pitchFamily="34" charset="0"/>
                        </a:rPr>
                        <a:t>2</a:t>
                      </a:r>
                    </a:p>
                  </a:txBody>
                  <a:tcPr marL="9525" marR="9525" marT="9525" marB="0" anchor="b">
                    <a:solidFill>
                      <a:schemeClr val="bg1"/>
                    </a:solidFill>
                  </a:tcPr>
                </a:tc>
                <a:tc>
                  <a:txBody>
                    <a:bodyPr/>
                    <a:lstStyle/>
                    <a:p>
                      <a:pPr algn="l" fontAlgn="b"/>
                      <a:r>
                        <a:rPr lang="en-US" sz="1600" u="none" strike="noStrike" dirty="0">
                          <a:effectLst/>
                        </a:rPr>
                        <a:t>WOS:000178102500001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Poetry</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SUM</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a:effectLst/>
                        </a:rPr>
                        <a:t>2002</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a:effectLst/>
                        </a:rPr>
                        <a:t>4</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4</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121.75</a:t>
                      </a:r>
                    </a:p>
                  </a:txBody>
                  <a:tcPr marL="9525" marR="9525" marT="9525" marB="0" anchor="b">
                    <a:solidFill>
                      <a:schemeClr val="bg1"/>
                    </a:solidFill>
                  </a:tcPr>
                </a:tc>
                <a:extLst>
                  <a:ext uri="{0D108BD9-81ED-4DB2-BD59-A6C34878D82A}">
                    <a16:rowId xmlns:a16="http://schemas.microsoft.com/office/drawing/2014/main" xmlns="" val="10002"/>
                  </a:ext>
                </a:extLst>
              </a:tr>
              <a:tr h="190500">
                <a:tc>
                  <a:txBody>
                    <a:bodyPr/>
                    <a:lstStyle/>
                    <a:p>
                      <a:pPr algn="l" fontAlgn="b"/>
                      <a:r>
                        <a:rPr lang="en-US" sz="1600" b="0" i="0" u="none" strike="noStrike" dirty="0">
                          <a:solidFill>
                            <a:srgbClr val="000000"/>
                          </a:solidFill>
                          <a:effectLst/>
                          <a:latin typeface="Calibri" panose="020F0502020204030204" pitchFamily="34" charset="0"/>
                        </a:rPr>
                        <a:t>3</a:t>
                      </a:r>
                    </a:p>
                  </a:txBody>
                  <a:tcPr marL="9525" marR="9525" marT="9525" marB="0" anchor="b">
                    <a:solidFill>
                      <a:schemeClr val="bg1"/>
                    </a:solidFill>
                  </a:tcPr>
                </a:tc>
                <a:tc>
                  <a:txBody>
                    <a:bodyPr/>
                    <a:lstStyle/>
                    <a:p>
                      <a:pPr algn="l" fontAlgn="b"/>
                      <a:r>
                        <a:rPr lang="en-US" sz="1600" u="none" strike="noStrike" dirty="0">
                          <a:effectLst/>
                        </a:rPr>
                        <a:t>WOS:000224556800011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Fiction, Creative Prose</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15-Oct</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2004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35.73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xmlns="" val="10003"/>
                  </a:ext>
                </a:extLst>
              </a:tr>
              <a:tr h="190500">
                <a:tc>
                  <a:txBody>
                    <a:bodyPr/>
                    <a:lstStyle/>
                    <a:p>
                      <a:pPr algn="l" fontAlgn="b"/>
                      <a:r>
                        <a:rPr lang="en-US" sz="1600" b="0" i="0" u="none" strike="noStrike" dirty="0">
                          <a:solidFill>
                            <a:srgbClr val="000000"/>
                          </a:solidFill>
                          <a:effectLst/>
                          <a:latin typeface="Calibri" panose="020F0502020204030204" pitchFamily="34" charset="0"/>
                        </a:rPr>
                        <a:t>4</a:t>
                      </a:r>
                    </a:p>
                  </a:txBody>
                  <a:tcPr marL="9525" marR="9525" marT="9525" marB="0" anchor="b">
                    <a:solidFill>
                      <a:schemeClr val="bg1"/>
                    </a:solidFill>
                  </a:tcPr>
                </a:tc>
                <a:tc>
                  <a:txBody>
                    <a:bodyPr/>
                    <a:lstStyle/>
                    <a:p>
                      <a:pPr algn="l" fontAlgn="b"/>
                      <a:r>
                        <a:rPr lang="en-US" sz="1600" u="none" strike="noStrike" dirty="0">
                          <a:effectLst/>
                        </a:rPr>
                        <a:t>WOS:000338293000008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Book</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15</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4.85</a:t>
                      </a:r>
                    </a:p>
                  </a:txBody>
                  <a:tcPr marL="9525" marR="9525" marT="9525" marB="0" anchor="b">
                    <a:solidFill>
                      <a:schemeClr val="bg1"/>
                    </a:solidFill>
                  </a:tcPr>
                </a:tc>
                <a:extLst>
                  <a:ext uri="{0D108BD9-81ED-4DB2-BD59-A6C34878D82A}">
                    <a16:rowId xmlns:a16="http://schemas.microsoft.com/office/drawing/2014/main" xmlns="" val="10004"/>
                  </a:ext>
                </a:extLst>
              </a:tr>
              <a:tr h="190500">
                <a:tc>
                  <a:txBody>
                    <a:bodyPr/>
                    <a:lstStyle/>
                    <a:p>
                      <a:pPr algn="l" fontAlgn="b"/>
                      <a:r>
                        <a:rPr lang="en-US" sz="1600" b="0" i="0" u="none" strike="noStrike" dirty="0">
                          <a:solidFill>
                            <a:srgbClr val="000000"/>
                          </a:solidFill>
                          <a:effectLst/>
                          <a:latin typeface="Calibri" panose="020F0502020204030204" pitchFamily="34" charset="0"/>
                        </a:rPr>
                        <a:t>5</a:t>
                      </a:r>
                    </a:p>
                  </a:txBody>
                  <a:tcPr marL="9525" marR="9525" marT="9525" marB="0" anchor="b">
                    <a:solidFill>
                      <a:schemeClr val="bg1"/>
                    </a:solidFill>
                  </a:tcPr>
                </a:tc>
                <a:tc>
                  <a:txBody>
                    <a:bodyPr/>
                    <a:lstStyle/>
                    <a:p>
                      <a:pPr algn="l" fontAlgn="b"/>
                      <a:r>
                        <a:rPr lang="en-US" sz="1600" u="none" strike="noStrike" dirty="0">
                          <a:effectLst/>
                        </a:rPr>
                        <a:t>WOS:000334291400011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Article; Book Chapter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10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0.75</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xmlns="" val="10005"/>
                  </a:ext>
                </a:extLst>
              </a:tr>
              <a:tr h="190500">
                <a:tc>
                  <a:txBody>
                    <a:bodyPr/>
                    <a:lstStyle/>
                    <a:p>
                      <a:pPr algn="l" fontAlgn="b"/>
                      <a:r>
                        <a:rPr lang="en-US" sz="1600" b="0" i="0" u="none" strike="noStrike" dirty="0">
                          <a:solidFill>
                            <a:srgbClr val="000000"/>
                          </a:solidFill>
                          <a:effectLst/>
                          <a:latin typeface="Calibri" panose="020F0502020204030204" pitchFamily="34" charset="0"/>
                        </a:rPr>
                        <a:t>6</a:t>
                      </a:r>
                    </a:p>
                  </a:txBody>
                  <a:tcPr marL="9525" marR="9525" marT="9525" marB="0" anchor="b">
                    <a:solidFill>
                      <a:schemeClr val="bg1"/>
                    </a:solidFill>
                  </a:tcPr>
                </a:tc>
                <a:tc>
                  <a:txBody>
                    <a:bodyPr/>
                    <a:lstStyle/>
                    <a:p>
                      <a:pPr algn="l" fontAlgn="b"/>
                      <a:r>
                        <a:rPr lang="en-US" sz="1600" u="none" strike="noStrike" dirty="0">
                          <a:effectLst/>
                        </a:rPr>
                        <a:t>WOS:000317620500005</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23434901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Editorial Material</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APR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118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kern="1200" dirty="0">
                          <a:solidFill>
                            <a:schemeClr val="tx1"/>
                          </a:solidFill>
                          <a:effectLst/>
                          <a:latin typeface="+mn-lt"/>
                          <a:ea typeface="+mn-ea"/>
                          <a:cs typeface="+mn-cs"/>
                        </a:rPr>
                        <a:t>107</a:t>
                      </a:r>
                    </a:p>
                  </a:txBody>
                  <a:tcPr marL="9525" marR="9525" marT="9525" marB="0" anchor="b">
                    <a:solidFill>
                      <a:schemeClr val="bg1"/>
                    </a:solidFill>
                  </a:tcPr>
                </a:tc>
                <a:tc>
                  <a:txBody>
                    <a:bodyPr/>
                    <a:lstStyle/>
                    <a:p>
                      <a:pPr algn="r" fontAlgn="b"/>
                      <a:r>
                        <a:rPr lang="en-US" sz="1600" u="none" strike="noStrike" kern="1200" dirty="0">
                          <a:solidFill>
                            <a:schemeClr val="tx1"/>
                          </a:solidFill>
                          <a:effectLst/>
                          <a:latin typeface="+mn-lt"/>
                          <a:ea typeface="+mn-ea"/>
                          <a:cs typeface="+mn-cs"/>
                        </a:rPr>
                        <a:t>24.05</a:t>
                      </a:r>
                    </a:p>
                  </a:txBody>
                  <a:tcPr marL="9525" marR="9525" marT="9525" marB="0" anchor="b">
                    <a:solidFill>
                      <a:schemeClr val="bg1"/>
                    </a:solidFill>
                  </a:tcPr>
                </a:tc>
                <a:extLst>
                  <a:ext uri="{0D108BD9-81ED-4DB2-BD59-A6C34878D82A}">
                    <a16:rowId xmlns:a16="http://schemas.microsoft.com/office/drawing/2014/main" xmlns="" val="10006"/>
                  </a:ext>
                </a:extLst>
              </a:tr>
              <a:tr h="190500">
                <a:tc>
                  <a:txBody>
                    <a:bodyPr/>
                    <a:lstStyle/>
                    <a:p>
                      <a:pPr algn="l" fontAlgn="b"/>
                      <a:r>
                        <a:rPr lang="en-US" sz="1600" b="0" i="0" u="none" strike="noStrike" dirty="0">
                          <a:solidFill>
                            <a:srgbClr val="000000"/>
                          </a:solidFill>
                          <a:effectLst/>
                          <a:latin typeface="Calibri" panose="020F0502020204030204" pitchFamily="34" charset="0"/>
                        </a:rPr>
                        <a:t>7</a:t>
                      </a:r>
                    </a:p>
                  </a:txBody>
                  <a:tcPr marL="9525" marR="9525" marT="9525" marB="0" anchor="b">
                    <a:solidFill>
                      <a:schemeClr val="bg1"/>
                    </a:solidFill>
                  </a:tcPr>
                </a:tc>
                <a:tc>
                  <a:txBody>
                    <a:bodyPr/>
                    <a:lstStyle/>
                    <a:p>
                      <a:pPr algn="l" fontAlgn="b"/>
                      <a:r>
                        <a:rPr lang="en-US" sz="1600" u="none" strike="noStrike" dirty="0">
                          <a:effectLst/>
                        </a:rPr>
                        <a:t>WOS:000326732800017</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24169299</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Book Review</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NOV</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0</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0</a:t>
                      </a:r>
                    </a:p>
                  </a:txBody>
                  <a:tcPr marL="9525" marR="9525" marT="9525" marB="0" anchor="b">
                    <a:solidFill>
                      <a:schemeClr val="bg1"/>
                    </a:solidFill>
                  </a:tcPr>
                </a:tc>
                <a:extLst>
                  <a:ext uri="{0D108BD9-81ED-4DB2-BD59-A6C34878D82A}">
                    <a16:rowId xmlns:a16="http://schemas.microsoft.com/office/drawing/2014/main" xmlns="" val="10007"/>
                  </a:ext>
                </a:extLst>
              </a:tr>
              <a:tr h="190500">
                <a:tc>
                  <a:txBody>
                    <a:bodyPr/>
                    <a:lstStyle/>
                    <a:p>
                      <a:pPr algn="l" fontAlgn="b"/>
                      <a:r>
                        <a:rPr lang="en-US" sz="1600" b="0" i="0" u="none" strike="noStrike" dirty="0">
                          <a:solidFill>
                            <a:srgbClr val="000000"/>
                          </a:solidFill>
                          <a:effectLst/>
                          <a:latin typeface="Calibri" panose="020F0502020204030204" pitchFamily="34" charset="0"/>
                        </a:rPr>
                        <a:t>8</a:t>
                      </a:r>
                    </a:p>
                  </a:txBody>
                  <a:tcPr marL="9525" marR="9525" marT="9525" marB="0" anchor="b">
                    <a:solidFill>
                      <a:schemeClr val="bg1"/>
                    </a:solidFill>
                  </a:tcPr>
                </a:tc>
                <a:tc>
                  <a:txBody>
                    <a:bodyPr/>
                    <a:lstStyle/>
                    <a:p>
                      <a:pPr algn="l" fontAlgn="b"/>
                      <a:r>
                        <a:rPr lang="en-US" sz="1600" u="none" strike="noStrike" dirty="0">
                          <a:effectLst/>
                        </a:rPr>
                        <a:t>WOS:000329186700018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24190113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Letter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20-Dec</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0.28</a:t>
                      </a:r>
                    </a:p>
                  </a:txBody>
                  <a:tcPr marL="9525" marR="9525" marT="9525" marB="0" anchor="b">
                    <a:solidFill>
                      <a:schemeClr val="bg1"/>
                    </a:solidFill>
                  </a:tcPr>
                </a:tc>
                <a:extLst>
                  <a:ext uri="{0D108BD9-81ED-4DB2-BD59-A6C34878D82A}">
                    <a16:rowId xmlns:a16="http://schemas.microsoft.com/office/drawing/2014/main" xmlns="" val="10008"/>
                  </a:ext>
                </a:extLst>
              </a:tr>
              <a:tr h="190500">
                <a:tc>
                  <a:txBody>
                    <a:bodyPr/>
                    <a:lstStyle/>
                    <a:p>
                      <a:pPr algn="l" fontAlgn="b"/>
                      <a:r>
                        <a:rPr lang="en-US" sz="1600" b="0" i="0" u="none" strike="noStrike" dirty="0">
                          <a:solidFill>
                            <a:srgbClr val="000000"/>
                          </a:solidFill>
                          <a:effectLst/>
                          <a:latin typeface="Calibri" panose="020F0502020204030204" pitchFamily="34" charset="0"/>
                        </a:rPr>
                        <a:t>9</a:t>
                      </a:r>
                    </a:p>
                  </a:txBody>
                  <a:tcPr marL="9525" marR="9525" marT="9525" marB="0" anchor="b">
                    <a:solidFill>
                      <a:schemeClr val="bg1"/>
                    </a:solidFill>
                  </a:tcPr>
                </a:tc>
                <a:tc>
                  <a:txBody>
                    <a:bodyPr/>
                    <a:lstStyle/>
                    <a:p>
                      <a:pPr algn="l" fontAlgn="b"/>
                      <a:r>
                        <a:rPr lang="en-US" sz="1600" u="none" strike="noStrike" dirty="0">
                          <a:effectLst/>
                        </a:rPr>
                        <a:t>WOS:000329602600008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24332300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Editorial Material</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31-Dec</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10</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2.7</a:t>
                      </a:r>
                    </a:p>
                  </a:txBody>
                  <a:tcPr marL="9525" marR="9525" marT="9525" marB="0" anchor="b">
                    <a:solidFill>
                      <a:schemeClr val="bg1"/>
                    </a:solidFill>
                  </a:tcPr>
                </a:tc>
                <a:extLst>
                  <a:ext uri="{0D108BD9-81ED-4DB2-BD59-A6C34878D82A}">
                    <a16:rowId xmlns:a16="http://schemas.microsoft.com/office/drawing/2014/main" xmlns="" val="10009"/>
                  </a:ext>
                </a:extLst>
              </a:tr>
              <a:tr h="190500">
                <a:tc>
                  <a:txBody>
                    <a:bodyPr/>
                    <a:lstStyle/>
                    <a:p>
                      <a:pPr algn="l" fontAlgn="b"/>
                      <a:r>
                        <a:rPr lang="en-US" sz="1600" b="0" i="0" u="none" strike="noStrike" dirty="0">
                          <a:solidFill>
                            <a:srgbClr val="000000"/>
                          </a:solidFill>
                          <a:effectLst/>
                          <a:latin typeface="Calibri" panose="020F0502020204030204" pitchFamily="34" charset="0"/>
                        </a:rPr>
                        <a:t>10</a:t>
                      </a:r>
                    </a:p>
                  </a:txBody>
                  <a:tcPr marL="9525" marR="9525" marT="9525" marB="0" anchor="b">
                    <a:solidFill>
                      <a:schemeClr val="bg1"/>
                    </a:solidFill>
                  </a:tcPr>
                </a:tc>
                <a:tc>
                  <a:txBody>
                    <a:bodyPr/>
                    <a:lstStyle/>
                    <a:p>
                      <a:pPr algn="l" fontAlgn="b"/>
                      <a:r>
                        <a:rPr lang="en-US" sz="1600" u="none" strike="noStrike" dirty="0">
                          <a:effectLst/>
                        </a:rPr>
                        <a:t>WOS:000342983200002</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25321898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News Item</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15-Oct</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1.23</a:t>
                      </a:r>
                    </a:p>
                  </a:txBody>
                  <a:tcPr marL="9525" marR="9525" marT="9525" marB="0" anchor="b">
                    <a:solidFill>
                      <a:schemeClr val="bg1"/>
                    </a:solidFill>
                  </a:tcPr>
                </a:tc>
                <a:extLst>
                  <a:ext uri="{0D108BD9-81ED-4DB2-BD59-A6C34878D82A}">
                    <a16:rowId xmlns:a16="http://schemas.microsoft.com/office/drawing/2014/main" xmlns="" val="10010"/>
                  </a:ext>
                </a:extLst>
              </a:tr>
              <a:tr h="190500">
                <a:tc>
                  <a:txBody>
                    <a:bodyPr/>
                    <a:lstStyle/>
                    <a:p>
                      <a:pPr algn="l" fontAlgn="b"/>
                      <a:r>
                        <a:rPr lang="en-US" sz="1600" b="0" i="0" u="none" strike="noStrike" dirty="0">
                          <a:solidFill>
                            <a:srgbClr val="000000"/>
                          </a:solidFill>
                          <a:effectLst/>
                          <a:latin typeface="Calibri" panose="020F0502020204030204" pitchFamily="34" charset="0"/>
                        </a:rPr>
                        <a:t>11</a:t>
                      </a:r>
                    </a:p>
                  </a:txBody>
                  <a:tcPr marL="9525" marR="9525" marT="9525" marB="0" anchor="b">
                    <a:solidFill>
                      <a:schemeClr val="bg1"/>
                    </a:solidFill>
                  </a:tcPr>
                </a:tc>
                <a:tc>
                  <a:txBody>
                    <a:bodyPr/>
                    <a:lstStyle/>
                    <a:p>
                      <a:pPr algn="l" fontAlgn="b"/>
                      <a:r>
                        <a:rPr lang="en-US" sz="1600" u="none" strike="noStrike" dirty="0">
                          <a:effectLst/>
                        </a:rPr>
                        <a:t>WOS:000371052700001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Hardware Review</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2016</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xmlns="" val="10011"/>
                  </a:ext>
                </a:extLst>
              </a:tr>
              <a:tr h="190500">
                <a:tc>
                  <a:txBody>
                    <a:bodyPr/>
                    <a:lstStyle/>
                    <a:p>
                      <a:pPr algn="l" fontAlgn="b"/>
                      <a:r>
                        <a:rPr lang="en-US" sz="1600" b="0" i="0" u="none" strike="noStrike" dirty="0">
                          <a:solidFill>
                            <a:srgbClr val="000000"/>
                          </a:solidFill>
                          <a:effectLst/>
                          <a:latin typeface="Calibri" panose="020F0502020204030204" pitchFamily="34" charset="0"/>
                        </a:rPr>
                        <a:t>12</a:t>
                      </a:r>
                    </a:p>
                  </a:txBody>
                  <a:tcPr marL="9525" marR="9525" marT="9525" marB="0" anchor="b">
                    <a:solidFill>
                      <a:schemeClr val="bg1"/>
                    </a:solidFill>
                  </a:tcPr>
                </a:tc>
                <a:tc>
                  <a:txBody>
                    <a:bodyPr/>
                    <a:lstStyle/>
                    <a:p>
                      <a:pPr algn="l" fontAlgn="b"/>
                      <a:r>
                        <a:rPr lang="en-US" sz="1600" u="none" strike="noStrike" dirty="0">
                          <a:effectLst/>
                        </a:rPr>
                        <a:t>WOS:000397139900020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 Exhibit Review</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2016</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13</a:t>
                      </a:r>
                    </a:p>
                  </a:txBody>
                  <a:tcPr marL="9525" marR="9525" marT="9525" marB="0" anchor="b">
                    <a:solidFill>
                      <a:schemeClr val="bg1"/>
                    </a:solidFill>
                  </a:tcPr>
                </a:tc>
                <a:extLst>
                  <a:ext uri="{0D108BD9-81ED-4DB2-BD59-A6C34878D82A}">
                    <a16:rowId xmlns:a16="http://schemas.microsoft.com/office/drawing/2014/main" xmlns="" val="10012"/>
                  </a:ext>
                </a:extLst>
              </a:tr>
              <a:tr h="190500">
                <a:tc>
                  <a:txBody>
                    <a:bodyPr/>
                    <a:lstStyle/>
                    <a:p>
                      <a:pPr algn="l" fontAlgn="b"/>
                      <a:r>
                        <a:rPr lang="en-US" sz="1600" b="0" i="0" u="none" strike="noStrike" dirty="0">
                          <a:solidFill>
                            <a:srgbClr val="000000"/>
                          </a:solidFill>
                          <a:effectLst/>
                          <a:latin typeface="Calibri" panose="020F0502020204030204" pitchFamily="34" charset="0"/>
                        </a:rPr>
                        <a:t>13</a:t>
                      </a:r>
                    </a:p>
                  </a:txBody>
                  <a:tcPr marL="9525" marR="9525" marT="9525" marB="0" anchor="b">
                    <a:solidFill>
                      <a:schemeClr val="bg1"/>
                    </a:solidFill>
                  </a:tcPr>
                </a:tc>
                <a:tc>
                  <a:txBody>
                    <a:bodyPr/>
                    <a:lstStyle/>
                    <a:p>
                      <a:pPr algn="l" fontAlgn="b"/>
                      <a:r>
                        <a:rPr lang="en-US" sz="1600" u="none" strike="noStrike" dirty="0">
                          <a:effectLst/>
                        </a:rPr>
                        <a:t>WOS:000375412600041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26797947</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Article; Proceedings Paper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MAY</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2016</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0.71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xmlns="" val="10013"/>
                  </a:ext>
                </a:extLst>
              </a:tr>
              <a:tr h="163260">
                <a:tc>
                  <a:txBody>
                    <a:bodyPr/>
                    <a:lstStyle/>
                    <a:p>
                      <a:pPr algn="l" fontAlgn="b"/>
                      <a:r>
                        <a:rPr lang="en-US" sz="1600" b="0" i="0" u="none" strike="noStrike" dirty="0">
                          <a:solidFill>
                            <a:srgbClr val="000000"/>
                          </a:solidFill>
                          <a:effectLst/>
                          <a:latin typeface="Calibri" panose="020F0502020204030204" pitchFamily="34" charset="0"/>
                        </a:rPr>
                        <a:t>14</a:t>
                      </a:r>
                    </a:p>
                  </a:txBody>
                  <a:tcPr marL="9525" marR="9525" marT="9525" marB="0" anchor="b">
                    <a:solidFill>
                      <a:schemeClr val="bg1"/>
                    </a:solidFill>
                  </a:tcPr>
                </a:tc>
                <a:tc>
                  <a:txBody>
                    <a:bodyPr/>
                    <a:lstStyle/>
                    <a:p>
                      <a:pPr algn="l" fontAlgn="b"/>
                      <a:r>
                        <a:rPr lang="en-US" sz="1600" u="none" strike="noStrike" dirty="0">
                          <a:effectLst/>
                        </a:rPr>
                        <a:t>WOS:000394271200009</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27660400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Article</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MAR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2017</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0</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0</a:t>
                      </a:r>
                    </a:p>
                  </a:txBody>
                  <a:tcPr marL="9525" marR="9525" marT="9525" marB="0" anchor="b">
                    <a:solidFill>
                      <a:schemeClr val="bg1"/>
                    </a:solidFill>
                  </a:tcPr>
                </a:tc>
                <a:extLst>
                  <a:ext uri="{0D108BD9-81ED-4DB2-BD59-A6C34878D82A}">
                    <a16:rowId xmlns:a16="http://schemas.microsoft.com/office/drawing/2014/main" xmlns="" val="10014"/>
                  </a:ext>
                </a:extLst>
              </a:tr>
              <a:tr h="190500">
                <a:tc>
                  <a:txBody>
                    <a:bodyPr/>
                    <a:lstStyle/>
                    <a:p>
                      <a:pPr algn="l" fontAlgn="b"/>
                      <a:r>
                        <a:rPr lang="en-US" sz="1600" b="0" i="0" u="none" strike="noStrike" dirty="0">
                          <a:solidFill>
                            <a:srgbClr val="000000"/>
                          </a:solidFill>
                          <a:effectLst/>
                          <a:latin typeface="Calibri" panose="020F0502020204030204" pitchFamily="34" charset="0"/>
                        </a:rPr>
                        <a:t>15</a:t>
                      </a:r>
                    </a:p>
                  </a:txBody>
                  <a:tcPr marL="9525" marR="9525" marT="9525" marB="0" anchor="b">
                    <a:solidFill>
                      <a:schemeClr val="bg1"/>
                    </a:solidFill>
                  </a:tcPr>
                </a:tc>
                <a:tc>
                  <a:txBody>
                    <a:bodyPr/>
                    <a:lstStyle/>
                    <a:p>
                      <a:pPr algn="l" fontAlgn="b"/>
                      <a:r>
                        <a:rPr lang="en-US" sz="1600" u="none" strike="noStrike" dirty="0">
                          <a:effectLst/>
                        </a:rPr>
                        <a:t>WOS:000395068500001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28248929</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Article; Data Paper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1-Mar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2017</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4</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2.29</a:t>
                      </a:r>
                    </a:p>
                  </a:txBody>
                  <a:tcPr marL="9525" marR="9525" marT="9525" marB="0" anchor="b">
                    <a:solidFill>
                      <a:schemeClr val="bg1"/>
                    </a:solidFill>
                  </a:tcPr>
                </a:tc>
                <a:extLst>
                  <a:ext uri="{0D108BD9-81ED-4DB2-BD59-A6C34878D82A}">
                    <a16:rowId xmlns:a16="http://schemas.microsoft.com/office/drawing/2014/main" xmlns="" val="10015"/>
                  </a:ext>
                </a:extLst>
              </a:tr>
              <a:tr h="190500">
                <a:tc>
                  <a:txBody>
                    <a:bodyPr/>
                    <a:lstStyle/>
                    <a:p>
                      <a:pPr algn="l" fontAlgn="b"/>
                      <a:r>
                        <a:rPr lang="en-US" sz="1600" b="0" i="0" u="none" strike="noStrike" dirty="0">
                          <a:solidFill>
                            <a:srgbClr val="000000"/>
                          </a:solidFill>
                          <a:effectLst/>
                          <a:latin typeface="Calibri" panose="020F0502020204030204" pitchFamily="34" charset="0"/>
                        </a:rPr>
                        <a:t>16</a:t>
                      </a:r>
                    </a:p>
                  </a:txBody>
                  <a:tcPr marL="9525" marR="9525" marT="9525" marB="0" anchor="b">
                    <a:solidFill>
                      <a:schemeClr val="bg1"/>
                    </a:solidFill>
                  </a:tcPr>
                </a:tc>
                <a:tc>
                  <a:txBody>
                    <a:bodyPr/>
                    <a:lstStyle/>
                    <a:p>
                      <a:pPr algn="l" fontAlgn="b"/>
                      <a:r>
                        <a:rPr lang="en-US" sz="1600" u="none" strike="noStrike" dirty="0">
                          <a:effectLst/>
                        </a:rPr>
                        <a:t>WOS:000430797600056</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29323724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Article</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AUG</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xmlns="" val="10016"/>
                  </a:ext>
                </a:extLst>
              </a:tr>
            </a:tbl>
          </a:graphicData>
        </a:graphic>
      </p:graphicFrame>
      <p:sp>
        <p:nvSpPr>
          <p:cNvPr id="3" name="TextBox 2"/>
          <p:cNvSpPr txBox="1"/>
          <p:nvPr/>
        </p:nvSpPr>
        <p:spPr>
          <a:xfrm>
            <a:off x="247649" y="4867275"/>
            <a:ext cx="11582401" cy="274320"/>
          </a:xfrm>
          <a:prstGeom prst="rect">
            <a:avLst/>
          </a:prstGeom>
          <a:noFill/>
          <a:ln w="57150">
            <a:solidFill>
              <a:srgbClr val="FF0000"/>
            </a:solidFill>
          </a:ln>
        </p:spPr>
        <p:txBody>
          <a:bodyPr wrap="square" rtlCol="0">
            <a:spAutoFit/>
          </a:bodyPr>
          <a:lstStyle/>
          <a:p>
            <a:endParaRPr lang="en-US" dirty="0"/>
          </a:p>
        </p:txBody>
      </p:sp>
      <p:sp>
        <p:nvSpPr>
          <p:cNvPr id="4" name="Rectangle 3"/>
          <p:cNvSpPr/>
          <p:nvPr/>
        </p:nvSpPr>
        <p:spPr>
          <a:xfrm>
            <a:off x="0" y="-76200"/>
            <a:ext cx="12192000" cy="1133475"/>
          </a:xfrm>
          <a:prstGeom prst="rect">
            <a:avLst/>
          </a:prstGeom>
          <a:solidFill>
            <a:srgbClr val="66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a:spLocks noGrp="1"/>
          </p:cNvSpPr>
          <p:nvPr>
            <p:ph type="title"/>
          </p:nvPr>
        </p:nvSpPr>
        <p:spPr>
          <a:xfrm>
            <a:off x="447675" y="-76200"/>
            <a:ext cx="10515600" cy="1325563"/>
          </a:xfrm>
        </p:spPr>
        <p:txBody>
          <a:bodyPr/>
          <a:lstStyle/>
          <a:p>
            <a:r>
              <a:rPr lang="en-US" dirty="0" err="1">
                <a:solidFill>
                  <a:schemeClr val="bg1"/>
                </a:solidFill>
                <a:latin typeface="Adobe Fan Heiti Std B" panose="020B0700000000000000" pitchFamily="34" charset="-128"/>
                <a:ea typeface="Adobe Fan Heiti Std B" panose="020B0700000000000000" pitchFamily="34" charset="-128"/>
              </a:rPr>
              <a:t>CNCI</a:t>
            </a:r>
            <a:r>
              <a:rPr lang="en-US" dirty="0">
                <a:solidFill>
                  <a:schemeClr val="bg1"/>
                </a:solidFill>
                <a:latin typeface="Adobe Fan Heiti Std B" panose="020B0700000000000000" pitchFamily="34" charset="-128"/>
                <a:ea typeface="Adobe Fan Heiti Std B" panose="020B0700000000000000" pitchFamily="34" charset="-128"/>
              </a:rPr>
              <a:t> first look</a:t>
            </a:r>
          </a:p>
        </p:txBody>
      </p:sp>
    </p:spTree>
    <p:extLst>
      <p:ext uri="{BB962C8B-B14F-4D97-AF65-F5344CB8AC3E}">
        <p14:creationId xmlns:p14="http://schemas.microsoft.com/office/powerpoint/2010/main" val="18119729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3017547976"/>
              </p:ext>
            </p:extLst>
          </p:nvPr>
        </p:nvGraphicFramePr>
        <p:xfrm>
          <a:off x="276227" y="1391444"/>
          <a:ext cx="11534773" cy="4490085"/>
        </p:xfrm>
        <a:graphic>
          <a:graphicData uri="http://schemas.openxmlformats.org/drawingml/2006/table">
            <a:tbl>
              <a:tblPr>
                <a:tableStyleId>{5940675A-B579-460E-94D1-54222C63F5DA}</a:tableStyleId>
              </a:tblPr>
              <a:tblGrid>
                <a:gridCol w="390524">
                  <a:extLst>
                    <a:ext uri="{9D8B030D-6E8A-4147-A177-3AD203B41FA5}">
                      <a16:colId xmlns:a16="http://schemas.microsoft.com/office/drawing/2014/main" xmlns="" val="20000"/>
                    </a:ext>
                  </a:extLst>
                </a:gridCol>
                <a:gridCol w="2627294">
                  <a:extLst>
                    <a:ext uri="{9D8B030D-6E8A-4147-A177-3AD203B41FA5}">
                      <a16:colId xmlns:a16="http://schemas.microsoft.com/office/drawing/2014/main" xmlns="" val="20001"/>
                    </a:ext>
                  </a:extLst>
                </a:gridCol>
                <a:gridCol w="1039471">
                  <a:extLst>
                    <a:ext uri="{9D8B030D-6E8A-4147-A177-3AD203B41FA5}">
                      <a16:colId xmlns:a16="http://schemas.microsoft.com/office/drawing/2014/main" xmlns="" val="20002"/>
                    </a:ext>
                  </a:extLst>
                </a:gridCol>
                <a:gridCol w="2363958">
                  <a:extLst>
                    <a:ext uri="{9D8B030D-6E8A-4147-A177-3AD203B41FA5}">
                      <a16:colId xmlns:a16="http://schemas.microsoft.com/office/drawing/2014/main" xmlns="" val="20003"/>
                    </a:ext>
                  </a:extLst>
                </a:gridCol>
                <a:gridCol w="829900">
                  <a:extLst>
                    <a:ext uri="{9D8B030D-6E8A-4147-A177-3AD203B41FA5}">
                      <a16:colId xmlns:a16="http://schemas.microsoft.com/office/drawing/2014/main" xmlns="" val="20004"/>
                    </a:ext>
                  </a:extLst>
                </a:gridCol>
                <a:gridCol w="586798">
                  <a:extLst>
                    <a:ext uri="{9D8B030D-6E8A-4147-A177-3AD203B41FA5}">
                      <a16:colId xmlns:a16="http://schemas.microsoft.com/office/drawing/2014/main" xmlns="" val="20005"/>
                    </a:ext>
                  </a:extLst>
                </a:gridCol>
                <a:gridCol w="982204">
                  <a:extLst>
                    <a:ext uri="{9D8B030D-6E8A-4147-A177-3AD203B41FA5}">
                      <a16:colId xmlns:a16="http://schemas.microsoft.com/office/drawing/2014/main" xmlns="" val="20006"/>
                    </a:ext>
                  </a:extLst>
                </a:gridCol>
                <a:gridCol w="1085850">
                  <a:extLst>
                    <a:ext uri="{9D8B030D-6E8A-4147-A177-3AD203B41FA5}">
                      <a16:colId xmlns:a16="http://schemas.microsoft.com/office/drawing/2014/main" xmlns="" val="20007"/>
                    </a:ext>
                  </a:extLst>
                </a:gridCol>
                <a:gridCol w="1628774">
                  <a:extLst>
                    <a:ext uri="{9D8B030D-6E8A-4147-A177-3AD203B41FA5}">
                      <a16:colId xmlns:a16="http://schemas.microsoft.com/office/drawing/2014/main" xmlns="" val="20008"/>
                    </a:ext>
                  </a:extLst>
                </a:gridCol>
              </a:tblGrid>
              <a:tr h="190500">
                <a:tc>
                  <a:txBody>
                    <a:bodyPr/>
                    <a:lstStyle/>
                    <a:p>
                      <a:pPr algn="l" fontAlgn="b"/>
                      <a:endParaRPr lang="en-US" sz="1800" b="0"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u="none" strike="noStrike" dirty="0">
                          <a:effectLst/>
                        </a:rPr>
                        <a:t>Accession Number</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u="none" strike="noStrike" dirty="0" err="1">
                          <a:effectLst/>
                        </a:rPr>
                        <a:t>PMID</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u="none" strike="noStrike" dirty="0">
                          <a:effectLst/>
                        </a:rPr>
                        <a:t>Document Type</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u="none" strike="noStrike" dirty="0">
                          <a:effectLst/>
                        </a:rPr>
                        <a:t>Date</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u="none" strike="noStrike" dirty="0">
                          <a:effectLst/>
                        </a:rPr>
                        <a:t>Year</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u="none" strike="noStrike" dirty="0">
                          <a:effectLst/>
                        </a:rPr>
                        <a:t>Times Cited in </a:t>
                      </a:r>
                      <a:r>
                        <a:rPr lang="en-US" sz="1400" b="1" u="none" strike="noStrike" dirty="0" err="1">
                          <a:effectLst/>
                        </a:rPr>
                        <a:t>WoS</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i="0" u="none" strike="noStrike" dirty="0">
                          <a:solidFill>
                            <a:srgbClr val="000000"/>
                          </a:solidFill>
                          <a:effectLst/>
                          <a:latin typeface="Calibri" panose="020F0502020204030204" pitchFamily="34" charset="0"/>
                        </a:rPr>
                        <a:t>Times Cited in </a:t>
                      </a:r>
                      <a:r>
                        <a:rPr lang="en-US" sz="1400" b="1" i="0" u="none" strike="noStrike" dirty="0" err="1">
                          <a:solidFill>
                            <a:srgbClr val="000000"/>
                          </a:solidFill>
                          <a:effectLst/>
                          <a:latin typeface="Calibri" panose="020F0502020204030204" pitchFamily="34" charset="0"/>
                        </a:rPr>
                        <a:t>InCites</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i="0" u="none" strike="noStrike" dirty="0">
                          <a:solidFill>
                            <a:srgbClr val="000000"/>
                          </a:solidFill>
                          <a:effectLst/>
                          <a:latin typeface="Calibri" panose="020F0502020204030204" pitchFamily="34" charset="0"/>
                        </a:rPr>
                        <a:t>Category</a:t>
                      </a:r>
                      <a:r>
                        <a:rPr lang="en-US" sz="1400" b="1" i="0" u="none" strike="noStrike" baseline="0" dirty="0">
                          <a:solidFill>
                            <a:srgbClr val="000000"/>
                          </a:solidFill>
                          <a:effectLst/>
                          <a:latin typeface="Calibri" panose="020F0502020204030204" pitchFamily="34" charset="0"/>
                        </a:rPr>
                        <a:t> Normalized Citation Impact</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extLst>
                  <a:ext uri="{0D108BD9-81ED-4DB2-BD59-A6C34878D82A}">
                    <a16:rowId xmlns:a16="http://schemas.microsoft.com/office/drawing/2014/main" xmlns="" val="10000"/>
                  </a:ext>
                </a:extLst>
              </a:tr>
              <a:tr h="190500">
                <a:tc>
                  <a:txBody>
                    <a:bodyPr/>
                    <a:lstStyle/>
                    <a:p>
                      <a:pPr algn="l" fontAlgn="b"/>
                      <a:r>
                        <a:rPr lang="en-US" sz="1600" b="0" i="0" u="none" strike="noStrike" dirty="0">
                          <a:solidFill>
                            <a:srgbClr val="000000"/>
                          </a:solidFill>
                          <a:effectLst/>
                          <a:latin typeface="Calibri" panose="020F0502020204030204" pitchFamily="34" charset="0"/>
                        </a:rPr>
                        <a:t>1</a:t>
                      </a:r>
                    </a:p>
                  </a:txBody>
                  <a:tcPr marL="9525" marR="9525" marT="9525" marB="0" anchor="b">
                    <a:solidFill>
                      <a:schemeClr val="bg1"/>
                    </a:solidFill>
                  </a:tcPr>
                </a:tc>
                <a:tc>
                  <a:txBody>
                    <a:bodyPr/>
                    <a:lstStyle/>
                    <a:p>
                      <a:pPr algn="l" fontAlgn="b"/>
                      <a:r>
                        <a:rPr lang="en-US" sz="1600" u="none" strike="noStrike" dirty="0">
                          <a:effectLst/>
                        </a:rPr>
                        <a:t>WOS:A1995TM50700017</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 Exhibit Review</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WIN</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1995</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2</a:t>
                      </a: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98.84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xmlns="" val="10001"/>
                  </a:ext>
                </a:extLst>
              </a:tr>
              <a:tr h="190500">
                <a:tc>
                  <a:txBody>
                    <a:bodyPr/>
                    <a:lstStyle/>
                    <a:p>
                      <a:pPr algn="l" fontAlgn="b"/>
                      <a:r>
                        <a:rPr lang="en-US" sz="1600" b="0" i="0" u="none" strike="noStrike" dirty="0">
                          <a:solidFill>
                            <a:srgbClr val="000000"/>
                          </a:solidFill>
                          <a:effectLst/>
                          <a:latin typeface="Calibri" panose="020F0502020204030204" pitchFamily="34" charset="0"/>
                        </a:rPr>
                        <a:t>2</a:t>
                      </a:r>
                    </a:p>
                  </a:txBody>
                  <a:tcPr marL="9525" marR="9525" marT="9525" marB="0" anchor="b">
                    <a:solidFill>
                      <a:schemeClr val="bg1"/>
                    </a:solidFill>
                  </a:tcPr>
                </a:tc>
                <a:tc>
                  <a:txBody>
                    <a:bodyPr/>
                    <a:lstStyle/>
                    <a:p>
                      <a:pPr algn="l" fontAlgn="b"/>
                      <a:r>
                        <a:rPr lang="en-US" sz="1600" u="none" strike="noStrike" dirty="0">
                          <a:effectLst/>
                        </a:rPr>
                        <a:t>WOS:000178102500001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Poetry</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SUM</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a:effectLst/>
                        </a:rPr>
                        <a:t>2002</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a:effectLst/>
                        </a:rPr>
                        <a:t>4</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4</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121.75</a:t>
                      </a:r>
                    </a:p>
                  </a:txBody>
                  <a:tcPr marL="9525" marR="9525" marT="9525" marB="0" anchor="b">
                    <a:solidFill>
                      <a:schemeClr val="bg1"/>
                    </a:solidFill>
                  </a:tcPr>
                </a:tc>
                <a:extLst>
                  <a:ext uri="{0D108BD9-81ED-4DB2-BD59-A6C34878D82A}">
                    <a16:rowId xmlns:a16="http://schemas.microsoft.com/office/drawing/2014/main" xmlns="" val="10002"/>
                  </a:ext>
                </a:extLst>
              </a:tr>
              <a:tr h="190500">
                <a:tc>
                  <a:txBody>
                    <a:bodyPr/>
                    <a:lstStyle/>
                    <a:p>
                      <a:pPr algn="l" fontAlgn="b"/>
                      <a:r>
                        <a:rPr lang="en-US" sz="1600" b="0" i="0" u="none" strike="noStrike" dirty="0">
                          <a:solidFill>
                            <a:srgbClr val="000000"/>
                          </a:solidFill>
                          <a:effectLst/>
                          <a:latin typeface="Calibri" panose="020F0502020204030204" pitchFamily="34" charset="0"/>
                        </a:rPr>
                        <a:t>3</a:t>
                      </a:r>
                    </a:p>
                  </a:txBody>
                  <a:tcPr marL="9525" marR="9525" marT="9525" marB="0" anchor="b">
                    <a:solidFill>
                      <a:schemeClr val="bg1"/>
                    </a:solidFill>
                  </a:tcPr>
                </a:tc>
                <a:tc>
                  <a:txBody>
                    <a:bodyPr/>
                    <a:lstStyle/>
                    <a:p>
                      <a:pPr algn="l" fontAlgn="b"/>
                      <a:r>
                        <a:rPr lang="en-US" sz="1600" u="none" strike="noStrike" dirty="0">
                          <a:effectLst/>
                        </a:rPr>
                        <a:t>WOS:000224556800011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Fiction, Creative Prose</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15-Oct</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2004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35.73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xmlns="" val="10003"/>
                  </a:ext>
                </a:extLst>
              </a:tr>
              <a:tr h="190500">
                <a:tc>
                  <a:txBody>
                    <a:bodyPr/>
                    <a:lstStyle/>
                    <a:p>
                      <a:pPr algn="l" fontAlgn="b"/>
                      <a:r>
                        <a:rPr lang="en-US" sz="1600" b="0" i="0" u="none" strike="noStrike" dirty="0">
                          <a:solidFill>
                            <a:srgbClr val="000000"/>
                          </a:solidFill>
                          <a:effectLst/>
                          <a:latin typeface="Calibri" panose="020F0502020204030204" pitchFamily="34" charset="0"/>
                        </a:rPr>
                        <a:t>4</a:t>
                      </a:r>
                    </a:p>
                  </a:txBody>
                  <a:tcPr marL="9525" marR="9525" marT="9525" marB="0" anchor="b">
                    <a:solidFill>
                      <a:schemeClr val="bg1"/>
                    </a:solidFill>
                  </a:tcPr>
                </a:tc>
                <a:tc>
                  <a:txBody>
                    <a:bodyPr/>
                    <a:lstStyle/>
                    <a:p>
                      <a:pPr algn="l" fontAlgn="b"/>
                      <a:r>
                        <a:rPr lang="en-US" sz="1600" u="none" strike="noStrike" dirty="0">
                          <a:effectLst/>
                        </a:rPr>
                        <a:t>WOS:000338293000008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Book</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15</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4.85</a:t>
                      </a:r>
                    </a:p>
                  </a:txBody>
                  <a:tcPr marL="9525" marR="9525" marT="9525" marB="0" anchor="b">
                    <a:solidFill>
                      <a:schemeClr val="bg1"/>
                    </a:solidFill>
                  </a:tcPr>
                </a:tc>
                <a:extLst>
                  <a:ext uri="{0D108BD9-81ED-4DB2-BD59-A6C34878D82A}">
                    <a16:rowId xmlns:a16="http://schemas.microsoft.com/office/drawing/2014/main" xmlns="" val="10004"/>
                  </a:ext>
                </a:extLst>
              </a:tr>
              <a:tr h="190500">
                <a:tc>
                  <a:txBody>
                    <a:bodyPr/>
                    <a:lstStyle/>
                    <a:p>
                      <a:pPr algn="l" fontAlgn="b"/>
                      <a:r>
                        <a:rPr lang="en-US" sz="1600" b="0" i="0" u="none" strike="noStrike" dirty="0">
                          <a:solidFill>
                            <a:srgbClr val="000000"/>
                          </a:solidFill>
                          <a:effectLst/>
                          <a:latin typeface="Calibri" panose="020F0502020204030204" pitchFamily="34" charset="0"/>
                        </a:rPr>
                        <a:t>5</a:t>
                      </a:r>
                    </a:p>
                  </a:txBody>
                  <a:tcPr marL="9525" marR="9525" marT="9525" marB="0" anchor="b">
                    <a:solidFill>
                      <a:schemeClr val="bg1"/>
                    </a:solidFill>
                  </a:tcPr>
                </a:tc>
                <a:tc>
                  <a:txBody>
                    <a:bodyPr/>
                    <a:lstStyle/>
                    <a:p>
                      <a:pPr algn="l" fontAlgn="b"/>
                      <a:r>
                        <a:rPr lang="en-US" sz="1600" u="none" strike="noStrike" dirty="0">
                          <a:effectLst/>
                        </a:rPr>
                        <a:t>WOS:000334291400011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Article; Book Chapter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10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0.75</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xmlns="" val="10005"/>
                  </a:ext>
                </a:extLst>
              </a:tr>
              <a:tr h="190500">
                <a:tc>
                  <a:txBody>
                    <a:bodyPr/>
                    <a:lstStyle/>
                    <a:p>
                      <a:pPr algn="l" fontAlgn="b"/>
                      <a:r>
                        <a:rPr lang="en-US" sz="1600" b="0" i="0" u="none" strike="noStrike" dirty="0">
                          <a:solidFill>
                            <a:srgbClr val="000000"/>
                          </a:solidFill>
                          <a:effectLst/>
                          <a:latin typeface="Calibri" panose="020F0502020204030204" pitchFamily="34" charset="0"/>
                        </a:rPr>
                        <a:t>6</a:t>
                      </a:r>
                    </a:p>
                  </a:txBody>
                  <a:tcPr marL="9525" marR="9525" marT="9525" marB="0" anchor="b">
                    <a:solidFill>
                      <a:schemeClr val="bg1"/>
                    </a:solidFill>
                  </a:tcPr>
                </a:tc>
                <a:tc>
                  <a:txBody>
                    <a:bodyPr/>
                    <a:lstStyle/>
                    <a:p>
                      <a:pPr algn="l" fontAlgn="b"/>
                      <a:r>
                        <a:rPr lang="en-US" sz="1600" u="none" strike="noStrike" dirty="0">
                          <a:effectLst/>
                        </a:rPr>
                        <a:t>WOS:000317620500005</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23434901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Editorial Material</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APR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118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kern="1200" dirty="0">
                          <a:solidFill>
                            <a:schemeClr val="tx1"/>
                          </a:solidFill>
                          <a:effectLst/>
                          <a:latin typeface="+mn-lt"/>
                          <a:ea typeface="+mn-ea"/>
                          <a:cs typeface="+mn-cs"/>
                        </a:rPr>
                        <a:t>107</a:t>
                      </a:r>
                    </a:p>
                  </a:txBody>
                  <a:tcPr marL="9525" marR="9525" marT="9525" marB="0" anchor="b">
                    <a:solidFill>
                      <a:schemeClr val="bg1"/>
                    </a:solidFill>
                  </a:tcPr>
                </a:tc>
                <a:tc>
                  <a:txBody>
                    <a:bodyPr/>
                    <a:lstStyle/>
                    <a:p>
                      <a:pPr algn="r" fontAlgn="b"/>
                      <a:r>
                        <a:rPr lang="en-US" sz="1600" u="none" strike="noStrike" kern="1200" dirty="0">
                          <a:solidFill>
                            <a:schemeClr val="tx1"/>
                          </a:solidFill>
                          <a:effectLst/>
                          <a:latin typeface="+mn-lt"/>
                          <a:ea typeface="+mn-ea"/>
                          <a:cs typeface="+mn-cs"/>
                        </a:rPr>
                        <a:t>24.05</a:t>
                      </a:r>
                    </a:p>
                  </a:txBody>
                  <a:tcPr marL="9525" marR="9525" marT="9525" marB="0" anchor="b">
                    <a:solidFill>
                      <a:schemeClr val="bg1"/>
                    </a:solidFill>
                  </a:tcPr>
                </a:tc>
                <a:extLst>
                  <a:ext uri="{0D108BD9-81ED-4DB2-BD59-A6C34878D82A}">
                    <a16:rowId xmlns:a16="http://schemas.microsoft.com/office/drawing/2014/main" xmlns="" val="10006"/>
                  </a:ext>
                </a:extLst>
              </a:tr>
              <a:tr h="190500">
                <a:tc>
                  <a:txBody>
                    <a:bodyPr/>
                    <a:lstStyle/>
                    <a:p>
                      <a:pPr algn="l" fontAlgn="b"/>
                      <a:r>
                        <a:rPr lang="en-US" sz="1600" b="0" i="0" u="none" strike="noStrike" dirty="0">
                          <a:solidFill>
                            <a:srgbClr val="000000"/>
                          </a:solidFill>
                          <a:effectLst/>
                          <a:latin typeface="Calibri" panose="020F0502020204030204" pitchFamily="34" charset="0"/>
                        </a:rPr>
                        <a:t>7</a:t>
                      </a:r>
                    </a:p>
                  </a:txBody>
                  <a:tcPr marL="9525" marR="9525" marT="9525" marB="0" anchor="b">
                    <a:solidFill>
                      <a:schemeClr val="bg1"/>
                    </a:solidFill>
                  </a:tcPr>
                </a:tc>
                <a:tc>
                  <a:txBody>
                    <a:bodyPr/>
                    <a:lstStyle/>
                    <a:p>
                      <a:pPr algn="l" fontAlgn="b"/>
                      <a:r>
                        <a:rPr lang="en-US" sz="1600" u="none" strike="noStrike" dirty="0">
                          <a:effectLst/>
                        </a:rPr>
                        <a:t>WOS:000326732800017</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24169299</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Book Review</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NOV</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0</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0</a:t>
                      </a:r>
                    </a:p>
                  </a:txBody>
                  <a:tcPr marL="9525" marR="9525" marT="9525" marB="0" anchor="b">
                    <a:solidFill>
                      <a:schemeClr val="bg1"/>
                    </a:solidFill>
                  </a:tcPr>
                </a:tc>
                <a:extLst>
                  <a:ext uri="{0D108BD9-81ED-4DB2-BD59-A6C34878D82A}">
                    <a16:rowId xmlns:a16="http://schemas.microsoft.com/office/drawing/2014/main" xmlns="" val="10007"/>
                  </a:ext>
                </a:extLst>
              </a:tr>
              <a:tr h="190500">
                <a:tc>
                  <a:txBody>
                    <a:bodyPr/>
                    <a:lstStyle/>
                    <a:p>
                      <a:pPr algn="l" fontAlgn="b"/>
                      <a:r>
                        <a:rPr lang="en-US" sz="1600" b="0" i="0" u="none" strike="noStrike" dirty="0">
                          <a:solidFill>
                            <a:srgbClr val="000000"/>
                          </a:solidFill>
                          <a:effectLst/>
                          <a:latin typeface="Calibri" panose="020F0502020204030204" pitchFamily="34" charset="0"/>
                        </a:rPr>
                        <a:t>8</a:t>
                      </a:r>
                    </a:p>
                  </a:txBody>
                  <a:tcPr marL="9525" marR="9525" marT="9525" marB="0" anchor="b">
                    <a:solidFill>
                      <a:schemeClr val="bg1"/>
                    </a:solidFill>
                  </a:tcPr>
                </a:tc>
                <a:tc>
                  <a:txBody>
                    <a:bodyPr/>
                    <a:lstStyle/>
                    <a:p>
                      <a:pPr algn="l" fontAlgn="b"/>
                      <a:r>
                        <a:rPr lang="en-US" sz="1600" u="none" strike="noStrike" dirty="0">
                          <a:effectLst/>
                        </a:rPr>
                        <a:t>WOS:000329186700018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24190113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Letter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20-Dec</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0.28</a:t>
                      </a:r>
                    </a:p>
                  </a:txBody>
                  <a:tcPr marL="9525" marR="9525" marT="9525" marB="0" anchor="b">
                    <a:solidFill>
                      <a:schemeClr val="bg1"/>
                    </a:solidFill>
                  </a:tcPr>
                </a:tc>
                <a:extLst>
                  <a:ext uri="{0D108BD9-81ED-4DB2-BD59-A6C34878D82A}">
                    <a16:rowId xmlns:a16="http://schemas.microsoft.com/office/drawing/2014/main" xmlns="" val="10008"/>
                  </a:ext>
                </a:extLst>
              </a:tr>
              <a:tr h="190500">
                <a:tc>
                  <a:txBody>
                    <a:bodyPr/>
                    <a:lstStyle/>
                    <a:p>
                      <a:pPr algn="l" fontAlgn="b"/>
                      <a:r>
                        <a:rPr lang="en-US" sz="1600" b="0" i="0" u="none" strike="noStrike" dirty="0">
                          <a:solidFill>
                            <a:srgbClr val="000000"/>
                          </a:solidFill>
                          <a:effectLst/>
                          <a:latin typeface="Calibri" panose="020F0502020204030204" pitchFamily="34" charset="0"/>
                        </a:rPr>
                        <a:t>9</a:t>
                      </a:r>
                    </a:p>
                  </a:txBody>
                  <a:tcPr marL="9525" marR="9525" marT="9525" marB="0" anchor="b">
                    <a:solidFill>
                      <a:schemeClr val="bg1"/>
                    </a:solidFill>
                  </a:tcPr>
                </a:tc>
                <a:tc>
                  <a:txBody>
                    <a:bodyPr/>
                    <a:lstStyle/>
                    <a:p>
                      <a:pPr algn="l" fontAlgn="b"/>
                      <a:r>
                        <a:rPr lang="en-US" sz="1600" u="none" strike="noStrike" dirty="0">
                          <a:effectLst/>
                        </a:rPr>
                        <a:t>WOS:000329602600008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24332300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Editorial Material</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31-Dec</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10</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2.7</a:t>
                      </a:r>
                    </a:p>
                  </a:txBody>
                  <a:tcPr marL="9525" marR="9525" marT="9525" marB="0" anchor="b">
                    <a:solidFill>
                      <a:schemeClr val="bg1"/>
                    </a:solidFill>
                  </a:tcPr>
                </a:tc>
                <a:extLst>
                  <a:ext uri="{0D108BD9-81ED-4DB2-BD59-A6C34878D82A}">
                    <a16:rowId xmlns:a16="http://schemas.microsoft.com/office/drawing/2014/main" xmlns="" val="10009"/>
                  </a:ext>
                </a:extLst>
              </a:tr>
              <a:tr h="190500">
                <a:tc>
                  <a:txBody>
                    <a:bodyPr/>
                    <a:lstStyle/>
                    <a:p>
                      <a:pPr algn="l" fontAlgn="b"/>
                      <a:r>
                        <a:rPr lang="en-US" sz="1600" b="0" i="0" u="none" strike="noStrike" dirty="0">
                          <a:solidFill>
                            <a:srgbClr val="000000"/>
                          </a:solidFill>
                          <a:effectLst/>
                          <a:latin typeface="Calibri" panose="020F0502020204030204" pitchFamily="34" charset="0"/>
                        </a:rPr>
                        <a:t>10</a:t>
                      </a:r>
                    </a:p>
                  </a:txBody>
                  <a:tcPr marL="9525" marR="9525" marT="9525" marB="0" anchor="b">
                    <a:solidFill>
                      <a:schemeClr val="bg1"/>
                    </a:solidFill>
                  </a:tcPr>
                </a:tc>
                <a:tc>
                  <a:txBody>
                    <a:bodyPr/>
                    <a:lstStyle/>
                    <a:p>
                      <a:pPr algn="l" fontAlgn="b"/>
                      <a:r>
                        <a:rPr lang="en-US" sz="1600" u="none" strike="noStrike" dirty="0">
                          <a:effectLst/>
                        </a:rPr>
                        <a:t>WOS:000342983200002</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25321898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News Item</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15-Oct</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1.23</a:t>
                      </a:r>
                    </a:p>
                  </a:txBody>
                  <a:tcPr marL="9525" marR="9525" marT="9525" marB="0" anchor="b">
                    <a:solidFill>
                      <a:schemeClr val="bg1"/>
                    </a:solidFill>
                  </a:tcPr>
                </a:tc>
                <a:extLst>
                  <a:ext uri="{0D108BD9-81ED-4DB2-BD59-A6C34878D82A}">
                    <a16:rowId xmlns:a16="http://schemas.microsoft.com/office/drawing/2014/main" xmlns="" val="10010"/>
                  </a:ext>
                </a:extLst>
              </a:tr>
              <a:tr h="190500">
                <a:tc>
                  <a:txBody>
                    <a:bodyPr/>
                    <a:lstStyle/>
                    <a:p>
                      <a:pPr algn="l" fontAlgn="b"/>
                      <a:r>
                        <a:rPr lang="en-US" sz="1600" b="0" i="0" u="none" strike="noStrike" dirty="0">
                          <a:solidFill>
                            <a:srgbClr val="000000"/>
                          </a:solidFill>
                          <a:effectLst/>
                          <a:latin typeface="Calibri" panose="020F0502020204030204" pitchFamily="34" charset="0"/>
                        </a:rPr>
                        <a:t>11</a:t>
                      </a:r>
                    </a:p>
                  </a:txBody>
                  <a:tcPr marL="9525" marR="9525" marT="9525" marB="0" anchor="b">
                    <a:solidFill>
                      <a:schemeClr val="bg1"/>
                    </a:solidFill>
                  </a:tcPr>
                </a:tc>
                <a:tc>
                  <a:txBody>
                    <a:bodyPr/>
                    <a:lstStyle/>
                    <a:p>
                      <a:pPr algn="l" fontAlgn="b"/>
                      <a:r>
                        <a:rPr lang="en-US" sz="1600" u="none" strike="noStrike" dirty="0">
                          <a:effectLst/>
                        </a:rPr>
                        <a:t>WOS:000371052700001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Hardware Review</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2016</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xmlns="" val="10011"/>
                  </a:ext>
                </a:extLst>
              </a:tr>
              <a:tr h="190500">
                <a:tc>
                  <a:txBody>
                    <a:bodyPr/>
                    <a:lstStyle/>
                    <a:p>
                      <a:pPr algn="l" fontAlgn="b"/>
                      <a:r>
                        <a:rPr lang="en-US" sz="1600" b="0" i="0" u="none" strike="noStrike" dirty="0">
                          <a:solidFill>
                            <a:srgbClr val="000000"/>
                          </a:solidFill>
                          <a:effectLst/>
                          <a:latin typeface="Calibri" panose="020F0502020204030204" pitchFamily="34" charset="0"/>
                        </a:rPr>
                        <a:t>12</a:t>
                      </a:r>
                    </a:p>
                  </a:txBody>
                  <a:tcPr marL="9525" marR="9525" marT="9525" marB="0" anchor="b">
                    <a:solidFill>
                      <a:schemeClr val="bg1"/>
                    </a:solidFill>
                  </a:tcPr>
                </a:tc>
                <a:tc>
                  <a:txBody>
                    <a:bodyPr/>
                    <a:lstStyle/>
                    <a:p>
                      <a:pPr algn="l" fontAlgn="b"/>
                      <a:r>
                        <a:rPr lang="en-US" sz="1600" u="none" strike="noStrike" dirty="0">
                          <a:effectLst/>
                        </a:rPr>
                        <a:t>WOS:000397139900020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 Exhibit Review</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2016</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13</a:t>
                      </a:r>
                    </a:p>
                  </a:txBody>
                  <a:tcPr marL="9525" marR="9525" marT="9525" marB="0" anchor="b">
                    <a:solidFill>
                      <a:schemeClr val="bg1"/>
                    </a:solidFill>
                  </a:tcPr>
                </a:tc>
                <a:extLst>
                  <a:ext uri="{0D108BD9-81ED-4DB2-BD59-A6C34878D82A}">
                    <a16:rowId xmlns:a16="http://schemas.microsoft.com/office/drawing/2014/main" xmlns="" val="10012"/>
                  </a:ext>
                </a:extLst>
              </a:tr>
              <a:tr h="190500">
                <a:tc>
                  <a:txBody>
                    <a:bodyPr/>
                    <a:lstStyle/>
                    <a:p>
                      <a:pPr algn="l" fontAlgn="b"/>
                      <a:r>
                        <a:rPr lang="en-US" sz="1600" b="0" i="0" u="none" strike="noStrike" dirty="0">
                          <a:solidFill>
                            <a:srgbClr val="000000"/>
                          </a:solidFill>
                          <a:effectLst/>
                          <a:latin typeface="Calibri" panose="020F0502020204030204" pitchFamily="34" charset="0"/>
                        </a:rPr>
                        <a:t>13</a:t>
                      </a:r>
                    </a:p>
                  </a:txBody>
                  <a:tcPr marL="9525" marR="9525" marT="9525" marB="0" anchor="b">
                    <a:solidFill>
                      <a:schemeClr val="bg1"/>
                    </a:solidFill>
                  </a:tcPr>
                </a:tc>
                <a:tc>
                  <a:txBody>
                    <a:bodyPr/>
                    <a:lstStyle/>
                    <a:p>
                      <a:pPr algn="l" fontAlgn="b"/>
                      <a:r>
                        <a:rPr lang="en-US" sz="1600" u="none" strike="noStrike" dirty="0">
                          <a:effectLst/>
                        </a:rPr>
                        <a:t>WOS:000375412600041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26797947</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Article; Proceedings Paper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MAY</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2016</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0.71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xmlns="" val="10013"/>
                  </a:ext>
                </a:extLst>
              </a:tr>
              <a:tr h="163260">
                <a:tc>
                  <a:txBody>
                    <a:bodyPr/>
                    <a:lstStyle/>
                    <a:p>
                      <a:pPr algn="l" fontAlgn="b"/>
                      <a:r>
                        <a:rPr lang="en-US" sz="1600" b="0" i="0" u="none" strike="noStrike" dirty="0">
                          <a:solidFill>
                            <a:srgbClr val="000000"/>
                          </a:solidFill>
                          <a:effectLst/>
                          <a:latin typeface="Calibri" panose="020F0502020204030204" pitchFamily="34" charset="0"/>
                        </a:rPr>
                        <a:t>14</a:t>
                      </a:r>
                    </a:p>
                  </a:txBody>
                  <a:tcPr marL="9525" marR="9525" marT="9525" marB="0" anchor="b">
                    <a:solidFill>
                      <a:schemeClr val="bg1"/>
                    </a:solidFill>
                  </a:tcPr>
                </a:tc>
                <a:tc>
                  <a:txBody>
                    <a:bodyPr/>
                    <a:lstStyle/>
                    <a:p>
                      <a:pPr algn="l" fontAlgn="b"/>
                      <a:r>
                        <a:rPr lang="en-US" sz="1600" u="none" strike="noStrike" dirty="0">
                          <a:effectLst/>
                        </a:rPr>
                        <a:t>WOS:000394271200009</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27660400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Article</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MAR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2017</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0</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0</a:t>
                      </a:r>
                    </a:p>
                  </a:txBody>
                  <a:tcPr marL="9525" marR="9525" marT="9525" marB="0" anchor="b">
                    <a:solidFill>
                      <a:schemeClr val="bg1"/>
                    </a:solidFill>
                  </a:tcPr>
                </a:tc>
                <a:extLst>
                  <a:ext uri="{0D108BD9-81ED-4DB2-BD59-A6C34878D82A}">
                    <a16:rowId xmlns:a16="http://schemas.microsoft.com/office/drawing/2014/main" xmlns="" val="10014"/>
                  </a:ext>
                </a:extLst>
              </a:tr>
              <a:tr h="190500">
                <a:tc>
                  <a:txBody>
                    <a:bodyPr/>
                    <a:lstStyle/>
                    <a:p>
                      <a:pPr algn="l" fontAlgn="b"/>
                      <a:r>
                        <a:rPr lang="en-US" sz="1600" b="0" i="0" u="none" strike="noStrike" dirty="0">
                          <a:solidFill>
                            <a:srgbClr val="000000"/>
                          </a:solidFill>
                          <a:effectLst/>
                          <a:latin typeface="Calibri" panose="020F0502020204030204" pitchFamily="34" charset="0"/>
                        </a:rPr>
                        <a:t>15</a:t>
                      </a:r>
                    </a:p>
                  </a:txBody>
                  <a:tcPr marL="9525" marR="9525" marT="9525" marB="0" anchor="b">
                    <a:solidFill>
                      <a:schemeClr val="bg1"/>
                    </a:solidFill>
                  </a:tcPr>
                </a:tc>
                <a:tc>
                  <a:txBody>
                    <a:bodyPr/>
                    <a:lstStyle/>
                    <a:p>
                      <a:pPr algn="l" fontAlgn="b"/>
                      <a:r>
                        <a:rPr lang="en-US" sz="1600" u="none" strike="noStrike" dirty="0">
                          <a:effectLst/>
                        </a:rPr>
                        <a:t>WOS:000395068500001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28248929</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Article; Data Paper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1-Mar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2017</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4</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2.29</a:t>
                      </a:r>
                    </a:p>
                  </a:txBody>
                  <a:tcPr marL="9525" marR="9525" marT="9525" marB="0" anchor="b">
                    <a:solidFill>
                      <a:schemeClr val="bg1"/>
                    </a:solidFill>
                  </a:tcPr>
                </a:tc>
                <a:extLst>
                  <a:ext uri="{0D108BD9-81ED-4DB2-BD59-A6C34878D82A}">
                    <a16:rowId xmlns:a16="http://schemas.microsoft.com/office/drawing/2014/main" xmlns="" val="10015"/>
                  </a:ext>
                </a:extLst>
              </a:tr>
              <a:tr h="190500">
                <a:tc>
                  <a:txBody>
                    <a:bodyPr/>
                    <a:lstStyle/>
                    <a:p>
                      <a:pPr algn="l" fontAlgn="b"/>
                      <a:r>
                        <a:rPr lang="en-US" sz="1600" b="0" i="0" u="none" strike="noStrike" dirty="0">
                          <a:solidFill>
                            <a:srgbClr val="000000"/>
                          </a:solidFill>
                          <a:effectLst/>
                          <a:latin typeface="Calibri" panose="020F0502020204030204" pitchFamily="34" charset="0"/>
                        </a:rPr>
                        <a:t>16</a:t>
                      </a:r>
                    </a:p>
                  </a:txBody>
                  <a:tcPr marL="9525" marR="9525" marT="9525" marB="0" anchor="b">
                    <a:solidFill>
                      <a:schemeClr val="bg1"/>
                    </a:solidFill>
                  </a:tcPr>
                </a:tc>
                <a:tc>
                  <a:txBody>
                    <a:bodyPr/>
                    <a:lstStyle/>
                    <a:p>
                      <a:pPr algn="l" fontAlgn="b"/>
                      <a:r>
                        <a:rPr lang="en-US" sz="1600" u="none" strike="noStrike" dirty="0">
                          <a:effectLst/>
                        </a:rPr>
                        <a:t>WOS:000430797600056</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29323724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Article</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AUG</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xmlns="" val="10016"/>
                  </a:ext>
                </a:extLst>
              </a:tr>
            </a:tbl>
          </a:graphicData>
        </a:graphic>
      </p:graphicFrame>
      <p:sp>
        <p:nvSpPr>
          <p:cNvPr id="3" name="TextBox 2"/>
          <p:cNvSpPr txBox="1"/>
          <p:nvPr/>
        </p:nvSpPr>
        <p:spPr>
          <a:xfrm>
            <a:off x="257174" y="5114925"/>
            <a:ext cx="11572876" cy="274320"/>
          </a:xfrm>
          <a:prstGeom prst="rect">
            <a:avLst/>
          </a:prstGeom>
          <a:noFill/>
          <a:ln w="57150">
            <a:solidFill>
              <a:srgbClr val="FF0000"/>
            </a:solidFill>
          </a:ln>
        </p:spPr>
        <p:txBody>
          <a:bodyPr wrap="square" rtlCol="0">
            <a:spAutoFit/>
          </a:bodyPr>
          <a:lstStyle/>
          <a:p>
            <a:endParaRPr lang="en-US" dirty="0"/>
          </a:p>
        </p:txBody>
      </p:sp>
      <p:sp>
        <p:nvSpPr>
          <p:cNvPr id="4" name="Rectangle 3"/>
          <p:cNvSpPr/>
          <p:nvPr/>
        </p:nvSpPr>
        <p:spPr>
          <a:xfrm>
            <a:off x="0" y="-76200"/>
            <a:ext cx="12192000" cy="1133475"/>
          </a:xfrm>
          <a:prstGeom prst="rect">
            <a:avLst/>
          </a:prstGeom>
          <a:solidFill>
            <a:srgbClr val="66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a:spLocks noGrp="1"/>
          </p:cNvSpPr>
          <p:nvPr>
            <p:ph type="title"/>
          </p:nvPr>
        </p:nvSpPr>
        <p:spPr>
          <a:xfrm>
            <a:off x="447675" y="-76200"/>
            <a:ext cx="10515600" cy="1325563"/>
          </a:xfrm>
        </p:spPr>
        <p:txBody>
          <a:bodyPr/>
          <a:lstStyle/>
          <a:p>
            <a:r>
              <a:rPr lang="en-US" dirty="0" err="1">
                <a:solidFill>
                  <a:schemeClr val="bg1"/>
                </a:solidFill>
                <a:latin typeface="Adobe Fan Heiti Std B" panose="020B0700000000000000" pitchFamily="34" charset="-128"/>
                <a:ea typeface="Adobe Fan Heiti Std B" panose="020B0700000000000000" pitchFamily="34" charset="-128"/>
              </a:rPr>
              <a:t>CNCI</a:t>
            </a:r>
            <a:r>
              <a:rPr lang="en-US" dirty="0">
                <a:solidFill>
                  <a:schemeClr val="bg1"/>
                </a:solidFill>
                <a:latin typeface="Adobe Fan Heiti Std B" panose="020B0700000000000000" pitchFamily="34" charset="-128"/>
                <a:ea typeface="Adobe Fan Heiti Std B" panose="020B0700000000000000" pitchFamily="34" charset="-128"/>
              </a:rPr>
              <a:t> first look</a:t>
            </a:r>
          </a:p>
        </p:txBody>
      </p:sp>
    </p:spTree>
    <p:extLst>
      <p:ext uri="{BB962C8B-B14F-4D97-AF65-F5344CB8AC3E}">
        <p14:creationId xmlns:p14="http://schemas.microsoft.com/office/powerpoint/2010/main" val="3679313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1227361476"/>
              </p:ext>
            </p:extLst>
          </p:nvPr>
        </p:nvGraphicFramePr>
        <p:xfrm>
          <a:off x="276227" y="1391444"/>
          <a:ext cx="11534773" cy="4490085"/>
        </p:xfrm>
        <a:graphic>
          <a:graphicData uri="http://schemas.openxmlformats.org/drawingml/2006/table">
            <a:tbl>
              <a:tblPr>
                <a:tableStyleId>{5940675A-B579-460E-94D1-54222C63F5DA}</a:tableStyleId>
              </a:tblPr>
              <a:tblGrid>
                <a:gridCol w="390524">
                  <a:extLst>
                    <a:ext uri="{9D8B030D-6E8A-4147-A177-3AD203B41FA5}">
                      <a16:colId xmlns:a16="http://schemas.microsoft.com/office/drawing/2014/main" xmlns="" val="20000"/>
                    </a:ext>
                  </a:extLst>
                </a:gridCol>
                <a:gridCol w="2627294">
                  <a:extLst>
                    <a:ext uri="{9D8B030D-6E8A-4147-A177-3AD203B41FA5}">
                      <a16:colId xmlns:a16="http://schemas.microsoft.com/office/drawing/2014/main" xmlns="" val="20001"/>
                    </a:ext>
                  </a:extLst>
                </a:gridCol>
                <a:gridCol w="1039471">
                  <a:extLst>
                    <a:ext uri="{9D8B030D-6E8A-4147-A177-3AD203B41FA5}">
                      <a16:colId xmlns:a16="http://schemas.microsoft.com/office/drawing/2014/main" xmlns="" val="20002"/>
                    </a:ext>
                  </a:extLst>
                </a:gridCol>
                <a:gridCol w="2363958">
                  <a:extLst>
                    <a:ext uri="{9D8B030D-6E8A-4147-A177-3AD203B41FA5}">
                      <a16:colId xmlns:a16="http://schemas.microsoft.com/office/drawing/2014/main" xmlns="" val="20003"/>
                    </a:ext>
                  </a:extLst>
                </a:gridCol>
                <a:gridCol w="829900">
                  <a:extLst>
                    <a:ext uri="{9D8B030D-6E8A-4147-A177-3AD203B41FA5}">
                      <a16:colId xmlns:a16="http://schemas.microsoft.com/office/drawing/2014/main" xmlns="" val="20004"/>
                    </a:ext>
                  </a:extLst>
                </a:gridCol>
                <a:gridCol w="586798">
                  <a:extLst>
                    <a:ext uri="{9D8B030D-6E8A-4147-A177-3AD203B41FA5}">
                      <a16:colId xmlns:a16="http://schemas.microsoft.com/office/drawing/2014/main" xmlns="" val="20005"/>
                    </a:ext>
                  </a:extLst>
                </a:gridCol>
                <a:gridCol w="982204">
                  <a:extLst>
                    <a:ext uri="{9D8B030D-6E8A-4147-A177-3AD203B41FA5}">
                      <a16:colId xmlns:a16="http://schemas.microsoft.com/office/drawing/2014/main" xmlns="" val="20006"/>
                    </a:ext>
                  </a:extLst>
                </a:gridCol>
                <a:gridCol w="1085850">
                  <a:extLst>
                    <a:ext uri="{9D8B030D-6E8A-4147-A177-3AD203B41FA5}">
                      <a16:colId xmlns:a16="http://schemas.microsoft.com/office/drawing/2014/main" xmlns="" val="20007"/>
                    </a:ext>
                  </a:extLst>
                </a:gridCol>
                <a:gridCol w="1628774">
                  <a:extLst>
                    <a:ext uri="{9D8B030D-6E8A-4147-A177-3AD203B41FA5}">
                      <a16:colId xmlns:a16="http://schemas.microsoft.com/office/drawing/2014/main" xmlns="" val="20008"/>
                    </a:ext>
                  </a:extLst>
                </a:gridCol>
              </a:tblGrid>
              <a:tr h="190500">
                <a:tc>
                  <a:txBody>
                    <a:bodyPr/>
                    <a:lstStyle/>
                    <a:p>
                      <a:pPr algn="l" fontAlgn="b"/>
                      <a:endParaRPr lang="en-US" sz="1800" b="0"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u="none" strike="noStrike" dirty="0">
                          <a:effectLst/>
                        </a:rPr>
                        <a:t>Accession Number</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u="none" strike="noStrike" dirty="0" err="1">
                          <a:effectLst/>
                        </a:rPr>
                        <a:t>PMID</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u="none" strike="noStrike" dirty="0">
                          <a:effectLst/>
                        </a:rPr>
                        <a:t>Document Type</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u="none" strike="noStrike" dirty="0">
                          <a:effectLst/>
                        </a:rPr>
                        <a:t>Date</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u="none" strike="noStrike" dirty="0">
                          <a:effectLst/>
                        </a:rPr>
                        <a:t>Year</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u="none" strike="noStrike" dirty="0">
                          <a:effectLst/>
                        </a:rPr>
                        <a:t>Times Cited in </a:t>
                      </a:r>
                      <a:r>
                        <a:rPr lang="en-US" sz="1400" b="1" u="none" strike="noStrike" dirty="0" err="1">
                          <a:effectLst/>
                        </a:rPr>
                        <a:t>WoS</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i="0" u="none" strike="noStrike" dirty="0">
                          <a:solidFill>
                            <a:srgbClr val="000000"/>
                          </a:solidFill>
                          <a:effectLst/>
                          <a:latin typeface="Calibri" panose="020F0502020204030204" pitchFamily="34" charset="0"/>
                        </a:rPr>
                        <a:t>Times Cited in </a:t>
                      </a:r>
                      <a:r>
                        <a:rPr lang="en-US" sz="1400" b="1" i="0" u="none" strike="noStrike" dirty="0" err="1">
                          <a:solidFill>
                            <a:srgbClr val="000000"/>
                          </a:solidFill>
                          <a:effectLst/>
                          <a:latin typeface="Calibri" panose="020F0502020204030204" pitchFamily="34" charset="0"/>
                        </a:rPr>
                        <a:t>InCites</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l" fontAlgn="b"/>
                      <a:r>
                        <a:rPr lang="en-US" sz="1400" b="1" i="0" u="none" strike="noStrike" dirty="0">
                          <a:solidFill>
                            <a:srgbClr val="000000"/>
                          </a:solidFill>
                          <a:effectLst/>
                          <a:latin typeface="Calibri" panose="020F0502020204030204" pitchFamily="34" charset="0"/>
                        </a:rPr>
                        <a:t>Category</a:t>
                      </a:r>
                      <a:r>
                        <a:rPr lang="en-US" sz="1400" b="1" i="0" u="none" strike="noStrike" baseline="0" dirty="0">
                          <a:solidFill>
                            <a:srgbClr val="000000"/>
                          </a:solidFill>
                          <a:effectLst/>
                          <a:latin typeface="Calibri" panose="020F0502020204030204" pitchFamily="34" charset="0"/>
                        </a:rPr>
                        <a:t> Normalized Citation Impact</a:t>
                      </a:r>
                      <a:endParaRPr lang="en-US" sz="1400" b="1"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extLst>
                  <a:ext uri="{0D108BD9-81ED-4DB2-BD59-A6C34878D82A}">
                    <a16:rowId xmlns:a16="http://schemas.microsoft.com/office/drawing/2014/main" xmlns="" val="10000"/>
                  </a:ext>
                </a:extLst>
              </a:tr>
              <a:tr h="190500">
                <a:tc>
                  <a:txBody>
                    <a:bodyPr/>
                    <a:lstStyle/>
                    <a:p>
                      <a:pPr algn="l" fontAlgn="b"/>
                      <a:r>
                        <a:rPr lang="en-US" sz="1600" b="0" i="0" u="none" strike="noStrike" dirty="0">
                          <a:solidFill>
                            <a:srgbClr val="000000"/>
                          </a:solidFill>
                          <a:effectLst/>
                          <a:latin typeface="Calibri" panose="020F0502020204030204" pitchFamily="34" charset="0"/>
                        </a:rPr>
                        <a:t>1</a:t>
                      </a:r>
                    </a:p>
                  </a:txBody>
                  <a:tcPr marL="9525" marR="9525" marT="9525" marB="0" anchor="b">
                    <a:solidFill>
                      <a:schemeClr val="bg1"/>
                    </a:solidFill>
                  </a:tcPr>
                </a:tc>
                <a:tc>
                  <a:txBody>
                    <a:bodyPr/>
                    <a:lstStyle/>
                    <a:p>
                      <a:pPr algn="l" fontAlgn="b"/>
                      <a:r>
                        <a:rPr lang="en-US" sz="1600" u="none" strike="noStrike" dirty="0">
                          <a:effectLst/>
                        </a:rPr>
                        <a:t>WOS:A1995TM50700017</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 Exhibit Review</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WIN</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1995</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2</a:t>
                      </a: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98.84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xmlns="" val="10001"/>
                  </a:ext>
                </a:extLst>
              </a:tr>
              <a:tr h="190500">
                <a:tc>
                  <a:txBody>
                    <a:bodyPr/>
                    <a:lstStyle/>
                    <a:p>
                      <a:pPr algn="l" fontAlgn="b"/>
                      <a:r>
                        <a:rPr lang="en-US" sz="1600" b="0" i="0" u="none" strike="noStrike" dirty="0">
                          <a:solidFill>
                            <a:srgbClr val="000000"/>
                          </a:solidFill>
                          <a:effectLst/>
                          <a:latin typeface="Calibri" panose="020F0502020204030204" pitchFamily="34" charset="0"/>
                        </a:rPr>
                        <a:t>2</a:t>
                      </a:r>
                    </a:p>
                  </a:txBody>
                  <a:tcPr marL="9525" marR="9525" marT="9525" marB="0" anchor="b">
                    <a:solidFill>
                      <a:schemeClr val="bg1"/>
                    </a:solidFill>
                  </a:tcPr>
                </a:tc>
                <a:tc>
                  <a:txBody>
                    <a:bodyPr/>
                    <a:lstStyle/>
                    <a:p>
                      <a:pPr algn="l" fontAlgn="b"/>
                      <a:r>
                        <a:rPr lang="en-US" sz="1600" u="none" strike="noStrike" dirty="0">
                          <a:effectLst/>
                        </a:rPr>
                        <a:t>WOS:000178102500001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Poetry</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SUM</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a:effectLst/>
                        </a:rPr>
                        <a:t>2002</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a:effectLst/>
                        </a:rPr>
                        <a:t>4</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4</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121.75</a:t>
                      </a:r>
                    </a:p>
                  </a:txBody>
                  <a:tcPr marL="9525" marR="9525" marT="9525" marB="0" anchor="b">
                    <a:solidFill>
                      <a:schemeClr val="bg1"/>
                    </a:solidFill>
                  </a:tcPr>
                </a:tc>
                <a:extLst>
                  <a:ext uri="{0D108BD9-81ED-4DB2-BD59-A6C34878D82A}">
                    <a16:rowId xmlns:a16="http://schemas.microsoft.com/office/drawing/2014/main" xmlns="" val="10002"/>
                  </a:ext>
                </a:extLst>
              </a:tr>
              <a:tr h="190500">
                <a:tc>
                  <a:txBody>
                    <a:bodyPr/>
                    <a:lstStyle/>
                    <a:p>
                      <a:pPr algn="l" fontAlgn="b"/>
                      <a:r>
                        <a:rPr lang="en-US" sz="1600" b="0" i="0" u="none" strike="noStrike" dirty="0">
                          <a:solidFill>
                            <a:srgbClr val="000000"/>
                          </a:solidFill>
                          <a:effectLst/>
                          <a:latin typeface="Calibri" panose="020F0502020204030204" pitchFamily="34" charset="0"/>
                        </a:rPr>
                        <a:t>3</a:t>
                      </a:r>
                    </a:p>
                  </a:txBody>
                  <a:tcPr marL="9525" marR="9525" marT="9525" marB="0" anchor="b">
                    <a:solidFill>
                      <a:schemeClr val="bg1"/>
                    </a:solidFill>
                  </a:tcPr>
                </a:tc>
                <a:tc>
                  <a:txBody>
                    <a:bodyPr/>
                    <a:lstStyle/>
                    <a:p>
                      <a:pPr algn="l" fontAlgn="b"/>
                      <a:r>
                        <a:rPr lang="en-US" sz="1600" u="none" strike="noStrike" dirty="0">
                          <a:effectLst/>
                        </a:rPr>
                        <a:t>WOS:000224556800011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Fiction, Creative Prose</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15-Oct</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2004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35.73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xmlns="" val="10003"/>
                  </a:ext>
                </a:extLst>
              </a:tr>
              <a:tr h="190500">
                <a:tc>
                  <a:txBody>
                    <a:bodyPr/>
                    <a:lstStyle/>
                    <a:p>
                      <a:pPr algn="l" fontAlgn="b"/>
                      <a:r>
                        <a:rPr lang="en-US" sz="1600" b="0" i="0" u="none" strike="noStrike" dirty="0">
                          <a:solidFill>
                            <a:srgbClr val="000000"/>
                          </a:solidFill>
                          <a:effectLst/>
                          <a:latin typeface="Calibri" panose="020F0502020204030204" pitchFamily="34" charset="0"/>
                        </a:rPr>
                        <a:t>4</a:t>
                      </a:r>
                    </a:p>
                  </a:txBody>
                  <a:tcPr marL="9525" marR="9525" marT="9525" marB="0" anchor="b">
                    <a:solidFill>
                      <a:schemeClr val="bg1"/>
                    </a:solidFill>
                  </a:tcPr>
                </a:tc>
                <a:tc>
                  <a:txBody>
                    <a:bodyPr/>
                    <a:lstStyle/>
                    <a:p>
                      <a:pPr algn="l" fontAlgn="b"/>
                      <a:r>
                        <a:rPr lang="en-US" sz="1600" u="none" strike="noStrike" dirty="0">
                          <a:effectLst/>
                        </a:rPr>
                        <a:t>WOS:000338293000008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Book</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15</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4.85</a:t>
                      </a:r>
                    </a:p>
                  </a:txBody>
                  <a:tcPr marL="9525" marR="9525" marT="9525" marB="0" anchor="b">
                    <a:solidFill>
                      <a:schemeClr val="bg1"/>
                    </a:solidFill>
                  </a:tcPr>
                </a:tc>
                <a:extLst>
                  <a:ext uri="{0D108BD9-81ED-4DB2-BD59-A6C34878D82A}">
                    <a16:rowId xmlns:a16="http://schemas.microsoft.com/office/drawing/2014/main" xmlns="" val="10004"/>
                  </a:ext>
                </a:extLst>
              </a:tr>
              <a:tr h="190500">
                <a:tc>
                  <a:txBody>
                    <a:bodyPr/>
                    <a:lstStyle/>
                    <a:p>
                      <a:pPr algn="l" fontAlgn="b"/>
                      <a:r>
                        <a:rPr lang="en-US" sz="1600" b="0" i="0" u="none" strike="noStrike" dirty="0">
                          <a:solidFill>
                            <a:srgbClr val="000000"/>
                          </a:solidFill>
                          <a:effectLst/>
                          <a:latin typeface="Calibri" panose="020F0502020204030204" pitchFamily="34" charset="0"/>
                        </a:rPr>
                        <a:t>5</a:t>
                      </a:r>
                    </a:p>
                  </a:txBody>
                  <a:tcPr marL="9525" marR="9525" marT="9525" marB="0" anchor="b">
                    <a:solidFill>
                      <a:schemeClr val="bg1"/>
                    </a:solidFill>
                  </a:tcPr>
                </a:tc>
                <a:tc>
                  <a:txBody>
                    <a:bodyPr/>
                    <a:lstStyle/>
                    <a:p>
                      <a:pPr algn="l" fontAlgn="b"/>
                      <a:r>
                        <a:rPr lang="en-US" sz="1600" u="none" strike="noStrike" dirty="0">
                          <a:effectLst/>
                        </a:rPr>
                        <a:t>WOS:000334291400011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Article; Book Chapter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10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0.75</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xmlns="" val="10005"/>
                  </a:ext>
                </a:extLst>
              </a:tr>
              <a:tr h="190500">
                <a:tc>
                  <a:txBody>
                    <a:bodyPr/>
                    <a:lstStyle/>
                    <a:p>
                      <a:pPr algn="l" fontAlgn="b"/>
                      <a:r>
                        <a:rPr lang="en-US" sz="1600" b="0" i="0" u="none" strike="noStrike" dirty="0">
                          <a:solidFill>
                            <a:srgbClr val="000000"/>
                          </a:solidFill>
                          <a:effectLst/>
                          <a:latin typeface="Calibri" panose="020F0502020204030204" pitchFamily="34" charset="0"/>
                        </a:rPr>
                        <a:t>6</a:t>
                      </a:r>
                    </a:p>
                  </a:txBody>
                  <a:tcPr marL="9525" marR="9525" marT="9525" marB="0" anchor="b">
                    <a:solidFill>
                      <a:schemeClr val="bg1"/>
                    </a:solidFill>
                  </a:tcPr>
                </a:tc>
                <a:tc>
                  <a:txBody>
                    <a:bodyPr/>
                    <a:lstStyle/>
                    <a:p>
                      <a:pPr algn="l" fontAlgn="b"/>
                      <a:r>
                        <a:rPr lang="en-US" sz="1600" u="none" strike="noStrike" dirty="0">
                          <a:effectLst/>
                        </a:rPr>
                        <a:t>WOS:000317620500005</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23434901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Editorial Material</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APR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118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kern="1200" dirty="0">
                          <a:solidFill>
                            <a:schemeClr val="tx1"/>
                          </a:solidFill>
                          <a:effectLst/>
                          <a:latin typeface="+mn-lt"/>
                          <a:ea typeface="+mn-ea"/>
                          <a:cs typeface="+mn-cs"/>
                        </a:rPr>
                        <a:t>107</a:t>
                      </a:r>
                    </a:p>
                  </a:txBody>
                  <a:tcPr marL="9525" marR="9525" marT="9525" marB="0" anchor="b">
                    <a:solidFill>
                      <a:schemeClr val="bg1"/>
                    </a:solidFill>
                  </a:tcPr>
                </a:tc>
                <a:tc>
                  <a:txBody>
                    <a:bodyPr/>
                    <a:lstStyle/>
                    <a:p>
                      <a:pPr algn="r" fontAlgn="b"/>
                      <a:r>
                        <a:rPr lang="en-US" sz="1600" u="none" strike="noStrike" kern="1200" dirty="0">
                          <a:solidFill>
                            <a:schemeClr val="tx1"/>
                          </a:solidFill>
                          <a:effectLst/>
                          <a:latin typeface="+mn-lt"/>
                          <a:ea typeface="+mn-ea"/>
                          <a:cs typeface="+mn-cs"/>
                        </a:rPr>
                        <a:t>24.05</a:t>
                      </a:r>
                    </a:p>
                  </a:txBody>
                  <a:tcPr marL="9525" marR="9525" marT="9525" marB="0" anchor="b">
                    <a:solidFill>
                      <a:schemeClr val="bg1"/>
                    </a:solidFill>
                  </a:tcPr>
                </a:tc>
                <a:extLst>
                  <a:ext uri="{0D108BD9-81ED-4DB2-BD59-A6C34878D82A}">
                    <a16:rowId xmlns:a16="http://schemas.microsoft.com/office/drawing/2014/main" xmlns="" val="10006"/>
                  </a:ext>
                </a:extLst>
              </a:tr>
              <a:tr h="190500">
                <a:tc>
                  <a:txBody>
                    <a:bodyPr/>
                    <a:lstStyle/>
                    <a:p>
                      <a:pPr algn="l" fontAlgn="b"/>
                      <a:r>
                        <a:rPr lang="en-US" sz="1600" b="0" i="0" u="none" strike="noStrike" dirty="0">
                          <a:solidFill>
                            <a:srgbClr val="000000"/>
                          </a:solidFill>
                          <a:effectLst/>
                          <a:latin typeface="Calibri" panose="020F0502020204030204" pitchFamily="34" charset="0"/>
                        </a:rPr>
                        <a:t>7</a:t>
                      </a:r>
                    </a:p>
                  </a:txBody>
                  <a:tcPr marL="9525" marR="9525" marT="9525" marB="0" anchor="b">
                    <a:solidFill>
                      <a:schemeClr val="bg1"/>
                    </a:solidFill>
                  </a:tcPr>
                </a:tc>
                <a:tc>
                  <a:txBody>
                    <a:bodyPr/>
                    <a:lstStyle/>
                    <a:p>
                      <a:pPr algn="l" fontAlgn="b"/>
                      <a:r>
                        <a:rPr lang="en-US" sz="1600" u="none" strike="noStrike" dirty="0">
                          <a:effectLst/>
                        </a:rPr>
                        <a:t>WOS:000326732800017</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24169299</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Book Review</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NOV</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0</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0</a:t>
                      </a:r>
                    </a:p>
                  </a:txBody>
                  <a:tcPr marL="9525" marR="9525" marT="9525" marB="0" anchor="b">
                    <a:solidFill>
                      <a:schemeClr val="bg1"/>
                    </a:solidFill>
                  </a:tcPr>
                </a:tc>
                <a:extLst>
                  <a:ext uri="{0D108BD9-81ED-4DB2-BD59-A6C34878D82A}">
                    <a16:rowId xmlns:a16="http://schemas.microsoft.com/office/drawing/2014/main" xmlns="" val="10007"/>
                  </a:ext>
                </a:extLst>
              </a:tr>
              <a:tr h="190500">
                <a:tc>
                  <a:txBody>
                    <a:bodyPr/>
                    <a:lstStyle/>
                    <a:p>
                      <a:pPr algn="l" fontAlgn="b"/>
                      <a:r>
                        <a:rPr lang="en-US" sz="1600" b="0" i="0" u="none" strike="noStrike" dirty="0">
                          <a:solidFill>
                            <a:srgbClr val="000000"/>
                          </a:solidFill>
                          <a:effectLst/>
                          <a:latin typeface="Calibri" panose="020F0502020204030204" pitchFamily="34" charset="0"/>
                        </a:rPr>
                        <a:t>8</a:t>
                      </a:r>
                    </a:p>
                  </a:txBody>
                  <a:tcPr marL="9525" marR="9525" marT="9525" marB="0" anchor="b">
                    <a:solidFill>
                      <a:schemeClr val="bg1"/>
                    </a:solidFill>
                  </a:tcPr>
                </a:tc>
                <a:tc>
                  <a:txBody>
                    <a:bodyPr/>
                    <a:lstStyle/>
                    <a:p>
                      <a:pPr algn="l" fontAlgn="b"/>
                      <a:r>
                        <a:rPr lang="en-US" sz="1600" u="none" strike="noStrike" dirty="0">
                          <a:effectLst/>
                        </a:rPr>
                        <a:t>WOS:000329186700018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24190113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Letter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20-Dec</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0.28</a:t>
                      </a:r>
                    </a:p>
                  </a:txBody>
                  <a:tcPr marL="9525" marR="9525" marT="9525" marB="0" anchor="b">
                    <a:solidFill>
                      <a:schemeClr val="bg1"/>
                    </a:solidFill>
                  </a:tcPr>
                </a:tc>
                <a:extLst>
                  <a:ext uri="{0D108BD9-81ED-4DB2-BD59-A6C34878D82A}">
                    <a16:rowId xmlns:a16="http://schemas.microsoft.com/office/drawing/2014/main" xmlns="" val="10008"/>
                  </a:ext>
                </a:extLst>
              </a:tr>
              <a:tr h="190500">
                <a:tc>
                  <a:txBody>
                    <a:bodyPr/>
                    <a:lstStyle/>
                    <a:p>
                      <a:pPr algn="l" fontAlgn="b"/>
                      <a:r>
                        <a:rPr lang="en-US" sz="1600" b="0" i="0" u="none" strike="noStrike" dirty="0">
                          <a:solidFill>
                            <a:srgbClr val="000000"/>
                          </a:solidFill>
                          <a:effectLst/>
                          <a:latin typeface="Calibri" panose="020F0502020204030204" pitchFamily="34" charset="0"/>
                        </a:rPr>
                        <a:t>9</a:t>
                      </a:r>
                    </a:p>
                  </a:txBody>
                  <a:tcPr marL="9525" marR="9525" marT="9525" marB="0" anchor="b">
                    <a:solidFill>
                      <a:schemeClr val="bg1"/>
                    </a:solidFill>
                  </a:tcPr>
                </a:tc>
                <a:tc>
                  <a:txBody>
                    <a:bodyPr/>
                    <a:lstStyle/>
                    <a:p>
                      <a:pPr algn="l" fontAlgn="b"/>
                      <a:r>
                        <a:rPr lang="en-US" sz="1600" u="none" strike="noStrike" dirty="0">
                          <a:effectLst/>
                        </a:rPr>
                        <a:t>WOS:000329602600008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24332300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Editorial Material</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31-Dec</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10</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2.7</a:t>
                      </a:r>
                    </a:p>
                  </a:txBody>
                  <a:tcPr marL="9525" marR="9525" marT="9525" marB="0" anchor="b">
                    <a:solidFill>
                      <a:schemeClr val="bg1"/>
                    </a:solidFill>
                  </a:tcPr>
                </a:tc>
                <a:extLst>
                  <a:ext uri="{0D108BD9-81ED-4DB2-BD59-A6C34878D82A}">
                    <a16:rowId xmlns:a16="http://schemas.microsoft.com/office/drawing/2014/main" xmlns="" val="10009"/>
                  </a:ext>
                </a:extLst>
              </a:tr>
              <a:tr h="190500">
                <a:tc>
                  <a:txBody>
                    <a:bodyPr/>
                    <a:lstStyle/>
                    <a:p>
                      <a:pPr algn="l" fontAlgn="b"/>
                      <a:r>
                        <a:rPr lang="en-US" sz="1600" b="0" i="0" u="none" strike="noStrike" dirty="0">
                          <a:solidFill>
                            <a:srgbClr val="000000"/>
                          </a:solidFill>
                          <a:effectLst/>
                          <a:latin typeface="Calibri" panose="020F0502020204030204" pitchFamily="34" charset="0"/>
                        </a:rPr>
                        <a:t>10</a:t>
                      </a:r>
                    </a:p>
                  </a:txBody>
                  <a:tcPr marL="9525" marR="9525" marT="9525" marB="0" anchor="b">
                    <a:solidFill>
                      <a:schemeClr val="bg1"/>
                    </a:solidFill>
                  </a:tcPr>
                </a:tc>
                <a:tc>
                  <a:txBody>
                    <a:bodyPr/>
                    <a:lstStyle/>
                    <a:p>
                      <a:pPr algn="l" fontAlgn="b"/>
                      <a:r>
                        <a:rPr lang="en-US" sz="1600" u="none" strike="noStrike" dirty="0">
                          <a:effectLst/>
                        </a:rPr>
                        <a:t>WOS:000342983200002</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25321898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News Item</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15-Oct</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1.23</a:t>
                      </a:r>
                    </a:p>
                  </a:txBody>
                  <a:tcPr marL="9525" marR="9525" marT="9525" marB="0" anchor="b">
                    <a:solidFill>
                      <a:schemeClr val="bg1"/>
                    </a:solidFill>
                  </a:tcPr>
                </a:tc>
                <a:extLst>
                  <a:ext uri="{0D108BD9-81ED-4DB2-BD59-A6C34878D82A}">
                    <a16:rowId xmlns:a16="http://schemas.microsoft.com/office/drawing/2014/main" xmlns="" val="10010"/>
                  </a:ext>
                </a:extLst>
              </a:tr>
              <a:tr h="190500">
                <a:tc>
                  <a:txBody>
                    <a:bodyPr/>
                    <a:lstStyle/>
                    <a:p>
                      <a:pPr algn="l" fontAlgn="b"/>
                      <a:r>
                        <a:rPr lang="en-US" sz="1600" b="0" i="0" u="none" strike="noStrike" dirty="0">
                          <a:solidFill>
                            <a:srgbClr val="000000"/>
                          </a:solidFill>
                          <a:effectLst/>
                          <a:latin typeface="Calibri" panose="020F0502020204030204" pitchFamily="34" charset="0"/>
                        </a:rPr>
                        <a:t>11</a:t>
                      </a:r>
                    </a:p>
                  </a:txBody>
                  <a:tcPr marL="9525" marR="9525" marT="9525" marB="0" anchor="b">
                    <a:solidFill>
                      <a:schemeClr val="bg1"/>
                    </a:solidFill>
                  </a:tcPr>
                </a:tc>
                <a:tc>
                  <a:txBody>
                    <a:bodyPr/>
                    <a:lstStyle/>
                    <a:p>
                      <a:pPr algn="l" fontAlgn="b"/>
                      <a:r>
                        <a:rPr lang="en-US" sz="1600" u="none" strike="noStrike" dirty="0">
                          <a:effectLst/>
                        </a:rPr>
                        <a:t>WOS:000371052700001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Hardware Review</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2016</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xmlns="" val="10011"/>
                  </a:ext>
                </a:extLst>
              </a:tr>
              <a:tr h="190500">
                <a:tc>
                  <a:txBody>
                    <a:bodyPr/>
                    <a:lstStyle/>
                    <a:p>
                      <a:pPr algn="l" fontAlgn="b"/>
                      <a:r>
                        <a:rPr lang="en-US" sz="1600" b="0" i="0" u="none" strike="noStrike" dirty="0">
                          <a:solidFill>
                            <a:srgbClr val="000000"/>
                          </a:solidFill>
                          <a:effectLst/>
                          <a:latin typeface="Calibri" panose="020F0502020204030204" pitchFamily="34" charset="0"/>
                        </a:rPr>
                        <a:t>12</a:t>
                      </a:r>
                    </a:p>
                  </a:txBody>
                  <a:tcPr marL="9525" marR="9525" marT="9525" marB="0" anchor="b">
                    <a:solidFill>
                      <a:schemeClr val="bg1"/>
                    </a:solidFill>
                  </a:tcPr>
                </a:tc>
                <a:tc>
                  <a:txBody>
                    <a:bodyPr/>
                    <a:lstStyle/>
                    <a:p>
                      <a:pPr algn="l" fontAlgn="b"/>
                      <a:r>
                        <a:rPr lang="en-US" sz="1600" u="none" strike="noStrike" dirty="0">
                          <a:effectLst/>
                        </a:rPr>
                        <a:t>WOS:000397139900020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 Exhibit Review</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2016</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13</a:t>
                      </a:r>
                    </a:p>
                  </a:txBody>
                  <a:tcPr marL="9525" marR="9525" marT="9525" marB="0" anchor="b">
                    <a:solidFill>
                      <a:schemeClr val="bg1"/>
                    </a:solidFill>
                  </a:tcPr>
                </a:tc>
                <a:extLst>
                  <a:ext uri="{0D108BD9-81ED-4DB2-BD59-A6C34878D82A}">
                    <a16:rowId xmlns:a16="http://schemas.microsoft.com/office/drawing/2014/main" xmlns="" val="10012"/>
                  </a:ext>
                </a:extLst>
              </a:tr>
              <a:tr h="190500">
                <a:tc>
                  <a:txBody>
                    <a:bodyPr/>
                    <a:lstStyle/>
                    <a:p>
                      <a:pPr algn="l" fontAlgn="b"/>
                      <a:r>
                        <a:rPr lang="en-US" sz="1600" b="0" i="0" u="none" strike="noStrike" dirty="0">
                          <a:solidFill>
                            <a:srgbClr val="000000"/>
                          </a:solidFill>
                          <a:effectLst/>
                          <a:latin typeface="Calibri" panose="020F0502020204030204" pitchFamily="34" charset="0"/>
                        </a:rPr>
                        <a:t>13</a:t>
                      </a:r>
                    </a:p>
                  </a:txBody>
                  <a:tcPr marL="9525" marR="9525" marT="9525" marB="0" anchor="b">
                    <a:solidFill>
                      <a:schemeClr val="bg1"/>
                    </a:solidFill>
                  </a:tcPr>
                </a:tc>
                <a:tc>
                  <a:txBody>
                    <a:bodyPr/>
                    <a:lstStyle/>
                    <a:p>
                      <a:pPr algn="l" fontAlgn="b"/>
                      <a:r>
                        <a:rPr lang="en-US" sz="1600" u="none" strike="noStrike" dirty="0">
                          <a:effectLst/>
                        </a:rPr>
                        <a:t>WOS:000375412600041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26797947</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Article; Proceedings Paper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MAY</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2016</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0.71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xmlns="" val="10013"/>
                  </a:ext>
                </a:extLst>
              </a:tr>
              <a:tr h="163260">
                <a:tc>
                  <a:txBody>
                    <a:bodyPr/>
                    <a:lstStyle/>
                    <a:p>
                      <a:pPr algn="l" fontAlgn="b"/>
                      <a:r>
                        <a:rPr lang="en-US" sz="1600" b="0" i="0" u="none" strike="noStrike" dirty="0">
                          <a:solidFill>
                            <a:srgbClr val="000000"/>
                          </a:solidFill>
                          <a:effectLst/>
                          <a:latin typeface="Calibri" panose="020F0502020204030204" pitchFamily="34" charset="0"/>
                        </a:rPr>
                        <a:t>14</a:t>
                      </a:r>
                    </a:p>
                  </a:txBody>
                  <a:tcPr marL="9525" marR="9525" marT="9525" marB="0" anchor="b">
                    <a:solidFill>
                      <a:schemeClr val="bg1"/>
                    </a:solidFill>
                  </a:tcPr>
                </a:tc>
                <a:tc>
                  <a:txBody>
                    <a:bodyPr/>
                    <a:lstStyle/>
                    <a:p>
                      <a:pPr algn="l" fontAlgn="b"/>
                      <a:r>
                        <a:rPr lang="en-US" sz="1600" u="none" strike="noStrike" dirty="0">
                          <a:effectLst/>
                        </a:rPr>
                        <a:t>WOS:000394271200009</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27660400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Article</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MAR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2017</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0</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0</a:t>
                      </a:r>
                    </a:p>
                  </a:txBody>
                  <a:tcPr marL="9525" marR="9525" marT="9525" marB="0" anchor="b">
                    <a:solidFill>
                      <a:schemeClr val="bg1"/>
                    </a:solidFill>
                  </a:tcPr>
                </a:tc>
                <a:extLst>
                  <a:ext uri="{0D108BD9-81ED-4DB2-BD59-A6C34878D82A}">
                    <a16:rowId xmlns:a16="http://schemas.microsoft.com/office/drawing/2014/main" xmlns="" val="10014"/>
                  </a:ext>
                </a:extLst>
              </a:tr>
              <a:tr h="190500">
                <a:tc>
                  <a:txBody>
                    <a:bodyPr/>
                    <a:lstStyle/>
                    <a:p>
                      <a:pPr algn="l" fontAlgn="b"/>
                      <a:r>
                        <a:rPr lang="en-US" sz="1600" b="0" i="0" u="none" strike="noStrike" dirty="0">
                          <a:solidFill>
                            <a:srgbClr val="000000"/>
                          </a:solidFill>
                          <a:effectLst/>
                          <a:latin typeface="Calibri" panose="020F0502020204030204" pitchFamily="34" charset="0"/>
                        </a:rPr>
                        <a:t>15</a:t>
                      </a:r>
                    </a:p>
                  </a:txBody>
                  <a:tcPr marL="9525" marR="9525" marT="9525" marB="0" anchor="b">
                    <a:solidFill>
                      <a:schemeClr val="bg1"/>
                    </a:solidFill>
                  </a:tcPr>
                </a:tc>
                <a:tc>
                  <a:txBody>
                    <a:bodyPr/>
                    <a:lstStyle/>
                    <a:p>
                      <a:pPr algn="l" fontAlgn="b"/>
                      <a:r>
                        <a:rPr lang="en-US" sz="1600" u="none" strike="noStrike" dirty="0">
                          <a:effectLst/>
                        </a:rPr>
                        <a:t>WOS:000395068500001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28248929</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Article; Data Paper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1-Mar</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2017</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4</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2.29</a:t>
                      </a:r>
                    </a:p>
                  </a:txBody>
                  <a:tcPr marL="9525" marR="9525" marT="9525" marB="0" anchor="b">
                    <a:solidFill>
                      <a:schemeClr val="bg1"/>
                    </a:solidFill>
                  </a:tcPr>
                </a:tc>
                <a:extLst>
                  <a:ext uri="{0D108BD9-81ED-4DB2-BD59-A6C34878D82A}">
                    <a16:rowId xmlns:a16="http://schemas.microsoft.com/office/drawing/2014/main" xmlns="" val="10015"/>
                  </a:ext>
                </a:extLst>
              </a:tr>
              <a:tr h="190500">
                <a:tc>
                  <a:txBody>
                    <a:bodyPr/>
                    <a:lstStyle/>
                    <a:p>
                      <a:pPr algn="l" fontAlgn="b"/>
                      <a:r>
                        <a:rPr lang="en-US" sz="1600" b="0" i="0" u="none" strike="noStrike" dirty="0">
                          <a:solidFill>
                            <a:srgbClr val="000000"/>
                          </a:solidFill>
                          <a:effectLst/>
                          <a:latin typeface="Calibri" panose="020F0502020204030204" pitchFamily="34" charset="0"/>
                        </a:rPr>
                        <a:t>16</a:t>
                      </a:r>
                    </a:p>
                  </a:txBody>
                  <a:tcPr marL="9525" marR="9525" marT="9525" marB="0" anchor="b">
                    <a:solidFill>
                      <a:schemeClr val="bg1"/>
                    </a:solidFill>
                  </a:tcPr>
                </a:tc>
                <a:tc>
                  <a:txBody>
                    <a:bodyPr/>
                    <a:lstStyle/>
                    <a:p>
                      <a:pPr algn="l" fontAlgn="b"/>
                      <a:r>
                        <a:rPr lang="en-US" sz="1600" u="none" strike="noStrike" dirty="0">
                          <a:effectLst/>
                        </a:rPr>
                        <a:t>WOS:000430797600056</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29323724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Article</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l" fontAlgn="b"/>
                      <a:r>
                        <a:rPr lang="en-US" sz="1600" u="none" strike="noStrike" dirty="0">
                          <a:effectLst/>
                        </a:rPr>
                        <a:t>AUG</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2018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u="none" strike="noStrike" dirty="0">
                          <a:effectLst/>
                        </a:rPr>
                        <a:t>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r" fontAlgn="b"/>
                      <a:r>
                        <a:rPr lang="en-US" sz="1600" b="0" i="0" u="none" strike="noStrike" dirty="0" smtClean="0">
                          <a:solidFill>
                            <a:srgbClr val="000000"/>
                          </a:solidFill>
                          <a:effectLst/>
                          <a:latin typeface="Calibri" panose="020F0502020204030204" pitchFamily="34" charset="0"/>
                        </a:rPr>
                        <a:t>n/a</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xmlns="" val="10016"/>
                  </a:ext>
                </a:extLst>
              </a:tr>
            </a:tbl>
          </a:graphicData>
        </a:graphic>
      </p:graphicFrame>
      <p:sp>
        <p:nvSpPr>
          <p:cNvPr id="2" name="TextBox 1"/>
          <p:cNvSpPr txBox="1"/>
          <p:nvPr/>
        </p:nvSpPr>
        <p:spPr>
          <a:xfrm>
            <a:off x="257174" y="5610225"/>
            <a:ext cx="11591926" cy="274320"/>
          </a:xfrm>
          <a:prstGeom prst="rect">
            <a:avLst/>
          </a:prstGeom>
          <a:noFill/>
          <a:ln w="57150">
            <a:solidFill>
              <a:srgbClr val="FF0000"/>
            </a:solidFill>
          </a:ln>
        </p:spPr>
        <p:txBody>
          <a:bodyPr wrap="square" rtlCol="0">
            <a:spAutoFit/>
          </a:bodyPr>
          <a:lstStyle/>
          <a:p>
            <a:endParaRPr lang="en-US" dirty="0"/>
          </a:p>
        </p:txBody>
      </p:sp>
      <p:sp>
        <p:nvSpPr>
          <p:cNvPr id="4" name="Rectangle 3"/>
          <p:cNvSpPr/>
          <p:nvPr/>
        </p:nvSpPr>
        <p:spPr>
          <a:xfrm>
            <a:off x="0" y="-76200"/>
            <a:ext cx="12192000" cy="1133475"/>
          </a:xfrm>
          <a:prstGeom prst="rect">
            <a:avLst/>
          </a:prstGeom>
          <a:solidFill>
            <a:srgbClr val="66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a:spLocks noGrp="1"/>
          </p:cNvSpPr>
          <p:nvPr>
            <p:ph type="title"/>
          </p:nvPr>
        </p:nvSpPr>
        <p:spPr>
          <a:xfrm>
            <a:off x="447675" y="-76200"/>
            <a:ext cx="10515600" cy="1325563"/>
          </a:xfrm>
        </p:spPr>
        <p:txBody>
          <a:bodyPr/>
          <a:lstStyle/>
          <a:p>
            <a:r>
              <a:rPr lang="en-US" dirty="0" err="1">
                <a:solidFill>
                  <a:schemeClr val="bg1"/>
                </a:solidFill>
                <a:latin typeface="Adobe Fan Heiti Std B" panose="020B0700000000000000" pitchFamily="34" charset="-128"/>
                <a:ea typeface="Adobe Fan Heiti Std B" panose="020B0700000000000000" pitchFamily="34" charset="-128"/>
              </a:rPr>
              <a:t>CNCI</a:t>
            </a:r>
            <a:r>
              <a:rPr lang="en-US" dirty="0">
                <a:solidFill>
                  <a:schemeClr val="bg1"/>
                </a:solidFill>
                <a:latin typeface="Adobe Fan Heiti Std B" panose="020B0700000000000000" pitchFamily="34" charset="-128"/>
                <a:ea typeface="Adobe Fan Heiti Std B" panose="020B0700000000000000" pitchFamily="34" charset="-128"/>
              </a:rPr>
              <a:t> first look</a:t>
            </a:r>
          </a:p>
        </p:txBody>
      </p:sp>
    </p:spTree>
    <p:extLst>
      <p:ext uri="{BB962C8B-B14F-4D97-AF65-F5344CB8AC3E}">
        <p14:creationId xmlns:p14="http://schemas.microsoft.com/office/powerpoint/2010/main" val="29383399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98867" y="1545322"/>
            <a:ext cx="4505325" cy="4675188"/>
          </a:xfrm>
        </p:spPr>
        <p:txBody>
          <a:bodyPr vert="horz" lIns="91440" tIns="45720" rIns="91440" bIns="45720" rtlCol="0" anchor="t">
            <a:normAutofit lnSpcReduction="10000"/>
          </a:bodyPr>
          <a:lstStyle/>
          <a:p>
            <a:pPr marL="0" indent="0">
              <a:buNone/>
            </a:pPr>
            <a:r>
              <a:rPr lang="en-US" sz="2400" dirty="0">
                <a:latin typeface="Adobe Fan Heiti Std B" panose="020B0700000000000000" pitchFamily="34" charset="-128"/>
                <a:ea typeface="Adobe Fan Heiti Std B" panose="020B0700000000000000" pitchFamily="34" charset="-128"/>
              </a:rPr>
              <a:t>Non-citable items?</a:t>
            </a:r>
          </a:p>
          <a:p>
            <a:r>
              <a:rPr lang="en-US" sz="1800" dirty="0">
                <a:latin typeface="Adobe Fan Heiti Std B" panose="020B0700000000000000" pitchFamily="34" charset="-128"/>
                <a:ea typeface="Adobe Fan Heiti Std B" panose="020B0700000000000000" pitchFamily="34" charset="-128"/>
              </a:rPr>
              <a:t>Citable Items are considered the substantive articles that contribute to the body of scholarship in a particular research field and those most likely to be cited by other articles. </a:t>
            </a:r>
          </a:p>
          <a:p>
            <a:r>
              <a:rPr lang="en-US" sz="1800" dirty="0">
                <a:latin typeface="Adobe Fan Heiti Std B" panose="020B0700000000000000" pitchFamily="34" charset="-128"/>
                <a:ea typeface="Adobe Fan Heiti Std B" panose="020B0700000000000000" pitchFamily="34" charset="-128"/>
              </a:rPr>
              <a:t>Citable items include: articles, reviews, letters, and proceedings papers (CWTS includes letters)</a:t>
            </a:r>
          </a:p>
          <a:p>
            <a:r>
              <a:rPr lang="en-US" sz="1800" dirty="0">
                <a:latin typeface="Adobe Fan Heiti Std B" panose="020B0700000000000000" pitchFamily="34" charset="-128"/>
                <a:ea typeface="Adobe Fan Heiti Std B" panose="020B0700000000000000" pitchFamily="34" charset="-128"/>
              </a:rPr>
              <a:t>Non-citable items include: editorials, letters to the editor, news items, and meeting abstracts </a:t>
            </a:r>
          </a:p>
          <a:p>
            <a:r>
              <a:rPr lang="en-US" sz="1800" dirty="0">
                <a:latin typeface="Adobe Fan Heiti Std B" panose="020B0700000000000000" pitchFamily="34" charset="-128"/>
                <a:ea typeface="Adobe Fan Heiti Std B" panose="020B0700000000000000" pitchFamily="34" charset="-128"/>
              </a:rPr>
              <a:t>Consider removing non-citable items in your analysis. . .</a:t>
            </a:r>
          </a:p>
          <a:p>
            <a:r>
              <a:rPr lang="en-US" sz="1800" dirty="0">
                <a:latin typeface="Adobe Fan Heiti Std B" panose="020B0700000000000000" pitchFamily="34" charset="-128"/>
                <a:ea typeface="Adobe Fan Heiti Std B" panose="020B0700000000000000" pitchFamily="34" charset="-128"/>
              </a:rPr>
              <a:t>Consider stating </a:t>
            </a:r>
            <a:r>
              <a:rPr lang="en-US" sz="1800" dirty="0">
                <a:ea typeface="Adobe Fan Heiti Std B" panose="020B0700000000000000" pitchFamily="34" charset="-128"/>
              </a:rPr>
              <a:t>“</a:t>
            </a:r>
            <a:r>
              <a:rPr lang="en-US" sz="1800" dirty="0">
                <a:latin typeface="Adobe Fan Heiti Std B" panose="020B0700000000000000" pitchFamily="34" charset="-128"/>
                <a:ea typeface="Adobe Fan Heiti Std B" panose="020B0700000000000000" pitchFamily="34" charset="-128"/>
              </a:rPr>
              <a:t>the average CNCI of citable items in the dataset is 5.04</a:t>
            </a:r>
            <a:r>
              <a:rPr lang="en-US" sz="1800" dirty="0">
                <a:ea typeface="Adobe Fan Heiti Std B" panose="020B0700000000000000" pitchFamily="34" charset="-128"/>
              </a:rPr>
              <a:t>”</a:t>
            </a:r>
            <a:endParaRPr lang="en-US" dirty="0">
              <a:ea typeface="Adobe Fan Heiti Std B" panose="020B0700000000000000" pitchFamily="34" charset="-128"/>
            </a:endParaRPr>
          </a:p>
          <a:p>
            <a:pPr marL="0" indent="0">
              <a:buNone/>
            </a:pPr>
            <a:endParaRPr lang="en-US" dirty="0">
              <a:latin typeface="Adobe Fan Heiti Std B" panose="020B0700000000000000" pitchFamily="34" charset="-128"/>
              <a:ea typeface="Adobe Fan Heiti Std B" panose="020B0700000000000000" pitchFamily="34" charset="-128"/>
            </a:endParaRPr>
          </a:p>
        </p:txBody>
      </p:sp>
      <p:sp>
        <p:nvSpPr>
          <p:cNvPr id="5" name="Rectangle 4"/>
          <p:cNvSpPr/>
          <p:nvPr/>
        </p:nvSpPr>
        <p:spPr>
          <a:xfrm>
            <a:off x="542924" y="6058585"/>
            <a:ext cx="10810875" cy="646331"/>
          </a:xfrm>
          <a:prstGeom prst="rect">
            <a:avLst/>
          </a:prstGeom>
        </p:spPr>
        <p:txBody>
          <a:bodyPr wrap="square">
            <a:spAutoFit/>
          </a:bodyPr>
          <a:lstStyle/>
          <a:p>
            <a:r>
              <a:rPr lang="en-US" dirty="0"/>
              <a:t>Reference: About Citable Items. </a:t>
            </a:r>
            <a:r>
              <a:rPr lang="en-US" dirty="0" err="1"/>
              <a:t>InCites</a:t>
            </a:r>
            <a:r>
              <a:rPr lang="en-US" dirty="0"/>
              <a:t> Essential Science Indicators Help. Available at: </a:t>
            </a:r>
            <a:r>
              <a:rPr lang="en-US" dirty="0">
                <a:hlinkClick r:id="rId3"/>
              </a:rPr>
              <a:t>http://ipscience-help.thomsonreuters.com/incitesLiveESI/9607-TRS.html </a:t>
            </a:r>
            <a:endParaRPr lang="en-US" dirty="0"/>
          </a:p>
        </p:txBody>
      </p:sp>
      <p:sp>
        <p:nvSpPr>
          <p:cNvPr id="7" name="Rectangle 6"/>
          <p:cNvSpPr/>
          <p:nvPr/>
        </p:nvSpPr>
        <p:spPr>
          <a:xfrm>
            <a:off x="0" y="0"/>
            <a:ext cx="12192000" cy="1243013"/>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266700" y="79375"/>
            <a:ext cx="10515600" cy="1325563"/>
          </a:xfrm>
        </p:spPr>
        <p:txBody>
          <a:bodyPr/>
          <a:lstStyle/>
          <a:p>
            <a:r>
              <a:rPr lang="en-US" dirty="0" err="1">
                <a:solidFill>
                  <a:schemeClr val="bg1"/>
                </a:solidFill>
                <a:latin typeface="Adobe Fan Heiti Std B" panose="020B0700000000000000" pitchFamily="34" charset="-128"/>
                <a:ea typeface="Adobe Fan Heiti Std B" panose="020B0700000000000000" pitchFamily="34" charset="-128"/>
              </a:rPr>
              <a:t>CNCI</a:t>
            </a:r>
            <a:r>
              <a:rPr lang="en-US" dirty="0">
                <a:solidFill>
                  <a:schemeClr val="bg1"/>
                </a:solidFill>
                <a:latin typeface="Adobe Fan Heiti Std B" panose="020B0700000000000000" pitchFamily="34" charset="-128"/>
                <a:ea typeface="Adobe Fan Heiti Std B" panose="020B0700000000000000" pitchFamily="34" charset="-128"/>
              </a:rPr>
              <a:t> and Non-citable Items</a:t>
            </a:r>
          </a:p>
        </p:txBody>
      </p:sp>
      <p:graphicFrame>
        <p:nvGraphicFramePr>
          <p:cNvPr id="9" name="Table 8"/>
          <p:cNvGraphicFramePr>
            <a:graphicFrameLocks noGrp="1"/>
          </p:cNvGraphicFramePr>
          <p:nvPr>
            <p:extLst>
              <p:ext uri="{D42A27DB-BD31-4B8C-83A1-F6EECF244321}">
                <p14:modId xmlns:p14="http://schemas.microsoft.com/office/powerpoint/2010/main" val="3393994729"/>
              </p:ext>
            </p:extLst>
          </p:nvPr>
        </p:nvGraphicFramePr>
        <p:xfrm>
          <a:off x="288924" y="1690688"/>
          <a:ext cx="7245349" cy="4287520"/>
        </p:xfrm>
        <a:graphic>
          <a:graphicData uri="http://schemas.openxmlformats.org/drawingml/2006/table">
            <a:tbl>
              <a:tblPr firstRow="1" bandRow="1">
                <a:tableStyleId>{10A1B5D5-9B99-4C35-A422-299274C87663}</a:tableStyleId>
              </a:tblPr>
              <a:tblGrid>
                <a:gridCol w="933663">
                  <a:extLst>
                    <a:ext uri="{9D8B030D-6E8A-4147-A177-3AD203B41FA5}">
                      <a16:colId xmlns:a16="http://schemas.microsoft.com/office/drawing/2014/main" xmlns="" val="20000"/>
                    </a:ext>
                  </a:extLst>
                </a:gridCol>
                <a:gridCol w="1182849">
                  <a:extLst>
                    <a:ext uri="{9D8B030D-6E8A-4147-A177-3AD203B41FA5}">
                      <a16:colId xmlns:a16="http://schemas.microsoft.com/office/drawing/2014/main" xmlns="" val="20001"/>
                    </a:ext>
                  </a:extLst>
                </a:gridCol>
                <a:gridCol w="1020923">
                  <a:extLst>
                    <a:ext uri="{9D8B030D-6E8A-4147-A177-3AD203B41FA5}">
                      <a16:colId xmlns:a16="http://schemas.microsoft.com/office/drawing/2014/main" xmlns="" val="20002"/>
                    </a:ext>
                  </a:extLst>
                </a:gridCol>
                <a:gridCol w="574141">
                  <a:extLst>
                    <a:ext uri="{9D8B030D-6E8A-4147-A177-3AD203B41FA5}">
                      <a16:colId xmlns:a16="http://schemas.microsoft.com/office/drawing/2014/main" xmlns="" val="20003"/>
                    </a:ext>
                  </a:extLst>
                </a:gridCol>
                <a:gridCol w="1019175">
                  <a:extLst>
                    <a:ext uri="{9D8B030D-6E8A-4147-A177-3AD203B41FA5}">
                      <a16:colId xmlns:a16="http://schemas.microsoft.com/office/drawing/2014/main" xmlns="" val="20004"/>
                    </a:ext>
                  </a:extLst>
                </a:gridCol>
                <a:gridCol w="1284434">
                  <a:extLst>
                    <a:ext uri="{9D8B030D-6E8A-4147-A177-3AD203B41FA5}">
                      <a16:colId xmlns:a16="http://schemas.microsoft.com/office/drawing/2014/main" xmlns="" val="20005"/>
                    </a:ext>
                  </a:extLst>
                </a:gridCol>
                <a:gridCol w="1230164">
                  <a:extLst>
                    <a:ext uri="{9D8B030D-6E8A-4147-A177-3AD203B41FA5}">
                      <a16:colId xmlns:a16="http://schemas.microsoft.com/office/drawing/2014/main" xmlns="" val="20006"/>
                    </a:ext>
                  </a:extLst>
                </a:gridCol>
              </a:tblGrid>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tc>
                  <a:txBody>
                    <a:bodyPr/>
                    <a:lstStyle/>
                    <a:p>
                      <a:r>
                        <a:rPr lang="en-US" sz="1400" dirty="0"/>
                        <a:t>Subject Area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tc>
                  <a:txBody>
                    <a:bodyPr/>
                    <a:lstStyle/>
                    <a:p>
                      <a:r>
                        <a:rPr lang="en-US" sz="1400" dirty="0"/>
                        <a:t>Document </a:t>
                      </a:r>
                    </a:p>
                    <a:p>
                      <a:r>
                        <a:rPr lang="en-US" sz="1400" dirty="0"/>
                        <a:t>Type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tc>
                  <a:txBody>
                    <a:bodyPr/>
                    <a:lstStyle/>
                    <a:p>
                      <a:r>
                        <a:rPr lang="en-US" sz="1400" dirty="0"/>
                        <a:t>Year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tc>
                  <a:txBody>
                    <a:bodyPr/>
                    <a:lstStyle/>
                    <a:p>
                      <a:r>
                        <a:rPr lang="en-US" sz="1400" dirty="0"/>
                        <a:t>Actual # of citations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tc>
                  <a:txBody>
                    <a:bodyPr/>
                    <a:lstStyle/>
                    <a:p>
                      <a:r>
                        <a:rPr lang="en-US" sz="1400" dirty="0"/>
                        <a:t>Expected</a:t>
                      </a:r>
                      <a:r>
                        <a:rPr lang="en-US" sz="1400" baseline="0" dirty="0"/>
                        <a:t> # of citations</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tc>
                  <a:txBody>
                    <a:bodyPr/>
                    <a:lstStyle/>
                    <a:p>
                      <a:r>
                        <a:rPr lang="en-US" sz="1400" dirty="0" err="1"/>
                        <a:t>CNCI</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extLst>
                  <a:ext uri="{0D108BD9-81ED-4DB2-BD59-A6C34878D82A}">
                    <a16:rowId xmlns:a16="http://schemas.microsoft.com/office/drawing/2014/main" xmlns="" val="10000"/>
                  </a:ext>
                </a:extLst>
              </a:tr>
              <a:tr h="370840">
                <a:tc>
                  <a:txBody>
                    <a:bodyPr/>
                    <a:lstStyle/>
                    <a:p>
                      <a:r>
                        <a:rPr lang="en-US" sz="1600" dirty="0"/>
                        <a:t>Paper</a:t>
                      </a:r>
                      <a:r>
                        <a:rPr lang="en-US" sz="1600" baseline="0" dirty="0"/>
                        <a:t> A</a:t>
                      </a:r>
                      <a:endParaRPr lang="en-US" sz="16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Radiology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Poetry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2001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smtClean="0"/>
                        <a:t>0.03</a:t>
                      </a:r>
                      <a:endParaRPr lang="en-US" sz="1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b="1" dirty="0" smtClean="0"/>
                        <a:t>121.75</a:t>
                      </a:r>
                      <a:endParaRPr lang="en-US" sz="1400" b="1"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1"/>
                  </a:ext>
                </a:extLst>
              </a:tr>
              <a:tr h="370840">
                <a:tc>
                  <a:txBody>
                    <a:bodyPr/>
                    <a:lstStyle/>
                    <a:p>
                      <a:r>
                        <a:rPr lang="en-US" sz="1600" dirty="0"/>
                        <a:t>Paper 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Genetics</a:t>
                      </a:r>
                      <a:r>
                        <a:rPr lang="en-US" sz="1400" baseline="0" dirty="0"/>
                        <a:t> &amp; Heredity</a:t>
                      </a:r>
                      <a:endParaRPr lang="en-US" sz="1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Article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2012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174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50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b="1" dirty="0"/>
                        <a:t>3.48</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2"/>
                  </a:ext>
                </a:extLst>
              </a:tr>
              <a:tr h="370840">
                <a:tc>
                  <a:txBody>
                    <a:bodyPr/>
                    <a:lstStyle/>
                    <a:p>
                      <a:r>
                        <a:rPr lang="en-US" sz="1600" dirty="0"/>
                        <a:t>Paper C</a:t>
                      </a:r>
                    </a:p>
                  </a:txBody>
                  <a:tcP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Respiratory</a:t>
                      </a:r>
                      <a:r>
                        <a:rPr lang="en-US" sz="1400" baseline="0" dirty="0"/>
                        <a:t> System</a:t>
                      </a:r>
                      <a:endParaRPr lang="en-US" sz="1400" dirty="0"/>
                    </a:p>
                  </a:txBody>
                  <a:tcP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Review</a:t>
                      </a:r>
                    </a:p>
                  </a:txBody>
                  <a:tcP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2014</a:t>
                      </a:r>
                    </a:p>
                  </a:txBody>
                  <a:tcP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218</a:t>
                      </a:r>
                    </a:p>
                  </a:txBody>
                  <a:tcP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18</a:t>
                      </a:r>
                    </a:p>
                  </a:txBody>
                  <a:tcP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12.1</a:t>
                      </a:r>
                    </a:p>
                  </a:txBody>
                  <a:tcP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xmlns="" val="10003"/>
                  </a:ext>
                </a:extLst>
              </a:tr>
              <a:tr h="370840">
                <a:tc>
                  <a:txBody>
                    <a:bodyPr/>
                    <a:lstStyle/>
                    <a:p>
                      <a:r>
                        <a:rPr lang="en-US" sz="1600" dirty="0"/>
                        <a:t>Paper</a:t>
                      </a:r>
                      <a:r>
                        <a:rPr lang="en-US" sz="1600" baseline="0" dirty="0"/>
                        <a:t> C</a:t>
                      </a:r>
                      <a:endParaRPr lang="en-US" sz="1600" dirty="0"/>
                    </a:p>
                  </a:txBody>
                  <a:tcP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Psychiatry</a:t>
                      </a:r>
                    </a:p>
                  </a:txBody>
                  <a:tcPr>
                    <a:lnL>
                      <a:noFill/>
                    </a:lnL>
                    <a:lnR>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Review</a:t>
                      </a:r>
                    </a:p>
                  </a:txBody>
                  <a:tcPr>
                    <a:lnL>
                      <a:noFill/>
                    </a:lnL>
                    <a:lnR>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2014</a:t>
                      </a:r>
                    </a:p>
                  </a:txBody>
                  <a:tcPr>
                    <a:lnL>
                      <a:noFill/>
                    </a:lnL>
                    <a:lnR>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218</a:t>
                      </a:r>
                    </a:p>
                  </a:txBody>
                  <a:tcPr>
                    <a:lnL>
                      <a:noFill/>
                    </a:lnL>
                    <a:lnR>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50</a:t>
                      </a:r>
                    </a:p>
                  </a:txBody>
                  <a:tcPr>
                    <a:lnL>
                      <a:noFill/>
                    </a:lnL>
                    <a:lnR>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4.36</a:t>
                      </a:r>
                    </a:p>
                  </a:txBody>
                  <a:tcP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xmlns="" val="10004"/>
                  </a:ext>
                </a:extLst>
              </a:tr>
              <a:tr h="370840">
                <a:tc>
                  <a:txBody>
                    <a:bodyPr/>
                    <a:lstStyle/>
                    <a:p>
                      <a:r>
                        <a:rPr lang="en-US" sz="1600" dirty="0"/>
                        <a:t>Paper C</a:t>
                      </a:r>
                    </a:p>
                  </a:txBody>
                  <a:tcPr>
                    <a:lnL w="12700" cap="flat" cmpd="sng" algn="ctr">
                      <a:solidFill>
                        <a:schemeClr val="tx1"/>
                      </a:solidFill>
                      <a:prstDash val="solid"/>
                      <a:round/>
                      <a:headEnd type="none" w="med" len="med"/>
                      <a:tailEnd type="none" w="med" len="med"/>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Nutrition</a:t>
                      </a:r>
                      <a:r>
                        <a:rPr lang="en-US" sz="1400" baseline="0" dirty="0"/>
                        <a:t> &amp; Dietetics</a:t>
                      </a:r>
                      <a:endParaRPr lang="en-US" sz="1400" dirty="0"/>
                    </a:p>
                  </a:txBody>
                  <a:tcPr>
                    <a:lnL>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Review</a:t>
                      </a:r>
                    </a:p>
                  </a:txBody>
                  <a:tcPr>
                    <a:lnL>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2014</a:t>
                      </a:r>
                    </a:p>
                  </a:txBody>
                  <a:tcPr>
                    <a:lnL>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218</a:t>
                      </a:r>
                    </a:p>
                  </a:txBody>
                  <a:tcPr>
                    <a:lnL>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65</a:t>
                      </a:r>
                    </a:p>
                  </a:txBody>
                  <a:tcPr>
                    <a:lnL>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3.35</a:t>
                      </a:r>
                    </a:p>
                  </a:txBody>
                  <a:tcPr>
                    <a:lnL>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xmlns="" val="10005"/>
                  </a:ext>
                </a:extLst>
              </a:tr>
              <a:tr h="370840">
                <a:tc>
                  <a:txBody>
                    <a:bodyPr/>
                    <a:lstStyle/>
                    <a:p>
                      <a:endParaRPr lang="en-US" sz="1600" dirty="0"/>
                    </a:p>
                  </a:txBody>
                  <a:tcPr>
                    <a:lnL w="1270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400" dirty="0"/>
                    </a:p>
                  </a:txBody>
                  <a:tcP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400" dirty="0"/>
                    </a:p>
                  </a:txBody>
                  <a:tcP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400" dirty="0"/>
                    </a:p>
                  </a:txBody>
                  <a:tcP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400" dirty="0"/>
                    </a:p>
                  </a:txBody>
                  <a:tcP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400" dirty="0"/>
                    </a:p>
                  </a:txBody>
                  <a:tcP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b="1" dirty="0"/>
                        <a:t>6.60</a:t>
                      </a:r>
                    </a:p>
                  </a:txBody>
                  <a:tcPr>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6"/>
                  </a:ext>
                </a:extLst>
              </a:tr>
              <a:tr h="370840">
                <a:tc>
                  <a:txBody>
                    <a:bodyPr/>
                    <a:lstStyle/>
                    <a:p>
                      <a:r>
                        <a:rPr lang="en-US" sz="1600" dirty="0"/>
                        <a:t>Paper</a:t>
                      </a:r>
                      <a:r>
                        <a:rPr lang="en-US" sz="1600" baseline="0" dirty="0"/>
                        <a:t> D</a:t>
                      </a:r>
                      <a:endParaRPr lang="en-US"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r>
                        <a:rPr lang="en-US" sz="1400" dirty="0"/>
                        <a:t>Peripheral Vascular Disease</a:t>
                      </a:r>
                    </a:p>
                  </a:txBody>
                  <a:tcP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r>
                        <a:rPr lang="en-US" sz="1400" dirty="0"/>
                        <a:t>Editorial Material</a:t>
                      </a:r>
                    </a:p>
                  </a:txBody>
                  <a:tcP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r>
                        <a:rPr lang="en-US" sz="1400" dirty="0"/>
                        <a:t>2010</a:t>
                      </a:r>
                    </a:p>
                  </a:txBody>
                  <a:tcP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r>
                        <a:rPr lang="en-US" sz="1400" dirty="0"/>
                        <a:t>1</a:t>
                      </a:r>
                    </a:p>
                  </a:txBody>
                  <a:tcP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r>
                        <a:rPr lang="en-US" sz="1400" dirty="0" smtClean="0"/>
                        <a:t>1</a:t>
                      </a:r>
                      <a:endParaRPr lang="en-US" sz="1400" dirty="0"/>
                    </a:p>
                  </a:txBody>
                  <a:tcP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r>
                        <a:rPr lang="en-US" sz="1400" b="1" dirty="0" smtClean="0"/>
                        <a:t>1.0</a:t>
                      </a:r>
                      <a:endParaRPr lang="en-US" sz="1400"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7"/>
                  </a:ext>
                </a:extLst>
              </a:tr>
              <a:tr h="370840">
                <a:tc>
                  <a:txBody>
                    <a:bodyPr/>
                    <a:lstStyle/>
                    <a:p>
                      <a:endParaRPr lang="en-US" sz="1600" dirty="0"/>
                    </a:p>
                  </a:txBody>
                  <a:tcPr>
                    <a:lnL w="1270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400" dirty="0"/>
                    </a:p>
                  </a:txBody>
                  <a:tcP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400" dirty="0"/>
                    </a:p>
                  </a:txBody>
                  <a:tcP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400" dirty="0"/>
                    </a:p>
                  </a:txBody>
                  <a:tcP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400" dirty="0"/>
                    </a:p>
                  </a:txBody>
                  <a:tcP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1" dirty="0"/>
                        <a:t>Average </a:t>
                      </a:r>
                      <a:r>
                        <a:rPr lang="en-US" sz="1400" b="1" dirty="0" err="1"/>
                        <a:t>CNCI</a:t>
                      </a:r>
                      <a:endParaRPr lang="en-US" sz="1400" b="1" dirty="0"/>
                    </a:p>
                  </a:txBody>
                  <a:tcP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en-US" sz="1400" b="1" kern="1200" dirty="0" smtClean="0">
                          <a:solidFill>
                            <a:schemeClr val="dk1"/>
                          </a:solidFill>
                          <a:latin typeface="+mn-lt"/>
                          <a:ea typeface="+mn-ea"/>
                          <a:cs typeface="+mn-cs"/>
                        </a:rPr>
                        <a:t>33.21</a:t>
                      </a:r>
                      <a:endParaRPr lang="en-US" sz="1400" b="1" kern="1200" dirty="0">
                        <a:solidFill>
                          <a:schemeClr val="dk1"/>
                        </a:solidFill>
                        <a:latin typeface="+mn-lt"/>
                        <a:ea typeface="+mn-ea"/>
                        <a:cs typeface="+mn-cs"/>
                      </a:endParaRPr>
                    </a:p>
                  </a:txBody>
                  <a:tcPr>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8"/>
                  </a:ext>
                </a:extLst>
              </a:tr>
            </a:tbl>
          </a:graphicData>
        </a:graphic>
      </p:graphicFrame>
      <p:sp>
        <p:nvSpPr>
          <p:cNvPr id="10" name="Rectangle 9"/>
          <p:cNvSpPr/>
          <p:nvPr/>
        </p:nvSpPr>
        <p:spPr>
          <a:xfrm>
            <a:off x="266700" y="4876800"/>
            <a:ext cx="7258050" cy="69532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5095875" y="5572125"/>
            <a:ext cx="2428876" cy="4095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19896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2192000" cy="1243013"/>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7772400" y="1825625"/>
            <a:ext cx="4076699" cy="3479800"/>
          </a:xfrm>
        </p:spPr>
        <p:txBody>
          <a:bodyPr>
            <a:normAutofit fontScale="92500" lnSpcReduction="10000"/>
          </a:bodyPr>
          <a:lstStyle/>
          <a:p>
            <a:pPr marL="0" indent="0">
              <a:buNone/>
            </a:pPr>
            <a:r>
              <a:rPr lang="en-US" sz="2400" dirty="0">
                <a:latin typeface="Adobe Fan Heiti Std B" panose="020B0700000000000000" pitchFamily="34" charset="-128"/>
                <a:ea typeface="Adobe Fan Heiti Std B" panose="020B0700000000000000" pitchFamily="34" charset="-128"/>
              </a:rPr>
              <a:t>Less common document types?* </a:t>
            </a:r>
          </a:p>
          <a:p>
            <a:pPr>
              <a:buFont typeface="Wingdings" panose="05000000000000000000" pitchFamily="2" charset="2"/>
              <a:buChar char="§"/>
            </a:pPr>
            <a:r>
              <a:rPr lang="en-US" sz="1800" dirty="0">
                <a:latin typeface="Adobe Fan Heiti Std B" panose="020B0700000000000000" pitchFamily="34" charset="-128"/>
                <a:ea typeface="Adobe Fan Heiti Std B" panose="020B0700000000000000" pitchFamily="34" charset="-128"/>
              </a:rPr>
              <a:t>Consider removing less common document types such as poetry, creative fiction, hardware reviews from your analysis if they have not been assigned a </a:t>
            </a:r>
            <a:r>
              <a:rPr lang="en-US" sz="1800" dirty="0" err="1">
                <a:latin typeface="Adobe Fan Heiti Std B" panose="020B0700000000000000" pitchFamily="34" charset="-128"/>
                <a:ea typeface="Adobe Fan Heiti Std B" panose="020B0700000000000000" pitchFamily="34" charset="-128"/>
              </a:rPr>
              <a:t>CNCI</a:t>
            </a:r>
            <a:r>
              <a:rPr lang="en-US" sz="1800" dirty="0">
                <a:latin typeface="Adobe Fan Heiti Std B" panose="020B0700000000000000" pitchFamily="34" charset="-128"/>
                <a:ea typeface="Adobe Fan Heiti Std B" panose="020B0700000000000000" pitchFamily="34" charset="-128"/>
              </a:rPr>
              <a:t>. . .</a:t>
            </a:r>
          </a:p>
          <a:p>
            <a:pPr>
              <a:buFont typeface="Wingdings" panose="05000000000000000000" pitchFamily="2" charset="2"/>
              <a:buChar char="§"/>
            </a:pPr>
            <a:r>
              <a:rPr lang="en-US" sz="1800" dirty="0">
                <a:latin typeface="Adobe Fan Heiti Std B" panose="020B0700000000000000" pitchFamily="34" charset="-128"/>
                <a:ea typeface="Adobe Fan Heiti Std B" panose="020B0700000000000000" pitchFamily="34" charset="-128"/>
              </a:rPr>
              <a:t>Consider stating </a:t>
            </a:r>
            <a:r>
              <a:rPr lang="en-US" sz="1800" dirty="0">
                <a:ea typeface="Adobe Fan Heiti Std B" panose="020B0700000000000000" pitchFamily="34" charset="-128"/>
              </a:rPr>
              <a:t>“</a:t>
            </a:r>
            <a:r>
              <a:rPr lang="en-US" sz="1800" dirty="0">
                <a:latin typeface="Adobe Fan Heiti Std B" panose="020B0700000000000000" pitchFamily="34" charset="-128"/>
                <a:ea typeface="Adobe Fan Heiti Std B" panose="020B0700000000000000" pitchFamily="34" charset="-128"/>
              </a:rPr>
              <a:t>the average </a:t>
            </a:r>
            <a:r>
              <a:rPr lang="en-US" sz="1800" dirty="0" err="1">
                <a:latin typeface="Adobe Fan Heiti Std B" panose="020B0700000000000000" pitchFamily="34" charset="-128"/>
                <a:ea typeface="Adobe Fan Heiti Std B" panose="020B0700000000000000" pitchFamily="34" charset="-128"/>
              </a:rPr>
              <a:t>CNCI</a:t>
            </a:r>
            <a:r>
              <a:rPr lang="en-US" sz="1800" dirty="0">
                <a:latin typeface="Adobe Fan Heiti Std B" panose="020B0700000000000000" pitchFamily="34" charset="-128"/>
                <a:ea typeface="Adobe Fan Heiti Std B" panose="020B0700000000000000" pitchFamily="34" charset="-128"/>
              </a:rPr>
              <a:t> of articles, reviews, and conference proceedings in the dataset is 5.04</a:t>
            </a:r>
            <a:r>
              <a:rPr lang="en-US" sz="1800" dirty="0">
                <a:ea typeface="Adobe Fan Heiti Std B" panose="020B0700000000000000" pitchFamily="34" charset="-128"/>
              </a:rPr>
              <a:t>”</a:t>
            </a:r>
          </a:p>
          <a:p>
            <a:pPr marL="0" indent="0">
              <a:buNone/>
            </a:pPr>
            <a:endParaRPr lang="en-US" sz="1800" dirty="0">
              <a:latin typeface="Adobe Fan Heiti Std B" panose="020B0700000000000000" pitchFamily="34" charset="-128"/>
              <a:ea typeface="Adobe Fan Heiti Std B" panose="020B0700000000000000" pitchFamily="34" charset="-128"/>
            </a:endParaRPr>
          </a:p>
          <a:p>
            <a:pPr marL="0" indent="0">
              <a:buNone/>
            </a:pPr>
            <a:r>
              <a:rPr lang="en-US" dirty="0"/>
              <a:t>	</a:t>
            </a:r>
          </a:p>
        </p:txBody>
      </p:sp>
      <p:sp>
        <p:nvSpPr>
          <p:cNvPr id="4" name="Title 1"/>
          <p:cNvSpPr>
            <a:spLocks noGrp="1"/>
          </p:cNvSpPr>
          <p:nvPr>
            <p:ph type="title"/>
          </p:nvPr>
        </p:nvSpPr>
        <p:spPr>
          <a:xfrm>
            <a:off x="266700" y="79375"/>
            <a:ext cx="10515600" cy="1325563"/>
          </a:xfrm>
        </p:spPr>
        <p:txBody>
          <a:bodyPr/>
          <a:lstStyle/>
          <a:p>
            <a:r>
              <a:rPr lang="en-US" dirty="0" err="1">
                <a:solidFill>
                  <a:schemeClr val="bg1"/>
                </a:solidFill>
                <a:latin typeface="Adobe Fan Heiti Std B" panose="020B0700000000000000" pitchFamily="34" charset="-128"/>
                <a:ea typeface="Adobe Fan Heiti Std B" panose="020B0700000000000000" pitchFamily="34" charset="-128"/>
              </a:rPr>
              <a:t>CNCI</a:t>
            </a:r>
            <a:r>
              <a:rPr lang="en-US" dirty="0">
                <a:solidFill>
                  <a:schemeClr val="bg1"/>
                </a:solidFill>
                <a:latin typeface="Adobe Fan Heiti Std B" panose="020B0700000000000000" pitchFamily="34" charset="-128"/>
                <a:ea typeface="Adobe Fan Heiti Std B" panose="020B0700000000000000" pitchFamily="34" charset="-128"/>
              </a:rPr>
              <a:t> and Document Types</a:t>
            </a:r>
          </a:p>
        </p:txBody>
      </p:sp>
      <p:graphicFrame>
        <p:nvGraphicFramePr>
          <p:cNvPr id="5" name="Table 4"/>
          <p:cNvGraphicFramePr>
            <a:graphicFrameLocks noGrp="1"/>
          </p:cNvGraphicFramePr>
          <p:nvPr>
            <p:extLst>
              <p:ext uri="{D42A27DB-BD31-4B8C-83A1-F6EECF244321}">
                <p14:modId xmlns:p14="http://schemas.microsoft.com/office/powerpoint/2010/main" val="3988212814"/>
              </p:ext>
            </p:extLst>
          </p:nvPr>
        </p:nvGraphicFramePr>
        <p:xfrm>
          <a:off x="288924" y="1690688"/>
          <a:ext cx="7245349" cy="4287520"/>
        </p:xfrm>
        <a:graphic>
          <a:graphicData uri="http://schemas.openxmlformats.org/drawingml/2006/table">
            <a:tbl>
              <a:tblPr firstRow="1" bandRow="1">
                <a:tableStyleId>{10A1B5D5-9B99-4C35-A422-299274C87663}</a:tableStyleId>
              </a:tblPr>
              <a:tblGrid>
                <a:gridCol w="933663">
                  <a:extLst>
                    <a:ext uri="{9D8B030D-6E8A-4147-A177-3AD203B41FA5}">
                      <a16:colId xmlns:a16="http://schemas.microsoft.com/office/drawing/2014/main" xmlns="" val="20000"/>
                    </a:ext>
                  </a:extLst>
                </a:gridCol>
                <a:gridCol w="1182849">
                  <a:extLst>
                    <a:ext uri="{9D8B030D-6E8A-4147-A177-3AD203B41FA5}">
                      <a16:colId xmlns:a16="http://schemas.microsoft.com/office/drawing/2014/main" xmlns="" val="20001"/>
                    </a:ext>
                  </a:extLst>
                </a:gridCol>
                <a:gridCol w="1020923">
                  <a:extLst>
                    <a:ext uri="{9D8B030D-6E8A-4147-A177-3AD203B41FA5}">
                      <a16:colId xmlns:a16="http://schemas.microsoft.com/office/drawing/2014/main" xmlns="" val="20002"/>
                    </a:ext>
                  </a:extLst>
                </a:gridCol>
                <a:gridCol w="574141">
                  <a:extLst>
                    <a:ext uri="{9D8B030D-6E8A-4147-A177-3AD203B41FA5}">
                      <a16:colId xmlns:a16="http://schemas.microsoft.com/office/drawing/2014/main" xmlns="" val="20003"/>
                    </a:ext>
                  </a:extLst>
                </a:gridCol>
                <a:gridCol w="1019175">
                  <a:extLst>
                    <a:ext uri="{9D8B030D-6E8A-4147-A177-3AD203B41FA5}">
                      <a16:colId xmlns:a16="http://schemas.microsoft.com/office/drawing/2014/main" xmlns="" val="20004"/>
                    </a:ext>
                  </a:extLst>
                </a:gridCol>
                <a:gridCol w="1284434">
                  <a:extLst>
                    <a:ext uri="{9D8B030D-6E8A-4147-A177-3AD203B41FA5}">
                      <a16:colId xmlns:a16="http://schemas.microsoft.com/office/drawing/2014/main" xmlns="" val="20005"/>
                    </a:ext>
                  </a:extLst>
                </a:gridCol>
                <a:gridCol w="1230164">
                  <a:extLst>
                    <a:ext uri="{9D8B030D-6E8A-4147-A177-3AD203B41FA5}">
                      <a16:colId xmlns:a16="http://schemas.microsoft.com/office/drawing/2014/main" xmlns="" val="20006"/>
                    </a:ext>
                  </a:extLst>
                </a:gridCol>
              </a:tblGrid>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tc>
                  <a:txBody>
                    <a:bodyPr/>
                    <a:lstStyle/>
                    <a:p>
                      <a:r>
                        <a:rPr lang="en-US" sz="1400" dirty="0"/>
                        <a:t>Subject Area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tc>
                  <a:txBody>
                    <a:bodyPr/>
                    <a:lstStyle/>
                    <a:p>
                      <a:r>
                        <a:rPr lang="en-US" sz="1400" dirty="0"/>
                        <a:t>Document </a:t>
                      </a:r>
                    </a:p>
                    <a:p>
                      <a:r>
                        <a:rPr lang="en-US" sz="1400" dirty="0"/>
                        <a:t>Type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tc>
                  <a:txBody>
                    <a:bodyPr/>
                    <a:lstStyle/>
                    <a:p>
                      <a:r>
                        <a:rPr lang="en-US" sz="1400" dirty="0"/>
                        <a:t>Year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tc>
                  <a:txBody>
                    <a:bodyPr/>
                    <a:lstStyle/>
                    <a:p>
                      <a:r>
                        <a:rPr lang="en-US" sz="1400" dirty="0"/>
                        <a:t>Actual # of citations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tc>
                  <a:txBody>
                    <a:bodyPr/>
                    <a:lstStyle/>
                    <a:p>
                      <a:r>
                        <a:rPr lang="en-US" sz="1400" dirty="0"/>
                        <a:t>Expected</a:t>
                      </a:r>
                      <a:r>
                        <a:rPr lang="en-US" sz="1400" baseline="0" dirty="0"/>
                        <a:t> # of citations</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tc>
                  <a:txBody>
                    <a:bodyPr/>
                    <a:lstStyle/>
                    <a:p>
                      <a:r>
                        <a:rPr lang="en-US" sz="1400" dirty="0" err="1"/>
                        <a:t>CNCI</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extLst>
                  <a:ext uri="{0D108BD9-81ED-4DB2-BD59-A6C34878D82A}">
                    <a16:rowId xmlns:a16="http://schemas.microsoft.com/office/drawing/2014/main" xmlns="" val="10000"/>
                  </a:ext>
                </a:extLst>
              </a:tr>
              <a:tr h="370840">
                <a:tc>
                  <a:txBody>
                    <a:bodyPr/>
                    <a:lstStyle/>
                    <a:p>
                      <a:r>
                        <a:rPr lang="en-US" sz="1600" dirty="0"/>
                        <a:t>Paper</a:t>
                      </a:r>
                      <a:r>
                        <a:rPr lang="en-US" sz="1600" baseline="0" dirty="0"/>
                        <a:t> A</a:t>
                      </a:r>
                      <a:endParaRPr lang="en-US" sz="16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Radiology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Poetry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2001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smtClean="0"/>
                        <a:t>4</a:t>
                      </a:r>
                      <a:endParaRPr lang="en-US" sz="1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smtClean="0"/>
                        <a:t>0.03</a:t>
                      </a:r>
                      <a:endParaRPr lang="en-US" sz="1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b="1" dirty="0" smtClean="0"/>
                        <a:t>121.75</a:t>
                      </a:r>
                      <a:endParaRPr lang="en-US" sz="1400" b="1"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1"/>
                  </a:ext>
                </a:extLst>
              </a:tr>
              <a:tr h="370840">
                <a:tc>
                  <a:txBody>
                    <a:bodyPr/>
                    <a:lstStyle/>
                    <a:p>
                      <a:r>
                        <a:rPr lang="en-US" sz="1600" dirty="0"/>
                        <a:t>Paper 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Genetics</a:t>
                      </a:r>
                      <a:r>
                        <a:rPr lang="en-US" sz="1400" baseline="0" dirty="0"/>
                        <a:t> &amp; Heredity</a:t>
                      </a:r>
                      <a:endParaRPr lang="en-US" sz="1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Article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2012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174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50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b="1" dirty="0"/>
                        <a:t>3.48</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2"/>
                  </a:ext>
                </a:extLst>
              </a:tr>
              <a:tr h="370840">
                <a:tc>
                  <a:txBody>
                    <a:bodyPr/>
                    <a:lstStyle/>
                    <a:p>
                      <a:r>
                        <a:rPr lang="en-US" sz="1600" dirty="0"/>
                        <a:t>Paper C</a:t>
                      </a:r>
                    </a:p>
                  </a:txBody>
                  <a:tcP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Respiratory</a:t>
                      </a:r>
                      <a:r>
                        <a:rPr lang="en-US" sz="1400" baseline="0" dirty="0"/>
                        <a:t> System</a:t>
                      </a:r>
                      <a:endParaRPr lang="en-US" sz="1400" dirty="0"/>
                    </a:p>
                  </a:txBody>
                  <a:tcP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Review</a:t>
                      </a:r>
                    </a:p>
                  </a:txBody>
                  <a:tcP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2014</a:t>
                      </a:r>
                    </a:p>
                  </a:txBody>
                  <a:tcP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218</a:t>
                      </a:r>
                    </a:p>
                  </a:txBody>
                  <a:tcP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18</a:t>
                      </a:r>
                    </a:p>
                  </a:txBody>
                  <a:tcP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12.1</a:t>
                      </a:r>
                    </a:p>
                  </a:txBody>
                  <a:tcP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xmlns="" val="10003"/>
                  </a:ext>
                </a:extLst>
              </a:tr>
              <a:tr h="370840">
                <a:tc>
                  <a:txBody>
                    <a:bodyPr/>
                    <a:lstStyle/>
                    <a:p>
                      <a:r>
                        <a:rPr lang="en-US" sz="1600" dirty="0"/>
                        <a:t>Paper</a:t>
                      </a:r>
                      <a:r>
                        <a:rPr lang="en-US" sz="1600" baseline="0" dirty="0"/>
                        <a:t> C</a:t>
                      </a:r>
                      <a:endParaRPr lang="en-US" sz="1600" dirty="0"/>
                    </a:p>
                  </a:txBody>
                  <a:tcP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Psychiatry</a:t>
                      </a:r>
                    </a:p>
                  </a:txBody>
                  <a:tcPr>
                    <a:lnL>
                      <a:noFill/>
                    </a:lnL>
                    <a:lnR>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Review</a:t>
                      </a:r>
                    </a:p>
                  </a:txBody>
                  <a:tcPr>
                    <a:lnL>
                      <a:noFill/>
                    </a:lnL>
                    <a:lnR>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2014</a:t>
                      </a:r>
                    </a:p>
                  </a:txBody>
                  <a:tcPr>
                    <a:lnL>
                      <a:noFill/>
                    </a:lnL>
                    <a:lnR>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218</a:t>
                      </a:r>
                    </a:p>
                  </a:txBody>
                  <a:tcPr>
                    <a:lnL>
                      <a:noFill/>
                    </a:lnL>
                    <a:lnR>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50</a:t>
                      </a:r>
                    </a:p>
                  </a:txBody>
                  <a:tcPr>
                    <a:lnL>
                      <a:noFill/>
                    </a:lnL>
                    <a:lnR>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4.36</a:t>
                      </a:r>
                    </a:p>
                  </a:txBody>
                  <a:tcP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xmlns="" val="10004"/>
                  </a:ext>
                </a:extLst>
              </a:tr>
              <a:tr h="370840">
                <a:tc>
                  <a:txBody>
                    <a:bodyPr/>
                    <a:lstStyle/>
                    <a:p>
                      <a:r>
                        <a:rPr lang="en-US" sz="1600" dirty="0"/>
                        <a:t>Paper C</a:t>
                      </a:r>
                    </a:p>
                  </a:txBody>
                  <a:tcPr>
                    <a:lnL w="12700" cap="flat" cmpd="sng" algn="ctr">
                      <a:solidFill>
                        <a:schemeClr val="tx1"/>
                      </a:solidFill>
                      <a:prstDash val="solid"/>
                      <a:round/>
                      <a:headEnd type="none" w="med" len="med"/>
                      <a:tailEnd type="none" w="med" len="med"/>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Nutrition</a:t>
                      </a:r>
                      <a:r>
                        <a:rPr lang="en-US" sz="1400" baseline="0" dirty="0"/>
                        <a:t> &amp; Dietetics</a:t>
                      </a:r>
                      <a:endParaRPr lang="en-US" sz="1400" dirty="0"/>
                    </a:p>
                  </a:txBody>
                  <a:tcPr>
                    <a:lnL>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Review</a:t>
                      </a:r>
                    </a:p>
                  </a:txBody>
                  <a:tcPr>
                    <a:lnL>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2014</a:t>
                      </a:r>
                    </a:p>
                  </a:txBody>
                  <a:tcPr>
                    <a:lnL>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218</a:t>
                      </a:r>
                    </a:p>
                  </a:txBody>
                  <a:tcPr>
                    <a:lnL>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65</a:t>
                      </a:r>
                    </a:p>
                  </a:txBody>
                  <a:tcPr>
                    <a:lnL>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3.35</a:t>
                      </a:r>
                    </a:p>
                  </a:txBody>
                  <a:tcPr>
                    <a:lnL>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xmlns="" val="10005"/>
                  </a:ext>
                </a:extLst>
              </a:tr>
              <a:tr h="370840">
                <a:tc>
                  <a:txBody>
                    <a:bodyPr/>
                    <a:lstStyle/>
                    <a:p>
                      <a:endParaRPr lang="en-US" sz="1600" dirty="0"/>
                    </a:p>
                  </a:txBody>
                  <a:tcPr>
                    <a:lnL w="1270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400" dirty="0"/>
                    </a:p>
                  </a:txBody>
                  <a:tcP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400" dirty="0"/>
                    </a:p>
                  </a:txBody>
                  <a:tcP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400" dirty="0"/>
                    </a:p>
                  </a:txBody>
                  <a:tcP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400" dirty="0"/>
                    </a:p>
                  </a:txBody>
                  <a:tcP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400" dirty="0"/>
                    </a:p>
                  </a:txBody>
                  <a:tcP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b="1" dirty="0"/>
                        <a:t>6.60</a:t>
                      </a:r>
                    </a:p>
                  </a:txBody>
                  <a:tcPr>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6"/>
                  </a:ext>
                </a:extLst>
              </a:tr>
              <a:tr h="370840">
                <a:tc>
                  <a:txBody>
                    <a:bodyPr/>
                    <a:lstStyle/>
                    <a:p>
                      <a:r>
                        <a:rPr lang="en-US" sz="1600" dirty="0"/>
                        <a:t>Paper</a:t>
                      </a:r>
                      <a:r>
                        <a:rPr lang="en-US" sz="1600" baseline="0" dirty="0"/>
                        <a:t> D</a:t>
                      </a:r>
                      <a:endParaRPr lang="en-US"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r>
                        <a:rPr lang="en-US" sz="1400" dirty="0"/>
                        <a:t>Peripheral Vascular Disease</a:t>
                      </a:r>
                    </a:p>
                  </a:txBody>
                  <a:tcP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r>
                        <a:rPr lang="en-US" sz="1400" dirty="0"/>
                        <a:t>Editorial Material</a:t>
                      </a:r>
                    </a:p>
                  </a:txBody>
                  <a:tcP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r>
                        <a:rPr lang="en-US" sz="1400" dirty="0"/>
                        <a:t>2010</a:t>
                      </a:r>
                    </a:p>
                  </a:txBody>
                  <a:tcP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r>
                        <a:rPr lang="en-US" sz="1400" dirty="0"/>
                        <a:t>1</a:t>
                      </a:r>
                    </a:p>
                  </a:txBody>
                  <a:tcP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r>
                        <a:rPr lang="en-US" sz="1400" dirty="0" smtClean="0"/>
                        <a:t>1</a:t>
                      </a:r>
                      <a:endParaRPr lang="en-US" sz="1400" dirty="0"/>
                    </a:p>
                  </a:txBody>
                  <a:tcP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r>
                        <a:rPr lang="en-US" sz="1400" b="1" dirty="0" smtClean="0"/>
                        <a:t>1.0</a:t>
                      </a:r>
                      <a:endParaRPr lang="en-US" sz="1400"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7"/>
                  </a:ext>
                </a:extLst>
              </a:tr>
              <a:tr h="370840">
                <a:tc>
                  <a:txBody>
                    <a:bodyPr/>
                    <a:lstStyle/>
                    <a:p>
                      <a:endParaRPr lang="en-US" sz="1600" dirty="0"/>
                    </a:p>
                  </a:txBody>
                  <a:tcPr>
                    <a:lnL w="1270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400" dirty="0"/>
                    </a:p>
                  </a:txBody>
                  <a:tcP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400" dirty="0"/>
                    </a:p>
                  </a:txBody>
                  <a:tcP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400" dirty="0"/>
                    </a:p>
                  </a:txBody>
                  <a:tcP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400" dirty="0"/>
                    </a:p>
                  </a:txBody>
                  <a:tcP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1" dirty="0"/>
                        <a:t>Average </a:t>
                      </a:r>
                      <a:r>
                        <a:rPr lang="en-US" sz="1400" b="1" dirty="0" err="1"/>
                        <a:t>CNCI</a:t>
                      </a:r>
                      <a:endParaRPr lang="en-US" sz="1400" b="1" dirty="0"/>
                    </a:p>
                  </a:txBody>
                  <a:tcP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en-US" sz="1400" b="1" kern="1200" dirty="0" smtClean="0">
                          <a:solidFill>
                            <a:schemeClr val="dk1"/>
                          </a:solidFill>
                          <a:latin typeface="+mn-lt"/>
                          <a:ea typeface="+mn-ea"/>
                          <a:cs typeface="+mn-cs"/>
                        </a:rPr>
                        <a:t>33.21</a:t>
                      </a:r>
                      <a:endParaRPr lang="en-US" sz="1400" b="1" kern="1200" dirty="0">
                        <a:solidFill>
                          <a:schemeClr val="dk1"/>
                        </a:solidFill>
                        <a:latin typeface="+mn-lt"/>
                        <a:ea typeface="+mn-ea"/>
                        <a:cs typeface="+mn-cs"/>
                      </a:endParaRPr>
                    </a:p>
                  </a:txBody>
                  <a:tcPr>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8"/>
                  </a:ext>
                </a:extLst>
              </a:tr>
            </a:tbl>
          </a:graphicData>
        </a:graphic>
      </p:graphicFrame>
      <p:sp>
        <p:nvSpPr>
          <p:cNvPr id="6" name="TextBox 5"/>
          <p:cNvSpPr txBox="1"/>
          <p:nvPr/>
        </p:nvSpPr>
        <p:spPr>
          <a:xfrm>
            <a:off x="7772400" y="5888037"/>
            <a:ext cx="4219575" cy="738664"/>
          </a:xfrm>
          <a:prstGeom prst="rect">
            <a:avLst/>
          </a:prstGeom>
          <a:noFill/>
        </p:spPr>
        <p:txBody>
          <a:bodyPr wrap="square" rtlCol="0">
            <a:spAutoFit/>
          </a:bodyPr>
          <a:lstStyle/>
          <a:p>
            <a:r>
              <a:rPr lang="en-US" sz="1400" dirty="0">
                <a:latin typeface="Adobe Fan Heiti Std B" panose="020B0700000000000000" pitchFamily="34" charset="-128"/>
                <a:ea typeface="Adobe Fan Heiti Std B" panose="020B0700000000000000" pitchFamily="34" charset="-128"/>
              </a:rPr>
              <a:t>*less common document types in relation to biomedicine which typically includes articles, reviews and conference proceedings</a:t>
            </a:r>
            <a:endParaRPr lang="en-US" sz="1600" dirty="0">
              <a:latin typeface="Adobe Fan Heiti Std B" panose="020B0700000000000000" pitchFamily="34" charset="-128"/>
              <a:ea typeface="Adobe Fan Heiti Std B" panose="020B0700000000000000" pitchFamily="34" charset="-128"/>
            </a:endParaRPr>
          </a:p>
        </p:txBody>
      </p:sp>
      <p:sp>
        <p:nvSpPr>
          <p:cNvPr id="8" name="Rectangle 7"/>
          <p:cNvSpPr/>
          <p:nvPr/>
        </p:nvSpPr>
        <p:spPr>
          <a:xfrm>
            <a:off x="266700" y="2228850"/>
            <a:ext cx="7258050" cy="35242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067300" y="5572125"/>
            <a:ext cx="2457451" cy="4095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05849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85749" y="2837548"/>
            <a:ext cx="4619626" cy="2769989"/>
          </a:xfrm>
          <a:prstGeom prst="rect">
            <a:avLst/>
          </a:prstGeom>
        </p:spPr>
        <p:txBody>
          <a:bodyPr wrap="square">
            <a:spAutoFit/>
          </a:bodyPr>
          <a:lstStyle/>
          <a:p>
            <a:r>
              <a:rPr lang="en-US" sz="2000" b="1" dirty="0">
                <a:solidFill>
                  <a:srgbClr val="000000"/>
                </a:solidFill>
                <a:latin typeface="Adobe Fan Heiti Std B" panose="020B0700000000000000" pitchFamily="34" charset="-128"/>
                <a:ea typeface="Adobe Fan Heiti Std B" panose="020B0700000000000000" pitchFamily="34" charset="-128"/>
              </a:rPr>
              <a:t>55% of the group</a:t>
            </a:r>
            <a:r>
              <a:rPr lang="en-US" sz="2000" b="1" dirty="0">
                <a:solidFill>
                  <a:srgbClr val="000000"/>
                </a:solidFill>
                <a:ea typeface="Adobe Fan Heiti Std B" panose="020B0700000000000000" pitchFamily="34" charset="-128"/>
              </a:rPr>
              <a:t>’</a:t>
            </a:r>
            <a:r>
              <a:rPr lang="en-US" sz="2000" b="1" dirty="0">
                <a:solidFill>
                  <a:srgbClr val="000000"/>
                </a:solidFill>
                <a:latin typeface="Adobe Fan Heiti Std B" panose="020B0700000000000000" pitchFamily="34" charset="-128"/>
                <a:ea typeface="Adobe Fan Heiti Std B" panose="020B0700000000000000" pitchFamily="34" charset="-128"/>
              </a:rPr>
              <a:t>s documents have a citation impact at or above global average </a:t>
            </a:r>
            <a:endParaRPr lang="en-US" sz="2000" dirty="0">
              <a:solidFill>
                <a:srgbClr val="000000"/>
              </a:solidFill>
              <a:latin typeface="Adobe Fan Heiti Std B" panose="020B0700000000000000" pitchFamily="34" charset="-128"/>
              <a:ea typeface="Adobe Fan Heiti Std B" panose="020B0700000000000000" pitchFamily="34" charset="-128"/>
            </a:endParaRPr>
          </a:p>
          <a:p>
            <a:r>
              <a:rPr lang="en-US" sz="900" dirty="0">
                <a:solidFill>
                  <a:srgbClr val="000000"/>
                </a:solidFill>
                <a:latin typeface="Adobe Fan Heiti Std B" panose="020B0700000000000000" pitchFamily="34" charset="-128"/>
                <a:ea typeface="Adobe Fan Heiti Std B" panose="020B0700000000000000" pitchFamily="34" charset="-128"/>
              </a:rPr>
              <a:t>(391 of 710 articles, reviews, conference proceedings indexed in Web of Science from 1987 - 2017 have </a:t>
            </a:r>
            <a:r>
              <a:rPr lang="en-US" sz="900" dirty="0" err="1">
                <a:solidFill>
                  <a:srgbClr val="000000"/>
                </a:solidFill>
                <a:latin typeface="Adobe Fan Heiti Std B" panose="020B0700000000000000" pitchFamily="34" charset="-128"/>
                <a:ea typeface="Adobe Fan Heiti Std B" panose="020B0700000000000000" pitchFamily="34" charset="-128"/>
              </a:rPr>
              <a:t>CNCI</a:t>
            </a:r>
            <a:r>
              <a:rPr lang="en-US" sz="900" dirty="0">
                <a:solidFill>
                  <a:srgbClr val="000000"/>
                </a:solidFill>
                <a:latin typeface="Adobe Fan Heiti Std B" panose="020B0700000000000000" pitchFamily="34" charset="-128"/>
                <a:ea typeface="Adobe Fan Heiti Std B" panose="020B0700000000000000" pitchFamily="34" charset="-128"/>
              </a:rPr>
              <a:t> &gt;= 1.0, </a:t>
            </a:r>
            <a:r>
              <a:rPr lang="en-US" sz="900" dirty="0" err="1">
                <a:solidFill>
                  <a:srgbClr val="000000"/>
                </a:solidFill>
                <a:latin typeface="Adobe Fan Heiti Std B" panose="020B0700000000000000" pitchFamily="34" charset="-128"/>
                <a:ea typeface="Adobe Fan Heiti Std B" panose="020B0700000000000000" pitchFamily="34" charset="-128"/>
              </a:rPr>
              <a:t>InCites</a:t>
            </a:r>
            <a:r>
              <a:rPr lang="en-US" sz="900" dirty="0">
                <a:solidFill>
                  <a:srgbClr val="000000"/>
                </a:solidFill>
                <a:latin typeface="Adobe Fan Heiti Std B" panose="020B0700000000000000" pitchFamily="34" charset="-128"/>
                <a:ea typeface="Adobe Fan Heiti Std B" panose="020B0700000000000000" pitchFamily="34" charset="-128"/>
              </a:rPr>
              <a:t>) </a:t>
            </a:r>
          </a:p>
          <a:p>
            <a:endParaRPr lang="en-US" sz="900" dirty="0">
              <a:solidFill>
                <a:srgbClr val="000000"/>
              </a:solidFill>
              <a:latin typeface="Adobe Fan Heiti Std B" panose="020B0700000000000000" pitchFamily="34" charset="-128"/>
              <a:ea typeface="Adobe Fan Heiti Std B" panose="020B0700000000000000" pitchFamily="34" charset="-128"/>
            </a:endParaRPr>
          </a:p>
          <a:p>
            <a:endParaRPr lang="en-US" sz="900" dirty="0">
              <a:solidFill>
                <a:srgbClr val="000000"/>
              </a:solidFill>
              <a:latin typeface="Adobe Fan Heiti Std B" panose="020B0700000000000000" pitchFamily="34" charset="-128"/>
              <a:ea typeface="Adobe Fan Heiti Std B" panose="020B0700000000000000" pitchFamily="34" charset="-128"/>
            </a:endParaRPr>
          </a:p>
          <a:p>
            <a:r>
              <a:rPr lang="en-US" sz="2000" b="1" dirty="0">
                <a:solidFill>
                  <a:srgbClr val="000000"/>
                </a:solidFill>
                <a:latin typeface="Adobe Fan Heiti Std B" panose="020B0700000000000000" pitchFamily="34" charset="-128"/>
                <a:ea typeface="Adobe Fan Heiti Std B" panose="020B0700000000000000" pitchFamily="34" charset="-128"/>
              </a:rPr>
              <a:t>15% of the group</a:t>
            </a:r>
            <a:r>
              <a:rPr lang="en-US" sz="2000" b="1" dirty="0">
                <a:solidFill>
                  <a:srgbClr val="000000"/>
                </a:solidFill>
                <a:ea typeface="Adobe Fan Heiti Std B" panose="020B0700000000000000" pitchFamily="34" charset="-128"/>
              </a:rPr>
              <a:t>‘</a:t>
            </a:r>
            <a:r>
              <a:rPr lang="en-US" sz="2000" b="1" dirty="0">
                <a:solidFill>
                  <a:srgbClr val="000000"/>
                </a:solidFill>
                <a:latin typeface="Adobe Fan Heiti Std B" panose="020B0700000000000000" pitchFamily="34" charset="-128"/>
                <a:ea typeface="Adobe Fan Heiti Std B" panose="020B0700000000000000" pitchFamily="34" charset="-128"/>
              </a:rPr>
              <a:t>s documents have a citation impact significantly exceeding the global average </a:t>
            </a:r>
          </a:p>
          <a:p>
            <a:r>
              <a:rPr lang="en-US" sz="900" dirty="0">
                <a:solidFill>
                  <a:srgbClr val="000000"/>
                </a:solidFill>
                <a:latin typeface="Adobe Fan Heiti Std B" panose="020B0700000000000000" pitchFamily="34" charset="-128"/>
                <a:ea typeface="Adobe Fan Heiti Std B" panose="020B0700000000000000" pitchFamily="34" charset="-128"/>
              </a:rPr>
              <a:t>(136 of 710 articles, reviews, conference proceedings indexed in Web of Science from 1987 - 2017 have </a:t>
            </a:r>
            <a:r>
              <a:rPr lang="en-US" sz="900" dirty="0" err="1">
                <a:solidFill>
                  <a:srgbClr val="000000"/>
                </a:solidFill>
                <a:latin typeface="Adobe Fan Heiti Std B" panose="020B0700000000000000" pitchFamily="34" charset="-128"/>
                <a:ea typeface="Adobe Fan Heiti Std B" panose="020B0700000000000000" pitchFamily="34" charset="-128"/>
              </a:rPr>
              <a:t>CNCI</a:t>
            </a:r>
            <a:r>
              <a:rPr lang="en-US" sz="900" dirty="0">
                <a:solidFill>
                  <a:srgbClr val="000000"/>
                </a:solidFill>
                <a:latin typeface="Adobe Fan Heiti Std B" panose="020B0700000000000000" pitchFamily="34" charset="-128"/>
                <a:ea typeface="Adobe Fan Heiti Std B" panose="020B0700000000000000" pitchFamily="34" charset="-128"/>
              </a:rPr>
              <a:t> &gt;= 3.0, </a:t>
            </a:r>
            <a:r>
              <a:rPr lang="en-US" sz="900" dirty="0" err="1">
                <a:solidFill>
                  <a:srgbClr val="000000"/>
                </a:solidFill>
                <a:latin typeface="Adobe Fan Heiti Std B" panose="020B0700000000000000" pitchFamily="34" charset="-128"/>
                <a:ea typeface="Adobe Fan Heiti Std B" panose="020B0700000000000000" pitchFamily="34" charset="-128"/>
              </a:rPr>
              <a:t>InCites</a:t>
            </a:r>
            <a:r>
              <a:rPr lang="en-US" sz="900" dirty="0">
                <a:solidFill>
                  <a:srgbClr val="000000"/>
                </a:solidFill>
                <a:latin typeface="Adobe Fan Heiti Std B" panose="020B0700000000000000" pitchFamily="34" charset="-128"/>
                <a:ea typeface="Adobe Fan Heiti Std B" panose="020B0700000000000000" pitchFamily="34" charset="-128"/>
              </a:rPr>
              <a:t>) </a:t>
            </a:r>
            <a:endParaRPr lang="en-US" sz="2000" dirty="0">
              <a:latin typeface="Adobe Fan Heiti Std B" panose="020B0700000000000000" pitchFamily="34" charset="-128"/>
              <a:ea typeface="Adobe Fan Heiti Std B" panose="020B0700000000000000" pitchFamily="34" charset="-128"/>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1463" y="3098585"/>
            <a:ext cx="6673186" cy="3604056"/>
          </a:xfrm>
          <a:prstGeom prst="rect">
            <a:avLst/>
          </a:prstGeom>
        </p:spPr>
      </p:pic>
      <p:sp>
        <p:nvSpPr>
          <p:cNvPr id="8" name="Rectangle 7"/>
          <p:cNvSpPr/>
          <p:nvPr/>
        </p:nvSpPr>
        <p:spPr>
          <a:xfrm>
            <a:off x="0" y="0"/>
            <a:ext cx="12192000" cy="1243013"/>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title"/>
          </p:nvPr>
        </p:nvSpPr>
        <p:spPr>
          <a:xfrm>
            <a:off x="266700" y="79375"/>
            <a:ext cx="10515600" cy="1325563"/>
          </a:xfrm>
        </p:spPr>
        <p:txBody>
          <a:bodyPr/>
          <a:lstStyle/>
          <a:p>
            <a:r>
              <a:rPr lang="en-US" dirty="0">
                <a:solidFill>
                  <a:schemeClr val="bg1"/>
                </a:solidFill>
                <a:latin typeface="Adobe Fan Heiti Std B" panose="020B0700000000000000" pitchFamily="34" charset="-128"/>
                <a:ea typeface="Adobe Fan Heiti Std B" panose="020B0700000000000000" pitchFamily="34" charset="-128"/>
              </a:rPr>
              <a:t>Using </a:t>
            </a:r>
            <a:r>
              <a:rPr lang="en-US" dirty="0" err="1">
                <a:solidFill>
                  <a:schemeClr val="bg1"/>
                </a:solidFill>
                <a:latin typeface="Adobe Fan Heiti Std B" panose="020B0700000000000000" pitchFamily="34" charset="-128"/>
                <a:ea typeface="Adobe Fan Heiti Std B" panose="020B0700000000000000" pitchFamily="34" charset="-128"/>
              </a:rPr>
              <a:t>CNCI</a:t>
            </a:r>
            <a:r>
              <a:rPr lang="en-US" dirty="0">
                <a:solidFill>
                  <a:schemeClr val="bg1"/>
                </a:solidFill>
                <a:latin typeface="Adobe Fan Heiti Std B" panose="020B0700000000000000" pitchFamily="34" charset="-128"/>
                <a:ea typeface="Adobe Fan Heiti Std B" panose="020B0700000000000000" pitchFamily="34" charset="-128"/>
              </a:rPr>
              <a:t> for a group</a:t>
            </a:r>
          </a:p>
        </p:txBody>
      </p:sp>
      <p:sp>
        <p:nvSpPr>
          <p:cNvPr id="10" name="TextBox 9"/>
          <p:cNvSpPr txBox="1"/>
          <p:nvPr/>
        </p:nvSpPr>
        <p:spPr>
          <a:xfrm>
            <a:off x="490537" y="1471043"/>
            <a:ext cx="4210050" cy="830997"/>
          </a:xfrm>
          <a:prstGeom prst="rect">
            <a:avLst/>
          </a:prstGeom>
          <a:solidFill>
            <a:schemeClr val="accent4">
              <a:lumMod val="50000"/>
            </a:schemeClr>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2400" dirty="0">
                <a:latin typeface="Adobe Fan Heiti Std B" panose="020B0700000000000000" pitchFamily="34" charset="-128"/>
                <a:ea typeface="Adobe Fan Heiti Std B" panose="020B0700000000000000" pitchFamily="34" charset="-128"/>
              </a:rPr>
              <a:t>Text for a group of researchers</a:t>
            </a:r>
            <a:r>
              <a:rPr lang="en-US" sz="2400" dirty="0">
                <a:ea typeface="Adobe Fan Heiti Std B" panose="020B0700000000000000" pitchFamily="34" charset="-128"/>
              </a:rPr>
              <a:t>’ </a:t>
            </a:r>
            <a:r>
              <a:rPr lang="en-US" sz="2400" dirty="0">
                <a:latin typeface="Adobe Fan Heiti Std B" panose="020B0700000000000000" pitchFamily="34" charset="-128"/>
                <a:ea typeface="Adobe Fan Heiti Std B" panose="020B0700000000000000" pitchFamily="34" charset="-128"/>
              </a:rPr>
              <a:t>publications</a:t>
            </a:r>
          </a:p>
        </p:txBody>
      </p:sp>
      <p:sp>
        <p:nvSpPr>
          <p:cNvPr id="11" name="TextBox 10"/>
          <p:cNvSpPr txBox="1"/>
          <p:nvPr/>
        </p:nvSpPr>
        <p:spPr>
          <a:xfrm>
            <a:off x="6629400" y="1471043"/>
            <a:ext cx="4248150" cy="830997"/>
          </a:xfrm>
          <a:prstGeom prst="rect">
            <a:avLst/>
          </a:prstGeom>
          <a:solidFill>
            <a:schemeClr val="accent4">
              <a:lumMod val="50000"/>
            </a:schemeClr>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2400" dirty="0">
                <a:latin typeface="Adobe Fan Heiti Std B" panose="020B0700000000000000" pitchFamily="34" charset="-128"/>
                <a:ea typeface="Adobe Fan Heiti Std B" panose="020B0700000000000000" pitchFamily="34" charset="-128"/>
              </a:rPr>
              <a:t>Chart for a group of researchers</a:t>
            </a:r>
            <a:r>
              <a:rPr lang="en-US" sz="2400" dirty="0">
                <a:ea typeface="Adobe Fan Heiti Std B" panose="020B0700000000000000" pitchFamily="34" charset="-128"/>
              </a:rPr>
              <a:t>’ </a:t>
            </a:r>
            <a:r>
              <a:rPr lang="en-US" sz="2400" dirty="0">
                <a:latin typeface="Adobe Fan Heiti Std B" panose="020B0700000000000000" pitchFamily="34" charset="-128"/>
                <a:ea typeface="Adobe Fan Heiti Std B" panose="020B0700000000000000" pitchFamily="34" charset="-128"/>
              </a:rPr>
              <a:t>publications</a:t>
            </a:r>
          </a:p>
        </p:txBody>
      </p:sp>
      <p:sp>
        <p:nvSpPr>
          <p:cNvPr id="2" name="TextBox 1"/>
          <p:cNvSpPr txBox="1"/>
          <p:nvPr/>
        </p:nvSpPr>
        <p:spPr>
          <a:xfrm>
            <a:off x="5601440" y="2413782"/>
            <a:ext cx="6734439" cy="1369606"/>
          </a:xfrm>
          <a:prstGeom prst="rect">
            <a:avLst/>
          </a:prstGeom>
          <a:noFill/>
        </p:spPr>
        <p:txBody>
          <a:bodyPr wrap="square" rtlCol="0">
            <a:spAutoFit/>
          </a:bodyPr>
          <a:lstStyle/>
          <a:p>
            <a:r>
              <a:rPr lang="en-US" sz="1400" b="1" dirty="0">
                <a:latin typeface="Adobe Fan Heiti Std B" panose="020B0700000000000000" pitchFamily="34" charset="-128"/>
                <a:ea typeface="Adobe Fan Heiti Std B" panose="020B0700000000000000" pitchFamily="34" charset="-128"/>
              </a:rPr>
              <a:t>Category Normalized Citation Impact by Year</a:t>
            </a:r>
          </a:p>
          <a:p>
            <a:r>
              <a:rPr lang="en-US" sz="800" b="1" dirty="0">
                <a:latin typeface="Adobe Fan Heiti Std B" panose="020B0700000000000000" pitchFamily="34" charset="-128"/>
                <a:ea typeface="Adobe Fan Heiti Std B" panose="020B0700000000000000" pitchFamily="34" charset="-128"/>
              </a:rPr>
              <a:t> </a:t>
            </a:r>
          </a:p>
          <a:p>
            <a:r>
              <a:rPr lang="en-US" sz="1100" dirty="0">
                <a:latin typeface="Adobe Fan Heiti Std B" panose="020B0700000000000000" pitchFamily="34" charset="-128"/>
                <a:ea typeface="Adobe Fan Heiti Std B" panose="020B0700000000000000" pitchFamily="34" charset="-128"/>
              </a:rPr>
              <a:t>Group: Department of Name Here </a:t>
            </a:r>
          </a:p>
          <a:p>
            <a:r>
              <a:rPr lang="en-US" sz="1100" dirty="0">
                <a:latin typeface="Adobe Fan Heiti Std B" panose="020B0700000000000000" pitchFamily="34" charset="-128"/>
                <a:ea typeface="Adobe Fan Heiti Std B" panose="020B0700000000000000" pitchFamily="34" charset="-128"/>
              </a:rPr>
              <a:t>Timespan: 2013 - 2017</a:t>
            </a:r>
          </a:p>
          <a:p>
            <a:r>
              <a:rPr lang="en-US" sz="1100" dirty="0">
                <a:latin typeface="Adobe Fan Heiti Std B" panose="020B0700000000000000" pitchFamily="34" charset="-128"/>
                <a:ea typeface="Adobe Fan Heiti Std B" panose="020B0700000000000000" pitchFamily="34" charset="-128"/>
              </a:rPr>
              <a:t>Source: </a:t>
            </a:r>
            <a:r>
              <a:rPr lang="en-US" sz="1100" dirty="0" err="1">
                <a:latin typeface="Adobe Fan Heiti Std B" panose="020B0700000000000000" pitchFamily="34" charset="-128"/>
                <a:ea typeface="Adobe Fan Heiti Std B" panose="020B0700000000000000" pitchFamily="34" charset="-128"/>
              </a:rPr>
              <a:t>InCites</a:t>
            </a:r>
            <a:endParaRPr lang="en-US" sz="1100" dirty="0">
              <a:latin typeface="Adobe Fan Heiti Std B" panose="020B0700000000000000" pitchFamily="34" charset="-128"/>
              <a:ea typeface="Adobe Fan Heiti Std B" panose="020B0700000000000000" pitchFamily="34" charset="-128"/>
            </a:endParaRPr>
          </a:p>
          <a:p>
            <a:r>
              <a:rPr lang="en-US" sz="1400" b="1" dirty="0"/>
              <a:t> </a:t>
            </a:r>
            <a:endParaRPr lang="en-US" sz="1400" dirty="0"/>
          </a:p>
          <a:p>
            <a:endParaRPr lang="en-US" sz="1400" i="1" dirty="0"/>
          </a:p>
        </p:txBody>
      </p:sp>
    </p:spTree>
    <p:extLst>
      <p:ext uri="{BB962C8B-B14F-4D97-AF65-F5344CB8AC3E}">
        <p14:creationId xmlns:p14="http://schemas.microsoft.com/office/powerpoint/2010/main" val="33734978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243013"/>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266700" y="7937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latin typeface="Adobe Fan Heiti Std B" panose="020B0700000000000000" pitchFamily="34" charset="-128"/>
                <a:ea typeface="Adobe Fan Heiti Std B" panose="020B0700000000000000" pitchFamily="34" charset="-128"/>
              </a:rPr>
              <a:t>Using </a:t>
            </a:r>
            <a:r>
              <a:rPr lang="en-US" dirty="0" err="1">
                <a:solidFill>
                  <a:schemeClr val="bg1"/>
                </a:solidFill>
                <a:latin typeface="Adobe Fan Heiti Std B" panose="020B0700000000000000" pitchFamily="34" charset="-128"/>
                <a:ea typeface="Adobe Fan Heiti Std B" panose="020B0700000000000000" pitchFamily="34" charset="-128"/>
              </a:rPr>
              <a:t>CNCI</a:t>
            </a:r>
            <a:r>
              <a:rPr lang="en-US" dirty="0">
                <a:solidFill>
                  <a:schemeClr val="bg1"/>
                </a:solidFill>
                <a:latin typeface="Adobe Fan Heiti Std B" panose="020B0700000000000000" pitchFamily="34" charset="-128"/>
                <a:ea typeface="Adobe Fan Heiti Std B" panose="020B0700000000000000" pitchFamily="34" charset="-128"/>
              </a:rPr>
              <a:t> for an individual</a:t>
            </a:r>
          </a:p>
        </p:txBody>
      </p:sp>
      <p:sp>
        <p:nvSpPr>
          <p:cNvPr id="2" name="Rectangle 1"/>
          <p:cNvSpPr/>
          <p:nvPr/>
        </p:nvSpPr>
        <p:spPr>
          <a:xfrm>
            <a:off x="470517" y="1859340"/>
            <a:ext cx="11407805" cy="4216539"/>
          </a:xfrm>
          <a:prstGeom prst="rect">
            <a:avLst/>
          </a:prstGeom>
        </p:spPr>
        <p:txBody>
          <a:bodyPr wrap="square">
            <a:spAutoFit/>
          </a:bodyPr>
          <a:lstStyle/>
          <a:p>
            <a:r>
              <a:rPr lang="en-US" sz="2000" b="1" u="sng" dirty="0"/>
              <a:t>Peer Reviewed Publications</a:t>
            </a:r>
          </a:p>
          <a:p>
            <a:endParaRPr lang="en-US" dirty="0"/>
          </a:p>
          <a:p>
            <a:r>
              <a:rPr lang="en-US" sz="2000" b="1" dirty="0" err="1"/>
              <a:t>Waltman</a:t>
            </a:r>
            <a:r>
              <a:rPr lang="en-US" sz="2000" b="1" dirty="0"/>
              <a:t> L</a:t>
            </a:r>
            <a:r>
              <a:rPr lang="en-US" sz="2000" dirty="0"/>
              <a:t>, van Eck NJ, </a:t>
            </a:r>
            <a:r>
              <a:rPr lang="en-US" sz="2000" dirty="0" err="1"/>
              <a:t>Visser</a:t>
            </a:r>
            <a:r>
              <a:rPr lang="en-US" sz="2000" dirty="0"/>
              <a:t> M, </a:t>
            </a:r>
            <a:r>
              <a:rPr lang="en-US" sz="2000" dirty="0" err="1"/>
              <a:t>Wouters</a:t>
            </a:r>
            <a:r>
              <a:rPr lang="en-US" sz="2000" dirty="0"/>
              <a:t> P. The elephant in the room: The problem of quantifying productivity in evaluative </a:t>
            </a:r>
            <a:r>
              <a:rPr lang="en-US" sz="2000" dirty="0" err="1"/>
              <a:t>scientometrics</a:t>
            </a:r>
            <a:r>
              <a:rPr lang="en-US" sz="2000" dirty="0"/>
              <a:t>. J Inf. 2016;10(2):671-4. </a:t>
            </a:r>
            <a:r>
              <a:rPr lang="en-US" sz="2000" dirty="0">
                <a:hlinkClick r:id="rId2" tooltip="Persistent link using digital object identifier"/>
              </a:rPr>
              <a:t>https://doi.org/10.1016/j.joi.2015.12.008</a:t>
            </a:r>
            <a:endParaRPr lang="en-US" sz="2000" dirty="0"/>
          </a:p>
          <a:p>
            <a:r>
              <a:rPr lang="en-US" i="1" dirty="0"/>
              <a:t>Citations: 10. Cited 20% more than similar papers in field (</a:t>
            </a:r>
            <a:r>
              <a:rPr lang="en-US" i="1" dirty="0" err="1"/>
              <a:t>InCites</a:t>
            </a:r>
            <a:r>
              <a:rPr lang="en-US" i="1" dirty="0"/>
              <a:t>). </a:t>
            </a:r>
          </a:p>
          <a:p>
            <a:endParaRPr lang="en-US" sz="2000" dirty="0"/>
          </a:p>
          <a:p>
            <a:r>
              <a:rPr lang="en-US" sz="2000" b="1" dirty="0" err="1"/>
              <a:t>Waltman</a:t>
            </a:r>
            <a:r>
              <a:rPr lang="en-US" sz="2000" b="1" dirty="0"/>
              <a:t> L</a:t>
            </a:r>
            <a:r>
              <a:rPr lang="en-US" sz="2000" dirty="0"/>
              <a:t>, van Eck NJ, van </a:t>
            </a:r>
            <a:r>
              <a:rPr lang="en-US" sz="2000" dirty="0" err="1"/>
              <a:t>Leeuwen</a:t>
            </a:r>
            <a:r>
              <a:rPr lang="en-US" sz="2000" dirty="0"/>
              <a:t> TN, </a:t>
            </a:r>
            <a:r>
              <a:rPr lang="en-US" sz="2000" dirty="0" err="1"/>
              <a:t>Visser</a:t>
            </a:r>
            <a:r>
              <a:rPr lang="en-US" sz="2000" dirty="0"/>
              <a:t> MS, van </a:t>
            </a:r>
            <a:r>
              <a:rPr lang="en-US" sz="2000" dirty="0" err="1"/>
              <a:t>Raan</a:t>
            </a:r>
            <a:r>
              <a:rPr lang="en-US" sz="2000" dirty="0"/>
              <a:t> </a:t>
            </a:r>
            <a:r>
              <a:rPr lang="en-US" sz="2000" dirty="0" err="1"/>
              <a:t>AFJ</a:t>
            </a:r>
            <a:r>
              <a:rPr lang="en-US" sz="2000" dirty="0"/>
              <a:t>. Towards a new crown indicator: Some theoretical considerations. J Inf. 2011;5(1):37-47. </a:t>
            </a:r>
            <a:r>
              <a:rPr lang="en-US" sz="2000" dirty="0">
                <a:hlinkClick r:id="rId3" tooltip="Persistent link using digital object identifier"/>
              </a:rPr>
              <a:t>https://doi.org/10.1016/j.joi.2010.08.001</a:t>
            </a:r>
            <a:endParaRPr lang="en-US" sz="2000" dirty="0"/>
          </a:p>
          <a:p>
            <a:r>
              <a:rPr lang="en-US" i="1" dirty="0"/>
              <a:t>Citations: 22. Cited significantly above global average (</a:t>
            </a:r>
            <a:r>
              <a:rPr lang="en-US" i="1" dirty="0" err="1"/>
              <a:t>CNCI</a:t>
            </a:r>
            <a:r>
              <a:rPr lang="en-US" i="1" dirty="0"/>
              <a:t>: 11.20, </a:t>
            </a:r>
            <a:r>
              <a:rPr lang="en-US" i="1" dirty="0" err="1"/>
              <a:t>InCites</a:t>
            </a:r>
            <a:r>
              <a:rPr lang="en-US" i="1" dirty="0"/>
              <a:t>). </a:t>
            </a:r>
          </a:p>
          <a:p>
            <a:endParaRPr lang="en-US" sz="2000" dirty="0"/>
          </a:p>
          <a:p>
            <a:r>
              <a:rPr lang="en-US" sz="2000" b="1" dirty="0" err="1"/>
              <a:t>Waltman</a:t>
            </a:r>
            <a:r>
              <a:rPr lang="en-US" sz="2000" b="1" dirty="0"/>
              <a:t> L</a:t>
            </a:r>
            <a:r>
              <a:rPr lang="en-US" sz="2000" dirty="0"/>
              <a:t>. A review of the literature on citation impact indicators. J Inf. 2016;10(2):365-91. </a:t>
            </a:r>
            <a:r>
              <a:rPr lang="en-US" sz="2000" dirty="0">
                <a:hlinkClick r:id="rId4" tooltip="Persistent link using digital object identifier"/>
              </a:rPr>
              <a:t>https://doi.org/10.1016/j.joi.2016.02.007</a:t>
            </a:r>
            <a:endParaRPr lang="en-US" sz="2000" dirty="0"/>
          </a:p>
          <a:p>
            <a:r>
              <a:rPr lang="en-US" i="1" dirty="0"/>
              <a:t>Citations: 22. </a:t>
            </a:r>
            <a:r>
              <a:rPr lang="en-US" i="1" dirty="0" err="1"/>
              <a:t>CNCI</a:t>
            </a:r>
            <a:r>
              <a:rPr lang="en-US" i="1" dirty="0"/>
              <a:t>: 11.20 (</a:t>
            </a:r>
            <a:r>
              <a:rPr lang="en-US" i="1" dirty="0" err="1"/>
              <a:t>InCites</a:t>
            </a:r>
            <a:r>
              <a:rPr lang="en-US" i="1" dirty="0"/>
              <a:t>). </a:t>
            </a:r>
          </a:p>
          <a:p>
            <a:endParaRPr lang="en-US" sz="1600" dirty="0"/>
          </a:p>
        </p:txBody>
      </p:sp>
      <p:sp>
        <p:nvSpPr>
          <p:cNvPr id="3" name="TextBox 2"/>
          <p:cNvSpPr txBox="1"/>
          <p:nvPr/>
        </p:nvSpPr>
        <p:spPr>
          <a:xfrm>
            <a:off x="560832" y="6353652"/>
            <a:ext cx="9192768" cy="338554"/>
          </a:xfrm>
          <a:prstGeom prst="rect">
            <a:avLst/>
          </a:prstGeom>
          <a:noFill/>
        </p:spPr>
        <p:txBody>
          <a:bodyPr wrap="square" rtlCol="0">
            <a:spAutoFit/>
          </a:bodyPr>
          <a:lstStyle/>
          <a:p>
            <a:r>
              <a:rPr lang="en-US" sz="1600" i="1" dirty="0"/>
              <a:t>The data has been fictionalized and is for demonstration purposes only.</a:t>
            </a:r>
          </a:p>
        </p:txBody>
      </p:sp>
    </p:spTree>
    <p:extLst>
      <p:ext uri="{BB962C8B-B14F-4D97-AF65-F5344CB8AC3E}">
        <p14:creationId xmlns:p14="http://schemas.microsoft.com/office/powerpoint/2010/main" val="26120462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6300450" cy="6858000"/>
          </a:xfrm>
          <a:prstGeom prst="rect">
            <a:avLst/>
          </a:prstGeom>
          <a:solidFill>
            <a:schemeClr val="accent5">
              <a:lumMod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365125"/>
            <a:ext cx="6293224" cy="1325563"/>
          </a:xfrm>
        </p:spPr>
        <p:txBody>
          <a:bodyPr/>
          <a:lstStyle/>
          <a:p>
            <a:pPr algn="ctr"/>
            <a:r>
              <a:rPr lang="en-US" dirty="0">
                <a:solidFill>
                  <a:schemeClr val="bg1"/>
                </a:solidFill>
                <a:latin typeface="Adobe Fan Heiti Std B" panose="020B0700000000000000" pitchFamily="34" charset="-128"/>
                <a:ea typeface="Adobe Fan Heiti Std B" panose="020B0700000000000000" pitchFamily="34" charset="-128"/>
              </a:rPr>
              <a:t>Balancing Productivity and Impact</a:t>
            </a:r>
          </a:p>
        </p:txBody>
      </p:sp>
      <p:sp>
        <p:nvSpPr>
          <p:cNvPr id="3" name="Content Placeholder 2"/>
          <p:cNvSpPr>
            <a:spLocks noGrp="1"/>
          </p:cNvSpPr>
          <p:nvPr>
            <p:ph idx="1"/>
          </p:nvPr>
        </p:nvSpPr>
        <p:spPr>
          <a:xfrm>
            <a:off x="448235" y="4555881"/>
            <a:ext cx="5396753" cy="1416704"/>
          </a:xfrm>
        </p:spPr>
        <p:txBody>
          <a:bodyPr>
            <a:normAutofit/>
          </a:bodyPr>
          <a:lstStyle/>
          <a:p>
            <a:pPr marL="0" indent="0" algn="ctr">
              <a:buNone/>
            </a:pPr>
            <a:r>
              <a:rPr lang="en-US" sz="2000" dirty="0">
                <a:solidFill>
                  <a:schemeClr val="bg1"/>
                </a:solidFill>
                <a:latin typeface="Adobe Fan Heiti Std B" panose="020B0700000000000000" pitchFamily="34" charset="-128"/>
                <a:ea typeface="Adobe Fan Heiti Std B" panose="020B0700000000000000" pitchFamily="34" charset="-128"/>
              </a:rPr>
              <a:t>“Playing-it-safe research and publication strategy maintains high productivity but may not produce high impact or breakthrough research outcomes.”</a:t>
            </a:r>
          </a:p>
        </p:txBody>
      </p:sp>
      <p:pic>
        <p:nvPicPr>
          <p:cNvPr id="4"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0450" y="0"/>
            <a:ext cx="5891550" cy="6897233"/>
          </a:xfrm>
          <a:prstGeom prst="rect">
            <a:avLst/>
          </a:prstGeom>
        </p:spPr>
      </p:pic>
      <p:sp>
        <p:nvSpPr>
          <p:cNvPr id="5" name="Rectangle 4"/>
          <p:cNvSpPr/>
          <p:nvPr/>
        </p:nvSpPr>
        <p:spPr>
          <a:xfrm>
            <a:off x="244287" y="6118708"/>
            <a:ext cx="5833783" cy="600164"/>
          </a:xfrm>
          <a:prstGeom prst="rect">
            <a:avLst/>
          </a:prstGeom>
        </p:spPr>
        <p:txBody>
          <a:bodyPr wrap="square">
            <a:spAutoFit/>
          </a:bodyPr>
          <a:lstStyle/>
          <a:p>
            <a:r>
              <a:rPr lang="en-US" sz="1100" dirty="0" err="1">
                <a:solidFill>
                  <a:schemeClr val="bg1"/>
                </a:solidFill>
                <a:latin typeface="Adobe Fan Heiti Std B" panose="020B0700000000000000" pitchFamily="34" charset="-128"/>
                <a:ea typeface="Adobe Fan Heiti Std B" panose="020B0700000000000000" pitchFamily="34" charset="-128"/>
              </a:rPr>
              <a:t>Kolesnikov</a:t>
            </a:r>
            <a:r>
              <a:rPr lang="en-US" sz="1100" dirty="0">
                <a:solidFill>
                  <a:schemeClr val="bg1"/>
                </a:solidFill>
                <a:latin typeface="Adobe Fan Heiti Std B" panose="020B0700000000000000" pitchFamily="34" charset="-128"/>
                <a:ea typeface="Adobe Fan Heiti Std B" panose="020B0700000000000000" pitchFamily="34" charset="-128"/>
              </a:rPr>
              <a:t>, S., Fukumoto, E. &amp; Bozeman, B. Researchers’ risk-smoothing publication strategies: Is productivity the enemy of impact? </a:t>
            </a:r>
            <a:r>
              <a:rPr lang="en-US" sz="1100" dirty="0" err="1">
                <a:solidFill>
                  <a:schemeClr val="bg1"/>
                </a:solidFill>
                <a:latin typeface="Adobe Fan Heiti Std B" panose="020B0700000000000000" pitchFamily="34" charset="-128"/>
                <a:ea typeface="Adobe Fan Heiti Std B" panose="020B0700000000000000" pitchFamily="34" charset="-128"/>
              </a:rPr>
              <a:t>Scientometrics</a:t>
            </a:r>
            <a:r>
              <a:rPr lang="en-US" sz="1100" dirty="0">
                <a:solidFill>
                  <a:schemeClr val="bg1"/>
                </a:solidFill>
                <a:latin typeface="Adobe Fan Heiti Std B" panose="020B0700000000000000" pitchFamily="34" charset="-128"/>
                <a:ea typeface="Adobe Fan Heiti Std B" panose="020B0700000000000000" pitchFamily="34" charset="-128"/>
              </a:rPr>
              <a:t> (2018). https://doi.org/10.1007/s11192-018-2793-8</a:t>
            </a:r>
          </a:p>
        </p:txBody>
      </p:sp>
      <p:pic>
        <p:nvPicPr>
          <p:cNvPr id="7" name="Picture 6"/>
          <p:cNvPicPr>
            <a:picLocks noChangeAspect="1"/>
          </p:cNvPicPr>
          <p:nvPr/>
        </p:nvPicPr>
        <p:blipFill rotWithShape="1">
          <a:blip r:embed="rId4">
            <a:duotone>
              <a:schemeClr val="bg2">
                <a:shade val="45000"/>
                <a:satMod val="135000"/>
              </a:schemeClr>
              <a:prstClr val="white"/>
            </a:duotone>
            <a:extLst>
              <a:ext uri="{28A0092B-C50C-407E-A947-70E740481C1C}">
                <a14:useLocalDpi xmlns:a14="http://schemas.microsoft.com/office/drawing/2010/main" val="0"/>
              </a:ext>
            </a:extLst>
          </a:blip>
          <a:srcRect b="19846"/>
          <a:stretch/>
        </p:blipFill>
        <p:spPr>
          <a:xfrm>
            <a:off x="1262428" y="1645472"/>
            <a:ext cx="3373043" cy="2703624"/>
          </a:xfrm>
          <a:prstGeom prst="rect">
            <a:avLst/>
          </a:prstGeom>
        </p:spPr>
      </p:pic>
    </p:spTree>
    <p:extLst>
      <p:ext uri="{BB962C8B-B14F-4D97-AF65-F5344CB8AC3E}">
        <p14:creationId xmlns:p14="http://schemas.microsoft.com/office/powerpoint/2010/main" val="39953921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6496050" y="0"/>
            <a:ext cx="5695950" cy="6858000"/>
          </a:xfrm>
          <a:prstGeom prst="rect">
            <a:avLst/>
          </a:prstGeom>
          <a:solidFill>
            <a:srgbClr val="8A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6896100" y="542925"/>
            <a:ext cx="4953000" cy="5810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2658" y="1134173"/>
            <a:ext cx="1228116" cy="1228116"/>
          </a:xfrm>
          <a:prstGeom prst="rect">
            <a:avLst/>
          </a:prstGeom>
        </p:spPr>
      </p:pic>
      <p:sp>
        <p:nvSpPr>
          <p:cNvPr id="2" name="Title 1"/>
          <p:cNvSpPr>
            <a:spLocks noGrp="1"/>
          </p:cNvSpPr>
          <p:nvPr>
            <p:ph type="title"/>
          </p:nvPr>
        </p:nvSpPr>
        <p:spPr>
          <a:xfrm>
            <a:off x="571500" y="203200"/>
            <a:ext cx="10515600" cy="1325563"/>
          </a:xfrm>
        </p:spPr>
        <p:txBody>
          <a:bodyPr/>
          <a:lstStyle/>
          <a:p>
            <a:r>
              <a:rPr lang="en-US" dirty="0" err="1">
                <a:latin typeface="Adobe Fan Heiti Std B" panose="020B0700000000000000" pitchFamily="34" charset="-128"/>
                <a:ea typeface="Adobe Fan Heiti Std B" panose="020B0700000000000000" pitchFamily="34" charset="-128"/>
              </a:rPr>
              <a:t>CNCI</a:t>
            </a:r>
            <a:r>
              <a:rPr lang="en-US" dirty="0">
                <a:latin typeface="Adobe Fan Heiti Std B" panose="020B0700000000000000" pitchFamily="34" charset="-128"/>
                <a:ea typeface="Adobe Fan Heiti Std B" panose="020B0700000000000000" pitchFamily="34" charset="-128"/>
              </a:rPr>
              <a:t> Strengths</a:t>
            </a:r>
          </a:p>
        </p:txBody>
      </p:sp>
      <p:sp>
        <p:nvSpPr>
          <p:cNvPr id="3" name="Content Placeholder 2"/>
          <p:cNvSpPr>
            <a:spLocks noGrp="1"/>
          </p:cNvSpPr>
          <p:nvPr>
            <p:ph idx="1"/>
          </p:nvPr>
        </p:nvSpPr>
        <p:spPr>
          <a:xfrm>
            <a:off x="469127" y="1535861"/>
            <a:ext cx="5438775" cy="4351338"/>
          </a:xfrm>
        </p:spPr>
        <p:txBody>
          <a:bodyPr/>
          <a:lstStyle/>
          <a:p>
            <a:r>
              <a:rPr lang="en-US" sz="2000" dirty="0">
                <a:latin typeface="Adobe Fan Heiti Std B" panose="020B0700000000000000" pitchFamily="34" charset="-128"/>
                <a:ea typeface="Adobe Fan Heiti Std B" panose="020B0700000000000000" pitchFamily="34" charset="-128"/>
              </a:rPr>
              <a:t>Research outputs can be varied in type and extensive in nature.</a:t>
            </a:r>
          </a:p>
          <a:p>
            <a:r>
              <a:rPr lang="en-US" sz="2000" dirty="0">
                <a:latin typeface="Adobe Fan Heiti Std B" panose="020B0700000000000000" pitchFamily="34" charset="-128"/>
                <a:ea typeface="Adobe Fan Heiti Std B" panose="020B0700000000000000" pitchFamily="34" charset="-128"/>
              </a:rPr>
              <a:t>The </a:t>
            </a:r>
            <a:r>
              <a:rPr lang="en-US" sz="2000" dirty="0" err="1">
                <a:latin typeface="Adobe Fan Heiti Std B" panose="020B0700000000000000" pitchFamily="34" charset="-128"/>
                <a:ea typeface="Adobe Fan Heiti Std B" panose="020B0700000000000000" pitchFamily="34" charset="-128"/>
              </a:rPr>
              <a:t>CNCI</a:t>
            </a:r>
            <a:r>
              <a:rPr lang="en-US" sz="2000" dirty="0">
                <a:latin typeface="Adobe Fan Heiti Std B" panose="020B0700000000000000" pitchFamily="34" charset="-128"/>
                <a:ea typeface="Adobe Fan Heiti Std B" panose="020B0700000000000000" pitchFamily="34" charset="-128"/>
              </a:rPr>
              <a:t> takes into account the most traditional type of scientific output: articles, reviews, conference proceedings papers in journals that are indexed in Web of Science. </a:t>
            </a:r>
          </a:p>
          <a:p>
            <a:r>
              <a:rPr lang="en-US" sz="2000" dirty="0">
                <a:latin typeface="Adobe Fan Heiti Std B" panose="020B0700000000000000" pitchFamily="34" charset="-128"/>
                <a:ea typeface="Adobe Fan Heiti Std B" panose="020B0700000000000000" pitchFamily="34" charset="-128"/>
              </a:rPr>
              <a:t>The </a:t>
            </a:r>
            <a:r>
              <a:rPr lang="en-US" sz="2000" dirty="0" err="1">
                <a:latin typeface="Adobe Fan Heiti Std B" panose="020B0700000000000000" pitchFamily="34" charset="-128"/>
                <a:ea typeface="Adobe Fan Heiti Std B" panose="020B0700000000000000" pitchFamily="34" charset="-128"/>
              </a:rPr>
              <a:t>CNCI</a:t>
            </a:r>
            <a:r>
              <a:rPr lang="en-US" sz="2000" dirty="0">
                <a:latin typeface="Adobe Fan Heiti Std B" panose="020B0700000000000000" pitchFamily="34" charset="-128"/>
                <a:ea typeface="Adobe Fan Heiti Std B" panose="020B0700000000000000" pitchFamily="34" charset="-128"/>
              </a:rPr>
              <a:t> does not take into account productivity, and therefore does not penalize research groups </a:t>
            </a:r>
            <a:r>
              <a:rPr lang="en-US" sz="2000" dirty="0">
                <a:ea typeface="Adobe Fan Heiti Std B" panose="020B0700000000000000" pitchFamily="34" charset="-128"/>
              </a:rPr>
              <a:t>“</a:t>
            </a:r>
            <a:r>
              <a:rPr lang="en-US" sz="2000" dirty="0">
                <a:latin typeface="Adobe Fan Heiti Std B" panose="020B0700000000000000" pitchFamily="34" charset="-128"/>
                <a:ea typeface="Adobe Fan Heiti Std B" panose="020B0700000000000000" pitchFamily="34" charset="-128"/>
              </a:rPr>
              <a:t>for putting effort into producing non-standard scientific outputs</a:t>
            </a:r>
            <a:r>
              <a:rPr lang="en-US" sz="2000" dirty="0">
                <a:ea typeface="Adobe Fan Heiti Std B" panose="020B0700000000000000" pitchFamily="34" charset="-128"/>
              </a:rPr>
              <a:t>”</a:t>
            </a:r>
            <a:r>
              <a:rPr lang="en-US" sz="2000" dirty="0">
                <a:latin typeface="Adobe Fan Heiti Std B" panose="020B0700000000000000" pitchFamily="34" charset="-128"/>
                <a:ea typeface="Adobe Fan Heiti Std B" panose="020B0700000000000000" pitchFamily="34" charset="-128"/>
              </a:rPr>
              <a:t>.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10355" y="1697379"/>
            <a:ext cx="516862" cy="516862"/>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22274" y="919163"/>
            <a:ext cx="1262933" cy="1262933"/>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76077" y="4568638"/>
            <a:ext cx="1256789" cy="1256789"/>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85207" y="4580979"/>
            <a:ext cx="1262933" cy="1262933"/>
          </a:xfrm>
          <a:prstGeom prst="rect">
            <a:avLst/>
          </a:prstGeom>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197053" y="2131510"/>
            <a:ext cx="899321" cy="899321"/>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07870" y="2964389"/>
            <a:ext cx="1262933" cy="1262933"/>
          </a:xfrm>
          <a:prstGeom prst="rect">
            <a:avLst/>
          </a:prstGeom>
        </p:spPr>
      </p:pic>
      <p:pic>
        <p:nvPicPr>
          <p:cNvPr id="14" name="Picture 1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962101" y="2869728"/>
            <a:ext cx="1469300" cy="1469300"/>
          </a:xfrm>
          <a:prstGeom prst="rect">
            <a:avLst/>
          </a:prstGeom>
        </p:spPr>
      </p:pic>
      <p:pic>
        <p:nvPicPr>
          <p:cNvPr id="15" name="Picture 1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32866" y="3011700"/>
            <a:ext cx="1327328" cy="1327328"/>
          </a:xfrm>
          <a:prstGeom prst="rect">
            <a:avLst/>
          </a:prstGeom>
        </p:spPr>
      </p:pic>
      <p:pic>
        <p:nvPicPr>
          <p:cNvPr id="17" name="Picture 1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286227" y="3139920"/>
            <a:ext cx="743811" cy="743811"/>
          </a:xfrm>
          <a:prstGeom prst="rect">
            <a:avLst/>
          </a:prstGeom>
        </p:spPr>
      </p:pic>
      <p:pic>
        <p:nvPicPr>
          <p:cNvPr id="18" name="Picture 1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911978" y="4609220"/>
            <a:ext cx="1277979" cy="1277979"/>
          </a:xfrm>
          <a:prstGeom prst="rect">
            <a:avLst/>
          </a:prstGeom>
        </p:spPr>
      </p:pic>
      <p:pic>
        <p:nvPicPr>
          <p:cNvPr id="19" name="Picture 18"/>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458705" y="1462042"/>
            <a:ext cx="1323280" cy="1323280"/>
          </a:xfrm>
          <a:prstGeom prst="rect">
            <a:avLst/>
          </a:prstGeom>
        </p:spPr>
      </p:pic>
      <p:sp>
        <p:nvSpPr>
          <p:cNvPr id="22" name="Rectangle 21"/>
          <p:cNvSpPr/>
          <p:nvPr/>
        </p:nvSpPr>
        <p:spPr>
          <a:xfrm>
            <a:off x="210062" y="5825427"/>
            <a:ext cx="6096000" cy="738664"/>
          </a:xfrm>
          <a:prstGeom prst="rect">
            <a:avLst/>
          </a:prstGeom>
        </p:spPr>
        <p:txBody>
          <a:bodyPr>
            <a:spAutoFit/>
          </a:bodyPr>
          <a:lstStyle/>
          <a:p>
            <a:r>
              <a:rPr lang="en-US" sz="1400" dirty="0"/>
              <a:t>Reference: </a:t>
            </a:r>
            <a:r>
              <a:rPr lang="en-US" sz="1400" dirty="0" err="1"/>
              <a:t>Waltman</a:t>
            </a:r>
            <a:r>
              <a:rPr lang="en-US" sz="1400" dirty="0"/>
              <a:t> L, van Eck NJ, </a:t>
            </a:r>
            <a:r>
              <a:rPr lang="en-US" sz="1400" dirty="0" err="1"/>
              <a:t>Visser</a:t>
            </a:r>
            <a:r>
              <a:rPr lang="en-US" sz="1400" dirty="0"/>
              <a:t> M, </a:t>
            </a:r>
            <a:r>
              <a:rPr lang="en-US" sz="1400" dirty="0" err="1"/>
              <a:t>Wouters</a:t>
            </a:r>
            <a:r>
              <a:rPr lang="en-US" sz="1400" dirty="0"/>
              <a:t> P. The elephant in the room: The problem of quantifying productivity in evaluative </a:t>
            </a:r>
            <a:r>
              <a:rPr lang="en-US" sz="1400" dirty="0" err="1"/>
              <a:t>scientometrics</a:t>
            </a:r>
            <a:r>
              <a:rPr lang="en-US" sz="1400" dirty="0"/>
              <a:t>. J Inf. 2016;10(2):671-4. </a:t>
            </a:r>
            <a:r>
              <a:rPr lang="en-US" sz="1400" dirty="0">
                <a:hlinkClick r:id="rId13" tooltip="Persistent link using digital object identifier"/>
              </a:rPr>
              <a:t>https://doi.org/10.1016/j.joi.2015.12.008</a:t>
            </a:r>
            <a:endParaRPr lang="en-US" sz="1400" dirty="0"/>
          </a:p>
        </p:txBody>
      </p:sp>
    </p:spTree>
    <p:extLst>
      <p:ext uri="{BB962C8B-B14F-4D97-AF65-F5344CB8AC3E}">
        <p14:creationId xmlns:p14="http://schemas.microsoft.com/office/powerpoint/2010/main" val="20241047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9193" y="1339850"/>
            <a:ext cx="5344357" cy="4351338"/>
          </a:xfrm>
        </p:spPr>
        <p:txBody>
          <a:bodyPr>
            <a:normAutofit lnSpcReduction="10000"/>
          </a:bodyPr>
          <a:lstStyle/>
          <a:p>
            <a:pPr marL="0" indent="0">
              <a:buNone/>
            </a:pPr>
            <a:endParaRPr lang="en-US" sz="2000" dirty="0"/>
          </a:p>
          <a:p>
            <a:pPr marL="0" indent="0">
              <a:buNone/>
            </a:pPr>
            <a:r>
              <a:rPr lang="en-US" sz="2400" dirty="0">
                <a:latin typeface="Adobe Fan Heiti Std B" panose="020B0700000000000000" pitchFamily="34" charset="-128"/>
                <a:ea typeface="Adobe Fan Heiti Std B" panose="020B0700000000000000" pitchFamily="34" charset="-128"/>
              </a:rPr>
              <a:t>Normal distributions</a:t>
            </a:r>
          </a:p>
          <a:p>
            <a:r>
              <a:rPr lang="en-US" sz="2000" dirty="0"/>
              <a:t>A normal distribution has values that form a symmetrical “bell curve” and the center value (i.e. measure of central tendency) is generally equal to both the mean and the median. </a:t>
            </a:r>
          </a:p>
          <a:p>
            <a:r>
              <a:rPr lang="en-US" sz="2000" dirty="0"/>
              <a:t>Many groupings of data naturally fall into a normal distribution: </a:t>
            </a:r>
          </a:p>
          <a:p>
            <a:pPr lvl="1"/>
            <a:r>
              <a:rPr lang="en-US" sz="1600" dirty="0"/>
              <a:t>Heights of people</a:t>
            </a:r>
          </a:p>
          <a:p>
            <a:pPr lvl="1"/>
            <a:r>
              <a:rPr lang="en-US" sz="1600" dirty="0"/>
              <a:t>Measurement errors</a:t>
            </a:r>
          </a:p>
          <a:p>
            <a:pPr lvl="1"/>
            <a:r>
              <a:rPr lang="en-US" sz="1600" dirty="0"/>
              <a:t>Blood pressure</a:t>
            </a:r>
          </a:p>
          <a:p>
            <a:pPr lvl="1"/>
            <a:r>
              <a:rPr lang="en-US" sz="1600" dirty="0"/>
              <a:t>Points on a test</a:t>
            </a:r>
          </a:p>
          <a:p>
            <a:pPr lvl="1"/>
            <a:r>
              <a:rPr lang="en-US" sz="1600" dirty="0"/>
              <a:t>IQ scores</a:t>
            </a:r>
          </a:p>
          <a:p>
            <a:pPr lvl="1"/>
            <a:r>
              <a:rPr lang="en-US" sz="1600" dirty="0"/>
              <a:t>Salaries</a:t>
            </a:r>
            <a:endParaRPr lang="en-US" sz="2000" dirty="0">
              <a:latin typeface="Adobe Fan Heiti Std B" panose="020B0700000000000000" pitchFamily="34" charset="-128"/>
              <a:ea typeface="Adobe Fan Heiti Std B" panose="020B0700000000000000" pitchFamily="34" charset="-128"/>
            </a:endParaRPr>
          </a:p>
        </p:txBody>
      </p:sp>
      <p:sp>
        <p:nvSpPr>
          <p:cNvPr id="6" name="Rectangle 5"/>
          <p:cNvSpPr/>
          <p:nvPr/>
        </p:nvSpPr>
        <p:spPr>
          <a:xfrm>
            <a:off x="0" y="0"/>
            <a:ext cx="12192000" cy="1243013"/>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266700" y="7937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err="1">
                <a:solidFill>
                  <a:schemeClr val="bg1"/>
                </a:solidFill>
                <a:latin typeface="Adobe Fan Heiti Std B" panose="020B0700000000000000" pitchFamily="34" charset="-128"/>
                <a:ea typeface="Adobe Fan Heiti Std B" panose="020B0700000000000000" pitchFamily="34" charset="-128"/>
              </a:rPr>
              <a:t>CNCI</a:t>
            </a:r>
            <a:r>
              <a:rPr lang="en-US" dirty="0">
                <a:solidFill>
                  <a:schemeClr val="bg1"/>
                </a:solidFill>
                <a:latin typeface="Adobe Fan Heiti Std B" panose="020B0700000000000000" pitchFamily="34" charset="-128"/>
                <a:ea typeface="Adobe Fan Heiti Std B" panose="020B0700000000000000" pitchFamily="34" charset="-128"/>
              </a:rPr>
              <a:t> Limitations</a:t>
            </a:r>
          </a:p>
        </p:txBody>
      </p:sp>
      <p:sp>
        <p:nvSpPr>
          <p:cNvPr id="10" name="Rectangle 9"/>
          <p:cNvSpPr/>
          <p:nvPr/>
        </p:nvSpPr>
        <p:spPr>
          <a:xfrm>
            <a:off x="389110" y="6097998"/>
            <a:ext cx="5844521" cy="646331"/>
          </a:xfrm>
          <a:prstGeom prst="rect">
            <a:avLst/>
          </a:prstGeom>
        </p:spPr>
        <p:txBody>
          <a:bodyPr wrap="square">
            <a:spAutoFit/>
          </a:bodyPr>
          <a:lstStyle/>
          <a:p>
            <a:pPr lvl="0"/>
            <a:r>
              <a:rPr lang="en-US" sz="1200" dirty="0">
                <a:latin typeface="Adobe Fan Heiti Std B" panose="020B0700000000000000" pitchFamily="34" charset="-128"/>
                <a:ea typeface="Adobe Fan Heiti Std B" panose="020B0700000000000000" pitchFamily="34" charset="-128"/>
              </a:rPr>
              <a:t>Reference: Davis P. How to Manipulate a Citation Histogram. The Scholarly Kitchen. August 8, 2016. </a:t>
            </a:r>
            <a:r>
              <a:rPr lang="en-US" altLang="en-US" sz="1200" dirty="0">
                <a:latin typeface="Adobe Fan Heiti Std B" panose="020B0700000000000000" pitchFamily="34" charset="-128"/>
                <a:ea typeface="Adobe Fan Heiti Std B" panose="020B0700000000000000" pitchFamily="34" charset="-128"/>
              </a:rPr>
              <a:t>https://scholarlykitchen.sspnet.org/2016/08/08/how-to-manipulate-a-citation-histogram/</a:t>
            </a:r>
            <a:endParaRPr lang="en-US" dirty="0"/>
          </a:p>
        </p:txBody>
      </p:sp>
      <p:sp>
        <p:nvSpPr>
          <p:cNvPr id="2" name="TextBox 1"/>
          <p:cNvSpPr txBox="1"/>
          <p:nvPr/>
        </p:nvSpPr>
        <p:spPr>
          <a:xfrm>
            <a:off x="6473670" y="5980091"/>
            <a:ext cx="5421298" cy="646331"/>
          </a:xfrm>
          <a:prstGeom prst="rect">
            <a:avLst/>
          </a:prstGeom>
          <a:noFill/>
        </p:spPr>
        <p:txBody>
          <a:bodyPr wrap="square" rtlCol="0">
            <a:spAutoFit/>
          </a:bodyPr>
          <a:lstStyle/>
          <a:p>
            <a:r>
              <a:rPr lang="en-US" i="1" dirty="0"/>
              <a:t>Mean: the average number of citations</a:t>
            </a:r>
          </a:p>
          <a:p>
            <a:r>
              <a:rPr lang="en-US" i="1" dirty="0"/>
              <a:t>Median: the middle number in the list of citation counts</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4577" y="2412720"/>
            <a:ext cx="5239481" cy="3381847"/>
          </a:xfrm>
          <a:prstGeom prst="rect">
            <a:avLst/>
          </a:prstGeom>
        </p:spPr>
      </p:pic>
      <p:sp>
        <p:nvSpPr>
          <p:cNvPr id="11" name="TextBox 10"/>
          <p:cNvSpPr txBox="1"/>
          <p:nvPr/>
        </p:nvSpPr>
        <p:spPr>
          <a:xfrm>
            <a:off x="8198899" y="5408600"/>
            <a:ext cx="2681056" cy="369332"/>
          </a:xfrm>
          <a:prstGeom prst="rect">
            <a:avLst/>
          </a:prstGeom>
          <a:noFill/>
        </p:spPr>
        <p:txBody>
          <a:bodyPr wrap="square" rtlCol="0">
            <a:spAutoFit/>
          </a:bodyPr>
          <a:lstStyle/>
          <a:p>
            <a:r>
              <a:rPr lang="en-US" dirty="0"/>
              <a:t>Number of Citations</a:t>
            </a:r>
          </a:p>
        </p:txBody>
      </p:sp>
      <p:sp>
        <p:nvSpPr>
          <p:cNvPr id="12" name="TextBox 11"/>
          <p:cNvSpPr txBox="1"/>
          <p:nvPr/>
        </p:nvSpPr>
        <p:spPr>
          <a:xfrm rot="16200000">
            <a:off x="5133142" y="3566802"/>
            <a:ext cx="2681056" cy="369332"/>
          </a:xfrm>
          <a:prstGeom prst="rect">
            <a:avLst/>
          </a:prstGeom>
          <a:noFill/>
        </p:spPr>
        <p:txBody>
          <a:bodyPr wrap="square" rtlCol="0">
            <a:spAutoFit/>
          </a:bodyPr>
          <a:lstStyle/>
          <a:p>
            <a:r>
              <a:rPr lang="en-US" dirty="0"/>
              <a:t>Number of Papers</a:t>
            </a:r>
          </a:p>
        </p:txBody>
      </p:sp>
      <p:sp>
        <p:nvSpPr>
          <p:cNvPr id="13" name="TextBox 12"/>
          <p:cNvSpPr txBox="1"/>
          <p:nvPr/>
        </p:nvSpPr>
        <p:spPr>
          <a:xfrm>
            <a:off x="6933909" y="1711541"/>
            <a:ext cx="4429957" cy="923330"/>
          </a:xfrm>
          <a:prstGeom prst="rect">
            <a:avLst/>
          </a:prstGeom>
          <a:noFill/>
        </p:spPr>
        <p:txBody>
          <a:bodyPr wrap="square" rtlCol="0">
            <a:spAutoFit/>
          </a:bodyPr>
          <a:lstStyle/>
          <a:p>
            <a:pPr algn="ctr"/>
            <a:r>
              <a:rPr lang="en-US" sz="2000" b="1" dirty="0"/>
              <a:t>Example of a Normal Distribution</a:t>
            </a:r>
          </a:p>
          <a:p>
            <a:pPr algn="ctr"/>
            <a:r>
              <a:rPr lang="en-US" sz="1400" b="1" i="1" dirty="0"/>
              <a:t>of papers and citations for an individual researcher</a:t>
            </a:r>
          </a:p>
          <a:p>
            <a:endParaRPr lang="en-US" sz="2000" b="1" dirty="0"/>
          </a:p>
        </p:txBody>
      </p:sp>
      <p:sp>
        <p:nvSpPr>
          <p:cNvPr id="16" name="Freeform 15"/>
          <p:cNvSpPr/>
          <p:nvPr/>
        </p:nvSpPr>
        <p:spPr>
          <a:xfrm>
            <a:off x="7413222" y="2885764"/>
            <a:ext cx="3542190" cy="1056454"/>
          </a:xfrm>
          <a:custGeom>
            <a:avLst/>
            <a:gdLst>
              <a:gd name="connsiteX0" fmla="*/ 0 w 3542190"/>
              <a:gd name="connsiteY0" fmla="*/ 1056454 h 1056454"/>
              <a:gd name="connsiteX1" fmla="*/ 1775534 w 3542190"/>
              <a:gd name="connsiteY1" fmla="*/ 12 h 1056454"/>
              <a:gd name="connsiteX2" fmla="*/ 3542190 w 3542190"/>
              <a:gd name="connsiteY2" fmla="*/ 1038699 h 1056454"/>
            </a:gdLst>
            <a:ahLst/>
            <a:cxnLst>
              <a:cxn ang="0">
                <a:pos x="connsiteX0" y="connsiteY0"/>
              </a:cxn>
              <a:cxn ang="0">
                <a:pos x="connsiteX1" y="connsiteY1"/>
              </a:cxn>
              <a:cxn ang="0">
                <a:pos x="connsiteX2" y="connsiteY2"/>
              </a:cxn>
            </a:cxnLst>
            <a:rect l="l" t="t" r="r" b="b"/>
            <a:pathLst>
              <a:path w="3542190" h="1056454">
                <a:moveTo>
                  <a:pt x="0" y="1056454"/>
                </a:moveTo>
                <a:cubicBezTo>
                  <a:pt x="592584" y="529712"/>
                  <a:pt x="1185169" y="2971"/>
                  <a:pt x="1775534" y="12"/>
                </a:cubicBezTo>
                <a:cubicBezTo>
                  <a:pt x="2365899" y="-2947"/>
                  <a:pt x="2954044" y="517876"/>
                  <a:pt x="3542190" y="1038699"/>
                </a:cubicBezTo>
              </a:path>
            </a:pathLst>
          </a:custGeom>
          <a:noFill/>
          <a:ln w="76200">
            <a:solidFill>
              <a:srgbClr val="A5002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7830189" y="2389979"/>
            <a:ext cx="2802015" cy="369332"/>
          </a:xfrm>
          <a:prstGeom prst="rect">
            <a:avLst/>
          </a:prstGeom>
          <a:noFill/>
        </p:spPr>
        <p:txBody>
          <a:bodyPr wrap="square" rtlCol="0">
            <a:spAutoFit/>
          </a:bodyPr>
          <a:lstStyle/>
          <a:p>
            <a:r>
              <a:rPr lang="en-US" dirty="0"/>
              <a:t>Mean: 5.0    Median: 5.0</a:t>
            </a:r>
          </a:p>
        </p:txBody>
      </p:sp>
    </p:spTree>
    <p:extLst>
      <p:ext uri="{BB962C8B-B14F-4D97-AF65-F5344CB8AC3E}">
        <p14:creationId xmlns:p14="http://schemas.microsoft.com/office/powerpoint/2010/main" val="6202717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6700" y="1376480"/>
            <a:ext cx="10693741" cy="531602"/>
          </a:xfrm>
        </p:spPr>
        <p:txBody>
          <a:bodyPr>
            <a:normAutofit/>
          </a:bodyPr>
          <a:lstStyle/>
          <a:p>
            <a:pPr marL="0" indent="0">
              <a:buNone/>
            </a:pPr>
            <a:r>
              <a:rPr lang="en-US" sz="2000" dirty="0">
                <a:latin typeface="Adobe Fan Heiti Std B" panose="020B0700000000000000" pitchFamily="34" charset="-128"/>
                <a:ea typeface="Adobe Fan Heiti Std B" panose="020B0700000000000000" pitchFamily="34" charset="-128"/>
              </a:rPr>
              <a:t>But</a:t>
            </a:r>
            <a:r>
              <a:rPr lang="en-US" sz="2000" dirty="0">
                <a:ea typeface="Adobe Fan Heiti Std B" panose="020B0700000000000000" pitchFamily="34" charset="-128"/>
              </a:rPr>
              <a:t>…</a:t>
            </a:r>
            <a:r>
              <a:rPr lang="en-US" sz="2000" dirty="0">
                <a:latin typeface="Adobe Fan Heiti Std B" panose="020B0700000000000000" pitchFamily="34" charset="-128"/>
                <a:ea typeface="Adobe Fan Heiti Std B" panose="020B0700000000000000" pitchFamily="34" charset="-128"/>
              </a:rPr>
              <a:t>citation distributions don</a:t>
            </a:r>
            <a:r>
              <a:rPr lang="en-US" sz="2000" dirty="0">
                <a:ea typeface="Adobe Fan Heiti Std B" panose="020B0700000000000000" pitchFamily="34" charset="-128"/>
              </a:rPr>
              <a:t>’</a:t>
            </a:r>
            <a:r>
              <a:rPr lang="en-US" sz="2000" dirty="0">
                <a:latin typeface="Adobe Fan Heiti Std B" panose="020B0700000000000000" pitchFamily="34" charset="-128"/>
                <a:ea typeface="Adobe Fan Heiti Std B" panose="020B0700000000000000" pitchFamily="34" charset="-128"/>
              </a:rPr>
              <a:t>t naturally fall into normal distributions. </a:t>
            </a:r>
          </a:p>
        </p:txBody>
      </p:sp>
      <p:sp>
        <p:nvSpPr>
          <p:cNvPr id="6" name="Rectangle 5"/>
          <p:cNvSpPr/>
          <p:nvPr/>
        </p:nvSpPr>
        <p:spPr>
          <a:xfrm>
            <a:off x="0" y="0"/>
            <a:ext cx="12192000" cy="1243013"/>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266700" y="7937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err="1">
                <a:solidFill>
                  <a:schemeClr val="bg1"/>
                </a:solidFill>
                <a:latin typeface="Adobe Fan Heiti Std B" panose="020B0700000000000000" pitchFamily="34" charset="-128"/>
                <a:ea typeface="Adobe Fan Heiti Std B" panose="020B0700000000000000" pitchFamily="34" charset="-128"/>
              </a:rPr>
              <a:t>CNCI</a:t>
            </a:r>
            <a:r>
              <a:rPr lang="en-US" dirty="0">
                <a:solidFill>
                  <a:schemeClr val="bg1"/>
                </a:solidFill>
                <a:latin typeface="Adobe Fan Heiti Std B" panose="020B0700000000000000" pitchFamily="34" charset="-128"/>
                <a:ea typeface="Adobe Fan Heiti Std B" panose="020B0700000000000000" pitchFamily="34" charset="-128"/>
              </a:rPr>
              <a:t> Limitations</a:t>
            </a:r>
          </a:p>
        </p:txBody>
      </p:sp>
      <p:sp>
        <p:nvSpPr>
          <p:cNvPr id="2" name="TextBox 1"/>
          <p:cNvSpPr txBox="1"/>
          <p:nvPr/>
        </p:nvSpPr>
        <p:spPr>
          <a:xfrm>
            <a:off x="188280" y="6246329"/>
            <a:ext cx="5421298" cy="461665"/>
          </a:xfrm>
          <a:prstGeom prst="rect">
            <a:avLst/>
          </a:prstGeom>
          <a:noFill/>
        </p:spPr>
        <p:txBody>
          <a:bodyPr wrap="square" rtlCol="0">
            <a:spAutoFit/>
          </a:bodyPr>
          <a:lstStyle/>
          <a:p>
            <a:r>
              <a:rPr lang="en-US" sz="1200" dirty="0">
                <a:latin typeface="Adobe Fan Heiti Std B" panose="020B0700000000000000" pitchFamily="34" charset="-128"/>
                <a:ea typeface="Adobe Fan Heiti Std B" panose="020B0700000000000000" pitchFamily="34" charset="-128"/>
              </a:rPr>
              <a:t>Reference:</a:t>
            </a:r>
          </a:p>
          <a:p>
            <a:r>
              <a:rPr lang="en-US" sz="1200" dirty="0">
                <a:latin typeface="Adobe Fan Heiti Std B" panose="020B0700000000000000" pitchFamily="34" charset="-128"/>
                <a:ea typeface="Adobe Fan Heiti Std B" panose="020B0700000000000000" pitchFamily="34" charset="-128"/>
              </a:rPr>
              <a:t>Citation impact. Wikipedia. https://en.wikipedia.org/wiki/Citation_impact</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826" y="2812595"/>
            <a:ext cx="5002445" cy="3291486"/>
          </a:xfrm>
          <a:prstGeom prst="rect">
            <a:avLst/>
          </a:prstGeom>
        </p:spPr>
      </p:pic>
      <p:sp>
        <p:nvSpPr>
          <p:cNvPr id="15" name="TextBox 14"/>
          <p:cNvSpPr txBox="1"/>
          <p:nvPr/>
        </p:nvSpPr>
        <p:spPr>
          <a:xfrm rot="16200000">
            <a:off x="-714302" y="3890938"/>
            <a:ext cx="2681056" cy="369332"/>
          </a:xfrm>
          <a:prstGeom prst="rect">
            <a:avLst/>
          </a:prstGeom>
          <a:noFill/>
        </p:spPr>
        <p:txBody>
          <a:bodyPr wrap="square" rtlCol="0">
            <a:spAutoFit/>
          </a:bodyPr>
          <a:lstStyle/>
          <a:p>
            <a:r>
              <a:rPr lang="en-US" dirty="0"/>
              <a:t>Number of Papers</a:t>
            </a:r>
          </a:p>
        </p:txBody>
      </p:sp>
      <p:sp>
        <p:nvSpPr>
          <p:cNvPr id="20" name="TextBox 19"/>
          <p:cNvSpPr txBox="1"/>
          <p:nvPr/>
        </p:nvSpPr>
        <p:spPr>
          <a:xfrm>
            <a:off x="1841484" y="2735076"/>
            <a:ext cx="2802015" cy="369332"/>
          </a:xfrm>
          <a:prstGeom prst="rect">
            <a:avLst/>
          </a:prstGeom>
          <a:noFill/>
        </p:spPr>
        <p:txBody>
          <a:bodyPr wrap="square" rtlCol="0">
            <a:spAutoFit/>
          </a:bodyPr>
          <a:lstStyle/>
          <a:p>
            <a:r>
              <a:rPr lang="en-US" dirty="0"/>
              <a:t>Mean: 8.23    Median: 1.0</a:t>
            </a:r>
          </a:p>
        </p:txBody>
      </p:sp>
      <p:sp>
        <p:nvSpPr>
          <p:cNvPr id="9" name="Freeform 8"/>
          <p:cNvSpPr/>
          <p:nvPr/>
        </p:nvSpPr>
        <p:spPr>
          <a:xfrm>
            <a:off x="1506906" y="3465758"/>
            <a:ext cx="3471169" cy="1757779"/>
          </a:xfrm>
          <a:custGeom>
            <a:avLst/>
            <a:gdLst>
              <a:gd name="connsiteX0" fmla="*/ 0 w 3471169"/>
              <a:gd name="connsiteY0" fmla="*/ 0 h 1757779"/>
              <a:gd name="connsiteX1" fmla="*/ 603681 w 3471169"/>
              <a:gd name="connsiteY1" fmla="*/ 1500326 h 1757779"/>
              <a:gd name="connsiteX2" fmla="*/ 1162974 w 3471169"/>
              <a:gd name="connsiteY2" fmla="*/ 1233996 h 1757779"/>
              <a:gd name="connsiteX3" fmla="*/ 3471169 w 3471169"/>
              <a:gd name="connsiteY3" fmla="*/ 1757779 h 1757779"/>
              <a:gd name="connsiteX4" fmla="*/ 3471169 w 3471169"/>
              <a:gd name="connsiteY4" fmla="*/ 1757779 h 1757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71169" h="1757779">
                <a:moveTo>
                  <a:pt x="0" y="0"/>
                </a:moveTo>
                <a:cubicBezTo>
                  <a:pt x="204926" y="647330"/>
                  <a:pt x="409852" y="1294660"/>
                  <a:pt x="603681" y="1500326"/>
                </a:cubicBezTo>
                <a:cubicBezTo>
                  <a:pt x="797510" y="1705992"/>
                  <a:pt x="685059" y="1191087"/>
                  <a:pt x="1162974" y="1233996"/>
                </a:cubicBezTo>
                <a:cubicBezTo>
                  <a:pt x="1640889" y="1276905"/>
                  <a:pt x="3471169" y="1757779"/>
                  <a:pt x="3471169" y="1757779"/>
                </a:cubicBezTo>
                <a:lnTo>
                  <a:pt x="3471169" y="1757779"/>
                </a:lnTo>
              </a:path>
            </a:pathLst>
          </a:custGeom>
          <a:noFill/>
          <a:ln w="76200">
            <a:solidFill>
              <a:srgbClr val="A5002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72290" y="2337098"/>
            <a:ext cx="4734078" cy="2569103"/>
          </a:xfrm>
          <a:prstGeom prst="rect">
            <a:avLst/>
          </a:prstGeom>
        </p:spPr>
      </p:pic>
      <p:sp>
        <p:nvSpPr>
          <p:cNvPr id="22" name="TextBox 21"/>
          <p:cNvSpPr txBox="1"/>
          <p:nvPr/>
        </p:nvSpPr>
        <p:spPr>
          <a:xfrm>
            <a:off x="6603747" y="5003716"/>
            <a:ext cx="5383684" cy="1677382"/>
          </a:xfrm>
          <a:prstGeom prst="rect">
            <a:avLst/>
          </a:prstGeom>
          <a:noFill/>
        </p:spPr>
        <p:txBody>
          <a:bodyPr wrap="square" rtlCol="0">
            <a:spAutoFit/>
          </a:bodyPr>
          <a:lstStyle/>
          <a:p>
            <a:r>
              <a:rPr lang="en-US" sz="1200" dirty="0">
                <a:latin typeface="Adobe Fan Heiti Std B" panose="020B0700000000000000" pitchFamily="34" charset="-128"/>
                <a:ea typeface="Adobe Fan Heiti Std B" panose="020B0700000000000000" pitchFamily="34" charset="-128"/>
              </a:rPr>
              <a:t>“Journal impact factors (</a:t>
            </a:r>
            <a:r>
              <a:rPr lang="en-US" sz="1200" dirty="0" err="1">
                <a:latin typeface="Adobe Fan Heiti Std B" panose="020B0700000000000000" pitchFamily="34" charset="-128"/>
                <a:ea typeface="Adobe Fan Heiti Std B" panose="020B0700000000000000" pitchFamily="34" charset="-128"/>
              </a:rPr>
              <a:t>JIFs</a:t>
            </a:r>
            <a:r>
              <a:rPr lang="en-US" sz="1200" dirty="0">
                <a:latin typeface="Adobe Fan Heiti Std B" panose="020B0700000000000000" pitchFamily="34" charset="-128"/>
                <a:ea typeface="Adobe Fan Heiti Std B" panose="020B0700000000000000" pitchFamily="34" charset="-128"/>
              </a:rPr>
              <a:t>) are a measure of the average number of citations that articles published by a journal in the previous two years have received in the current year. However, journals with very high impact factors are often based on a small number of very highly cited papers.” </a:t>
            </a:r>
          </a:p>
          <a:p>
            <a:endParaRPr lang="en-US" sz="500" dirty="0">
              <a:latin typeface="Adobe Fan Heiti Std B" panose="020B0700000000000000" pitchFamily="34" charset="-128"/>
              <a:ea typeface="Adobe Fan Heiti Std B" panose="020B0700000000000000" pitchFamily="34" charset="-128"/>
            </a:endParaRPr>
          </a:p>
          <a:p>
            <a:r>
              <a:rPr lang="en-US" sz="1200" dirty="0">
                <a:latin typeface="Adobe Fan Heiti Std B" panose="020B0700000000000000" pitchFamily="34" charset="-128"/>
                <a:ea typeface="Adobe Fan Heiti Std B" panose="020B0700000000000000" pitchFamily="34" charset="-128"/>
              </a:rPr>
              <a:t>“For instance, most papers in Nature (impact factor 38.1, 2016) were "only" cited 10 or 20 times during the reference year (see figure). Journals with a "low" impact (e.g. PLOS One, impact factor 3.1) publish many papers that are cited 0 to 5 times but few highly cited articles.”</a:t>
            </a:r>
          </a:p>
        </p:txBody>
      </p:sp>
      <p:sp>
        <p:nvSpPr>
          <p:cNvPr id="23" name="TextBox 22"/>
          <p:cNvSpPr txBox="1"/>
          <p:nvPr/>
        </p:nvSpPr>
        <p:spPr>
          <a:xfrm>
            <a:off x="470566" y="2104709"/>
            <a:ext cx="5053934" cy="615553"/>
          </a:xfrm>
          <a:prstGeom prst="rect">
            <a:avLst/>
          </a:prstGeom>
          <a:noFill/>
        </p:spPr>
        <p:txBody>
          <a:bodyPr wrap="square" rtlCol="0">
            <a:spAutoFit/>
          </a:bodyPr>
          <a:lstStyle/>
          <a:p>
            <a:pPr algn="ctr"/>
            <a:r>
              <a:rPr lang="en-US" sz="2000" b="1" dirty="0"/>
              <a:t>Example of a Non-Normal Distribution </a:t>
            </a:r>
          </a:p>
          <a:p>
            <a:pPr algn="ctr"/>
            <a:r>
              <a:rPr lang="en-US" sz="1400" b="1" i="1" dirty="0"/>
              <a:t>of papers and citations for an individual researcher</a:t>
            </a:r>
          </a:p>
        </p:txBody>
      </p:sp>
      <p:sp>
        <p:nvSpPr>
          <p:cNvPr id="11" name="TextBox 10"/>
          <p:cNvSpPr txBox="1"/>
          <p:nvPr/>
        </p:nvSpPr>
        <p:spPr>
          <a:xfrm>
            <a:off x="1929603" y="5876700"/>
            <a:ext cx="2681056" cy="369332"/>
          </a:xfrm>
          <a:prstGeom prst="rect">
            <a:avLst/>
          </a:prstGeom>
          <a:noFill/>
        </p:spPr>
        <p:txBody>
          <a:bodyPr wrap="square" rtlCol="0">
            <a:spAutoFit/>
          </a:bodyPr>
          <a:lstStyle/>
          <a:p>
            <a:r>
              <a:rPr lang="en-US" dirty="0"/>
              <a:t>Number of Citations</a:t>
            </a:r>
          </a:p>
        </p:txBody>
      </p:sp>
      <p:sp>
        <p:nvSpPr>
          <p:cNvPr id="24" name="TextBox 23"/>
          <p:cNvSpPr txBox="1"/>
          <p:nvPr/>
        </p:nvSpPr>
        <p:spPr>
          <a:xfrm>
            <a:off x="6824351" y="1714007"/>
            <a:ext cx="4429957" cy="646331"/>
          </a:xfrm>
          <a:prstGeom prst="rect">
            <a:avLst/>
          </a:prstGeom>
          <a:noFill/>
        </p:spPr>
        <p:txBody>
          <a:bodyPr wrap="square" rtlCol="0">
            <a:spAutoFit/>
          </a:bodyPr>
          <a:lstStyle/>
          <a:p>
            <a:pPr algn="ctr"/>
            <a:r>
              <a:rPr lang="en-US" sz="2000" b="1" dirty="0"/>
              <a:t>Example of a Non-Normal Distribution</a:t>
            </a:r>
          </a:p>
          <a:p>
            <a:pPr algn="ctr"/>
            <a:r>
              <a:rPr lang="en-US" sz="1600" b="1" i="1" dirty="0"/>
              <a:t>for Journal Impact Factor</a:t>
            </a:r>
          </a:p>
        </p:txBody>
      </p:sp>
    </p:spTree>
    <p:extLst>
      <p:ext uri="{BB962C8B-B14F-4D97-AF65-F5344CB8AC3E}">
        <p14:creationId xmlns:p14="http://schemas.microsoft.com/office/powerpoint/2010/main" val="21156077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24772" y="1384300"/>
            <a:ext cx="4467225" cy="4351338"/>
          </a:xfrm>
        </p:spPr>
        <p:txBody>
          <a:bodyPr>
            <a:normAutofit/>
          </a:bodyPr>
          <a:lstStyle/>
          <a:p>
            <a:endParaRPr lang="en-US" sz="2000" dirty="0">
              <a:latin typeface="Adobe Fan Heiti Std B" panose="020B0700000000000000" pitchFamily="34" charset="-128"/>
              <a:ea typeface="Adobe Fan Heiti Std B" panose="020B0700000000000000" pitchFamily="34" charset="-128"/>
            </a:endParaRPr>
          </a:p>
          <a:p>
            <a:r>
              <a:rPr lang="en-US" sz="2000" dirty="0">
                <a:latin typeface="Adobe Fan Heiti Std B" panose="020B0700000000000000" pitchFamily="34" charset="-128"/>
                <a:ea typeface="Adobe Fan Heiti Std B" panose="020B0700000000000000" pitchFamily="34" charset="-128"/>
              </a:rPr>
              <a:t>Performance indicators (such as the </a:t>
            </a:r>
            <a:r>
              <a:rPr lang="en-US" sz="2000" dirty="0" err="1">
                <a:latin typeface="Adobe Fan Heiti Std B" panose="020B0700000000000000" pitchFamily="34" charset="-128"/>
                <a:ea typeface="Adobe Fan Heiti Std B" panose="020B0700000000000000" pitchFamily="34" charset="-128"/>
              </a:rPr>
              <a:t>CNCI</a:t>
            </a:r>
            <a:r>
              <a:rPr lang="en-US" sz="2000" dirty="0">
                <a:latin typeface="Adobe Fan Heiti Std B" panose="020B0700000000000000" pitchFamily="34" charset="-128"/>
                <a:ea typeface="Adobe Fan Heiti Std B" panose="020B0700000000000000" pitchFamily="34" charset="-128"/>
              </a:rPr>
              <a:t>) are customarily based on averages which suffer from the usually highly skewed citation distribution, dominated either by  highly-cited papers, or non-cited papers.</a:t>
            </a:r>
          </a:p>
          <a:p>
            <a:r>
              <a:rPr lang="en-US" sz="2000" dirty="0">
                <a:latin typeface="Adobe Fan Heiti Std B" panose="020B0700000000000000" pitchFamily="34" charset="-128"/>
                <a:ea typeface="Adobe Fan Heiti Std B" panose="020B0700000000000000" pitchFamily="34" charset="-128"/>
              </a:rPr>
              <a:t>The </a:t>
            </a:r>
            <a:r>
              <a:rPr lang="en-US" sz="2000" dirty="0">
                <a:ea typeface="Adobe Fan Heiti Std B" panose="020B0700000000000000" pitchFamily="34" charset="-128"/>
              </a:rPr>
              <a:t>“</a:t>
            </a:r>
            <a:r>
              <a:rPr lang="en-US" sz="2000" dirty="0">
                <a:latin typeface="Adobe Fan Heiti Std B" panose="020B0700000000000000" pitchFamily="34" charset="-128"/>
                <a:ea typeface="Adobe Fan Heiti Std B" panose="020B0700000000000000" pitchFamily="34" charset="-128"/>
              </a:rPr>
              <a:t>average of ratios</a:t>
            </a:r>
            <a:r>
              <a:rPr lang="en-US" sz="2000" dirty="0">
                <a:ea typeface="Adobe Fan Heiti Std B" panose="020B0700000000000000" pitchFamily="34" charset="-128"/>
              </a:rPr>
              <a:t>”</a:t>
            </a:r>
            <a:r>
              <a:rPr lang="en-US" sz="2000" dirty="0">
                <a:latin typeface="Adobe Fan Heiti Std B" panose="020B0700000000000000" pitchFamily="34" charset="-128"/>
                <a:ea typeface="Adobe Fan Heiti Std B" panose="020B0700000000000000" pitchFamily="34" charset="-128"/>
              </a:rPr>
              <a:t> should not be applied at the level of the individual researcher, or for other small sets of publications. </a:t>
            </a:r>
          </a:p>
          <a:p>
            <a:endParaRPr lang="en-US" sz="2000" dirty="0">
              <a:latin typeface="Adobe Fan Heiti Std B" panose="020B0700000000000000" pitchFamily="34" charset="-128"/>
              <a:ea typeface="Adobe Fan Heiti Std B" panose="020B0700000000000000" pitchFamily="34" charset="-128"/>
            </a:endParaRPr>
          </a:p>
        </p:txBody>
      </p:sp>
      <p:graphicFrame>
        <p:nvGraphicFramePr>
          <p:cNvPr id="4" name="Table 3"/>
          <p:cNvGraphicFramePr>
            <a:graphicFrameLocks noGrp="1"/>
          </p:cNvGraphicFramePr>
          <p:nvPr>
            <p:extLst>
              <p:ext uri="{D42A27DB-BD31-4B8C-83A1-F6EECF244321}">
                <p14:modId xmlns:p14="http://schemas.microsoft.com/office/powerpoint/2010/main" val="3549555207"/>
              </p:ext>
            </p:extLst>
          </p:nvPr>
        </p:nvGraphicFramePr>
        <p:xfrm>
          <a:off x="288924" y="1690688"/>
          <a:ext cx="7245349" cy="4287520"/>
        </p:xfrm>
        <a:graphic>
          <a:graphicData uri="http://schemas.openxmlformats.org/drawingml/2006/table">
            <a:tbl>
              <a:tblPr firstRow="1" bandRow="1">
                <a:tableStyleId>{10A1B5D5-9B99-4C35-A422-299274C87663}</a:tableStyleId>
              </a:tblPr>
              <a:tblGrid>
                <a:gridCol w="933663">
                  <a:extLst>
                    <a:ext uri="{9D8B030D-6E8A-4147-A177-3AD203B41FA5}">
                      <a16:colId xmlns:a16="http://schemas.microsoft.com/office/drawing/2014/main" xmlns="" val="20000"/>
                    </a:ext>
                  </a:extLst>
                </a:gridCol>
                <a:gridCol w="1182849">
                  <a:extLst>
                    <a:ext uri="{9D8B030D-6E8A-4147-A177-3AD203B41FA5}">
                      <a16:colId xmlns:a16="http://schemas.microsoft.com/office/drawing/2014/main" xmlns="" val="20001"/>
                    </a:ext>
                  </a:extLst>
                </a:gridCol>
                <a:gridCol w="1020923">
                  <a:extLst>
                    <a:ext uri="{9D8B030D-6E8A-4147-A177-3AD203B41FA5}">
                      <a16:colId xmlns:a16="http://schemas.microsoft.com/office/drawing/2014/main" xmlns="" val="20002"/>
                    </a:ext>
                  </a:extLst>
                </a:gridCol>
                <a:gridCol w="574141">
                  <a:extLst>
                    <a:ext uri="{9D8B030D-6E8A-4147-A177-3AD203B41FA5}">
                      <a16:colId xmlns:a16="http://schemas.microsoft.com/office/drawing/2014/main" xmlns="" val="20003"/>
                    </a:ext>
                  </a:extLst>
                </a:gridCol>
                <a:gridCol w="1019175">
                  <a:extLst>
                    <a:ext uri="{9D8B030D-6E8A-4147-A177-3AD203B41FA5}">
                      <a16:colId xmlns:a16="http://schemas.microsoft.com/office/drawing/2014/main" xmlns="" val="20004"/>
                    </a:ext>
                  </a:extLst>
                </a:gridCol>
                <a:gridCol w="1284434">
                  <a:extLst>
                    <a:ext uri="{9D8B030D-6E8A-4147-A177-3AD203B41FA5}">
                      <a16:colId xmlns:a16="http://schemas.microsoft.com/office/drawing/2014/main" xmlns="" val="20005"/>
                    </a:ext>
                  </a:extLst>
                </a:gridCol>
                <a:gridCol w="1230164">
                  <a:extLst>
                    <a:ext uri="{9D8B030D-6E8A-4147-A177-3AD203B41FA5}">
                      <a16:colId xmlns:a16="http://schemas.microsoft.com/office/drawing/2014/main" xmlns="" val="20006"/>
                    </a:ext>
                  </a:extLst>
                </a:gridCol>
              </a:tblGrid>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tc>
                  <a:txBody>
                    <a:bodyPr/>
                    <a:lstStyle/>
                    <a:p>
                      <a:r>
                        <a:rPr lang="en-US" sz="1400" dirty="0"/>
                        <a:t>Subject Area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tc>
                  <a:txBody>
                    <a:bodyPr/>
                    <a:lstStyle/>
                    <a:p>
                      <a:r>
                        <a:rPr lang="en-US" sz="1400" dirty="0"/>
                        <a:t>Document </a:t>
                      </a:r>
                    </a:p>
                    <a:p>
                      <a:r>
                        <a:rPr lang="en-US" sz="1400" dirty="0"/>
                        <a:t>Type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tc>
                  <a:txBody>
                    <a:bodyPr/>
                    <a:lstStyle/>
                    <a:p>
                      <a:r>
                        <a:rPr lang="en-US" sz="1400" dirty="0"/>
                        <a:t>Year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tc>
                  <a:txBody>
                    <a:bodyPr/>
                    <a:lstStyle/>
                    <a:p>
                      <a:r>
                        <a:rPr lang="en-US" sz="1400" dirty="0"/>
                        <a:t>Actual # of citations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tc>
                  <a:txBody>
                    <a:bodyPr/>
                    <a:lstStyle/>
                    <a:p>
                      <a:r>
                        <a:rPr lang="en-US" sz="1400" dirty="0"/>
                        <a:t>Expected</a:t>
                      </a:r>
                      <a:r>
                        <a:rPr lang="en-US" sz="1400" baseline="0" dirty="0"/>
                        <a:t> # of citations</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tc>
                  <a:txBody>
                    <a:bodyPr/>
                    <a:lstStyle/>
                    <a:p>
                      <a:r>
                        <a:rPr lang="en-US" sz="1400" dirty="0" err="1"/>
                        <a:t>CNCI</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extLst>
                  <a:ext uri="{0D108BD9-81ED-4DB2-BD59-A6C34878D82A}">
                    <a16:rowId xmlns:a16="http://schemas.microsoft.com/office/drawing/2014/main" xmlns="" val="10000"/>
                  </a:ext>
                </a:extLst>
              </a:tr>
              <a:tr h="370840">
                <a:tc>
                  <a:txBody>
                    <a:bodyPr/>
                    <a:lstStyle/>
                    <a:p>
                      <a:r>
                        <a:rPr lang="en-US" sz="1600" dirty="0"/>
                        <a:t>Paper</a:t>
                      </a:r>
                      <a:r>
                        <a:rPr lang="en-US" sz="1600" baseline="0" dirty="0"/>
                        <a:t> A</a:t>
                      </a:r>
                      <a:endParaRPr lang="en-US" sz="16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Radiology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Article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2001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20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30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b="1" dirty="0"/>
                        <a:t>0.67</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1"/>
                  </a:ext>
                </a:extLst>
              </a:tr>
              <a:tr h="370840">
                <a:tc>
                  <a:txBody>
                    <a:bodyPr/>
                    <a:lstStyle/>
                    <a:p>
                      <a:r>
                        <a:rPr lang="en-US" sz="1600" dirty="0"/>
                        <a:t>Paper 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Genetics</a:t>
                      </a:r>
                      <a:r>
                        <a:rPr lang="en-US" sz="1400" baseline="0" dirty="0"/>
                        <a:t> &amp; Heredity</a:t>
                      </a:r>
                      <a:endParaRPr lang="en-US" sz="1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Article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2012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1500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50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b="1" dirty="0"/>
                        <a:t>30.0</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2"/>
                  </a:ext>
                </a:extLst>
              </a:tr>
              <a:tr h="370840">
                <a:tc>
                  <a:txBody>
                    <a:bodyPr/>
                    <a:lstStyle/>
                    <a:p>
                      <a:r>
                        <a:rPr lang="en-US" sz="1600" dirty="0"/>
                        <a:t>Paper C</a:t>
                      </a:r>
                    </a:p>
                  </a:txBody>
                  <a:tcP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Respiratory</a:t>
                      </a:r>
                      <a:r>
                        <a:rPr lang="en-US" sz="1400" baseline="0" dirty="0"/>
                        <a:t> System</a:t>
                      </a:r>
                      <a:endParaRPr lang="en-US" sz="1400" dirty="0"/>
                    </a:p>
                  </a:txBody>
                  <a:tcP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Review</a:t>
                      </a:r>
                    </a:p>
                  </a:txBody>
                  <a:tcP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2014</a:t>
                      </a:r>
                    </a:p>
                  </a:txBody>
                  <a:tcP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18</a:t>
                      </a:r>
                    </a:p>
                  </a:txBody>
                  <a:tcP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18</a:t>
                      </a:r>
                    </a:p>
                  </a:txBody>
                  <a:tcP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1.0</a:t>
                      </a:r>
                    </a:p>
                  </a:txBody>
                  <a:tcP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xmlns="" val="10003"/>
                  </a:ext>
                </a:extLst>
              </a:tr>
              <a:tr h="370840">
                <a:tc>
                  <a:txBody>
                    <a:bodyPr/>
                    <a:lstStyle/>
                    <a:p>
                      <a:r>
                        <a:rPr lang="en-US" sz="1600" dirty="0"/>
                        <a:t>Paper</a:t>
                      </a:r>
                      <a:r>
                        <a:rPr lang="en-US" sz="1600" baseline="0" dirty="0"/>
                        <a:t> C</a:t>
                      </a:r>
                      <a:endParaRPr lang="en-US" sz="1600" dirty="0"/>
                    </a:p>
                  </a:txBody>
                  <a:tcP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Psychiatry</a:t>
                      </a:r>
                    </a:p>
                  </a:txBody>
                  <a:tcPr>
                    <a:lnL>
                      <a:noFill/>
                    </a:lnL>
                    <a:lnR>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Review</a:t>
                      </a:r>
                    </a:p>
                  </a:txBody>
                  <a:tcPr>
                    <a:lnL>
                      <a:noFill/>
                    </a:lnL>
                    <a:lnR>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2014</a:t>
                      </a:r>
                    </a:p>
                  </a:txBody>
                  <a:tcPr>
                    <a:lnL>
                      <a:noFill/>
                    </a:lnL>
                    <a:lnR>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18</a:t>
                      </a:r>
                    </a:p>
                  </a:txBody>
                  <a:tcPr>
                    <a:lnL>
                      <a:noFill/>
                    </a:lnL>
                    <a:lnR>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50</a:t>
                      </a:r>
                    </a:p>
                  </a:txBody>
                  <a:tcPr>
                    <a:lnL>
                      <a:noFill/>
                    </a:lnL>
                    <a:lnR>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0.36</a:t>
                      </a:r>
                    </a:p>
                  </a:txBody>
                  <a:tcP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xmlns="" val="10004"/>
                  </a:ext>
                </a:extLst>
              </a:tr>
              <a:tr h="370840">
                <a:tc>
                  <a:txBody>
                    <a:bodyPr/>
                    <a:lstStyle/>
                    <a:p>
                      <a:r>
                        <a:rPr lang="en-US" sz="1600" dirty="0"/>
                        <a:t>Paper C</a:t>
                      </a:r>
                    </a:p>
                  </a:txBody>
                  <a:tcPr>
                    <a:lnL w="12700" cap="flat" cmpd="sng" algn="ctr">
                      <a:solidFill>
                        <a:schemeClr val="tx1"/>
                      </a:solidFill>
                      <a:prstDash val="solid"/>
                      <a:round/>
                      <a:headEnd type="none" w="med" len="med"/>
                      <a:tailEnd type="none" w="med" len="med"/>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Nutrition</a:t>
                      </a:r>
                      <a:r>
                        <a:rPr lang="en-US" sz="1400" baseline="0" dirty="0"/>
                        <a:t> &amp; Dietetics</a:t>
                      </a:r>
                      <a:endParaRPr lang="en-US" sz="1400" dirty="0"/>
                    </a:p>
                  </a:txBody>
                  <a:tcPr>
                    <a:lnL>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Review</a:t>
                      </a:r>
                    </a:p>
                  </a:txBody>
                  <a:tcPr>
                    <a:lnL>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2014</a:t>
                      </a:r>
                    </a:p>
                  </a:txBody>
                  <a:tcPr>
                    <a:lnL>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18</a:t>
                      </a:r>
                    </a:p>
                  </a:txBody>
                  <a:tcPr>
                    <a:lnL>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65</a:t>
                      </a:r>
                    </a:p>
                  </a:txBody>
                  <a:tcPr>
                    <a:lnL>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en-US" sz="1400" dirty="0"/>
                        <a:t>0.28</a:t>
                      </a:r>
                    </a:p>
                  </a:txBody>
                  <a:tcPr>
                    <a:lnL>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xmlns="" val="10005"/>
                  </a:ext>
                </a:extLst>
              </a:tr>
              <a:tr h="370840">
                <a:tc>
                  <a:txBody>
                    <a:bodyPr/>
                    <a:lstStyle/>
                    <a:p>
                      <a:endParaRPr lang="en-US" sz="1600" dirty="0"/>
                    </a:p>
                  </a:txBody>
                  <a:tcPr>
                    <a:lnL w="1270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400" dirty="0"/>
                    </a:p>
                  </a:txBody>
                  <a:tcP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400" dirty="0"/>
                    </a:p>
                  </a:txBody>
                  <a:tcP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400" dirty="0"/>
                    </a:p>
                  </a:txBody>
                  <a:tcP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400" dirty="0"/>
                    </a:p>
                  </a:txBody>
                  <a:tcP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400" dirty="0"/>
                    </a:p>
                  </a:txBody>
                  <a:tcP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b="1" dirty="0"/>
                        <a:t>0.55</a:t>
                      </a:r>
                    </a:p>
                  </a:txBody>
                  <a:tcPr>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6"/>
                  </a:ext>
                </a:extLst>
              </a:tr>
              <a:tr h="370840">
                <a:tc>
                  <a:txBody>
                    <a:bodyPr/>
                    <a:lstStyle/>
                    <a:p>
                      <a:r>
                        <a:rPr lang="en-US" sz="1600" dirty="0"/>
                        <a:t>Paper</a:t>
                      </a:r>
                      <a:r>
                        <a:rPr lang="en-US" sz="1600" baseline="0" dirty="0"/>
                        <a:t> D</a:t>
                      </a:r>
                      <a:endParaRPr lang="en-US"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r>
                        <a:rPr lang="en-US" sz="1400" dirty="0"/>
                        <a:t>Peripheral Vascular Disease</a:t>
                      </a:r>
                    </a:p>
                  </a:txBody>
                  <a:tcP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r>
                        <a:rPr lang="en-US" sz="1400" dirty="0"/>
                        <a:t>Conference Proceeding</a:t>
                      </a:r>
                    </a:p>
                  </a:txBody>
                  <a:tcP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r>
                        <a:rPr lang="en-US" sz="1400" dirty="0"/>
                        <a:t>2010</a:t>
                      </a:r>
                    </a:p>
                  </a:txBody>
                  <a:tcP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r>
                        <a:rPr lang="en-US" sz="1400" dirty="0"/>
                        <a:t>22</a:t>
                      </a:r>
                    </a:p>
                  </a:txBody>
                  <a:tcP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r>
                        <a:rPr lang="en-US" sz="1400" dirty="0"/>
                        <a:t>20</a:t>
                      </a:r>
                    </a:p>
                  </a:txBody>
                  <a:tcP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r>
                        <a:rPr lang="en-US" sz="1400" b="1" dirty="0"/>
                        <a:t>1.10</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7"/>
                  </a:ext>
                </a:extLst>
              </a:tr>
              <a:tr h="370840">
                <a:tc>
                  <a:txBody>
                    <a:bodyPr/>
                    <a:lstStyle/>
                    <a:p>
                      <a:endParaRPr lang="en-US" sz="1600" dirty="0"/>
                    </a:p>
                  </a:txBody>
                  <a:tcPr>
                    <a:lnL w="1270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400" dirty="0"/>
                    </a:p>
                  </a:txBody>
                  <a:tcP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400" dirty="0"/>
                    </a:p>
                  </a:txBody>
                  <a:tcP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400" dirty="0"/>
                    </a:p>
                  </a:txBody>
                  <a:tcP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400" dirty="0"/>
                    </a:p>
                  </a:txBody>
                  <a:tcP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1" dirty="0"/>
                        <a:t>Average </a:t>
                      </a:r>
                      <a:r>
                        <a:rPr lang="en-US" sz="1400" b="1" dirty="0" err="1"/>
                        <a:t>CNCI</a:t>
                      </a:r>
                      <a:endParaRPr lang="en-US" sz="1400" b="1" dirty="0"/>
                    </a:p>
                  </a:txBody>
                  <a:tcP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en-US" sz="1400" b="1" kern="1200" dirty="0">
                          <a:solidFill>
                            <a:schemeClr val="dk1"/>
                          </a:solidFill>
                          <a:latin typeface="+mn-lt"/>
                          <a:ea typeface="+mn-ea"/>
                          <a:cs typeface="+mn-cs"/>
                        </a:rPr>
                        <a:t>8.08</a:t>
                      </a:r>
                    </a:p>
                  </a:txBody>
                  <a:tcPr>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8"/>
                  </a:ext>
                </a:extLst>
              </a:tr>
            </a:tbl>
          </a:graphicData>
        </a:graphic>
      </p:graphicFrame>
      <p:sp>
        <p:nvSpPr>
          <p:cNvPr id="5" name="Rectangle 4"/>
          <p:cNvSpPr/>
          <p:nvPr/>
        </p:nvSpPr>
        <p:spPr>
          <a:xfrm>
            <a:off x="257175" y="2571750"/>
            <a:ext cx="7258050" cy="5334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12192000" cy="1243013"/>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266700" y="7937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err="1">
                <a:solidFill>
                  <a:schemeClr val="bg1"/>
                </a:solidFill>
                <a:latin typeface="Adobe Fan Heiti Std B" panose="020B0700000000000000" pitchFamily="34" charset="-128"/>
                <a:ea typeface="Adobe Fan Heiti Std B" panose="020B0700000000000000" pitchFamily="34" charset="-128"/>
              </a:rPr>
              <a:t>CNCI</a:t>
            </a:r>
            <a:r>
              <a:rPr lang="en-US" dirty="0">
                <a:solidFill>
                  <a:schemeClr val="bg1"/>
                </a:solidFill>
                <a:latin typeface="Adobe Fan Heiti Std B" panose="020B0700000000000000" pitchFamily="34" charset="-128"/>
                <a:ea typeface="Adobe Fan Heiti Std B" panose="020B0700000000000000" pitchFamily="34" charset="-128"/>
              </a:rPr>
              <a:t> Limitations</a:t>
            </a:r>
          </a:p>
        </p:txBody>
      </p:sp>
      <p:sp>
        <p:nvSpPr>
          <p:cNvPr id="9" name="TextBox 8"/>
          <p:cNvSpPr txBox="1"/>
          <p:nvPr/>
        </p:nvSpPr>
        <p:spPr>
          <a:xfrm>
            <a:off x="5086350" y="6038850"/>
            <a:ext cx="2638424" cy="307777"/>
          </a:xfrm>
          <a:prstGeom prst="rect">
            <a:avLst/>
          </a:prstGeom>
          <a:noFill/>
        </p:spPr>
        <p:txBody>
          <a:bodyPr wrap="square" rtlCol="0">
            <a:spAutoFit/>
          </a:bodyPr>
          <a:lstStyle/>
          <a:p>
            <a:r>
              <a:rPr lang="en-US" sz="1400" b="1" dirty="0"/>
              <a:t>Median: 	       0.885</a:t>
            </a:r>
          </a:p>
        </p:txBody>
      </p:sp>
      <p:sp>
        <p:nvSpPr>
          <p:cNvPr id="10" name="Rectangle 9"/>
          <p:cNvSpPr/>
          <p:nvPr/>
        </p:nvSpPr>
        <p:spPr>
          <a:xfrm>
            <a:off x="7877173" y="5741790"/>
            <a:ext cx="4162425" cy="1292662"/>
          </a:xfrm>
          <a:prstGeom prst="rect">
            <a:avLst/>
          </a:prstGeom>
        </p:spPr>
        <p:txBody>
          <a:bodyPr wrap="square">
            <a:spAutoFit/>
          </a:bodyPr>
          <a:lstStyle/>
          <a:p>
            <a:pPr lvl="0"/>
            <a:r>
              <a:rPr lang="en-US" sz="1200" dirty="0">
                <a:latin typeface="Adobe Fan Heiti Std B" panose="020B0700000000000000" pitchFamily="34" charset="-128"/>
                <a:ea typeface="Adobe Fan Heiti Std B" panose="020B0700000000000000" pitchFamily="34" charset="-128"/>
              </a:rPr>
              <a:t>Reference: Schreiber M. How much do different ways of calculating percentiles influence the derived performance indicators? A case study. </a:t>
            </a:r>
            <a:r>
              <a:rPr lang="en-US" sz="1200" dirty="0" err="1">
                <a:latin typeface="Adobe Fan Heiti Std B" panose="020B0700000000000000" pitchFamily="34" charset="-128"/>
                <a:ea typeface="Adobe Fan Heiti Std B" panose="020B0700000000000000" pitchFamily="34" charset="-128"/>
              </a:rPr>
              <a:t>Scientometrics</a:t>
            </a:r>
            <a:r>
              <a:rPr lang="en-US" sz="1200" dirty="0">
                <a:latin typeface="Adobe Fan Heiti Std B" panose="020B0700000000000000" pitchFamily="34" charset="-128"/>
                <a:ea typeface="Adobe Fan Heiti Std B" panose="020B0700000000000000" pitchFamily="34" charset="-128"/>
              </a:rPr>
              <a:t>. 2013;97(3):821-9 </a:t>
            </a:r>
            <a:r>
              <a:rPr lang="en-US" altLang="en-US" sz="1200" dirty="0">
                <a:latin typeface="Adobe Fan Heiti Std B" panose="020B0700000000000000" pitchFamily="34" charset="-128"/>
                <a:ea typeface="Adobe Fan Heiti Std B" panose="020B0700000000000000" pitchFamily="34" charset="-128"/>
                <a:hlinkClick r:id="rId3"/>
              </a:rPr>
              <a:t>https://doi.org/10.1007/s11192-013-0984-x</a:t>
            </a:r>
            <a:endParaRPr lang="en-US" altLang="en-US" sz="1200" dirty="0">
              <a:latin typeface="Adobe Fan Heiti Std B" panose="020B0700000000000000" pitchFamily="34" charset="-128"/>
              <a:ea typeface="Adobe Fan Heiti Std B" panose="020B0700000000000000" pitchFamily="34" charset="-128"/>
            </a:endParaRPr>
          </a:p>
          <a:p>
            <a:pPr lvl="0"/>
            <a:endParaRPr lang="en-US" dirty="0"/>
          </a:p>
        </p:txBody>
      </p:sp>
    </p:spTree>
    <p:extLst>
      <p:ext uri="{BB962C8B-B14F-4D97-AF65-F5344CB8AC3E}">
        <p14:creationId xmlns:p14="http://schemas.microsoft.com/office/powerpoint/2010/main" val="19151229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4182664"/>
            <a:ext cx="12192000" cy="2174831"/>
          </a:xfrm>
          <a:prstGeom prst="rect">
            <a:avLst/>
          </a:prstGeom>
          <a:solidFill>
            <a:srgbClr val="2CB1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899088"/>
            <a:ext cx="12192000" cy="1366905"/>
          </a:xfrm>
          <a:prstGeom prst="rect">
            <a:avLst/>
          </a:prstGeom>
          <a:solidFill>
            <a:srgbClr val="2CB1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0" y="0"/>
            <a:ext cx="2059619" cy="6858000"/>
          </a:xfrm>
          <a:prstGeom prst="rect">
            <a:avLst/>
          </a:prstGeom>
          <a:solidFill>
            <a:srgbClr val="00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26633"/>
            <a:ext cx="12192000" cy="1325563"/>
          </a:xfrm>
        </p:spPr>
        <p:txBody>
          <a:bodyPr/>
          <a:lstStyle/>
          <a:p>
            <a:pPr algn="ctr"/>
            <a:r>
              <a:rPr lang="en-US" dirty="0">
                <a:latin typeface="Adobe Fan Heiti Std B" panose="020B0700000000000000" pitchFamily="34" charset="-128"/>
                <a:ea typeface="Adobe Fan Heiti Std B" panose="020B0700000000000000" pitchFamily="34" charset="-128"/>
              </a:rPr>
              <a:t>Percentile in Subject Area</a:t>
            </a:r>
          </a:p>
        </p:txBody>
      </p:sp>
      <p:sp>
        <p:nvSpPr>
          <p:cNvPr id="5" name="Rectangle 4"/>
          <p:cNvSpPr/>
          <p:nvPr/>
        </p:nvSpPr>
        <p:spPr>
          <a:xfrm>
            <a:off x="2303754" y="4200420"/>
            <a:ext cx="9379260" cy="2062103"/>
          </a:xfrm>
          <a:prstGeom prst="rect">
            <a:avLst/>
          </a:prstGeom>
        </p:spPr>
        <p:txBody>
          <a:bodyPr wrap="square">
            <a:spAutoFit/>
          </a:bodyPr>
          <a:lstStyle/>
          <a:p>
            <a:r>
              <a:rPr lang="en-US" sz="2400" dirty="0">
                <a:latin typeface="Adobe Fan Heiti Std B" panose="020B0700000000000000" pitchFamily="34" charset="-128"/>
                <a:ea typeface="Adobe Fan Heiti Std B" panose="020B0700000000000000" pitchFamily="34" charset="-128"/>
              </a:rPr>
              <a:t>Calculation: </a:t>
            </a:r>
          </a:p>
          <a:p>
            <a:r>
              <a:rPr lang="en-US" sz="2000" dirty="0">
                <a:latin typeface="Adobe Fan Heiti Std B" panose="020B0700000000000000" pitchFamily="34" charset="-128"/>
                <a:ea typeface="Adobe Fan Heiti Std B" panose="020B0700000000000000" pitchFamily="34" charset="-128"/>
              </a:rPr>
              <a:t>“The percentile of a publication is determined by creating a citation frequency distribution for all the publications in the same year, subject category and of the same document type (arranging the papers in descending order of citation count), and determining the percentage of papers at each level of citation, i.e., the percentage of papers cited more often than the paper of interest.”</a:t>
            </a:r>
            <a:r>
              <a:rPr lang="en-US" sz="2400" dirty="0">
                <a:latin typeface="Adobe Fan Heiti Std B" panose="020B0700000000000000" pitchFamily="34" charset="-128"/>
                <a:ea typeface="Adobe Fan Heiti Std B" panose="020B0700000000000000" pitchFamily="34" charset="-128"/>
              </a:rPr>
              <a:t> </a:t>
            </a:r>
          </a:p>
        </p:txBody>
      </p:sp>
      <p:pic>
        <p:nvPicPr>
          <p:cNvPr id="6" name="Picture 5"/>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426467" y="4613565"/>
            <a:ext cx="1244688" cy="1244688"/>
          </a:xfrm>
          <a:prstGeom prst="rect">
            <a:avLst/>
          </a:prstGeom>
        </p:spPr>
      </p:pic>
      <p:sp>
        <p:nvSpPr>
          <p:cNvPr id="7" name="Rectangle 6"/>
          <p:cNvSpPr/>
          <p:nvPr/>
        </p:nvSpPr>
        <p:spPr>
          <a:xfrm>
            <a:off x="2303755" y="6307790"/>
            <a:ext cx="9644109" cy="800219"/>
          </a:xfrm>
          <a:prstGeom prst="rect">
            <a:avLst/>
          </a:prstGeom>
        </p:spPr>
        <p:txBody>
          <a:bodyPr wrap="square">
            <a:spAutoFit/>
          </a:bodyPr>
          <a:lstStyle/>
          <a:p>
            <a:r>
              <a:rPr lang="en-US" sz="1400" dirty="0"/>
              <a:t>Reference: </a:t>
            </a:r>
            <a:r>
              <a:rPr lang="en-US" sz="1400" dirty="0" err="1"/>
              <a:t>InCites</a:t>
            </a:r>
            <a:r>
              <a:rPr lang="en-US" sz="1400" dirty="0"/>
              <a:t> Help. Average Percentile. </a:t>
            </a:r>
            <a:r>
              <a:rPr lang="en-US" sz="1400" dirty="0">
                <a:hlinkClick r:id="rId4"/>
              </a:rPr>
              <a:t>http://ipscience-help.thomsonreuters.com/inCites2Live/indicatorsGroup/aboutHandbook/usingCitationIndicatorsWisely/averagePercentile.html</a:t>
            </a:r>
            <a:endParaRPr lang="en-US" sz="1400" dirty="0"/>
          </a:p>
          <a:p>
            <a:endParaRPr lang="en-US" dirty="0"/>
          </a:p>
        </p:txBody>
      </p:sp>
      <p:sp>
        <p:nvSpPr>
          <p:cNvPr id="8" name="Rectangle 7"/>
          <p:cNvSpPr/>
          <p:nvPr/>
        </p:nvSpPr>
        <p:spPr>
          <a:xfrm>
            <a:off x="2143957" y="2265993"/>
            <a:ext cx="9618955" cy="2585323"/>
          </a:xfrm>
          <a:prstGeom prst="rect">
            <a:avLst/>
          </a:prstGeom>
        </p:spPr>
        <p:txBody>
          <a:bodyPr wrap="square">
            <a:spAutoFit/>
          </a:bodyPr>
          <a:lstStyle/>
          <a:p>
            <a:r>
              <a:rPr lang="en-US" sz="2400" dirty="0">
                <a:latin typeface="Adobe Fan Heiti Std B" panose="020B0700000000000000" pitchFamily="34" charset="-128"/>
                <a:ea typeface="Adobe Fan Heiti Std B" panose="020B0700000000000000" pitchFamily="34" charset="-128"/>
              </a:rPr>
              <a:t>Definition: </a:t>
            </a:r>
          </a:p>
          <a:p>
            <a:pPr marL="742950" lvl="1" indent="-285750">
              <a:buFont typeface="Wingdings" panose="05000000000000000000" pitchFamily="2" charset="2"/>
              <a:buChar char="§"/>
              <a:tabLst>
                <a:tab pos="746125" algn="l"/>
              </a:tabLst>
            </a:pPr>
            <a:r>
              <a:rPr lang="en-US" sz="2000" dirty="0">
                <a:latin typeface="Adobe Fan Heiti Std B" panose="020B0700000000000000" pitchFamily="34" charset="-128"/>
                <a:ea typeface="Adobe Fan Heiti Std B" panose="020B0700000000000000" pitchFamily="34" charset="-128"/>
              </a:rPr>
              <a:t>Indicates how a paper has performed relative to others in of the same field, year and document type </a:t>
            </a:r>
          </a:p>
          <a:p>
            <a:pPr marL="746125" lvl="2" indent="-284163" defTabSz="746125">
              <a:buFont typeface="Wingdings" panose="05000000000000000000" pitchFamily="2" charset="2"/>
              <a:buChar char="§"/>
              <a:tabLst>
                <a:tab pos="630238" algn="l"/>
              </a:tabLst>
            </a:pPr>
            <a:r>
              <a:rPr lang="en-US" sz="2000" dirty="0">
                <a:latin typeface="Adobe Fan Heiti Std B" panose="020B0700000000000000" pitchFamily="34" charset="-128"/>
                <a:ea typeface="Adobe Fan Heiti Std B" panose="020B0700000000000000" pitchFamily="34" charset="-128"/>
              </a:rPr>
              <a:t>Is both field-normalized and size-independent</a:t>
            </a:r>
          </a:p>
          <a:p>
            <a:pPr marL="746125" lvl="2" indent="-284163" defTabSz="746125">
              <a:buFont typeface="Wingdings" panose="05000000000000000000" pitchFamily="2" charset="2"/>
              <a:buChar char="§"/>
              <a:tabLst>
                <a:tab pos="630238" algn="l"/>
              </a:tabLst>
            </a:pPr>
            <a:r>
              <a:rPr lang="en-US" sz="2000" dirty="0">
                <a:latin typeface="Adobe Fan Heiti Std B" panose="020B0700000000000000" pitchFamily="34" charset="-128"/>
                <a:ea typeface="Adobe Fan Heiti Std B" panose="020B0700000000000000" pitchFamily="34" charset="-128"/>
              </a:rPr>
              <a:t>Allows comparisons between entities of different sizes and different subject mixes</a:t>
            </a:r>
          </a:p>
          <a:p>
            <a:pPr marL="461962" lvl="2" defTabSz="746125">
              <a:tabLst>
                <a:tab pos="630238" algn="l"/>
              </a:tabLst>
            </a:pPr>
            <a:endParaRPr lang="en-US" sz="2000" dirty="0"/>
          </a:p>
          <a:p>
            <a:endParaRPr lang="en-US" dirty="0"/>
          </a:p>
        </p:txBody>
      </p:sp>
      <p:pic>
        <p:nvPicPr>
          <p:cNvPr id="12" name="Picture 11"/>
          <p:cNvPicPr>
            <a:picLocks noChangeAspect="1"/>
          </p:cNvPicPr>
          <p:nvPr/>
        </p:nvPicPr>
        <p:blipFill>
          <a:blip r:embed="rId5">
            <a:grayscl/>
            <a:extLst>
              <a:ext uri="{28A0092B-C50C-407E-A947-70E740481C1C}">
                <a14:useLocalDpi xmlns:a14="http://schemas.microsoft.com/office/drawing/2010/main" val="0"/>
              </a:ext>
            </a:extLst>
          </a:blip>
          <a:stretch>
            <a:fillRect/>
          </a:stretch>
        </p:blipFill>
        <p:spPr>
          <a:xfrm>
            <a:off x="479985" y="899088"/>
            <a:ext cx="1137652" cy="1137652"/>
          </a:xfrm>
          <a:prstGeom prst="rect">
            <a:avLst/>
          </a:prstGeom>
        </p:spPr>
      </p:pic>
      <p:pic>
        <p:nvPicPr>
          <p:cNvPr id="13" name="Picture 12"/>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360067" y="2655411"/>
            <a:ext cx="1339483" cy="1339483"/>
          </a:xfrm>
          <a:prstGeom prst="rect">
            <a:avLst/>
          </a:prstGeom>
        </p:spPr>
      </p:pic>
      <p:sp>
        <p:nvSpPr>
          <p:cNvPr id="14" name="Rectangle 13"/>
          <p:cNvSpPr/>
          <p:nvPr/>
        </p:nvSpPr>
        <p:spPr>
          <a:xfrm>
            <a:off x="2223855" y="980722"/>
            <a:ext cx="9539057" cy="1354217"/>
          </a:xfrm>
          <a:prstGeom prst="rect">
            <a:avLst/>
          </a:prstGeom>
        </p:spPr>
        <p:txBody>
          <a:bodyPr wrap="square">
            <a:spAutoFit/>
          </a:bodyPr>
          <a:lstStyle/>
          <a:p>
            <a:r>
              <a:rPr lang="en-US" sz="2400" dirty="0">
                <a:latin typeface="Adobe Fan Heiti Std B" panose="020B0700000000000000" pitchFamily="34" charset="-128"/>
                <a:ea typeface="Adobe Fan Heiti Std B" panose="020B0700000000000000" pitchFamily="34" charset="-128"/>
              </a:rPr>
              <a:t>Also known as: </a:t>
            </a:r>
          </a:p>
          <a:p>
            <a:pPr marL="746125" lvl="2" indent="-284163" defTabSz="746125">
              <a:buFont typeface="Wingdings" panose="05000000000000000000" pitchFamily="2" charset="2"/>
              <a:buChar char="§"/>
              <a:tabLst>
                <a:tab pos="630238" algn="l"/>
              </a:tabLst>
            </a:pPr>
            <a:r>
              <a:rPr lang="en-US" sz="2000" dirty="0">
                <a:latin typeface="Adobe Fan Heiti Std B" panose="020B0700000000000000" pitchFamily="34" charset="-128"/>
                <a:ea typeface="Adobe Fan Heiti Std B" panose="020B0700000000000000" pitchFamily="34" charset="-128"/>
              </a:rPr>
              <a:t>Percentile Rank</a:t>
            </a:r>
          </a:p>
          <a:p>
            <a:pPr marL="461962" lvl="2" defTabSz="746125">
              <a:tabLst>
                <a:tab pos="630238" algn="l"/>
              </a:tabLst>
            </a:pPr>
            <a:endParaRPr lang="en-US" sz="2000" dirty="0"/>
          </a:p>
          <a:p>
            <a:endParaRPr lang="en-US" dirty="0"/>
          </a:p>
        </p:txBody>
      </p:sp>
    </p:spTree>
    <p:extLst>
      <p:ext uri="{BB962C8B-B14F-4D97-AF65-F5344CB8AC3E}">
        <p14:creationId xmlns:p14="http://schemas.microsoft.com/office/powerpoint/2010/main" val="37180934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12192000" cy="1331650"/>
          </a:xfrm>
          <a:prstGeom prst="rect">
            <a:avLst/>
          </a:prstGeom>
          <a:solidFill>
            <a:srgbClr val="66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p:cNvGraphicFramePr>
            <a:graphicFrameLocks noGrp="1"/>
          </p:cNvGraphicFramePr>
          <p:nvPr>
            <p:extLst>
              <p:ext uri="{D42A27DB-BD31-4B8C-83A1-F6EECF244321}">
                <p14:modId xmlns:p14="http://schemas.microsoft.com/office/powerpoint/2010/main" val="3670111548"/>
              </p:ext>
            </p:extLst>
          </p:nvPr>
        </p:nvGraphicFramePr>
        <p:xfrm>
          <a:off x="206693" y="1663947"/>
          <a:ext cx="6820246" cy="3911600"/>
        </p:xfrm>
        <a:graphic>
          <a:graphicData uri="http://schemas.openxmlformats.org/drawingml/2006/table">
            <a:tbl>
              <a:tblPr firstRow="1" bandRow="1">
                <a:tableStyleId>{10A1B5D5-9B99-4C35-A422-299274C87663}</a:tableStyleId>
              </a:tblPr>
              <a:tblGrid>
                <a:gridCol w="836697">
                  <a:extLst>
                    <a:ext uri="{9D8B030D-6E8A-4147-A177-3AD203B41FA5}">
                      <a16:colId xmlns:a16="http://schemas.microsoft.com/office/drawing/2014/main" xmlns="" val="20000"/>
                    </a:ext>
                  </a:extLst>
                </a:gridCol>
                <a:gridCol w="958788">
                  <a:extLst>
                    <a:ext uri="{9D8B030D-6E8A-4147-A177-3AD203B41FA5}">
                      <a16:colId xmlns:a16="http://schemas.microsoft.com/office/drawing/2014/main" xmlns="" val="20001"/>
                    </a:ext>
                  </a:extLst>
                </a:gridCol>
                <a:gridCol w="985421">
                  <a:extLst>
                    <a:ext uri="{9D8B030D-6E8A-4147-A177-3AD203B41FA5}">
                      <a16:colId xmlns:a16="http://schemas.microsoft.com/office/drawing/2014/main" xmlns="" val="20002"/>
                    </a:ext>
                  </a:extLst>
                </a:gridCol>
                <a:gridCol w="639193">
                  <a:extLst>
                    <a:ext uri="{9D8B030D-6E8A-4147-A177-3AD203B41FA5}">
                      <a16:colId xmlns:a16="http://schemas.microsoft.com/office/drawing/2014/main" xmlns="" val="20003"/>
                    </a:ext>
                  </a:extLst>
                </a:gridCol>
                <a:gridCol w="994299">
                  <a:extLst>
                    <a:ext uri="{9D8B030D-6E8A-4147-A177-3AD203B41FA5}">
                      <a16:colId xmlns:a16="http://schemas.microsoft.com/office/drawing/2014/main" xmlns="" val="20004"/>
                    </a:ext>
                  </a:extLst>
                </a:gridCol>
                <a:gridCol w="1438182">
                  <a:extLst>
                    <a:ext uri="{9D8B030D-6E8A-4147-A177-3AD203B41FA5}">
                      <a16:colId xmlns:a16="http://schemas.microsoft.com/office/drawing/2014/main" xmlns="" val="20005"/>
                    </a:ext>
                  </a:extLst>
                </a:gridCol>
                <a:gridCol w="967666">
                  <a:extLst>
                    <a:ext uri="{9D8B030D-6E8A-4147-A177-3AD203B41FA5}">
                      <a16:colId xmlns:a16="http://schemas.microsoft.com/office/drawing/2014/main" xmlns="" val="20006"/>
                    </a:ext>
                  </a:extLst>
                </a:gridCol>
              </a:tblGrid>
              <a:tr h="782517">
                <a:tc>
                  <a:txBody>
                    <a:bodyPr/>
                    <a:lstStyle/>
                    <a:p>
                      <a:endParaRPr lang="en-US" dirty="0"/>
                    </a:p>
                  </a:txBody>
                  <a:tcP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tc>
                  <a:txBody>
                    <a:bodyPr/>
                    <a:lstStyle/>
                    <a:p>
                      <a:r>
                        <a:rPr lang="en-US" sz="1400" dirty="0"/>
                        <a:t>Subject Area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tc>
                  <a:txBody>
                    <a:bodyPr/>
                    <a:lstStyle/>
                    <a:p>
                      <a:r>
                        <a:rPr lang="en-US" sz="1400" dirty="0"/>
                        <a:t>Document </a:t>
                      </a:r>
                    </a:p>
                    <a:p>
                      <a:r>
                        <a:rPr lang="en-US" sz="1400" dirty="0"/>
                        <a:t>Type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tc>
                  <a:txBody>
                    <a:bodyPr/>
                    <a:lstStyle/>
                    <a:p>
                      <a:r>
                        <a:rPr lang="en-US" sz="1400" dirty="0"/>
                        <a:t>Year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tc>
                  <a:txBody>
                    <a:bodyPr/>
                    <a:lstStyle/>
                    <a:p>
                      <a:r>
                        <a:rPr lang="en-US" sz="1400" dirty="0"/>
                        <a:t>Actual # of citations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tc>
                  <a:txBody>
                    <a:bodyPr/>
                    <a:lstStyle/>
                    <a:p>
                      <a:r>
                        <a:rPr lang="en-US" sz="1400" dirty="0"/>
                        <a:t>Calculation </a:t>
                      </a:r>
                    </a:p>
                    <a:p>
                      <a:r>
                        <a:rPr lang="en-US" sz="1400" dirty="0"/>
                        <a:t>(# of</a:t>
                      </a:r>
                      <a:r>
                        <a:rPr lang="en-US" sz="1400" baseline="0" dirty="0"/>
                        <a:t> papers at or below/total papers )*100</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tc>
                  <a:txBody>
                    <a:bodyPr/>
                    <a:lstStyle/>
                    <a:p>
                      <a:r>
                        <a:rPr lang="en-US" sz="1400" dirty="0"/>
                        <a:t>Percentile</a:t>
                      </a:r>
                      <a:r>
                        <a:rPr lang="en-US" sz="1400" baseline="0" dirty="0"/>
                        <a:t> [Rank] in Subject Area</a:t>
                      </a:r>
                      <a:endParaRPr lang="en-US" sz="1400" dirty="0"/>
                    </a:p>
                  </a:txBody>
                  <a:tcP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extLst>
                  <a:ext uri="{0D108BD9-81ED-4DB2-BD59-A6C34878D82A}">
                    <a16:rowId xmlns:a16="http://schemas.microsoft.com/office/drawing/2014/main" xmlns="" val="10000"/>
                  </a:ext>
                </a:extLst>
              </a:tr>
              <a:tr h="370840">
                <a:tc>
                  <a:txBody>
                    <a:bodyPr/>
                    <a:lstStyle/>
                    <a:p>
                      <a:r>
                        <a:rPr lang="en-US" sz="1600" dirty="0"/>
                        <a:t>Paper A</a:t>
                      </a:r>
                    </a:p>
                  </a:txBody>
                  <a:tcPr>
                    <a:lnL w="571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Radiology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Article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2012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t>0</a:t>
                      </a:r>
                    </a:p>
                  </a:txBody>
                  <a:tcPr>
                    <a:lnL w="12700"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t>(8/8)*100</a:t>
                      </a:r>
                    </a:p>
                  </a:txBody>
                  <a:tcPr>
                    <a:lnL w="12700"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t>100.0</a:t>
                      </a:r>
                    </a:p>
                  </a:txBody>
                  <a:tcPr>
                    <a:lnL w="12700" cap="flat" cmpd="sng" algn="ctr">
                      <a:no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1"/>
                  </a:ext>
                </a:extLst>
              </a:tr>
              <a:tr h="370840">
                <a:tc>
                  <a:txBody>
                    <a:bodyPr/>
                    <a:lstStyle/>
                    <a:p>
                      <a:r>
                        <a:rPr lang="en-US" sz="1600" dirty="0"/>
                        <a:t>Paper</a:t>
                      </a:r>
                      <a:r>
                        <a:rPr lang="en-US" sz="1600" baseline="0" dirty="0"/>
                        <a:t> B</a:t>
                      </a:r>
                      <a:endParaRPr lang="en-US" sz="1600" dirty="0"/>
                    </a:p>
                  </a:txBody>
                  <a:tcPr>
                    <a:lnL w="571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Radiology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Article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2012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t>5</a:t>
                      </a:r>
                    </a:p>
                  </a:txBody>
                  <a:tcPr>
                    <a:lnL w="12700"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t>(7/8) *100</a:t>
                      </a:r>
                    </a:p>
                  </a:txBody>
                  <a:tcPr>
                    <a:lnL w="12700"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t>87.5</a:t>
                      </a:r>
                    </a:p>
                  </a:txBody>
                  <a:tcPr>
                    <a:lnL w="12700" cap="flat" cmpd="sng" algn="ctr">
                      <a:no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2"/>
                  </a:ext>
                </a:extLst>
              </a:tr>
              <a:tr h="370840">
                <a:tc>
                  <a:txBody>
                    <a:bodyPr/>
                    <a:lstStyle/>
                    <a:p>
                      <a:r>
                        <a:rPr lang="en-US" sz="1600" dirty="0"/>
                        <a:t>Paper C</a:t>
                      </a:r>
                    </a:p>
                  </a:txBody>
                  <a:tcPr>
                    <a:lnL w="571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Radiology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Article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2012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t>24</a:t>
                      </a:r>
                    </a:p>
                  </a:txBody>
                  <a:tcPr>
                    <a:lnL w="12700"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t>(6/8)*100</a:t>
                      </a:r>
                    </a:p>
                  </a:txBody>
                  <a:tcPr>
                    <a:lnL w="12700"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t>75.0</a:t>
                      </a:r>
                    </a:p>
                  </a:txBody>
                  <a:tcPr>
                    <a:lnL w="12700" cap="flat" cmpd="sng" algn="ctr">
                      <a:no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3"/>
                  </a:ext>
                </a:extLst>
              </a:tr>
              <a:tr h="370840">
                <a:tc>
                  <a:txBody>
                    <a:bodyPr/>
                    <a:lstStyle/>
                    <a:p>
                      <a:r>
                        <a:rPr lang="en-US" sz="1600" dirty="0"/>
                        <a:t>Paper D</a:t>
                      </a:r>
                    </a:p>
                  </a:txBody>
                  <a:tcPr>
                    <a:lnL w="5715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Radiology</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Article</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2012</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t>24</a:t>
                      </a:r>
                    </a:p>
                  </a:txBody>
                  <a:tcPr>
                    <a:lnL>
                      <a:noFill/>
                    </a:lnL>
                    <a:lnR w="571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t>(6/8)*100</a:t>
                      </a:r>
                    </a:p>
                  </a:txBody>
                  <a:tcPr>
                    <a:lnL>
                      <a:noFill/>
                    </a:lnL>
                    <a:lnR w="571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t>75.0</a:t>
                      </a:r>
                    </a:p>
                  </a:txBody>
                  <a:tcPr>
                    <a:lnL>
                      <a:noFill/>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4"/>
                  </a:ext>
                </a:extLst>
              </a:tr>
              <a:tr h="370840">
                <a:tc>
                  <a:txBody>
                    <a:bodyPr/>
                    <a:lstStyle/>
                    <a:p>
                      <a:r>
                        <a:rPr lang="en-US" sz="1600" dirty="0"/>
                        <a:t>Paper</a:t>
                      </a:r>
                      <a:r>
                        <a:rPr lang="en-US" sz="1600" baseline="0" dirty="0"/>
                        <a:t> E</a:t>
                      </a:r>
                      <a:endParaRPr lang="en-US" sz="1600" dirty="0"/>
                    </a:p>
                  </a:txBody>
                  <a:tcPr>
                    <a:lnL w="5715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Radiology</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Article</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2012</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t>35</a:t>
                      </a:r>
                    </a:p>
                  </a:txBody>
                  <a:tcPr>
                    <a:lnL>
                      <a:noFill/>
                    </a:lnL>
                    <a:lnR w="571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t>(4/8)*100</a:t>
                      </a:r>
                    </a:p>
                  </a:txBody>
                  <a:tcPr>
                    <a:lnL>
                      <a:noFill/>
                    </a:lnL>
                    <a:lnR w="571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t>50.0</a:t>
                      </a:r>
                    </a:p>
                  </a:txBody>
                  <a:tcPr>
                    <a:lnL>
                      <a:noFill/>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5"/>
                  </a:ext>
                </a:extLst>
              </a:tr>
              <a:tr h="370840">
                <a:tc>
                  <a:txBody>
                    <a:bodyPr/>
                    <a:lstStyle/>
                    <a:p>
                      <a:r>
                        <a:rPr lang="en-US" sz="1600" dirty="0"/>
                        <a:t>Paper F</a:t>
                      </a:r>
                    </a:p>
                  </a:txBody>
                  <a:tcPr>
                    <a:lnL w="5715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Radiology</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Article</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2012</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t>40</a:t>
                      </a:r>
                    </a:p>
                  </a:txBody>
                  <a:tcPr>
                    <a:lnL>
                      <a:noFill/>
                    </a:lnL>
                    <a:lnR w="571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t>(3/8)*100</a:t>
                      </a:r>
                    </a:p>
                  </a:txBody>
                  <a:tcPr>
                    <a:lnL>
                      <a:noFill/>
                    </a:lnL>
                    <a:lnR w="571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t>37.5</a:t>
                      </a:r>
                    </a:p>
                  </a:txBody>
                  <a:tcPr>
                    <a:lnL>
                      <a:noFill/>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6"/>
                  </a:ext>
                </a:extLst>
              </a:tr>
              <a:tr h="370840">
                <a:tc>
                  <a:txBody>
                    <a:bodyPr/>
                    <a:lstStyle/>
                    <a:p>
                      <a:r>
                        <a:rPr lang="en-US" sz="1600" dirty="0"/>
                        <a:t>Paper G</a:t>
                      </a:r>
                    </a:p>
                  </a:txBody>
                  <a:tcPr>
                    <a:lnL w="5715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Radiology</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Article</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2012</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t>40</a:t>
                      </a:r>
                    </a:p>
                  </a:txBody>
                  <a:tcPr>
                    <a:lnL>
                      <a:noFill/>
                    </a:lnL>
                    <a:lnR w="571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t>(3/8)*100</a:t>
                      </a:r>
                    </a:p>
                  </a:txBody>
                  <a:tcPr>
                    <a:lnL>
                      <a:noFill/>
                    </a:lnL>
                    <a:lnR w="571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t>37.5</a:t>
                      </a:r>
                    </a:p>
                  </a:txBody>
                  <a:tcPr>
                    <a:lnL>
                      <a:noFill/>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7"/>
                  </a:ext>
                </a:extLst>
              </a:tr>
              <a:tr h="370840">
                <a:tc>
                  <a:txBody>
                    <a:bodyPr/>
                    <a:lstStyle/>
                    <a:p>
                      <a:r>
                        <a:rPr lang="en-US" sz="1600" dirty="0"/>
                        <a:t>Paper</a:t>
                      </a:r>
                      <a:r>
                        <a:rPr lang="en-US" sz="1600" baseline="0" dirty="0"/>
                        <a:t> H</a:t>
                      </a:r>
                      <a:endParaRPr lang="en-US" sz="1600" dirty="0"/>
                    </a:p>
                  </a:txBody>
                  <a:tcPr>
                    <a:lnL w="5715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Radiology</a:t>
                      </a:r>
                    </a:p>
                  </a:txBody>
                  <a:tcP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r>
                        <a:rPr lang="en-US" sz="1400" dirty="0"/>
                        <a:t>Article</a:t>
                      </a:r>
                    </a:p>
                  </a:txBody>
                  <a:tcP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r>
                        <a:rPr lang="en-US" sz="1400" dirty="0"/>
                        <a:t>2012</a:t>
                      </a:r>
                    </a:p>
                  </a:txBody>
                  <a:tcP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pPr algn="ctr"/>
                      <a:r>
                        <a:rPr lang="en-US" sz="1400" dirty="0"/>
                        <a:t>75</a:t>
                      </a:r>
                    </a:p>
                  </a:txBody>
                  <a:tcP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pPr algn="ctr"/>
                      <a:r>
                        <a:rPr lang="en-US" sz="1400" dirty="0"/>
                        <a:t>(1/8)*100</a:t>
                      </a:r>
                    </a:p>
                  </a:txBody>
                  <a:tcP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pPr algn="ctr"/>
                      <a:r>
                        <a:rPr lang="en-US" sz="1400" dirty="0"/>
                        <a:t>12.5</a:t>
                      </a:r>
                    </a:p>
                  </a:txBody>
                  <a:tcPr>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8"/>
                  </a:ext>
                </a:extLst>
              </a:tr>
            </a:tbl>
          </a:graphicData>
        </a:graphic>
      </p:graphicFrame>
      <p:sp>
        <p:nvSpPr>
          <p:cNvPr id="5" name="TextBox 4"/>
          <p:cNvSpPr txBox="1"/>
          <p:nvPr/>
        </p:nvSpPr>
        <p:spPr>
          <a:xfrm>
            <a:off x="7185640" y="1663947"/>
            <a:ext cx="4745948" cy="2431435"/>
          </a:xfrm>
          <a:prstGeom prst="rect">
            <a:avLst/>
          </a:prstGeom>
          <a:noFill/>
        </p:spPr>
        <p:txBody>
          <a:bodyPr wrap="square" rtlCol="0">
            <a:spAutoFit/>
          </a:bodyPr>
          <a:lstStyle/>
          <a:p>
            <a:r>
              <a:rPr lang="en-US" sz="2400" dirty="0">
                <a:latin typeface="Adobe Fan Heiti Std B" panose="020B0700000000000000" pitchFamily="34" charset="-128"/>
                <a:ea typeface="Adobe Fan Heiti Std B" panose="020B0700000000000000" pitchFamily="34" charset="-128"/>
              </a:rPr>
              <a:t>Calculation in Detail</a:t>
            </a:r>
          </a:p>
          <a:p>
            <a:endParaRPr lang="en-US" sz="800" dirty="0">
              <a:latin typeface="Adobe Fan Heiti Std B" panose="020B0700000000000000" pitchFamily="34" charset="-128"/>
              <a:ea typeface="Adobe Fan Heiti Std B" panose="020B0700000000000000" pitchFamily="34" charset="-128"/>
            </a:endParaRPr>
          </a:p>
          <a:p>
            <a:r>
              <a:rPr lang="en-US" sz="1400" dirty="0">
                <a:latin typeface="Adobe Fan Heiti Std B" panose="020B0700000000000000" pitchFamily="34" charset="-128"/>
                <a:ea typeface="Adobe Fan Heiti Std B" panose="020B0700000000000000" pitchFamily="34" charset="-128"/>
              </a:rPr>
              <a:t>Percentile Rank =    </a:t>
            </a:r>
            <a:r>
              <a:rPr lang="en-US" sz="1400" u="sng" dirty="0">
                <a:latin typeface="Adobe Fan Heiti Std B" panose="020B0700000000000000" pitchFamily="34" charset="-128"/>
                <a:ea typeface="Adobe Fan Heiti Std B" panose="020B0700000000000000" pitchFamily="34" charset="-128"/>
              </a:rPr>
              <a:t># of papers at or below</a:t>
            </a:r>
            <a:r>
              <a:rPr lang="en-US" sz="1400" dirty="0">
                <a:latin typeface="Adobe Fan Heiti Std B" panose="020B0700000000000000" pitchFamily="34" charset="-128"/>
                <a:ea typeface="Adobe Fan Heiti Std B" panose="020B0700000000000000" pitchFamily="34" charset="-128"/>
              </a:rPr>
              <a:t>     *100 </a:t>
            </a:r>
          </a:p>
          <a:p>
            <a:r>
              <a:rPr lang="en-US" sz="1400" dirty="0">
                <a:latin typeface="Adobe Fan Heiti Std B" panose="020B0700000000000000" pitchFamily="34" charset="-128"/>
                <a:ea typeface="Adobe Fan Heiti Std B" panose="020B0700000000000000" pitchFamily="34" charset="-128"/>
              </a:rPr>
              <a:t>of Paper X 	               total papers in field</a:t>
            </a:r>
          </a:p>
          <a:p>
            <a:endParaRPr lang="en-US" sz="1400" dirty="0">
              <a:latin typeface="Adobe Fan Heiti Std B" panose="020B0700000000000000" pitchFamily="34" charset="-128"/>
              <a:ea typeface="Adobe Fan Heiti Std B" panose="020B0700000000000000" pitchFamily="34" charset="-128"/>
            </a:endParaRPr>
          </a:p>
          <a:p>
            <a:r>
              <a:rPr lang="en-US" sz="1400" dirty="0">
                <a:latin typeface="Adobe Fan Heiti Std B" panose="020B0700000000000000" pitchFamily="34" charset="-128"/>
                <a:ea typeface="Adobe Fan Heiti Std B" panose="020B0700000000000000" pitchFamily="34" charset="-128"/>
              </a:rPr>
              <a:t>Percentile Rank of Paper F =  3/8 = 0.375 *100 = 37.5%</a:t>
            </a:r>
          </a:p>
          <a:p>
            <a:endParaRPr lang="en-US" sz="1600" dirty="0">
              <a:latin typeface="Adobe Fan Heiti Std B" panose="020B0700000000000000" pitchFamily="34" charset="-128"/>
              <a:ea typeface="Adobe Fan Heiti Std B" panose="020B0700000000000000" pitchFamily="34" charset="-128"/>
            </a:endParaRPr>
          </a:p>
          <a:p>
            <a:r>
              <a:rPr lang="en-US" sz="1400" dirty="0">
                <a:latin typeface="Adobe Fan Heiti Std B" panose="020B0700000000000000" pitchFamily="34" charset="-128"/>
                <a:ea typeface="Adobe Fan Heiti Std B" panose="020B0700000000000000" pitchFamily="34" charset="-128"/>
              </a:rPr>
              <a:t>37.5% of the papers in the field of Radiology are cited the same as or more than (which is actually </a:t>
            </a:r>
            <a:r>
              <a:rPr lang="en-US" sz="1400" dirty="0">
                <a:ea typeface="Adobe Fan Heiti Std B" panose="020B0700000000000000" pitchFamily="34" charset="-128"/>
              </a:rPr>
              <a:t>“</a:t>
            </a:r>
            <a:r>
              <a:rPr lang="en-US" sz="1400" dirty="0">
                <a:latin typeface="Adobe Fan Heiti Std B" panose="020B0700000000000000" pitchFamily="34" charset="-128"/>
                <a:ea typeface="Adobe Fan Heiti Std B" panose="020B0700000000000000" pitchFamily="34" charset="-128"/>
              </a:rPr>
              <a:t>below</a:t>
            </a:r>
            <a:r>
              <a:rPr lang="en-US" sz="1400" dirty="0">
                <a:ea typeface="Adobe Fan Heiti Std B" panose="020B0700000000000000" pitchFamily="34" charset="-128"/>
              </a:rPr>
              <a:t>”</a:t>
            </a:r>
            <a:r>
              <a:rPr lang="en-US" sz="1400" dirty="0">
                <a:latin typeface="Adobe Fan Heiti Std B" panose="020B0700000000000000" pitchFamily="34" charset="-128"/>
                <a:ea typeface="Adobe Fan Heiti Std B" panose="020B0700000000000000" pitchFamily="34" charset="-128"/>
              </a:rPr>
              <a:t> direction-wise in our table) Paper F. </a:t>
            </a:r>
          </a:p>
        </p:txBody>
      </p:sp>
      <p:sp>
        <p:nvSpPr>
          <p:cNvPr id="13" name="Title 1"/>
          <p:cNvSpPr>
            <a:spLocks noGrp="1"/>
          </p:cNvSpPr>
          <p:nvPr>
            <p:ph type="title"/>
          </p:nvPr>
        </p:nvSpPr>
        <p:spPr>
          <a:xfrm>
            <a:off x="0" y="44388"/>
            <a:ext cx="12192000" cy="1325563"/>
          </a:xfrm>
        </p:spPr>
        <p:txBody>
          <a:bodyPr>
            <a:normAutofit/>
          </a:bodyPr>
          <a:lstStyle/>
          <a:p>
            <a:pPr algn="ctr"/>
            <a:r>
              <a:rPr lang="en-US" sz="4000" dirty="0">
                <a:solidFill>
                  <a:schemeClr val="bg1"/>
                </a:solidFill>
                <a:latin typeface="Adobe Fan Heiti Std B" panose="020B0700000000000000" pitchFamily="34" charset="-128"/>
                <a:ea typeface="Adobe Fan Heiti Std B" panose="020B0700000000000000" pitchFamily="34" charset="-128"/>
              </a:rPr>
              <a:t>Calculating</a:t>
            </a:r>
            <a:br>
              <a:rPr lang="en-US" sz="4000" dirty="0">
                <a:solidFill>
                  <a:schemeClr val="bg1"/>
                </a:solidFill>
                <a:latin typeface="Adobe Fan Heiti Std B" panose="020B0700000000000000" pitchFamily="34" charset="-128"/>
                <a:ea typeface="Adobe Fan Heiti Std B" panose="020B0700000000000000" pitchFamily="34" charset="-128"/>
              </a:rPr>
            </a:br>
            <a:r>
              <a:rPr lang="en-US" sz="4000" dirty="0">
                <a:solidFill>
                  <a:schemeClr val="bg1"/>
                </a:solidFill>
                <a:latin typeface="Adobe Fan Heiti Std B" panose="020B0700000000000000" pitchFamily="34" charset="-128"/>
                <a:ea typeface="Adobe Fan Heiti Std B" panose="020B0700000000000000" pitchFamily="34" charset="-128"/>
              </a:rPr>
              <a:t>Percentile in Subject Area</a:t>
            </a:r>
          </a:p>
        </p:txBody>
      </p:sp>
      <p:sp>
        <p:nvSpPr>
          <p:cNvPr id="15" name="Rectangle 14"/>
          <p:cNvSpPr/>
          <p:nvPr/>
        </p:nvSpPr>
        <p:spPr>
          <a:xfrm>
            <a:off x="7185641" y="4241249"/>
            <a:ext cx="4648294" cy="2139047"/>
          </a:xfrm>
          <a:prstGeom prst="rect">
            <a:avLst/>
          </a:prstGeom>
        </p:spPr>
        <p:txBody>
          <a:bodyPr wrap="square">
            <a:spAutoFit/>
          </a:bodyPr>
          <a:lstStyle/>
          <a:p>
            <a:r>
              <a:rPr lang="en-US" sz="2000" dirty="0">
                <a:latin typeface="Adobe Fan Heiti Std B" panose="020B0700000000000000" pitchFamily="34" charset="-128"/>
                <a:ea typeface="Adobe Fan Heiti Std B" panose="020B0700000000000000" pitchFamily="34" charset="-128"/>
              </a:rPr>
              <a:t>Papers with multiple subject areas</a:t>
            </a:r>
          </a:p>
          <a:p>
            <a:endParaRPr lang="en-US" sz="800" dirty="0">
              <a:latin typeface="Adobe Fan Heiti Std B" panose="020B0700000000000000" pitchFamily="34" charset="-128"/>
              <a:ea typeface="Adobe Fan Heiti Std B" panose="020B0700000000000000" pitchFamily="34" charset="-128"/>
            </a:endParaRPr>
          </a:p>
          <a:p>
            <a:r>
              <a:rPr lang="en-US" sz="1600" dirty="0">
                <a:latin typeface="Adobe Fan Heiti Std B" panose="020B0700000000000000" pitchFamily="34" charset="-128"/>
                <a:ea typeface="Adobe Fan Heiti Std B" panose="020B0700000000000000" pitchFamily="34" charset="-128"/>
              </a:rPr>
              <a:t>In the case that a paper is assigned to more than one category, the category in which the percentile value is closest to zero is used (i.e., the best performing value). </a:t>
            </a:r>
          </a:p>
          <a:p>
            <a:endParaRPr lang="en-US" sz="900" dirty="0">
              <a:latin typeface="Adobe Fan Heiti Std B" panose="020B0700000000000000" pitchFamily="34" charset="-128"/>
              <a:ea typeface="Adobe Fan Heiti Std B" panose="020B0700000000000000" pitchFamily="34" charset="-128"/>
            </a:endParaRPr>
          </a:p>
          <a:p>
            <a:r>
              <a:rPr lang="en-US" sz="1600" dirty="0">
                <a:latin typeface="Adobe Fan Heiti Std B" panose="020B0700000000000000" pitchFamily="34" charset="-128"/>
                <a:ea typeface="Adobe Fan Heiti Std B" panose="020B0700000000000000" pitchFamily="34" charset="-128"/>
              </a:rPr>
              <a:t>Percentile values are rounded to the second decimal place. </a:t>
            </a:r>
          </a:p>
        </p:txBody>
      </p:sp>
      <p:sp>
        <p:nvSpPr>
          <p:cNvPr id="16" name="TextBox 15"/>
          <p:cNvSpPr txBox="1"/>
          <p:nvPr/>
        </p:nvSpPr>
        <p:spPr>
          <a:xfrm>
            <a:off x="284084" y="5734975"/>
            <a:ext cx="6901555" cy="1015663"/>
          </a:xfrm>
          <a:prstGeom prst="rect">
            <a:avLst/>
          </a:prstGeom>
          <a:noFill/>
        </p:spPr>
        <p:txBody>
          <a:bodyPr wrap="square" rtlCol="0">
            <a:spAutoFit/>
          </a:bodyPr>
          <a:lstStyle/>
          <a:p>
            <a:r>
              <a:rPr lang="en-US" sz="1200" dirty="0">
                <a:latin typeface="Adobe Fan Heiti Std B" panose="020B0700000000000000" pitchFamily="34" charset="-128"/>
                <a:ea typeface="Adobe Fan Heiti Std B" panose="020B0700000000000000" pitchFamily="34" charset="-128"/>
              </a:rPr>
              <a:t>Instructions: </a:t>
            </a:r>
          </a:p>
          <a:p>
            <a:pPr lvl="1"/>
            <a:r>
              <a:rPr lang="en-US" sz="1200" dirty="0">
                <a:latin typeface="Adobe Fan Heiti Std B" panose="020B0700000000000000" pitchFamily="34" charset="-128"/>
                <a:ea typeface="Adobe Fan Heiti Std B" panose="020B0700000000000000" pitchFamily="34" charset="-128"/>
              </a:rPr>
              <a:t>Gather all the papers from Radiology in 2012. </a:t>
            </a:r>
          </a:p>
          <a:p>
            <a:pPr lvl="1"/>
            <a:r>
              <a:rPr lang="en-US" sz="1200" dirty="0">
                <a:latin typeface="Adobe Fan Heiti Std B" panose="020B0700000000000000" pitchFamily="34" charset="-128"/>
                <a:ea typeface="Adobe Fan Heiti Std B" panose="020B0700000000000000" pitchFamily="34" charset="-128"/>
              </a:rPr>
              <a:t>Sort on </a:t>
            </a:r>
            <a:r>
              <a:rPr lang="en-US" sz="1200" dirty="0">
                <a:ea typeface="Adobe Fan Heiti Std B" panose="020B0700000000000000" pitchFamily="34" charset="-128"/>
              </a:rPr>
              <a:t>“</a:t>
            </a:r>
            <a:r>
              <a:rPr lang="en-US" sz="1200" dirty="0">
                <a:latin typeface="Adobe Fan Heiti Std B" panose="020B0700000000000000" pitchFamily="34" charset="-128"/>
                <a:ea typeface="Adobe Fan Heiti Std B" panose="020B0700000000000000" pitchFamily="34" charset="-128"/>
              </a:rPr>
              <a:t>Actual # of citations</a:t>
            </a:r>
            <a:r>
              <a:rPr lang="en-US" sz="1200" dirty="0">
                <a:ea typeface="Adobe Fan Heiti Std B" panose="020B0700000000000000" pitchFamily="34" charset="-128"/>
              </a:rPr>
              <a:t>”</a:t>
            </a:r>
            <a:r>
              <a:rPr lang="en-US" sz="1200" dirty="0">
                <a:latin typeface="Adobe Fan Heiti Std B" panose="020B0700000000000000" pitchFamily="34" charset="-128"/>
                <a:ea typeface="Adobe Fan Heiti Std B" panose="020B0700000000000000" pitchFamily="34" charset="-128"/>
              </a:rPr>
              <a:t>. </a:t>
            </a:r>
          </a:p>
          <a:p>
            <a:pPr lvl="1"/>
            <a:r>
              <a:rPr lang="en-US" sz="1200" dirty="0">
                <a:latin typeface="Adobe Fan Heiti Std B" panose="020B0700000000000000" pitchFamily="34" charset="-128"/>
                <a:ea typeface="Adobe Fan Heiti Std B" panose="020B0700000000000000" pitchFamily="34" charset="-128"/>
              </a:rPr>
              <a:t>Use the calculation provided to find the Percentile [Rank] in Subject Area for each paper. </a:t>
            </a:r>
          </a:p>
          <a:p>
            <a:r>
              <a:rPr lang="en-US" sz="1200" dirty="0">
                <a:latin typeface="Adobe Fan Heiti Std B" panose="020B0700000000000000" pitchFamily="34" charset="-128"/>
                <a:ea typeface="Adobe Fan Heiti Std B" panose="020B0700000000000000" pitchFamily="34" charset="-128"/>
              </a:rPr>
              <a:t>Reminder: </a:t>
            </a:r>
            <a:r>
              <a:rPr lang="en-US" sz="1200" dirty="0" err="1">
                <a:latin typeface="Adobe Fan Heiti Std B" panose="020B0700000000000000" pitchFamily="34" charset="-128"/>
                <a:ea typeface="Adobe Fan Heiti Std B" panose="020B0700000000000000" pitchFamily="34" charset="-128"/>
              </a:rPr>
              <a:t>InCites</a:t>
            </a:r>
            <a:r>
              <a:rPr lang="en-US" sz="1200" dirty="0">
                <a:latin typeface="Adobe Fan Heiti Std B" panose="020B0700000000000000" pitchFamily="34" charset="-128"/>
                <a:ea typeface="Adobe Fan Heiti Std B" panose="020B0700000000000000" pitchFamily="34" charset="-128"/>
              </a:rPr>
              <a:t> gives you this metric, so you don</a:t>
            </a:r>
            <a:r>
              <a:rPr lang="en-US" sz="1200" dirty="0">
                <a:ea typeface="Adobe Fan Heiti Std B" panose="020B0700000000000000" pitchFamily="34" charset="-128"/>
              </a:rPr>
              <a:t>’</a:t>
            </a:r>
            <a:r>
              <a:rPr lang="en-US" sz="1200" dirty="0">
                <a:latin typeface="Adobe Fan Heiti Std B" panose="020B0700000000000000" pitchFamily="34" charset="-128"/>
                <a:ea typeface="Adobe Fan Heiti Std B" panose="020B0700000000000000" pitchFamily="34" charset="-128"/>
              </a:rPr>
              <a:t>t have to do these steps. </a:t>
            </a:r>
          </a:p>
        </p:txBody>
      </p:sp>
    </p:spTree>
    <p:extLst>
      <p:ext uri="{BB962C8B-B14F-4D97-AF65-F5344CB8AC3E}">
        <p14:creationId xmlns:p14="http://schemas.microsoft.com/office/powerpoint/2010/main" val="18247091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08347767"/>
              </p:ext>
            </p:extLst>
          </p:nvPr>
        </p:nvGraphicFramePr>
        <p:xfrm>
          <a:off x="419757" y="1568782"/>
          <a:ext cx="6340852" cy="4434840"/>
        </p:xfrm>
        <a:graphic>
          <a:graphicData uri="http://schemas.openxmlformats.org/drawingml/2006/table">
            <a:tbl>
              <a:tblPr firstRow="1" bandRow="1">
                <a:tableStyleId>{10A1B5D5-9B99-4C35-A422-299274C87663}</a:tableStyleId>
              </a:tblPr>
              <a:tblGrid>
                <a:gridCol w="836697">
                  <a:extLst>
                    <a:ext uri="{9D8B030D-6E8A-4147-A177-3AD203B41FA5}">
                      <a16:colId xmlns:a16="http://schemas.microsoft.com/office/drawing/2014/main" xmlns="" val="20000"/>
                    </a:ext>
                  </a:extLst>
                </a:gridCol>
                <a:gridCol w="1291437">
                  <a:extLst>
                    <a:ext uri="{9D8B030D-6E8A-4147-A177-3AD203B41FA5}">
                      <a16:colId xmlns:a16="http://schemas.microsoft.com/office/drawing/2014/main" xmlns="" val="20001"/>
                    </a:ext>
                  </a:extLst>
                </a:gridCol>
                <a:gridCol w="1038688">
                  <a:extLst>
                    <a:ext uri="{9D8B030D-6E8A-4147-A177-3AD203B41FA5}">
                      <a16:colId xmlns:a16="http://schemas.microsoft.com/office/drawing/2014/main" xmlns="" val="20002"/>
                    </a:ext>
                  </a:extLst>
                </a:gridCol>
                <a:gridCol w="887767">
                  <a:extLst>
                    <a:ext uri="{9D8B030D-6E8A-4147-A177-3AD203B41FA5}">
                      <a16:colId xmlns:a16="http://schemas.microsoft.com/office/drawing/2014/main" xmlns="" val="20003"/>
                    </a:ext>
                  </a:extLst>
                </a:gridCol>
                <a:gridCol w="932155">
                  <a:extLst>
                    <a:ext uri="{9D8B030D-6E8A-4147-A177-3AD203B41FA5}">
                      <a16:colId xmlns:a16="http://schemas.microsoft.com/office/drawing/2014/main" xmlns="" val="20004"/>
                    </a:ext>
                  </a:extLst>
                </a:gridCol>
                <a:gridCol w="1354108">
                  <a:extLst>
                    <a:ext uri="{9D8B030D-6E8A-4147-A177-3AD203B41FA5}">
                      <a16:colId xmlns:a16="http://schemas.microsoft.com/office/drawing/2014/main" xmlns="" val="20005"/>
                    </a:ext>
                  </a:extLst>
                </a:gridCol>
              </a:tblGrid>
              <a:tr h="370840">
                <a:tc>
                  <a:txBody>
                    <a:bodyPr/>
                    <a:lstStyle/>
                    <a:p>
                      <a:endParaRPr lang="en-US" dirty="0"/>
                    </a:p>
                  </a:txBody>
                  <a:tcP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tc>
                  <a:txBody>
                    <a:bodyPr/>
                    <a:lstStyle/>
                    <a:p>
                      <a:r>
                        <a:rPr lang="en-US" sz="1400" dirty="0"/>
                        <a:t>Subject Area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tc>
                  <a:txBody>
                    <a:bodyPr/>
                    <a:lstStyle/>
                    <a:p>
                      <a:r>
                        <a:rPr lang="en-US" sz="1400" dirty="0"/>
                        <a:t>Document </a:t>
                      </a:r>
                    </a:p>
                    <a:p>
                      <a:r>
                        <a:rPr lang="en-US" sz="1400" dirty="0"/>
                        <a:t>Type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tc>
                  <a:txBody>
                    <a:bodyPr/>
                    <a:lstStyle/>
                    <a:p>
                      <a:r>
                        <a:rPr lang="en-US" sz="1400" dirty="0"/>
                        <a:t>Year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tc>
                  <a:txBody>
                    <a:bodyPr/>
                    <a:lstStyle/>
                    <a:p>
                      <a:r>
                        <a:rPr lang="en-US" sz="1400" dirty="0"/>
                        <a:t>Actual # of citations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tc>
                  <a:txBody>
                    <a:bodyPr/>
                    <a:lstStyle/>
                    <a:p>
                      <a:r>
                        <a:rPr lang="en-US" sz="1400" dirty="0"/>
                        <a:t>Percentile</a:t>
                      </a:r>
                      <a:r>
                        <a:rPr lang="en-US" sz="1400" baseline="0" dirty="0"/>
                        <a:t> [Rank] in Subject Area</a:t>
                      </a:r>
                      <a:endParaRPr lang="en-US" sz="1400" dirty="0"/>
                    </a:p>
                  </a:txBody>
                  <a:tcP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00"/>
                    </a:solidFill>
                  </a:tcPr>
                </a:tc>
                <a:extLst>
                  <a:ext uri="{0D108BD9-81ED-4DB2-BD59-A6C34878D82A}">
                    <a16:rowId xmlns:a16="http://schemas.microsoft.com/office/drawing/2014/main" xmlns="" val="10000"/>
                  </a:ext>
                </a:extLst>
              </a:tr>
              <a:tr h="370840">
                <a:tc>
                  <a:txBody>
                    <a:bodyPr/>
                    <a:lstStyle/>
                    <a:p>
                      <a:r>
                        <a:rPr lang="en-US" sz="1600" dirty="0"/>
                        <a:t>Paper A</a:t>
                      </a:r>
                    </a:p>
                  </a:txBody>
                  <a:tcPr>
                    <a:lnL w="571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Radiology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Article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2012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0</a:t>
                      </a:r>
                    </a:p>
                  </a:txBody>
                  <a:tcPr>
                    <a:lnL w="12700"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t>100.0</a:t>
                      </a:r>
                    </a:p>
                  </a:txBody>
                  <a:tcPr>
                    <a:lnL w="12700" cap="flat" cmpd="sng" algn="ctr">
                      <a:no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1"/>
                  </a:ext>
                </a:extLst>
              </a:tr>
              <a:tr h="370840">
                <a:tc>
                  <a:txBody>
                    <a:bodyPr/>
                    <a:lstStyle/>
                    <a:p>
                      <a:r>
                        <a:rPr lang="en-US" sz="1600" dirty="0"/>
                        <a:t>Paper</a:t>
                      </a:r>
                      <a:r>
                        <a:rPr lang="en-US" sz="1600" baseline="0" dirty="0"/>
                        <a:t> B</a:t>
                      </a:r>
                      <a:endParaRPr lang="en-US" sz="1600" dirty="0"/>
                    </a:p>
                  </a:txBody>
                  <a:tcPr>
                    <a:lnL w="571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Genetics &amp; Heredity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Article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2017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1500</a:t>
                      </a:r>
                    </a:p>
                  </a:txBody>
                  <a:tcPr>
                    <a:lnL w="12700"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t>0.23</a:t>
                      </a:r>
                    </a:p>
                  </a:txBody>
                  <a:tcPr>
                    <a:lnL w="12700" cap="flat" cmpd="sng" algn="ctr">
                      <a:no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2"/>
                  </a:ext>
                </a:extLst>
              </a:tr>
              <a:tr h="370840">
                <a:tc>
                  <a:txBody>
                    <a:bodyPr/>
                    <a:lstStyle/>
                    <a:p>
                      <a:r>
                        <a:rPr lang="en-US" sz="1600" dirty="0"/>
                        <a:t>Paper C</a:t>
                      </a:r>
                    </a:p>
                  </a:txBody>
                  <a:tcPr>
                    <a:lnL w="571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Respiratory</a:t>
                      </a:r>
                      <a:r>
                        <a:rPr lang="en-US" sz="1400" baseline="0" dirty="0"/>
                        <a:t> System</a:t>
                      </a:r>
                      <a:endParaRPr lang="en-US" sz="1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Review</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2011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18</a:t>
                      </a:r>
                    </a:p>
                  </a:txBody>
                  <a:tcPr>
                    <a:lnL w="12700"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t>75.0</a:t>
                      </a:r>
                    </a:p>
                  </a:txBody>
                  <a:tcPr>
                    <a:lnL w="12700" cap="flat" cmpd="sng" algn="ctr">
                      <a:no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3"/>
                  </a:ext>
                </a:extLst>
              </a:tr>
              <a:tr h="370840">
                <a:tc>
                  <a:txBody>
                    <a:bodyPr/>
                    <a:lstStyle/>
                    <a:p>
                      <a:r>
                        <a:rPr lang="en-US" sz="1600" dirty="0"/>
                        <a:t>Paper D</a:t>
                      </a:r>
                    </a:p>
                  </a:txBody>
                  <a:tcPr>
                    <a:lnL w="5715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Psychiatry</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Review</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2010</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77</a:t>
                      </a:r>
                    </a:p>
                  </a:txBody>
                  <a:tcPr>
                    <a:lnL>
                      <a:noFill/>
                    </a:lnL>
                    <a:lnR w="571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t>75.0</a:t>
                      </a:r>
                    </a:p>
                  </a:txBody>
                  <a:tcPr>
                    <a:lnL>
                      <a:noFill/>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4"/>
                  </a:ext>
                </a:extLst>
              </a:tr>
              <a:tr h="370840">
                <a:tc>
                  <a:txBody>
                    <a:bodyPr/>
                    <a:lstStyle/>
                    <a:p>
                      <a:r>
                        <a:rPr lang="en-US" sz="1600" dirty="0"/>
                        <a:t>Paper</a:t>
                      </a:r>
                      <a:r>
                        <a:rPr lang="en-US" sz="1600" baseline="0" dirty="0"/>
                        <a:t> E</a:t>
                      </a:r>
                      <a:endParaRPr lang="en-US" sz="1600" dirty="0"/>
                    </a:p>
                  </a:txBody>
                  <a:tcPr>
                    <a:lnL w="5715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Nutrition</a:t>
                      </a:r>
                      <a:r>
                        <a:rPr lang="en-US" sz="1400" baseline="0" dirty="0"/>
                        <a:t> &amp; Dietetics</a:t>
                      </a:r>
                      <a:endParaRPr lang="en-US" sz="1400" dirty="0"/>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Review</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2016</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4</a:t>
                      </a:r>
                    </a:p>
                  </a:txBody>
                  <a:tcPr>
                    <a:lnL>
                      <a:noFill/>
                    </a:lnL>
                    <a:lnR w="571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t>23.2</a:t>
                      </a:r>
                    </a:p>
                  </a:txBody>
                  <a:tcPr>
                    <a:lnL>
                      <a:noFill/>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5"/>
                  </a:ext>
                </a:extLst>
              </a:tr>
              <a:tr h="370840">
                <a:tc>
                  <a:txBody>
                    <a:bodyPr/>
                    <a:lstStyle/>
                    <a:p>
                      <a:r>
                        <a:rPr lang="en-US" sz="1600" dirty="0"/>
                        <a:t>Paper F</a:t>
                      </a:r>
                    </a:p>
                  </a:txBody>
                  <a:tcPr>
                    <a:lnL w="5715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Radiology</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Conference Proceeding</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2013</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22</a:t>
                      </a:r>
                    </a:p>
                  </a:txBody>
                  <a:tcPr>
                    <a:lnL>
                      <a:noFill/>
                    </a:lnL>
                    <a:lnR w="571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t>0.12</a:t>
                      </a:r>
                    </a:p>
                  </a:txBody>
                  <a:tcPr>
                    <a:lnL>
                      <a:noFill/>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6"/>
                  </a:ext>
                </a:extLst>
              </a:tr>
              <a:tr h="370840">
                <a:tc>
                  <a:txBody>
                    <a:bodyPr/>
                    <a:lstStyle/>
                    <a:p>
                      <a:r>
                        <a:rPr lang="en-US" sz="1600" dirty="0"/>
                        <a:t>Paper G</a:t>
                      </a:r>
                    </a:p>
                  </a:txBody>
                  <a:tcPr>
                    <a:lnL w="5715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Radiology</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Conference Proceeding</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2013</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22</a:t>
                      </a:r>
                    </a:p>
                  </a:txBody>
                  <a:tcPr>
                    <a:lnL>
                      <a:noFill/>
                    </a:lnL>
                    <a:lnR w="571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t>0.12</a:t>
                      </a:r>
                    </a:p>
                  </a:txBody>
                  <a:tcPr>
                    <a:lnL>
                      <a:noFill/>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7"/>
                  </a:ext>
                </a:extLst>
              </a:tr>
              <a:tr h="370840">
                <a:tc>
                  <a:txBody>
                    <a:bodyPr/>
                    <a:lstStyle/>
                    <a:p>
                      <a:r>
                        <a:rPr lang="en-US" sz="1600" dirty="0"/>
                        <a:t>Paper</a:t>
                      </a:r>
                      <a:r>
                        <a:rPr lang="en-US" sz="1600" baseline="0" dirty="0"/>
                        <a:t> H</a:t>
                      </a:r>
                      <a:endParaRPr lang="en-US" sz="1600" dirty="0"/>
                    </a:p>
                  </a:txBody>
                  <a:tcPr>
                    <a:lnL w="5715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r>
                        <a:rPr lang="en-US" sz="1400" dirty="0"/>
                        <a:t>Psychiatry</a:t>
                      </a:r>
                    </a:p>
                  </a:txBody>
                  <a:tcP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r>
                        <a:rPr lang="en-US" sz="1400" dirty="0"/>
                        <a:t>Article</a:t>
                      </a:r>
                    </a:p>
                  </a:txBody>
                  <a:tcP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r>
                        <a:rPr lang="en-US" sz="1400" dirty="0"/>
                        <a:t>2012</a:t>
                      </a:r>
                    </a:p>
                  </a:txBody>
                  <a:tcP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r>
                        <a:rPr lang="en-US" sz="1400" dirty="0"/>
                        <a:t>20</a:t>
                      </a:r>
                    </a:p>
                  </a:txBody>
                  <a:tcP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pPr algn="ctr"/>
                      <a:r>
                        <a:rPr lang="en-US" sz="1400" dirty="0"/>
                        <a:t>12.5</a:t>
                      </a:r>
                    </a:p>
                  </a:txBody>
                  <a:tcPr>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8"/>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213212088"/>
              </p:ext>
            </p:extLst>
          </p:nvPr>
        </p:nvGraphicFramePr>
        <p:xfrm>
          <a:off x="6937064" y="1456514"/>
          <a:ext cx="4914625" cy="4597400"/>
        </p:xfrm>
        <a:graphic>
          <a:graphicData uri="http://schemas.openxmlformats.org/drawingml/2006/table">
            <a:tbl>
              <a:tblPr firstRow="1" bandRow="1">
                <a:tableStyleId>{7E9639D4-E3E2-4D34-9284-5A2195B3D0D7}</a:tableStyleId>
              </a:tblPr>
              <a:tblGrid>
                <a:gridCol w="1603255">
                  <a:extLst>
                    <a:ext uri="{9D8B030D-6E8A-4147-A177-3AD203B41FA5}">
                      <a16:colId xmlns:a16="http://schemas.microsoft.com/office/drawing/2014/main" xmlns="" val="20000"/>
                    </a:ext>
                  </a:extLst>
                </a:gridCol>
                <a:gridCol w="1482570">
                  <a:extLst>
                    <a:ext uri="{9D8B030D-6E8A-4147-A177-3AD203B41FA5}">
                      <a16:colId xmlns:a16="http://schemas.microsoft.com/office/drawing/2014/main" xmlns="" val="20001"/>
                    </a:ext>
                  </a:extLst>
                </a:gridCol>
                <a:gridCol w="1828800">
                  <a:extLst>
                    <a:ext uri="{9D8B030D-6E8A-4147-A177-3AD203B41FA5}">
                      <a16:colId xmlns:a16="http://schemas.microsoft.com/office/drawing/2014/main" xmlns="" val="20002"/>
                    </a:ext>
                  </a:extLst>
                </a:gridCol>
              </a:tblGrid>
              <a:tr h="370840">
                <a:tc>
                  <a:txBody>
                    <a:bodyPr/>
                    <a:lstStyle/>
                    <a:p>
                      <a:pPr algn="ctr"/>
                      <a:r>
                        <a:rPr lang="fr-FR" sz="1200" dirty="0" err="1"/>
                        <a:t>InCites</a:t>
                      </a:r>
                      <a:r>
                        <a:rPr lang="fr-FR" sz="1200" dirty="0"/>
                        <a:t> </a:t>
                      </a:r>
                      <a:r>
                        <a:rPr lang="fr-FR" sz="1200" dirty="0" err="1"/>
                        <a:t>Scale</a:t>
                      </a:r>
                      <a:r>
                        <a:rPr lang="fr-FR" sz="1200" dirty="0"/>
                        <a:t> </a:t>
                      </a:r>
                    </a:p>
                    <a:p>
                      <a:pPr algn="ctr"/>
                      <a:r>
                        <a:rPr lang="fr-FR" sz="1200" dirty="0"/>
                        <a:t>(100 = 0 citations)</a:t>
                      </a:r>
                      <a:endParaRPr lang="en-US" sz="12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solidFill>
                      <a:schemeClr val="accent4">
                        <a:lumMod val="50000"/>
                      </a:schemeClr>
                    </a:solidFill>
                  </a:tcPr>
                </a:tc>
                <a:tc>
                  <a:txBody>
                    <a:bodyPr/>
                    <a:lstStyle/>
                    <a:p>
                      <a:pPr algn="ctr"/>
                      <a:r>
                        <a:rPr lang="en-US" sz="1400" dirty="0"/>
                        <a:t>Scale we’re used to seeing</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solidFill>
                      <a:schemeClr val="accent4">
                        <a:lumMod val="50000"/>
                      </a:schemeClr>
                    </a:solidFill>
                  </a:tcPr>
                </a:tc>
                <a:tc>
                  <a:txBody>
                    <a:bodyPr/>
                    <a:lstStyle/>
                    <a:p>
                      <a:pPr algn="ctr"/>
                      <a:r>
                        <a:rPr lang="en-US" sz="1400" dirty="0">
                          <a:solidFill>
                            <a:schemeClr val="bg1"/>
                          </a:solidFill>
                        </a:rPr>
                        <a:t>Citation Frequency Distribution</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solidFill>
                      <a:srgbClr val="003300"/>
                    </a:solidFill>
                  </a:tcPr>
                </a:tc>
                <a:extLst>
                  <a:ext uri="{0D108BD9-81ED-4DB2-BD59-A6C34878D82A}">
                    <a16:rowId xmlns:a16="http://schemas.microsoft.com/office/drawing/2014/main" xmlns="" val="10000"/>
                  </a:ext>
                </a:extLst>
              </a:tr>
              <a:tr h="370840">
                <a:tc>
                  <a:txBody>
                    <a:bodyPr/>
                    <a:lstStyle/>
                    <a:p>
                      <a:pPr algn="l"/>
                      <a:r>
                        <a:rPr lang="en-US" dirty="0"/>
                        <a:t>90.01 – 100</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tc>
                  <a:txBody>
                    <a:bodyPr/>
                    <a:lstStyle/>
                    <a:p>
                      <a:r>
                        <a:rPr lang="en-US" dirty="0"/>
                        <a:t>1.00</a:t>
                      </a:r>
                      <a:r>
                        <a:rPr lang="en-US" baseline="0" dirty="0"/>
                        <a:t> – 9.99</a:t>
                      </a:r>
                      <a:endParaRPr lang="en-US"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tc>
                  <a:txBody>
                    <a:bodyPr/>
                    <a:lstStyle/>
                    <a:p>
                      <a:pPr algn="ctr"/>
                      <a:r>
                        <a:rPr lang="en-US" dirty="0"/>
                        <a:t>1</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1"/>
                  </a:ext>
                </a:extLst>
              </a:tr>
              <a:tr h="370840">
                <a:tc>
                  <a:txBody>
                    <a:bodyPr/>
                    <a:lstStyle/>
                    <a:p>
                      <a:pPr algn="l"/>
                      <a:r>
                        <a:rPr lang="en-US" dirty="0"/>
                        <a:t>80.01 – 90</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tc>
                  <a:txBody>
                    <a:bodyPr/>
                    <a:lstStyle/>
                    <a:p>
                      <a:r>
                        <a:rPr lang="en-US" dirty="0"/>
                        <a:t>10 </a:t>
                      </a:r>
                      <a:r>
                        <a:rPr lang="en-US" baseline="0" dirty="0"/>
                        <a:t>– </a:t>
                      </a:r>
                      <a:r>
                        <a:rPr lang="en-US" dirty="0"/>
                        <a:t>19.99</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tc>
                  <a:txBody>
                    <a:bodyPr/>
                    <a:lstStyle/>
                    <a:p>
                      <a:pPr algn="ctr"/>
                      <a:r>
                        <a:rPr lang="en-US" dirty="0"/>
                        <a:t>0</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2"/>
                  </a:ext>
                </a:extLst>
              </a:tr>
              <a:tr h="370840">
                <a:tc>
                  <a:txBody>
                    <a:bodyPr/>
                    <a:lstStyle/>
                    <a:p>
                      <a:pPr algn="l"/>
                      <a:r>
                        <a:rPr lang="en-US" dirty="0"/>
                        <a:t>70.01 – 80</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tc>
                  <a:txBody>
                    <a:bodyPr/>
                    <a:lstStyle/>
                    <a:p>
                      <a:r>
                        <a:rPr lang="en-US" dirty="0"/>
                        <a:t>20 </a:t>
                      </a:r>
                      <a:r>
                        <a:rPr lang="en-US" baseline="0" dirty="0"/>
                        <a:t>–</a:t>
                      </a:r>
                      <a:r>
                        <a:rPr lang="en-US" dirty="0"/>
                        <a:t> 20.99</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tc>
                  <a:txBody>
                    <a:bodyPr/>
                    <a:lstStyle/>
                    <a:p>
                      <a:pPr algn="ctr"/>
                      <a:r>
                        <a:rPr lang="en-US" dirty="0"/>
                        <a:t>2</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3"/>
                  </a:ext>
                </a:extLst>
              </a:tr>
              <a:tr h="370840">
                <a:tc>
                  <a:txBody>
                    <a:bodyPr/>
                    <a:lstStyle/>
                    <a:p>
                      <a:pPr algn="l"/>
                      <a:r>
                        <a:rPr lang="en-US" baseline="0" dirty="0"/>
                        <a:t>60.01 </a:t>
                      </a:r>
                      <a:r>
                        <a:rPr lang="en-US" dirty="0"/>
                        <a:t>– 70</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tc>
                  <a:txBody>
                    <a:bodyPr/>
                    <a:lstStyle/>
                    <a:p>
                      <a:r>
                        <a:rPr lang="en-US" dirty="0"/>
                        <a:t>30 – 39.99</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tc>
                  <a:txBody>
                    <a:bodyPr/>
                    <a:lstStyle/>
                    <a:p>
                      <a:pPr algn="ctr"/>
                      <a:r>
                        <a:rPr lang="en-US" dirty="0"/>
                        <a:t>0</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4"/>
                  </a:ext>
                </a:extLst>
              </a:tr>
              <a:tr h="370840">
                <a:tc>
                  <a:txBody>
                    <a:bodyPr/>
                    <a:lstStyle/>
                    <a:p>
                      <a:pPr algn="l"/>
                      <a:r>
                        <a:rPr lang="en-US" dirty="0"/>
                        <a:t>50.01 – 60</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tc>
                  <a:txBody>
                    <a:bodyPr/>
                    <a:lstStyle/>
                    <a:p>
                      <a:r>
                        <a:rPr lang="en-US" dirty="0"/>
                        <a:t>40 – 49.99</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tc>
                  <a:txBody>
                    <a:bodyPr/>
                    <a:lstStyle/>
                    <a:p>
                      <a:pPr algn="ctr"/>
                      <a:r>
                        <a:rPr lang="en-US" dirty="0"/>
                        <a:t>0</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5"/>
                  </a:ext>
                </a:extLst>
              </a:tr>
              <a:tr h="370840">
                <a:tc>
                  <a:txBody>
                    <a:bodyPr/>
                    <a:lstStyle/>
                    <a:p>
                      <a:pPr algn="l"/>
                      <a:r>
                        <a:rPr lang="en-US" baseline="0" dirty="0"/>
                        <a:t>40.01 </a:t>
                      </a:r>
                      <a:r>
                        <a:rPr lang="en-US" dirty="0"/>
                        <a:t>– 50</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tc>
                  <a:txBody>
                    <a:bodyPr/>
                    <a:lstStyle/>
                    <a:p>
                      <a:r>
                        <a:rPr lang="en-US" dirty="0"/>
                        <a:t>50 – 59.99</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tc>
                  <a:txBody>
                    <a:bodyPr/>
                    <a:lstStyle/>
                    <a:p>
                      <a:pPr algn="ctr"/>
                      <a:r>
                        <a:rPr lang="en-US" dirty="0"/>
                        <a:t>0</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6"/>
                  </a:ext>
                </a:extLst>
              </a:tr>
              <a:tr h="370840">
                <a:tc>
                  <a:txBody>
                    <a:bodyPr/>
                    <a:lstStyle/>
                    <a:p>
                      <a:pPr algn="l"/>
                      <a:r>
                        <a:rPr lang="en-US" dirty="0"/>
                        <a:t>30.01 – 40</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tc>
                  <a:txBody>
                    <a:bodyPr/>
                    <a:lstStyle/>
                    <a:p>
                      <a:r>
                        <a:rPr lang="en-US" dirty="0"/>
                        <a:t>60 – 69.99</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tc>
                  <a:txBody>
                    <a:bodyPr/>
                    <a:lstStyle/>
                    <a:p>
                      <a:pPr algn="ctr"/>
                      <a:r>
                        <a:rPr lang="en-US" dirty="0"/>
                        <a:t>0</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7"/>
                  </a:ext>
                </a:extLst>
              </a:tr>
              <a:tr h="370840">
                <a:tc>
                  <a:txBody>
                    <a:bodyPr/>
                    <a:lstStyle/>
                    <a:p>
                      <a:pPr algn="l"/>
                      <a:r>
                        <a:rPr lang="en-US" dirty="0"/>
                        <a:t>20.01 – 30</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tc>
                  <a:txBody>
                    <a:bodyPr/>
                    <a:lstStyle/>
                    <a:p>
                      <a:r>
                        <a:rPr lang="en-US" dirty="0"/>
                        <a:t>70 – 79.99</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tc>
                  <a:txBody>
                    <a:bodyPr/>
                    <a:lstStyle/>
                    <a:p>
                      <a:pPr algn="ctr"/>
                      <a:r>
                        <a:rPr lang="en-US" dirty="0"/>
                        <a:t>1</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8"/>
                  </a:ext>
                </a:extLst>
              </a:tr>
              <a:tr h="370840">
                <a:tc>
                  <a:txBody>
                    <a:bodyPr/>
                    <a:lstStyle/>
                    <a:p>
                      <a:pPr algn="l"/>
                      <a:r>
                        <a:rPr lang="en-US" dirty="0"/>
                        <a:t>10.01 – 20</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tc>
                  <a:txBody>
                    <a:bodyPr/>
                    <a:lstStyle/>
                    <a:p>
                      <a:r>
                        <a:rPr lang="en-US" dirty="0"/>
                        <a:t>80 – 89.99</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tc>
                  <a:txBody>
                    <a:bodyPr/>
                    <a:lstStyle/>
                    <a:p>
                      <a:pPr algn="ctr"/>
                      <a:r>
                        <a:rPr lang="en-US" dirty="0"/>
                        <a:t>1</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9"/>
                  </a:ext>
                </a:extLst>
              </a:tr>
              <a:tr h="370840">
                <a:tc>
                  <a:txBody>
                    <a:bodyPr/>
                    <a:lstStyle/>
                    <a:p>
                      <a:pPr algn="l"/>
                      <a:r>
                        <a:rPr lang="en-US" dirty="0"/>
                        <a:t>1.01 – 10</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tc>
                  <a:txBody>
                    <a:bodyPr/>
                    <a:lstStyle/>
                    <a:p>
                      <a:r>
                        <a:rPr lang="en-US" dirty="0"/>
                        <a:t>90 – 98.99</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tc>
                  <a:txBody>
                    <a:bodyPr/>
                    <a:lstStyle/>
                    <a:p>
                      <a:pPr algn="ctr"/>
                      <a:r>
                        <a:rPr lang="en-US" dirty="0"/>
                        <a:t>0</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10"/>
                  </a:ext>
                </a:extLst>
              </a:tr>
              <a:tr h="370840">
                <a:tc>
                  <a:txBody>
                    <a:bodyPr/>
                    <a:lstStyle/>
                    <a:p>
                      <a:pPr algn="l"/>
                      <a:r>
                        <a:rPr lang="en-US" dirty="0"/>
                        <a:t>&lt;= 1.00</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B w="57150" cap="flat" cmpd="sng" algn="ctr">
                      <a:solidFill>
                        <a:schemeClr val="tx1"/>
                      </a:solidFill>
                      <a:prstDash val="solid"/>
                      <a:round/>
                      <a:headEnd type="none" w="med" len="med"/>
                      <a:tailEnd type="none" w="med" len="med"/>
                    </a:lnB>
                  </a:tcPr>
                </a:tc>
                <a:tc>
                  <a:txBody>
                    <a:bodyPr/>
                    <a:lstStyle/>
                    <a:p>
                      <a:r>
                        <a:rPr lang="en-US" dirty="0"/>
                        <a:t>99</a:t>
                      </a:r>
                      <a:r>
                        <a:rPr lang="en-US" baseline="0" dirty="0"/>
                        <a:t> – 100</a:t>
                      </a:r>
                      <a:endParaRPr lang="en-US"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B w="57150" cap="flat" cmpd="sng" algn="ctr">
                      <a:solidFill>
                        <a:schemeClr val="tx1"/>
                      </a:solidFill>
                      <a:prstDash val="solid"/>
                      <a:round/>
                      <a:headEnd type="none" w="med" len="med"/>
                      <a:tailEnd type="none" w="med" len="med"/>
                    </a:lnB>
                  </a:tcPr>
                </a:tc>
                <a:tc>
                  <a:txBody>
                    <a:bodyPr/>
                    <a:lstStyle/>
                    <a:p>
                      <a:pPr algn="ctr"/>
                      <a:r>
                        <a:rPr lang="en-US" dirty="0"/>
                        <a:t>3</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11"/>
                  </a:ext>
                </a:extLst>
              </a:tr>
            </a:tbl>
          </a:graphicData>
        </a:graphic>
      </p:graphicFrame>
      <p:sp>
        <p:nvSpPr>
          <p:cNvPr id="6" name="Rectangle 5"/>
          <p:cNvSpPr/>
          <p:nvPr/>
        </p:nvSpPr>
        <p:spPr>
          <a:xfrm>
            <a:off x="0" y="0"/>
            <a:ext cx="12192000" cy="1331650"/>
          </a:xfrm>
          <a:prstGeom prst="rect">
            <a:avLst/>
          </a:prstGeom>
          <a:solidFill>
            <a:srgbClr val="66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a:spLocks noGrp="1"/>
          </p:cNvSpPr>
          <p:nvPr>
            <p:ph type="title"/>
          </p:nvPr>
        </p:nvSpPr>
        <p:spPr>
          <a:xfrm>
            <a:off x="0" y="44388"/>
            <a:ext cx="12192000" cy="1325563"/>
          </a:xfrm>
        </p:spPr>
        <p:txBody>
          <a:bodyPr>
            <a:normAutofit/>
          </a:bodyPr>
          <a:lstStyle/>
          <a:p>
            <a:pPr algn="ctr"/>
            <a:r>
              <a:rPr lang="en-US" sz="4000" dirty="0">
                <a:solidFill>
                  <a:schemeClr val="bg1"/>
                </a:solidFill>
                <a:latin typeface="Adobe Fan Heiti Std B" panose="020B0700000000000000" pitchFamily="34" charset="-128"/>
                <a:ea typeface="Adobe Fan Heiti Std B" panose="020B0700000000000000" pitchFamily="34" charset="-128"/>
              </a:rPr>
              <a:t>Calculating</a:t>
            </a:r>
            <a:br>
              <a:rPr lang="en-US" sz="4000" dirty="0">
                <a:solidFill>
                  <a:schemeClr val="bg1"/>
                </a:solidFill>
                <a:latin typeface="Adobe Fan Heiti Std B" panose="020B0700000000000000" pitchFamily="34" charset="-128"/>
                <a:ea typeface="Adobe Fan Heiti Std B" panose="020B0700000000000000" pitchFamily="34" charset="-128"/>
              </a:rPr>
            </a:br>
            <a:r>
              <a:rPr lang="en-US" sz="4000" dirty="0">
                <a:solidFill>
                  <a:schemeClr val="bg1"/>
                </a:solidFill>
                <a:latin typeface="Adobe Fan Heiti Std B" panose="020B0700000000000000" pitchFamily="34" charset="-128"/>
                <a:ea typeface="Adobe Fan Heiti Std B" panose="020B0700000000000000" pitchFamily="34" charset="-128"/>
              </a:rPr>
              <a:t>Percentile in Subject Area</a:t>
            </a:r>
          </a:p>
        </p:txBody>
      </p:sp>
      <p:sp>
        <p:nvSpPr>
          <p:cNvPr id="3" name="TextBox 2"/>
          <p:cNvSpPr txBox="1"/>
          <p:nvPr/>
        </p:nvSpPr>
        <p:spPr>
          <a:xfrm>
            <a:off x="426127" y="6152226"/>
            <a:ext cx="10617693" cy="523220"/>
          </a:xfrm>
          <a:prstGeom prst="rect">
            <a:avLst/>
          </a:prstGeom>
          <a:noFill/>
        </p:spPr>
        <p:txBody>
          <a:bodyPr wrap="square" rtlCol="0">
            <a:spAutoFit/>
          </a:bodyPr>
          <a:lstStyle/>
          <a:p>
            <a:r>
              <a:rPr lang="en-US" sz="1400" dirty="0">
                <a:latin typeface="Adobe Fan Heiti Std B" panose="020B0700000000000000" pitchFamily="34" charset="-128"/>
                <a:ea typeface="Adobe Fan Heiti Std B" panose="020B0700000000000000" pitchFamily="34" charset="-128"/>
              </a:rPr>
              <a:t>Instructions: Gather the Percentile[Rank] in Subject Area (given to you in </a:t>
            </a:r>
            <a:r>
              <a:rPr lang="en-US" sz="1400" dirty="0" err="1">
                <a:latin typeface="Adobe Fan Heiti Std B" panose="020B0700000000000000" pitchFamily="34" charset="-128"/>
                <a:ea typeface="Adobe Fan Heiti Std B" panose="020B0700000000000000" pitchFamily="34" charset="-128"/>
              </a:rPr>
              <a:t>InCites</a:t>
            </a:r>
            <a:r>
              <a:rPr lang="en-US" sz="1400" dirty="0">
                <a:latin typeface="Adobe Fan Heiti Std B" panose="020B0700000000000000" pitchFamily="34" charset="-128"/>
                <a:ea typeface="Adobe Fan Heiti Std B" panose="020B0700000000000000" pitchFamily="34" charset="-128"/>
              </a:rPr>
              <a:t>) for your custom dataset. Convert the Percentile [Rank] in Subject Area to a scale we</a:t>
            </a:r>
            <a:r>
              <a:rPr lang="en-US" sz="1400" dirty="0">
                <a:ea typeface="Adobe Fan Heiti Std B" panose="020B0700000000000000" pitchFamily="34" charset="-128"/>
              </a:rPr>
              <a:t>’</a:t>
            </a:r>
            <a:r>
              <a:rPr lang="en-US" sz="1400" dirty="0">
                <a:latin typeface="Adobe Fan Heiti Std B" panose="020B0700000000000000" pitchFamily="34" charset="-128"/>
                <a:ea typeface="Adobe Fan Heiti Std B" panose="020B0700000000000000" pitchFamily="34" charset="-128"/>
              </a:rPr>
              <a:t>re more used to seeing, and record the number of papers in each frequency. </a:t>
            </a:r>
          </a:p>
        </p:txBody>
      </p:sp>
    </p:spTree>
    <p:extLst>
      <p:ext uri="{BB962C8B-B14F-4D97-AF65-F5344CB8AC3E}">
        <p14:creationId xmlns:p14="http://schemas.microsoft.com/office/powerpoint/2010/main" val="26665833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0"/>
          <p:cNvGraphicFramePr>
            <a:graphicFrameLocks noGrp="1"/>
          </p:cNvGraphicFramePr>
          <p:nvPr>
            <p:extLst>
              <p:ext uri="{D42A27DB-BD31-4B8C-83A1-F6EECF244321}">
                <p14:modId xmlns:p14="http://schemas.microsoft.com/office/powerpoint/2010/main" val="2692102919"/>
              </p:ext>
            </p:extLst>
          </p:nvPr>
        </p:nvGraphicFramePr>
        <p:xfrm>
          <a:off x="514906" y="1633489"/>
          <a:ext cx="3341607" cy="4597400"/>
        </p:xfrm>
        <a:graphic>
          <a:graphicData uri="http://schemas.openxmlformats.org/drawingml/2006/table">
            <a:tbl>
              <a:tblPr firstRow="1" bandRow="1">
                <a:tableStyleId>{7E9639D4-E3E2-4D34-9284-5A2195B3D0D7}</a:tableStyleId>
              </a:tblPr>
              <a:tblGrid>
                <a:gridCol w="1512807">
                  <a:extLst>
                    <a:ext uri="{9D8B030D-6E8A-4147-A177-3AD203B41FA5}">
                      <a16:colId xmlns:a16="http://schemas.microsoft.com/office/drawing/2014/main" xmlns="" val="20000"/>
                    </a:ext>
                  </a:extLst>
                </a:gridCol>
                <a:gridCol w="1828800">
                  <a:extLst>
                    <a:ext uri="{9D8B030D-6E8A-4147-A177-3AD203B41FA5}">
                      <a16:colId xmlns:a16="http://schemas.microsoft.com/office/drawing/2014/main" xmlns="" val="20001"/>
                    </a:ext>
                  </a:extLst>
                </a:gridCol>
              </a:tblGrid>
              <a:tr h="370840">
                <a:tc>
                  <a:txBody>
                    <a:bodyPr/>
                    <a:lstStyle/>
                    <a:p>
                      <a:pPr algn="ctr"/>
                      <a:r>
                        <a:rPr lang="en-US" sz="1400" dirty="0"/>
                        <a:t>Scale we’re used to seeing</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solidFill>
                      <a:schemeClr val="accent4">
                        <a:lumMod val="50000"/>
                      </a:schemeClr>
                    </a:solidFill>
                  </a:tcPr>
                </a:tc>
                <a:tc>
                  <a:txBody>
                    <a:bodyPr/>
                    <a:lstStyle/>
                    <a:p>
                      <a:pPr algn="ctr"/>
                      <a:r>
                        <a:rPr lang="en-US" sz="1400" dirty="0">
                          <a:solidFill>
                            <a:schemeClr val="bg1"/>
                          </a:solidFill>
                        </a:rPr>
                        <a:t>Citation Frequency Distribution</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solidFill>
                      <a:srgbClr val="003300"/>
                    </a:solidFill>
                  </a:tcPr>
                </a:tc>
                <a:extLst>
                  <a:ext uri="{0D108BD9-81ED-4DB2-BD59-A6C34878D82A}">
                    <a16:rowId xmlns:a16="http://schemas.microsoft.com/office/drawing/2014/main" xmlns="" val="10000"/>
                  </a:ext>
                </a:extLst>
              </a:tr>
              <a:tr h="370840">
                <a:tc>
                  <a:txBody>
                    <a:bodyPr/>
                    <a:lstStyle/>
                    <a:p>
                      <a:r>
                        <a:rPr lang="en-US" dirty="0"/>
                        <a:t>1.00</a:t>
                      </a:r>
                      <a:r>
                        <a:rPr lang="en-US" baseline="0" dirty="0"/>
                        <a:t> – 9.99</a:t>
                      </a:r>
                      <a:endParaRPr lang="en-US"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tc>
                  <a:txBody>
                    <a:bodyPr/>
                    <a:lstStyle/>
                    <a:p>
                      <a:pPr algn="ctr"/>
                      <a:r>
                        <a:rPr lang="en-US" dirty="0"/>
                        <a:t>1</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1"/>
                  </a:ext>
                </a:extLst>
              </a:tr>
              <a:tr h="370840">
                <a:tc>
                  <a:txBody>
                    <a:bodyPr/>
                    <a:lstStyle/>
                    <a:p>
                      <a:r>
                        <a:rPr lang="en-US" dirty="0"/>
                        <a:t>10 </a:t>
                      </a:r>
                      <a:r>
                        <a:rPr lang="en-US" baseline="0" dirty="0"/>
                        <a:t>– </a:t>
                      </a:r>
                      <a:r>
                        <a:rPr lang="en-US" dirty="0"/>
                        <a:t>19.99</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tc>
                  <a:txBody>
                    <a:bodyPr/>
                    <a:lstStyle/>
                    <a:p>
                      <a:pPr algn="ctr"/>
                      <a:r>
                        <a:rPr lang="en-US" dirty="0"/>
                        <a:t>0</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2"/>
                  </a:ext>
                </a:extLst>
              </a:tr>
              <a:tr h="370840">
                <a:tc>
                  <a:txBody>
                    <a:bodyPr/>
                    <a:lstStyle/>
                    <a:p>
                      <a:r>
                        <a:rPr lang="en-US" dirty="0"/>
                        <a:t>20 </a:t>
                      </a:r>
                      <a:r>
                        <a:rPr lang="en-US" baseline="0" dirty="0"/>
                        <a:t>–</a:t>
                      </a:r>
                      <a:r>
                        <a:rPr lang="en-US" dirty="0"/>
                        <a:t> 20.99</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tc>
                  <a:txBody>
                    <a:bodyPr/>
                    <a:lstStyle/>
                    <a:p>
                      <a:pPr algn="ctr"/>
                      <a:r>
                        <a:rPr lang="en-US" dirty="0"/>
                        <a:t>2</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3"/>
                  </a:ext>
                </a:extLst>
              </a:tr>
              <a:tr h="370840">
                <a:tc>
                  <a:txBody>
                    <a:bodyPr/>
                    <a:lstStyle/>
                    <a:p>
                      <a:r>
                        <a:rPr lang="en-US" dirty="0"/>
                        <a:t>30 – 39.99</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tc>
                  <a:txBody>
                    <a:bodyPr/>
                    <a:lstStyle/>
                    <a:p>
                      <a:pPr algn="ctr"/>
                      <a:r>
                        <a:rPr lang="en-US" dirty="0"/>
                        <a:t>0</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4"/>
                  </a:ext>
                </a:extLst>
              </a:tr>
              <a:tr h="370840">
                <a:tc>
                  <a:txBody>
                    <a:bodyPr/>
                    <a:lstStyle/>
                    <a:p>
                      <a:r>
                        <a:rPr lang="en-US" dirty="0"/>
                        <a:t>40 – 49.99</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tc>
                  <a:txBody>
                    <a:bodyPr/>
                    <a:lstStyle/>
                    <a:p>
                      <a:pPr algn="ctr"/>
                      <a:r>
                        <a:rPr lang="en-US" dirty="0"/>
                        <a:t>0</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5"/>
                  </a:ext>
                </a:extLst>
              </a:tr>
              <a:tr h="370840">
                <a:tc>
                  <a:txBody>
                    <a:bodyPr/>
                    <a:lstStyle/>
                    <a:p>
                      <a:r>
                        <a:rPr lang="en-US" dirty="0"/>
                        <a:t>50 – 59.99</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tc>
                  <a:txBody>
                    <a:bodyPr/>
                    <a:lstStyle/>
                    <a:p>
                      <a:pPr algn="ctr"/>
                      <a:r>
                        <a:rPr lang="en-US" dirty="0"/>
                        <a:t>0</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6"/>
                  </a:ext>
                </a:extLst>
              </a:tr>
              <a:tr h="370840">
                <a:tc>
                  <a:txBody>
                    <a:bodyPr/>
                    <a:lstStyle/>
                    <a:p>
                      <a:r>
                        <a:rPr lang="en-US" dirty="0"/>
                        <a:t>60 – 69.99</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tc>
                  <a:txBody>
                    <a:bodyPr/>
                    <a:lstStyle/>
                    <a:p>
                      <a:pPr algn="ctr"/>
                      <a:r>
                        <a:rPr lang="en-US" dirty="0"/>
                        <a:t>0</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7"/>
                  </a:ext>
                </a:extLst>
              </a:tr>
              <a:tr h="370840">
                <a:tc>
                  <a:txBody>
                    <a:bodyPr/>
                    <a:lstStyle/>
                    <a:p>
                      <a:r>
                        <a:rPr lang="en-US" dirty="0"/>
                        <a:t>70 – 79.99</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tc>
                  <a:txBody>
                    <a:bodyPr/>
                    <a:lstStyle/>
                    <a:p>
                      <a:pPr algn="ctr"/>
                      <a:r>
                        <a:rPr lang="en-US" dirty="0"/>
                        <a:t>1</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8"/>
                  </a:ext>
                </a:extLst>
              </a:tr>
              <a:tr h="370840">
                <a:tc>
                  <a:txBody>
                    <a:bodyPr/>
                    <a:lstStyle/>
                    <a:p>
                      <a:r>
                        <a:rPr lang="en-US" dirty="0"/>
                        <a:t>80 – 89.99</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tc>
                  <a:txBody>
                    <a:bodyPr/>
                    <a:lstStyle/>
                    <a:p>
                      <a:pPr algn="ctr"/>
                      <a:r>
                        <a:rPr lang="en-US" dirty="0"/>
                        <a:t>1</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9"/>
                  </a:ext>
                </a:extLst>
              </a:tr>
              <a:tr h="370840">
                <a:tc>
                  <a:txBody>
                    <a:bodyPr/>
                    <a:lstStyle/>
                    <a:p>
                      <a:r>
                        <a:rPr lang="en-US" dirty="0"/>
                        <a:t>90 – 98.99</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tc>
                  <a:txBody>
                    <a:bodyPr/>
                    <a:lstStyle/>
                    <a:p>
                      <a:pPr algn="ctr"/>
                      <a:r>
                        <a:rPr lang="en-US" dirty="0"/>
                        <a:t>0</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10"/>
                  </a:ext>
                </a:extLst>
              </a:tr>
              <a:tr h="370840">
                <a:tc>
                  <a:txBody>
                    <a:bodyPr/>
                    <a:lstStyle/>
                    <a:p>
                      <a:r>
                        <a:rPr lang="en-US" dirty="0"/>
                        <a:t>99</a:t>
                      </a:r>
                      <a:r>
                        <a:rPr lang="en-US" baseline="0" dirty="0"/>
                        <a:t> – 100</a:t>
                      </a:r>
                      <a:endParaRPr lang="en-US"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B w="57150" cap="flat" cmpd="sng" algn="ctr">
                      <a:solidFill>
                        <a:schemeClr val="tx1"/>
                      </a:solidFill>
                      <a:prstDash val="solid"/>
                      <a:round/>
                      <a:headEnd type="none" w="med" len="med"/>
                      <a:tailEnd type="none" w="med" len="med"/>
                    </a:lnB>
                  </a:tcPr>
                </a:tc>
                <a:tc>
                  <a:txBody>
                    <a:bodyPr/>
                    <a:lstStyle/>
                    <a:p>
                      <a:pPr algn="ctr"/>
                      <a:r>
                        <a:rPr lang="en-US" dirty="0"/>
                        <a:t>3</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11"/>
                  </a:ext>
                </a:extLst>
              </a:tr>
            </a:tbl>
          </a:graphicData>
        </a:graphic>
      </p:graphicFrame>
      <p:sp>
        <p:nvSpPr>
          <p:cNvPr id="2" name="TextBox 1"/>
          <p:cNvSpPr txBox="1"/>
          <p:nvPr/>
        </p:nvSpPr>
        <p:spPr>
          <a:xfrm>
            <a:off x="4429958" y="1633489"/>
            <a:ext cx="6862439" cy="3046988"/>
          </a:xfrm>
          <a:prstGeom prst="rect">
            <a:avLst/>
          </a:prstGeom>
          <a:noFill/>
        </p:spPr>
        <p:txBody>
          <a:bodyPr wrap="square" rtlCol="0">
            <a:spAutoFit/>
          </a:bodyPr>
          <a:lstStyle/>
          <a:p>
            <a:r>
              <a:rPr lang="en-US" sz="2400" dirty="0">
                <a:latin typeface="Adobe Fan Heiti Std B" panose="020B0700000000000000" pitchFamily="34" charset="-128"/>
                <a:ea typeface="Adobe Fan Heiti Std B" panose="020B0700000000000000" pitchFamily="34" charset="-128"/>
              </a:rPr>
              <a:t>Now you can use this information to answer questions, such as:</a:t>
            </a:r>
          </a:p>
          <a:p>
            <a:endParaRPr lang="en-US" dirty="0">
              <a:latin typeface="Adobe Fan Heiti Std B" panose="020B0700000000000000" pitchFamily="34" charset="-128"/>
              <a:ea typeface="Adobe Fan Heiti Std B" panose="020B0700000000000000" pitchFamily="34" charset="-128"/>
            </a:endParaRPr>
          </a:p>
          <a:p>
            <a:r>
              <a:rPr lang="en-US" dirty="0">
                <a:latin typeface="Adobe Fan Heiti Std B" panose="020B0700000000000000" pitchFamily="34" charset="-128"/>
                <a:ea typeface="Adobe Fan Heiti Std B" panose="020B0700000000000000" pitchFamily="34" charset="-128"/>
              </a:rPr>
              <a:t>How many papers are in the 50</a:t>
            </a:r>
            <a:r>
              <a:rPr lang="en-US" baseline="30000" dirty="0">
                <a:latin typeface="Adobe Fan Heiti Std B" panose="020B0700000000000000" pitchFamily="34" charset="-128"/>
                <a:ea typeface="Adobe Fan Heiti Std B" panose="020B0700000000000000" pitchFamily="34" charset="-128"/>
              </a:rPr>
              <a:t>th</a:t>
            </a:r>
            <a:r>
              <a:rPr lang="en-US" dirty="0">
                <a:latin typeface="Adobe Fan Heiti Std B" panose="020B0700000000000000" pitchFamily="34" charset="-128"/>
                <a:ea typeface="Adobe Fan Heiti Std B" panose="020B0700000000000000" pitchFamily="34" charset="-128"/>
              </a:rPr>
              <a:t> percentile or above? </a:t>
            </a:r>
          </a:p>
          <a:p>
            <a:r>
              <a:rPr lang="en-US" dirty="0">
                <a:latin typeface="Adobe Fan Heiti Std B" panose="020B0700000000000000" pitchFamily="34" charset="-128"/>
                <a:ea typeface="Adobe Fan Heiti Std B" panose="020B0700000000000000" pitchFamily="34" charset="-128"/>
              </a:rPr>
              <a:t>(i.e. the proportion of papers)</a:t>
            </a:r>
          </a:p>
          <a:p>
            <a:endParaRPr lang="en-US" dirty="0">
              <a:latin typeface="Adobe Fan Heiti Std B" panose="020B0700000000000000" pitchFamily="34" charset="-128"/>
              <a:ea typeface="Adobe Fan Heiti Std B" panose="020B0700000000000000" pitchFamily="34" charset="-128"/>
            </a:endParaRPr>
          </a:p>
          <a:p>
            <a:r>
              <a:rPr lang="en-US" dirty="0">
                <a:latin typeface="Adobe Fan Heiti Std B" panose="020B0700000000000000" pitchFamily="34" charset="-128"/>
                <a:ea typeface="Adobe Fan Heiti Std B" panose="020B0700000000000000" pitchFamily="34" charset="-128"/>
              </a:rPr>
              <a:t>(5/8)*100 = 62.5% </a:t>
            </a:r>
          </a:p>
          <a:p>
            <a:endParaRPr lang="en-US" dirty="0">
              <a:latin typeface="Adobe Fan Heiti Std B" panose="020B0700000000000000" pitchFamily="34" charset="-128"/>
              <a:ea typeface="Adobe Fan Heiti Std B" panose="020B0700000000000000" pitchFamily="34" charset="-128"/>
            </a:endParaRPr>
          </a:p>
          <a:p>
            <a:r>
              <a:rPr lang="en-US" dirty="0">
                <a:latin typeface="Adobe Fan Heiti Std B" panose="020B0700000000000000" pitchFamily="34" charset="-128"/>
                <a:ea typeface="Adobe Fan Heiti Std B" panose="020B0700000000000000" pitchFamily="34" charset="-128"/>
              </a:rPr>
              <a:t>62.5% of papers from our dataset are in the 50</a:t>
            </a:r>
            <a:r>
              <a:rPr lang="en-US" baseline="30000" dirty="0">
                <a:latin typeface="Adobe Fan Heiti Std B" panose="020B0700000000000000" pitchFamily="34" charset="-128"/>
                <a:ea typeface="Adobe Fan Heiti Std B" panose="020B0700000000000000" pitchFamily="34" charset="-128"/>
              </a:rPr>
              <a:t>th</a:t>
            </a:r>
            <a:r>
              <a:rPr lang="en-US" dirty="0">
                <a:latin typeface="Adobe Fan Heiti Std B" panose="020B0700000000000000" pitchFamily="34" charset="-128"/>
                <a:ea typeface="Adobe Fan Heiti Std B" panose="020B0700000000000000" pitchFamily="34" charset="-128"/>
              </a:rPr>
              <a:t> percentile or above for citation impact in their respective subject areas. </a:t>
            </a:r>
          </a:p>
        </p:txBody>
      </p:sp>
      <p:sp>
        <p:nvSpPr>
          <p:cNvPr id="5" name="Rectangle 4"/>
          <p:cNvSpPr/>
          <p:nvPr/>
        </p:nvSpPr>
        <p:spPr>
          <a:xfrm>
            <a:off x="0" y="0"/>
            <a:ext cx="12192000" cy="1331650"/>
          </a:xfrm>
          <a:prstGeom prst="rect">
            <a:avLst/>
          </a:prstGeom>
          <a:solidFill>
            <a:srgbClr val="66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a:spLocks noGrp="1"/>
          </p:cNvSpPr>
          <p:nvPr>
            <p:ph type="title"/>
          </p:nvPr>
        </p:nvSpPr>
        <p:spPr>
          <a:xfrm>
            <a:off x="0" y="44388"/>
            <a:ext cx="12192000" cy="1325563"/>
          </a:xfrm>
        </p:spPr>
        <p:txBody>
          <a:bodyPr>
            <a:normAutofit/>
          </a:bodyPr>
          <a:lstStyle/>
          <a:p>
            <a:pPr algn="ctr"/>
            <a:r>
              <a:rPr lang="en-US" sz="4000" dirty="0">
                <a:solidFill>
                  <a:schemeClr val="bg1"/>
                </a:solidFill>
                <a:latin typeface="Adobe Fan Heiti Std B" panose="020B0700000000000000" pitchFamily="34" charset="-128"/>
                <a:ea typeface="Adobe Fan Heiti Std B" panose="020B0700000000000000" pitchFamily="34" charset="-128"/>
              </a:rPr>
              <a:t>Calculating</a:t>
            </a:r>
            <a:br>
              <a:rPr lang="en-US" sz="4000" dirty="0">
                <a:solidFill>
                  <a:schemeClr val="bg1"/>
                </a:solidFill>
                <a:latin typeface="Adobe Fan Heiti Std B" panose="020B0700000000000000" pitchFamily="34" charset="-128"/>
                <a:ea typeface="Adobe Fan Heiti Std B" panose="020B0700000000000000" pitchFamily="34" charset="-128"/>
              </a:rPr>
            </a:br>
            <a:r>
              <a:rPr lang="en-US" sz="4000" dirty="0">
                <a:solidFill>
                  <a:schemeClr val="bg1"/>
                </a:solidFill>
                <a:latin typeface="Adobe Fan Heiti Std B" panose="020B0700000000000000" pitchFamily="34" charset="-128"/>
                <a:ea typeface="Adobe Fan Heiti Std B" panose="020B0700000000000000" pitchFamily="34" charset="-128"/>
              </a:rPr>
              <a:t>Percentile in Subject Area</a:t>
            </a:r>
          </a:p>
        </p:txBody>
      </p:sp>
    </p:spTree>
    <p:extLst>
      <p:ext uri="{BB962C8B-B14F-4D97-AF65-F5344CB8AC3E}">
        <p14:creationId xmlns:p14="http://schemas.microsoft.com/office/powerpoint/2010/main" val="30170068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243013"/>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266700" y="7937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latin typeface="Adobe Fan Heiti Std B" panose="020B0700000000000000" pitchFamily="34" charset="-128"/>
                <a:ea typeface="Adobe Fan Heiti Std B" panose="020B0700000000000000" pitchFamily="34" charset="-128"/>
              </a:rPr>
              <a:t>Using Percentile Rank for a group</a:t>
            </a:r>
          </a:p>
        </p:txBody>
      </p:sp>
      <p:sp>
        <p:nvSpPr>
          <p:cNvPr id="6" name="TextBox 5"/>
          <p:cNvSpPr txBox="1"/>
          <p:nvPr/>
        </p:nvSpPr>
        <p:spPr>
          <a:xfrm>
            <a:off x="490537" y="1471043"/>
            <a:ext cx="4210050" cy="830997"/>
          </a:xfrm>
          <a:prstGeom prst="rect">
            <a:avLst/>
          </a:prstGeom>
          <a:solidFill>
            <a:schemeClr val="accent4">
              <a:lumMod val="50000"/>
            </a:schemeClr>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2400" dirty="0">
                <a:latin typeface="Adobe Fan Heiti Std B" panose="020B0700000000000000" pitchFamily="34" charset="-128"/>
                <a:ea typeface="Adobe Fan Heiti Std B" panose="020B0700000000000000" pitchFamily="34" charset="-128"/>
              </a:rPr>
              <a:t>Text for a group of researchers</a:t>
            </a:r>
            <a:r>
              <a:rPr lang="en-US" sz="2400" dirty="0">
                <a:ea typeface="Adobe Fan Heiti Std B" panose="020B0700000000000000" pitchFamily="34" charset="-128"/>
              </a:rPr>
              <a:t>’ </a:t>
            </a:r>
            <a:r>
              <a:rPr lang="en-US" sz="2400" dirty="0">
                <a:latin typeface="Adobe Fan Heiti Std B" panose="020B0700000000000000" pitchFamily="34" charset="-128"/>
                <a:ea typeface="Adobe Fan Heiti Std B" panose="020B0700000000000000" pitchFamily="34" charset="-128"/>
              </a:rPr>
              <a:t>publications</a:t>
            </a:r>
          </a:p>
        </p:txBody>
      </p:sp>
      <p:sp>
        <p:nvSpPr>
          <p:cNvPr id="7" name="TextBox 6"/>
          <p:cNvSpPr txBox="1"/>
          <p:nvPr/>
        </p:nvSpPr>
        <p:spPr>
          <a:xfrm>
            <a:off x="6629400" y="1471043"/>
            <a:ext cx="4248150" cy="830997"/>
          </a:xfrm>
          <a:prstGeom prst="rect">
            <a:avLst/>
          </a:prstGeom>
          <a:solidFill>
            <a:schemeClr val="accent4">
              <a:lumMod val="50000"/>
            </a:schemeClr>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2400" dirty="0">
                <a:latin typeface="Adobe Fan Heiti Std B" panose="020B0700000000000000" pitchFamily="34" charset="-128"/>
                <a:ea typeface="Adobe Fan Heiti Std B" panose="020B0700000000000000" pitchFamily="34" charset="-128"/>
              </a:rPr>
              <a:t>Chart for a group of researchers</a:t>
            </a:r>
            <a:r>
              <a:rPr lang="en-US" sz="2400" dirty="0">
                <a:ea typeface="Adobe Fan Heiti Std B" panose="020B0700000000000000" pitchFamily="34" charset="-128"/>
              </a:rPr>
              <a:t>’ </a:t>
            </a:r>
            <a:r>
              <a:rPr lang="en-US" sz="2400" dirty="0">
                <a:latin typeface="Adobe Fan Heiti Std B" panose="020B0700000000000000" pitchFamily="34" charset="-128"/>
                <a:ea typeface="Adobe Fan Heiti Std B" panose="020B0700000000000000" pitchFamily="34" charset="-128"/>
              </a:rPr>
              <a:t>publications</a:t>
            </a:r>
          </a:p>
        </p:txBody>
      </p:sp>
      <p:sp>
        <p:nvSpPr>
          <p:cNvPr id="8" name="Rectangle 7"/>
          <p:cNvSpPr/>
          <p:nvPr/>
        </p:nvSpPr>
        <p:spPr>
          <a:xfrm>
            <a:off x="366944" y="2789677"/>
            <a:ext cx="5811914" cy="2554545"/>
          </a:xfrm>
          <a:prstGeom prst="rect">
            <a:avLst/>
          </a:prstGeom>
        </p:spPr>
        <p:txBody>
          <a:bodyPr wrap="square">
            <a:spAutoFit/>
          </a:bodyPr>
          <a:lstStyle/>
          <a:p>
            <a:r>
              <a:rPr lang="en-US" sz="2400" b="1" dirty="0">
                <a:solidFill>
                  <a:schemeClr val="dk1"/>
                </a:solidFill>
                <a:latin typeface="Adobe Fan Heiti Std B" panose="020B0700000000000000" pitchFamily="34" charset="-128"/>
                <a:ea typeface="Adobe Fan Heiti Std B" panose="020B0700000000000000" pitchFamily="34" charset="-128"/>
                <a:cs typeface="Arial" panose="020B0604020202020204" pitchFamily="34" charset="0"/>
              </a:rPr>
              <a:t>75% of group</a:t>
            </a:r>
            <a:r>
              <a:rPr lang="en-US" sz="2400" b="1" dirty="0">
                <a:solidFill>
                  <a:schemeClr val="dk1"/>
                </a:solidFill>
                <a:ea typeface="Adobe Fan Heiti Std B" panose="020B0700000000000000" pitchFamily="34" charset="-128"/>
                <a:cs typeface="Arial" panose="020B0604020202020204" pitchFamily="34" charset="0"/>
              </a:rPr>
              <a:t>’</a:t>
            </a:r>
            <a:r>
              <a:rPr lang="en-US" sz="2400" b="1" dirty="0">
                <a:solidFill>
                  <a:schemeClr val="dk1"/>
                </a:solidFill>
                <a:latin typeface="Adobe Fan Heiti Std B" panose="020B0700000000000000" pitchFamily="34" charset="-128"/>
                <a:ea typeface="Adobe Fan Heiti Std B" panose="020B0700000000000000" pitchFamily="34" charset="-128"/>
                <a:cs typeface="Arial" panose="020B0604020202020204" pitchFamily="34" charset="0"/>
              </a:rPr>
              <a:t>s documents rank in the top 50% of their respective subject areas</a:t>
            </a:r>
          </a:p>
          <a:p>
            <a:r>
              <a:rPr lang="en-US" sz="1400" i="1" dirty="0">
                <a:latin typeface="Adobe Fan Heiti Std B" panose="020B0700000000000000" pitchFamily="34" charset="-128"/>
                <a:ea typeface="Adobe Fan Heiti Std B" panose="020B0700000000000000" pitchFamily="34" charset="-128"/>
                <a:cs typeface="Arial" panose="020B0604020202020204" pitchFamily="34" charset="0"/>
              </a:rPr>
              <a:t>(</a:t>
            </a:r>
            <a:r>
              <a:rPr lang="en-US" sz="1200" i="1" dirty="0">
                <a:latin typeface="Adobe Fan Heiti Std B" panose="020B0700000000000000" pitchFamily="34" charset="-128"/>
                <a:ea typeface="Adobe Fan Heiti Std B" panose="020B0700000000000000" pitchFamily="34" charset="-128"/>
                <a:cs typeface="Arial" panose="020B0604020202020204" pitchFamily="34" charset="0"/>
              </a:rPr>
              <a:t>538 of 710 articles, reviews, conference proceedings indexed in Web of Science from 1987-2017 are in 50th - 100th percentile in their subject area, </a:t>
            </a:r>
            <a:r>
              <a:rPr lang="en-US" sz="1200" i="1" dirty="0" err="1">
                <a:latin typeface="Adobe Fan Heiti Std B" panose="020B0700000000000000" pitchFamily="34" charset="-128"/>
                <a:ea typeface="Adobe Fan Heiti Std B" panose="020B0700000000000000" pitchFamily="34" charset="-128"/>
                <a:cs typeface="Arial" panose="020B0604020202020204" pitchFamily="34" charset="0"/>
              </a:rPr>
              <a:t>InCites</a:t>
            </a:r>
            <a:r>
              <a:rPr lang="en-US" sz="1200" i="1" dirty="0">
                <a:latin typeface="Adobe Fan Heiti Std B" panose="020B0700000000000000" pitchFamily="34" charset="-128"/>
                <a:ea typeface="Adobe Fan Heiti Std B" panose="020B0700000000000000" pitchFamily="34" charset="-128"/>
                <a:cs typeface="Arial" panose="020B0604020202020204" pitchFamily="34" charset="0"/>
              </a:rPr>
              <a:t>)</a:t>
            </a:r>
          </a:p>
          <a:p>
            <a:endParaRPr lang="en-US" sz="1400" b="1" dirty="0">
              <a:latin typeface="Adobe Fan Heiti Std B" panose="020B0700000000000000" pitchFamily="34" charset="-128"/>
              <a:ea typeface="Adobe Fan Heiti Std B" panose="020B0700000000000000" pitchFamily="34" charset="-128"/>
              <a:cs typeface="Arial" panose="020B0604020202020204" pitchFamily="34" charset="0"/>
            </a:endParaRPr>
          </a:p>
          <a:p>
            <a:r>
              <a:rPr lang="en-US" sz="2400" b="1" dirty="0">
                <a:latin typeface="Adobe Fan Heiti Std B" panose="020B0700000000000000" pitchFamily="34" charset="-128"/>
                <a:ea typeface="Adobe Fan Heiti Std B" panose="020B0700000000000000" pitchFamily="34" charset="-128"/>
                <a:cs typeface="Arial" panose="020B0604020202020204" pitchFamily="34" charset="0"/>
              </a:rPr>
              <a:t>27% of group</a:t>
            </a:r>
            <a:r>
              <a:rPr lang="en-US" sz="2400" b="1" dirty="0">
                <a:ea typeface="Adobe Fan Heiti Std B" panose="020B0700000000000000" pitchFamily="34" charset="-128"/>
                <a:cs typeface="Arial" panose="020B0604020202020204" pitchFamily="34" charset="0"/>
              </a:rPr>
              <a:t>’</a:t>
            </a:r>
            <a:r>
              <a:rPr lang="en-US" sz="2400" b="1" dirty="0">
                <a:latin typeface="Adobe Fan Heiti Std B" panose="020B0700000000000000" pitchFamily="34" charset="-128"/>
                <a:ea typeface="Adobe Fan Heiti Std B" panose="020B0700000000000000" pitchFamily="34" charset="-128"/>
                <a:cs typeface="Arial" panose="020B0604020202020204" pitchFamily="34" charset="0"/>
              </a:rPr>
              <a:t>s documents rank in the top 10% of their respective subject areas</a:t>
            </a:r>
          </a:p>
          <a:p>
            <a:r>
              <a:rPr lang="en-US" sz="1200" i="1" dirty="0">
                <a:latin typeface="Adobe Fan Heiti Std B" panose="020B0700000000000000" pitchFamily="34" charset="-128"/>
                <a:ea typeface="Adobe Fan Heiti Std B" panose="020B0700000000000000" pitchFamily="34" charset="-128"/>
                <a:cs typeface="Arial" panose="020B0604020202020204" pitchFamily="34" charset="0"/>
              </a:rPr>
              <a:t>(193 of 710 articles, reviews, conference proceedings indexed in Web of Science from 1987-2017 are in the 90th - 100th percentile in their subject area, </a:t>
            </a:r>
            <a:r>
              <a:rPr lang="en-US" sz="1200" i="1" dirty="0" err="1">
                <a:latin typeface="Adobe Fan Heiti Std B" panose="020B0700000000000000" pitchFamily="34" charset="-128"/>
                <a:ea typeface="Adobe Fan Heiti Std B" panose="020B0700000000000000" pitchFamily="34" charset="-128"/>
                <a:cs typeface="Arial" panose="020B0604020202020204" pitchFamily="34" charset="0"/>
              </a:rPr>
              <a:t>InCites</a:t>
            </a:r>
            <a:r>
              <a:rPr lang="en-US" sz="1200" i="1" dirty="0">
                <a:latin typeface="Adobe Fan Heiti Std B" panose="020B0700000000000000" pitchFamily="34" charset="-128"/>
                <a:ea typeface="Adobe Fan Heiti Std B" panose="020B0700000000000000" pitchFamily="34" charset="-128"/>
                <a:cs typeface="Arial" panose="020B0604020202020204" pitchFamily="34" charset="0"/>
              </a:rPr>
              <a:t>)</a:t>
            </a:r>
            <a:endParaRPr lang="en-US" sz="1600" i="1" dirty="0">
              <a:latin typeface="Adobe Fan Heiti Std B" panose="020B0700000000000000" pitchFamily="34" charset="-128"/>
              <a:ea typeface="Adobe Fan Heiti Std B" panose="020B0700000000000000" pitchFamily="34" charset="-128"/>
              <a:cs typeface="Arial" panose="020B0604020202020204" pitchFamily="34" charset="0"/>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9779" y="2627725"/>
            <a:ext cx="5619658" cy="3915117"/>
          </a:xfrm>
          <a:prstGeom prst="rect">
            <a:avLst/>
          </a:prstGeom>
        </p:spPr>
      </p:pic>
    </p:spTree>
    <p:extLst>
      <p:ext uri="{BB962C8B-B14F-4D97-AF65-F5344CB8AC3E}">
        <p14:creationId xmlns:p14="http://schemas.microsoft.com/office/powerpoint/2010/main" val="32114470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243013"/>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266700" y="7937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latin typeface="Adobe Fan Heiti Std B" panose="020B0700000000000000" pitchFamily="34" charset="-128"/>
                <a:ea typeface="Adobe Fan Heiti Std B" panose="020B0700000000000000" pitchFamily="34" charset="-128"/>
              </a:rPr>
              <a:t>Using Percentile Rank for a group</a:t>
            </a:r>
          </a:p>
        </p:txBody>
      </p:sp>
      <p:sp>
        <p:nvSpPr>
          <p:cNvPr id="7" name="TextBox 6"/>
          <p:cNvSpPr txBox="1"/>
          <p:nvPr/>
        </p:nvSpPr>
        <p:spPr>
          <a:xfrm>
            <a:off x="707995" y="1595330"/>
            <a:ext cx="4248150" cy="830997"/>
          </a:xfrm>
          <a:prstGeom prst="rect">
            <a:avLst/>
          </a:prstGeom>
          <a:solidFill>
            <a:schemeClr val="accent4">
              <a:lumMod val="50000"/>
            </a:schemeClr>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2400" dirty="0">
                <a:latin typeface="Adobe Fan Heiti Std B" panose="020B0700000000000000" pitchFamily="34" charset="-128"/>
                <a:ea typeface="Adobe Fan Heiti Std B" panose="020B0700000000000000" pitchFamily="34" charset="-128"/>
              </a:rPr>
              <a:t>Chart for a group of researchers</a:t>
            </a:r>
            <a:r>
              <a:rPr lang="en-US" sz="2400" dirty="0">
                <a:ea typeface="Adobe Fan Heiti Std B" panose="020B0700000000000000" pitchFamily="34" charset="-128"/>
              </a:rPr>
              <a:t>’ </a:t>
            </a:r>
            <a:r>
              <a:rPr lang="en-US" sz="2400" dirty="0">
                <a:latin typeface="Adobe Fan Heiti Std B" panose="020B0700000000000000" pitchFamily="34" charset="-128"/>
                <a:ea typeface="Adobe Fan Heiti Std B" panose="020B0700000000000000" pitchFamily="34" charset="-128"/>
              </a:rPr>
              <a:t>publications</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8238" y="2616718"/>
            <a:ext cx="7317423" cy="4057185"/>
          </a:xfrm>
          <a:prstGeom prst="rect">
            <a:avLst/>
          </a:prstGeom>
        </p:spPr>
      </p:pic>
      <p:sp>
        <p:nvSpPr>
          <p:cNvPr id="2" name="Rectangle 1"/>
          <p:cNvSpPr/>
          <p:nvPr/>
        </p:nvSpPr>
        <p:spPr>
          <a:xfrm>
            <a:off x="707995" y="2616718"/>
            <a:ext cx="4148090" cy="1592231"/>
          </a:xfrm>
          <a:prstGeom prst="rect">
            <a:avLst/>
          </a:prstGeom>
        </p:spPr>
        <p:txBody>
          <a:bodyPr wrap="square">
            <a:spAutoFit/>
          </a:bodyPr>
          <a:lstStyle/>
          <a:p>
            <a:pPr>
              <a:lnSpc>
                <a:spcPct val="107000"/>
              </a:lnSpc>
              <a:spcAft>
                <a:spcPts val="800"/>
              </a:spcAft>
            </a:pPr>
            <a:r>
              <a:rPr lang="en-US" sz="2000" b="1" dirty="0">
                <a:latin typeface="Adobe Fan Heiti Std B" panose="020B0700000000000000" pitchFamily="34" charset="-128"/>
                <a:ea typeface="Adobe Fan Heiti Std B" panose="020B0700000000000000" pitchFamily="34" charset="-128"/>
              </a:rPr>
              <a:t>Percent Documents within Specific Percentiles </a:t>
            </a:r>
          </a:p>
          <a:p>
            <a:r>
              <a:rPr lang="en-US" sz="1600" b="1" dirty="0">
                <a:solidFill>
                  <a:srgbClr val="000000"/>
                </a:solidFill>
                <a:latin typeface="Adobe Fan Heiti Std B" panose="020B0700000000000000" pitchFamily="34" charset="-128"/>
                <a:ea typeface="Adobe Fan Heiti Std B" panose="020B0700000000000000" pitchFamily="34" charset="-128"/>
                <a:cs typeface="Times New Roman" panose="02020603050405020304" pitchFamily="18" charset="0"/>
              </a:rPr>
              <a:t>Group: Department of Our Name</a:t>
            </a:r>
          </a:p>
          <a:p>
            <a:r>
              <a:rPr lang="en-US" sz="1600" b="1" dirty="0">
                <a:solidFill>
                  <a:srgbClr val="000000"/>
                </a:solidFill>
                <a:latin typeface="Adobe Fan Heiti Std B" panose="020B0700000000000000" pitchFamily="34" charset="-128"/>
                <a:ea typeface="Adobe Fan Heiti Std B" panose="020B0700000000000000" pitchFamily="34" charset="-128"/>
                <a:cs typeface="Times New Roman" panose="02020603050405020304" pitchFamily="18" charset="0"/>
              </a:rPr>
              <a:t>Timespan: 2013 - 2017</a:t>
            </a:r>
          </a:p>
          <a:p>
            <a:r>
              <a:rPr lang="en-US" sz="1600" b="1" dirty="0">
                <a:solidFill>
                  <a:srgbClr val="000000"/>
                </a:solidFill>
                <a:latin typeface="Adobe Fan Heiti Std B" panose="020B0700000000000000" pitchFamily="34" charset="-128"/>
                <a:ea typeface="Adobe Fan Heiti Std B" panose="020B0700000000000000" pitchFamily="34" charset="-128"/>
                <a:cs typeface="Times New Roman" panose="02020603050405020304" pitchFamily="18" charset="0"/>
              </a:rPr>
              <a:t>Source: </a:t>
            </a:r>
            <a:r>
              <a:rPr lang="en-US" sz="1600" b="1" dirty="0" err="1">
                <a:solidFill>
                  <a:srgbClr val="000000"/>
                </a:solidFill>
                <a:latin typeface="Adobe Fan Heiti Std B" panose="020B0700000000000000" pitchFamily="34" charset="-128"/>
                <a:ea typeface="Adobe Fan Heiti Std B" panose="020B0700000000000000" pitchFamily="34" charset="-128"/>
                <a:cs typeface="Times New Roman" panose="02020603050405020304" pitchFamily="18" charset="0"/>
              </a:rPr>
              <a:t>InCites</a:t>
            </a:r>
            <a:endParaRPr lang="en-US" sz="1600" dirty="0">
              <a:solidFill>
                <a:srgbClr val="000000"/>
              </a:solidFill>
              <a:effectLst/>
              <a:latin typeface="Adobe Fan Heiti Std B" panose="020B0700000000000000" pitchFamily="34" charset="-128"/>
              <a:ea typeface="Adobe Fan Heiti Std B" panose="020B0700000000000000" pitchFamily="34" charset="-128"/>
              <a:cs typeface="Times New Roman" panose="02020603050405020304" pitchFamily="18" charset="0"/>
            </a:endParaRPr>
          </a:p>
        </p:txBody>
      </p:sp>
      <p:sp>
        <p:nvSpPr>
          <p:cNvPr id="8" name="Rectangle 7"/>
          <p:cNvSpPr/>
          <p:nvPr/>
        </p:nvSpPr>
        <p:spPr>
          <a:xfrm>
            <a:off x="407005" y="5761755"/>
            <a:ext cx="5786628" cy="1292662"/>
          </a:xfrm>
          <a:prstGeom prst="rect">
            <a:avLst/>
          </a:prstGeom>
        </p:spPr>
        <p:txBody>
          <a:bodyPr wrap="square">
            <a:spAutoFit/>
          </a:bodyPr>
          <a:lstStyle/>
          <a:p>
            <a:r>
              <a:rPr lang="en-US" sz="1200" dirty="0">
                <a:latin typeface="Adobe Fan Heiti Std B" panose="020B0700000000000000" pitchFamily="34" charset="-128"/>
                <a:ea typeface="Adobe Fan Heiti Std B" panose="020B0700000000000000" pitchFamily="34" charset="-128"/>
              </a:rPr>
              <a:t>Reference: </a:t>
            </a:r>
            <a:r>
              <a:rPr lang="en-US" sz="1200" dirty="0" err="1">
                <a:latin typeface="Adobe Fan Heiti Std B" panose="020B0700000000000000" pitchFamily="34" charset="-128"/>
                <a:ea typeface="Adobe Fan Heiti Std B" panose="020B0700000000000000" pitchFamily="34" charset="-128"/>
              </a:rPr>
              <a:t>Bornmann</a:t>
            </a:r>
            <a:r>
              <a:rPr lang="en-US" sz="1200" dirty="0">
                <a:latin typeface="Adobe Fan Heiti Std B" panose="020B0700000000000000" pitchFamily="34" charset="-128"/>
                <a:ea typeface="Adobe Fan Heiti Std B" panose="020B0700000000000000" pitchFamily="34" charset="-128"/>
              </a:rPr>
              <a:t> L. How to analyze percentile citation impact data meaningfully in </a:t>
            </a:r>
            <a:r>
              <a:rPr lang="en-US" sz="1200" dirty="0" err="1">
                <a:latin typeface="Adobe Fan Heiti Std B" panose="020B0700000000000000" pitchFamily="34" charset="-128"/>
                <a:ea typeface="Adobe Fan Heiti Std B" panose="020B0700000000000000" pitchFamily="34" charset="-128"/>
              </a:rPr>
              <a:t>bibliometrics</a:t>
            </a:r>
            <a:r>
              <a:rPr lang="en-US" sz="1200" dirty="0">
                <a:latin typeface="Adobe Fan Heiti Std B" panose="020B0700000000000000" pitchFamily="34" charset="-128"/>
                <a:ea typeface="Adobe Fan Heiti Std B" panose="020B0700000000000000" pitchFamily="34" charset="-128"/>
              </a:rPr>
              <a:t>: The statistical analysis of distributions, percentile rank classes, and top‐cited papers. Journal of the American Society for Information Science and Technology. 2013;64(3):587-95. </a:t>
            </a:r>
            <a:r>
              <a:rPr lang="en-US" sz="1200" dirty="0">
                <a:latin typeface="Adobe Fan Heiti Std B" panose="020B0700000000000000" pitchFamily="34" charset="-128"/>
                <a:ea typeface="Adobe Fan Heiti Std B" panose="020B0700000000000000" pitchFamily="34" charset="-128"/>
                <a:hlinkClick r:id="rId4"/>
              </a:rPr>
              <a:t>https://doi.org/10.1002/asi.22792</a:t>
            </a:r>
            <a:endParaRPr lang="en-US" sz="1200" dirty="0">
              <a:latin typeface="Adobe Fan Heiti Std B" panose="020B0700000000000000" pitchFamily="34" charset="-128"/>
              <a:ea typeface="Adobe Fan Heiti Std B" panose="020B0700000000000000" pitchFamily="34" charset="-128"/>
            </a:endParaRPr>
          </a:p>
          <a:p>
            <a:endParaRPr lang="en-US" dirty="0"/>
          </a:p>
        </p:txBody>
      </p:sp>
    </p:spTree>
    <p:extLst>
      <p:ext uri="{BB962C8B-B14F-4D97-AF65-F5344CB8AC3E}">
        <p14:creationId xmlns:p14="http://schemas.microsoft.com/office/powerpoint/2010/main" val="24565172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2192000" cy="1243013"/>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39806" y="116551"/>
            <a:ext cx="10515600" cy="1325563"/>
          </a:xfrm>
        </p:spPr>
        <p:txBody>
          <a:bodyPr/>
          <a:lstStyle/>
          <a:p>
            <a:r>
              <a:rPr lang="en-US" dirty="0">
                <a:solidFill>
                  <a:schemeClr val="bg1"/>
                </a:solidFill>
                <a:latin typeface="Adobe Fan Heiti Std B" panose="020B0700000000000000" pitchFamily="34" charset="-128"/>
                <a:ea typeface="Adobe Fan Heiti Std B" panose="020B0700000000000000" pitchFamily="34" charset="-128"/>
              </a:rPr>
              <a:t>Percentile in Subject Area Strengths</a:t>
            </a:r>
          </a:p>
        </p:txBody>
      </p:sp>
      <p:sp>
        <p:nvSpPr>
          <p:cNvPr id="4" name="Content Placeholder 2"/>
          <p:cNvSpPr txBox="1">
            <a:spLocks/>
          </p:cNvSpPr>
          <p:nvPr/>
        </p:nvSpPr>
        <p:spPr>
          <a:xfrm>
            <a:off x="908481" y="1625939"/>
            <a:ext cx="10419425"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sz="2400" dirty="0" err="1">
                <a:latin typeface="Adobe Fan Heiti Std B" panose="020B0700000000000000" pitchFamily="34" charset="-128"/>
                <a:ea typeface="Adobe Fan Heiti Std B" panose="020B0700000000000000" pitchFamily="34" charset="-128"/>
              </a:rPr>
              <a:t>Scientometricians</a:t>
            </a:r>
            <a:r>
              <a:rPr lang="en-US" sz="2400" dirty="0">
                <a:latin typeface="Adobe Fan Heiti Std B" panose="020B0700000000000000" pitchFamily="34" charset="-128"/>
                <a:ea typeface="Adobe Fan Heiti Std B" panose="020B0700000000000000" pitchFamily="34" charset="-128"/>
              </a:rPr>
              <a:t> suggest that </a:t>
            </a:r>
            <a:r>
              <a:rPr lang="en-US" sz="2400" dirty="0">
                <a:ea typeface="Adobe Fan Heiti Std B" panose="020B0700000000000000" pitchFamily="34" charset="-128"/>
              </a:rPr>
              <a:t>“</a:t>
            </a:r>
            <a:r>
              <a:rPr lang="en-US" sz="2400" dirty="0">
                <a:latin typeface="Adobe Fan Heiti Std B" panose="020B0700000000000000" pitchFamily="34" charset="-128"/>
                <a:ea typeface="Adobe Fan Heiti Std B" panose="020B0700000000000000" pitchFamily="34" charset="-128"/>
              </a:rPr>
              <a:t>where </a:t>
            </a:r>
            <a:r>
              <a:rPr lang="en-US" sz="2400" dirty="0" err="1">
                <a:latin typeface="Adobe Fan Heiti Std B" panose="020B0700000000000000" pitchFamily="34" charset="-128"/>
                <a:ea typeface="Adobe Fan Heiti Std B" panose="020B0700000000000000" pitchFamily="34" charset="-128"/>
              </a:rPr>
              <a:t>bibliometric</a:t>
            </a:r>
            <a:r>
              <a:rPr lang="en-US" sz="2400" dirty="0">
                <a:latin typeface="Adobe Fan Heiti Std B" panose="020B0700000000000000" pitchFamily="34" charset="-128"/>
                <a:ea typeface="Adobe Fan Heiti Std B" panose="020B0700000000000000" pitchFamily="34" charset="-128"/>
              </a:rPr>
              <a:t> data must stand-alone, they should be treated as distributions and not as averages.</a:t>
            </a:r>
            <a:r>
              <a:rPr lang="en-US" sz="2400" dirty="0">
                <a:ea typeface="Adobe Fan Heiti Std B" panose="020B0700000000000000" pitchFamily="34" charset="-128"/>
              </a:rPr>
              <a:t>”</a:t>
            </a:r>
            <a:r>
              <a:rPr lang="en-US" sz="2400" dirty="0">
                <a:latin typeface="Adobe Fan Heiti Std B" panose="020B0700000000000000" pitchFamily="34" charset="-128"/>
                <a:ea typeface="Adobe Fan Heiti Std B" panose="020B0700000000000000" pitchFamily="34" charset="-128"/>
              </a:rPr>
              <a:t> </a:t>
            </a:r>
          </a:p>
          <a:p>
            <a:pPr>
              <a:buFont typeface="Wingdings" panose="05000000000000000000" pitchFamily="2" charset="2"/>
              <a:buChar char="§"/>
            </a:pPr>
            <a:r>
              <a:rPr lang="en-US" sz="2400" dirty="0">
                <a:latin typeface="Adobe Fan Heiti Std B" panose="020B0700000000000000" pitchFamily="34" charset="-128"/>
                <a:ea typeface="Adobe Fan Heiti Std B" panose="020B0700000000000000" pitchFamily="34" charset="-128"/>
              </a:rPr>
              <a:t>The use of percentiles for citation data is very advantageous, because no assumptions have to be made as to the underlying distribution of citations</a:t>
            </a:r>
          </a:p>
          <a:p>
            <a:pPr>
              <a:buFont typeface="Wingdings" panose="05000000000000000000" pitchFamily="2" charset="2"/>
              <a:buChar char="§"/>
            </a:pPr>
            <a:r>
              <a:rPr lang="en-US" sz="2400" dirty="0">
                <a:latin typeface="Adobe Fan Heiti Std B" panose="020B0700000000000000" pitchFamily="34" charset="-128"/>
                <a:ea typeface="Adobe Fan Heiti Std B" panose="020B0700000000000000" pitchFamily="34" charset="-128"/>
              </a:rPr>
              <a:t>With percentiles each paper in a paper set of a research group can be field-normalized with a matching reference standard. </a:t>
            </a:r>
          </a:p>
          <a:p>
            <a:endParaRPr lang="en-US" sz="1600" dirty="0"/>
          </a:p>
          <a:p>
            <a:endParaRPr lang="en-US" sz="1600" dirty="0"/>
          </a:p>
        </p:txBody>
      </p:sp>
      <p:sp>
        <p:nvSpPr>
          <p:cNvPr id="6" name="TextBox 5"/>
          <p:cNvSpPr txBox="1"/>
          <p:nvPr/>
        </p:nvSpPr>
        <p:spPr>
          <a:xfrm>
            <a:off x="739806" y="6161103"/>
            <a:ext cx="10880324" cy="800219"/>
          </a:xfrm>
          <a:prstGeom prst="rect">
            <a:avLst/>
          </a:prstGeom>
          <a:noFill/>
        </p:spPr>
        <p:txBody>
          <a:bodyPr wrap="square" rtlCol="0">
            <a:spAutoFit/>
          </a:bodyPr>
          <a:lstStyle/>
          <a:p>
            <a:r>
              <a:rPr lang="en-US" sz="1400" dirty="0">
                <a:latin typeface="Adobe Fan Heiti Std B" panose="020B0700000000000000" pitchFamily="34" charset="-128"/>
                <a:ea typeface="Adobe Fan Heiti Std B" panose="020B0700000000000000" pitchFamily="34" charset="-128"/>
              </a:rPr>
              <a:t>Reference: </a:t>
            </a:r>
            <a:r>
              <a:rPr lang="en-US" sz="1400" dirty="0" err="1">
                <a:latin typeface="Adobe Fan Heiti Std B" panose="020B0700000000000000" pitchFamily="34" charset="-128"/>
                <a:ea typeface="Adobe Fan Heiti Std B" panose="020B0700000000000000" pitchFamily="34" charset="-128"/>
              </a:rPr>
              <a:t>Bornmann</a:t>
            </a:r>
            <a:r>
              <a:rPr lang="en-US" sz="1400" dirty="0">
                <a:latin typeface="Adobe Fan Heiti Std B" panose="020B0700000000000000" pitchFamily="34" charset="-128"/>
                <a:ea typeface="Adobe Fan Heiti Std B" panose="020B0700000000000000" pitchFamily="34" charset="-128"/>
              </a:rPr>
              <a:t> L, </a:t>
            </a:r>
            <a:r>
              <a:rPr lang="en-US" sz="1400" dirty="0" err="1">
                <a:latin typeface="Adobe Fan Heiti Std B" panose="020B0700000000000000" pitchFamily="34" charset="-128"/>
                <a:ea typeface="Adobe Fan Heiti Std B" panose="020B0700000000000000" pitchFamily="34" charset="-128"/>
              </a:rPr>
              <a:t>Mutz</a:t>
            </a:r>
            <a:r>
              <a:rPr lang="en-US" sz="1400" dirty="0">
                <a:latin typeface="Adobe Fan Heiti Std B" panose="020B0700000000000000" pitchFamily="34" charset="-128"/>
                <a:ea typeface="Adobe Fan Heiti Std B" panose="020B0700000000000000" pitchFamily="34" charset="-128"/>
              </a:rPr>
              <a:t> R. Further steps towards an ideal method of measuring citation performance: The avoidance of citation (ratio) averages in field-normalization. Journal of </a:t>
            </a:r>
            <a:r>
              <a:rPr lang="en-US" sz="1400" dirty="0" err="1">
                <a:latin typeface="Adobe Fan Heiti Std B" panose="020B0700000000000000" pitchFamily="34" charset="-128"/>
                <a:ea typeface="Adobe Fan Heiti Std B" panose="020B0700000000000000" pitchFamily="34" charset="-128"/>
              </a:rPr>
              <a:t>Informetrics</a:t>
            </a:r>
            <a:r>
              <a:rPr lang="en-US" sz="1400" dirty="0">
                <a:latin typeface="Adobe Fan Heiti Std B" panose="020B0700000000000000" pitchFamily="34" charset="-128"/>
                <a:ea typeface="Adobe Fan Heiti Std B" panose="020B0700000000000000" pitchFamily="34" charset="-128"/>
              </a:rPr>
              <a:t>. 2011;5(1):228-30</a:t>
            </a:r>
          </a:p>
          <a:p>
            <a:endParaRPr lang="en-US" dirty="0"/>
          </a:p>
        </p:txBody>
      </p:sp>
    </p:spTree>
    <p:extLst>
      <p:ext uri="{BB962C8B-B14F-4D97-AF65-F5344CB8AC3E}">
        <p14:creationId xmlns:p14="http://schemas.microsoft.com/office/powerpoint/2010/main" val="41610994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682496"/>
          </a:xfrm>
          <a:prstGeom prst="rect">
            <a:avLst/>
          </a:prstGeom>
          <a:solidFill>
            <a:srgbClr val="CC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52856" y="303449"/>
            <a:ext cx="10515600" cy="1325563"/>
          </a:xfrm>
        </p:spPr>
        <p:txBody>
          <a:bodyPr/>
          <a:lstStyle/>
          <a:p>
            <a:r>
              <a:rPr lang="en-US" b="1" dirty="0">
                <a:latin typeface="Adobe Fan Heiti Std B" panose="020B0700000000000000" pitchFamily="34" charset="-128"/>
                <a:ea typeface="Adobe Fan Heiti Std B" panose="020B0700000000000000" pitchFamily="34" charset="-128"/>
              </a:rPr>
              <a:t>Recent discussion</a:t>
            </a:r>
            <a:endParaRPr lang="en-US" dirty="0"/>
          </a:p>
        </p:txBody>
      </p:sp>
      <p:sp>
        <p:nvSpPr>
          <p:cNvPr id="3" name="Content Placeholder 2"/>
          <p:cNvSpPr>
            <a:spLocks noGrp="1"/>
          </p:cNvSpPr>
          <p:nvPr>
            <p:ph idx="1"/>
          </p:nvPr>
        </p:nvSpPr>
        <p:spPr/>
        <p:txBody>
          <a:bodyPr/>
          <a:lstStyle/>
          <a:p>
            <a:pPr lvl="1"/>
            <a:r>
              <a:rPr lang="en-US" b="1" dirty="0"/>
              <a:t>Authors: Size-independent indicators must go</a:t>
            </a:r>
            <a:r>
              <a:rPr lang="en-US" dirty="0"/>
              <a:t>. Authors say that research performance must use average field-normalized impact per euro spent on research or per researcher </a:t>
            </a:r>
          </a:p>
          <a:p>
            <a:pPr lvl="1"/>
            <a:r>
              <a:rPr lang="en-US" b="1" dirty="0"/>
              <a:t>Critics: Data is not available at scale</a:t>
            </a:r>
            <a:r>
              <a:rPr lang="en-US" dirty="0"/>
              <a:t>. Critics agree </a:t>
            </a:r>
            <a:r>
              <a:rPr lang="en-US" dirty="0" err="1"/>
              <a:t>MNCS</a:t>
            </a:r>
            <a:r>
              <a:rPr lang="en-US" dirty="0"/>
              <a:t> could be improved but say authors are being too extreme. Data on scientific inputs (e.g., researchers or research funding) is not available, or it is not of sufficient quality. They argue that </a:t>
            </a:r>
            <a:r>
              <a:rPr lang="en-US" dirty="0" err="1"/>
              <a:t>MNCS</a:t>
            </a:r>
            <a:r>
              <a:rPr lang="en-US" dirty="0"/>
              <a:t> corrects for differences among scientific fields in publication and citation practices and is standardized to an international baseline. </a:t>
            </a:r>
          </a:p>
          <a:p>
            <a:pPr lvl="1"/>
            <a:endParaRPr lang="en-US" dirty="0"/>
          </a:p>
        </p:txBody>
      </p:sp>
      <p:sp>
        <p:nvSpPr>
          <p:cNvPr id="4" name="Rectangle 3"/>
          <p:cNvSpPr/>
          <p:nvPr/>
        </p:nvSpPr>
        <p:spPr>
          <a:xfrm>
            <a:off x="966216" y="5682139"/>
            <a:ext cx="10387584" cy="1292662"/>
          </a:xfrm>
          <a:prstGeom prst="rect">
            <a:avLst/>
          </a:prstGeom>
        </p:spPr>
        <p:txBody>
          <a:bodyPr wrap="square">
            <a:spAutoFit/>
          </a:bodyPr>
          <a:lstStyle/>
          <a:p>
            <a:r>
              <a:rPr lang="en-US" sz="1200" dirty="0">
                <a:latin typeface="Adobe Fan Heiti Std B" panose="020B0700000000000000" pitchFamily="34" charset="-128"/>
                <a:ea typeface="Adobe Fan Heiti Std B" panose="020B0700000000000000" pitchFamily="34" charset="-128"/>
              </a:rPr>
              <a:t>References: </a:t>
            </a:r>
          </a:p>
          <a:p>
            <a:r>
              <a:rPr lang="en-US" sz="1200" dirty="0" err="1">
                <a:latin typeface="Adobe Fan Heiti Std B" panose="020B0700000000000000" pitchFamily="34" charset="-128"/>
                <a:ea typeface="Adobe Fan Heiti Std B" panose="020B0700000000000000" pitchFamily="34" charset="-128"/>
              </a:rPr>
              <a:t>Abramo</a:t>
            </a:r>
            <a:r>
              <a:rPr lang="en-US" sz="1200" dirty="0">
                <a:latin typeface="Adobe Fan Heiti Std B" panose="020B0700000000000000" pitchFamily="34" charset="-128"/>
                <a:ea typeface="Adobe Fan Heiti Std B" panose="020B0700000000000000" pitchFamily="34" charset="-128"/>
              </a:rPr>
              <a:t> G, D'Angelo CA. A farewell to the </a:t>
            </a:r>
            <a:r>
              <a:rPr lang="en-US" sz="1200" dirty="0" err="1">
                <a:latin typeface="Adobe Fan Heiti Std B" panose="020B0700000000000000" pitchFamily="34" charset="-128"/>
                <a:ea typeface="Adobe Fan Heiti Std B" panose="020B0700000000000000" pitchFamily="34" charset="-128"/>
              </a:rPr>
              <a:t>MNCS</a:t>
            </a:r>
            <a:r>
              <a:rPr lang="en-US" sz="1200" dirty="0">
                <a:latin typeface="Adobe Fan Heiti Std B" panose="020B0700000000000000" pitchFamily="34" charset="-128"/>
                <a:ea typeface="Adobe Fan Heiti Std B" panose="020B0700000000000000" pitchFamily="34" charset="-128"/>
              </a:rPr>
              <a:t> and like size-independent indicators. J Inf. 2016;10(2):646-51. </a:t>
            </a:r>
            <a:r>
              <a:rPr lang="en-US" sz="1200" dirty="0">
                <a:latin typeface="Adobe Fan Heiti Std B" panose="020B0700000000000000" pitchFamily="34" charset="-128"/>
                <a:ea typeface="Adobe Fan Heiti Std B" panose="020B0700000000000000" pitchFamily="34" charset="-128"/>
                <a:hlinkClick r:id="rId2" tooltip="Persistent link using digital object identifier"/>
              </a:rPr>
              <a:t>https://doi.org/10.1016/j.joi.2016.04.006</a:t>
            </a:r>
            <a:endParaRPr lang="en-US" sz="1200" dirty="0">
              <a:latin typeface="Adobe Fan Heiti Std B" panose="020B0700000000000000" pitchFamily="34" charset="-128"/>
              <a:ea typeface="Adobe Fan Heiti Std B" panose="020B0700000000000000" pitchFamily="34" charset="-128"/>
            </a:endParaRPr>
          </a:p>
          <a:p>
            <a:r>
              <a:rPr lang="en-US" sz="1200" dirty="0" err="1">
                <a:latin typeface="Adobe Fan Heiti Std B" panose="020B0700000000000000" pitchFamily="34" charset="-128"/>
                <a:ea typeface="Adobe Fan Heiti Std B" panose="020B0700000000000000" pitchFamily="34" charset="-128"/>
              </a:rPr>
              <a:t>Waltman</a:t>
            </a:r>
            <a:r>
              <a:rPr lang="en-US" sz="1200" dirty="0">
                <a:latin typeface="Adobe Fan Heiti Std B" panose="020B0700000000000000" pitchFamily="34" charset="-128"/>
                <a:ea typeface="Adobe Fan Heiti Std B" panose="020B0700000000000000" pitchFamily="34" charset="-128"/>
              </a:rPr>
              <a:t> L, van Eck NJ, </a:t>
            </a:r>
            <a:r>
              <a:rPr lang="en-US" sz="1200" dirty="0" err="1">
                <a:latin typeface="Adobe Fan Heiti Std B" panose="020B0700000000000000" pitchFamily="34" charset="-128"/>
                <a:ea typeface="Adobe Fan Heiti Std B" panose="020B0700000000000000" pitchFamily="34" charset="-128"/>
              </a:rPr>
              <a:t>Visser</a:t>
            </a:r>
            <a:r>
              <a:rPr lang="en-US" sz="1200" dirty="0">
                <a:latin typeface="Adobe Fan Heiti Std B" panose="020B0700000000000000" pitchFamily="34" charset="-128"/>
                <a:ea typeface="Adobe Fan Heiti Std B" panose="020B0700000000000000" pitchFamily="34" charset="-128"/>
              </a:rPr>
              <a:t> M, </a:t>
            </a:r>
            <a:r>
              <a:rPr lang="en-US" sz="1200" dirty="0" err="1">
                <a:latin typeface="Adobe Fan Heiti Std B" panose="020B0700000000000000" pitchFamily="34" charset="-128"/>
                <a:ea typeface="Adobe Fan Heiti Std B" panose="020B0700000000000000" pitchFamily="34" charset="-128"/>
              </a:rPr>
              <a:t>Wouters</a:t>
            </a:r>
            <a:r>
              <a:rPr lang="en-US" sz="1200" dirty="0">
                <a:latin typeface="Adobe Fan Heiti Std B" panose="020B0700000000000000" pitchFamily="34" charset="-128"/>
                <a:ea typeface="Adobe Fan Heiti Std B" panose="020B0700000000000000" pitchFamily="34" charset="-128"/>
              </a:rPr>
              <a:t> P. The elephant in the room: The problem of quantifying productivity in evaluative </a:t>
            </a:r>
            <a:r>
              <a:rPr lang="en-US" sz="1200" dirty="0" err="1">
                <a:latin typeface="Adobe Fan Heiti Std B" panose="020B0700000000000000" pitchFamily="34" charset="-128"/>
                <a:ea typeface="Adobe Fan Heiti Std B" panose="020B0700000000000000" pitchFamily="34" charset="-128"/>
              </a:rPr>
              <a:t>scientometrics</a:t>
            </a:r>
            <a:r>
              <a:rPr lang="en-US" sz="1200" dirty="0">
                <a:latin typeface="Adobe Fan Heiti Std B" panose="020B0700000000000000" pitchFamily="34" charset="-128"/>
                <a:ea typeface="Adobe Fan Heiti Std B" panose="020B0700000000000000" pitchFamily="34" charset="-128"/>
              </a:rPr>
              <a:t>. J Inf. 2016;10(2):671-4. </a:t>
            </a:r>
            <a:r>
              <a:rPr lang="en-US" sz="1200" dirty="0">
                <a:latin typeface="Adobe Fan Heiti Std B" panose="020B0700000000000000" pitchFamily="34" charset="-128"/>
                <a:ea typeface="Adobe Fan Heiti Std B" panose="020B0700000000000000" pitchFamily="34" charset="-128"/>
                <a:hlinkClick r:id="rId3" tooltip="Persistent link using digital object identifier"/>
              </a:rPr>
              <a:t>https://doi.org/10.1016/j.joi.2015.12.008</a:t>
            </a:r>
            <a:endParaRPr lang="en-US" sz="1200" dirty="0">
              <a:latin typeface="Adobe Fan Heiti Std B" panose="020B0700000000000000" pitchFamily="34" charset="-128"/>
              <a:ea typeface="Adobe Fan Heiti Std B" panose="020B0700000000000000" pitchFamily="34" charset="-128"/>
            </a:endParaRPr>
          </a:p>
          <a:p>
            <a:endParaRPr lang="en-US"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85287" y="507457"/>
            <a:ext cx="917545" cy="917545"/>
          </a:xfrm>
          <a:prstGeom prst="rect">
            <a:avLst/>
          </a:prstGeom>
        </p:spPr>
      </p:pic>
    </p:spTree>
    <p:extLst>
      <p:ext uri="{BB962C8B-B14F-4D97-AF65-F5344CB8AC3E}">
        <p14:creationId xmlns:p14="http://schemas.microsoft.com/office/powerpoint/2010/main" val="31805437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43031"/>
            <a:ext cx="10515600" cy="1325563"/>
          </a:xfrm>
        </p:spPr>
        <p:txBody>
          <a:bodyPr/>
          <a:lstStyle/>
          <a:p>
            <a:r>
              <a:rPr lang="en-US" b="1" dirty="0">
                <a:latin typeface="Adobe Fan Heiti Std B" panose="020B0700000000000000" pitchFamily="34" charset="-128"/>
                <a:ea typeface="Adobe Fan Heiti Std B" panose="020B0700000000000000" pitchFamily="34" charset="-128"/>
              </a:rPr>
              <a:t>Recent discussion</a:t>
            </a:r>
            <a:endParaRPr lang="en-US" dirty="0"/>
          </a:p>
        </p:txBody>
      </p:sp>
      <p:sp>
        <p:nvSpPr>
          <p:cNvPr id="3" name="Content Placeholder 2"/>
          <p:cNvSpPr>
            <a:spLocks noGrp="1"/>
          </p:cNvSpPr>
          <p:nvPr>
            <p:ph idx="1"/>
          </p:nvPr>
        </p:nvSpPr>
        <p:spPr/>
        <p:txBody>
          <a:bodyPr/>
          <a:lstStyle/>
          <a:p>
            <a:pPr lvl="1"/>
            <a:r>
              <a:rPr lang="en-US" b="1" dirty="0"/>
              <a:t>Authors: </a:t>
            </a:r>
            <a:r>
              <a:rPr lang="en-US" b="1" dirty="0" err="1"/>
              <a:t>MNCS</a:t>
            </a:r>
            <a:r>
              <a:rPr lang="en-US" b="1" dirty="0"/>
              <a:t> violates productivity axiom. </a:t>
            </a:r>
            <a:r>
              <a:rPr lang="en-US" dirty="0"/>
              <a:t>Authors say that metrics should take into account productivity and impact for which they introduce a new metric, call Fractional Scientific Strength (</a:t>
            </a:r>
            <a:r>
              <a:rPr lang="en-US" dirty="0" err="1"/>
              <a:t>FSS</a:t>
            </a:r>
            <a:r>
              <a:rPr lang="en-US" dirty="0"/>
              <a:t>). They contend that </a:t>
            </a:r>
            <a:r>
              <a:rPr lang="en-US" dirty="0" err="1"/>
              <a:t>MNCS</a:t>
            </a:r>
            <a:r>
              <a:rPr lang="en-US" dirty="0"/>
              <a:t> violates “an axiom of production theory: as output increases under equal inputs, performance cannot be considered to diminish.”</a:t>
            </a:r>
          </a:p>
          <a:p>
            <a:pPr lvl="1"/>
            <a:r>
              <a:rPr lang="en-US" b="1" dirty="0"/>
              <a:t>Critics: Expert opinion can determine productivity levels</a:t>
            </a:r>
            <a:r>
              <a:rPr lang="en-US" dirty="0"/>
              <a:t>. Critics </a:t>
            </a:r>
            <a:r>
              <a:rPr lang="en-US" dirty="0" smtClean="0"/>
              <a:t>contend </a:t>
            </a:r>
            <a:r>
              <a:rPr lang="en-US" dirty="0"/>
              <a:t>“when the MNCS is used to support an expert committee responsible for the evaluation of a research unit, the committee members may use the MNCS to get insight into the average impact of the publications of the research unit, while they may use their own expert judgment to assess the productivity of the research unit.”</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9671" y="507459"/>
            <a:ext cx="917545" cy="917545"/>
          </a:xfrm>
          <a:prstGeom prst="rect">
            <a:avLst/>
          </a:prstGeom>
        </p:spPr>
      </p:pic>
      <p:sp>
        <p:nvSpPr>
          <p:cNvPr id="7" name="Rectangle 6"/>
          <p:cNvSpPr/>
          <p:nvPr/>
        </p:nvSpPr>
        <p:spPr>
          <a:xfrm>
            <a:off x="966216" y="5682139"/>
            <a:ext cx="10387584" cy="1292662"/>
          </a:xfrm>
          <a:prstGeom prst="rect">
            <a:avLst/>
          </a:prstGeom>
        </p:spPr>
        <p:txBody>
          <a:bodyPr wrap="square">
            <a:spAutoFit/>
          </a:bodyPr>
          <a:lstStyle/>
          <a:p>
            <a:r>
              <a:rPr lang="en-US" sz="1200" dirty="0">
                <a:latin typeface="Adobe Fan Heiti Std B" panose="020B0700000000000000" pitchFamily="34" charset="-128"/>
                <a:ea typeface="Adobe Fan Heiti Std B" panose="020B0700000000000000" pitchFamily="34" charset="-128"/>
              </a:rPr>
              <a:t>References: </a:t>
            </a:r>
          </a:p>
          <a:p>
            <a:r>
              <a:rPr lang="en-US" sz="1200" dirty="0" err="1">
                <a:latin typeface="Adobe Fan Heiti Std B" panose="020B0700000000000000" pitchFamily="34" charset="-128"/>
                <a:ea typeface="Adobe Fan Heiti Std B" panose="020B0700000000000000" pitchFamily="34" charset="-128"/>
              </a:rPr>
              <a:t>Abramo</a:t>
            </a:r>
            <a:r>
              <a:rPr lang="en-US" sz="1200" dirty="0">
                <a:latin typeface="Adobe Fan Heiti Std B" panose="020B0700000000000000" pitchFamily="34" charset="-128"/>
                <a:ea typeface="Adobe Fan Heiti Std B" panose="020B0700000000000000" pitchFamily="34" charset="-128"/>
              </a:rPr>
              <a:t> G, D'Angelo CA. A farewell to the </a:t>
            </a:r>
            <a:r>
              <a:rPr lang="en-US" sz="1200" dirty="0" err="1">
                <a:latin typeface="Adobe Fan Heiti Std B" panose="020B0700000000000000" pitchFamily="34" charset="-128"/>
                <a:ea typeface="Adobe Fan Heiti Std B" panose="020B0700000000000000" pitchFamily="34" charset="-128"/>
              </a:rPr>
              <a:t>MNCS</a:t>
            </a:r>
            <a:r>
              <a:rPr lang="en-US" sz="1200" dirty="0">
                <a:latin typeface="Adobe Fan Heiti Std B" panose="020B0700000000000000" pitchFamily="34" charset="-128"/>
                <a:ea typeface="Adobe Fan Heiti Std B" panose="020B0700000000000000" pitchFamily="34" charset="-128"/>
              </a:rPr>
              <a:t> and like size-independent indicators. J Inf. 2016;10(2):646-51. </a:t>
            </a:r>
            <a:r>
              <a:rPr lang="en-US" sz="1200" dirty="0">
                <a:latin typeface="Adobe Fan Heiti Std B" panose="020B0700000000000000" pitchFamily="34" charset="-128"/>
                <a:ea typeface="Adobe Fan Heiti Std B" panose="020B0700000000000000" pitchFamily="34" charset="-128"/>
                <a:hlinkClick r:id="rId4" tooltip="Persistent link using digital object identifier"/>
              </a:rPr>
              <a:t>https://doi.org/10.1016/j.joi.2016.04.006</a:t>
            </a:r>
            <a:endParaRPr lang="en-US" sz="1200" dirty="0">
              <a:latin typeface="Adobe Fan Heiti Std B" panose="020B0700000000000000" pitchFamily="34" charset="-128"/>
              <a:ea typeface="Adobe Fan Heiti Std B" panose="020B0700000000000000" pitchFamily="34" charset="-128"/>
            </a:endParaRPr>
          </a:p>
          <a:p>
            <a:r>
              <a:rPr lang="en-US" sz="1200" dirty="0" err="1">
                <a:latin typeface="Adobe Fan Heiti Std B" panose="020B0700000000000000" pitchFamily="34" charset="-128"/>
                <a:ea typeface="Adobe Fan Heiti Std B" panose="020B0700000000000000" pitchFamily="34" charset="-128"/>
              </a:rPr>
              <a:t>Waltman</a:t>
            </a:r>
            <a:r>
              <a:rPr lang="en-US" sz="1200" dirty="0">
                <a:latin typeface="Adobe Fan Heiti Std B" panose="020B0700000000000000" pitchFamily="34" charset="-128"/>
                <a:ea typeface="Adobe Fan Heiti Std B" panose="020B0700000000000000" pitchFamily="34" charset="-128"/>
              </a:rPr>
              <a:t> L, van Eck NJ, </a:t>
            </a:r>
            <a:r>
              <a:rPr lang="en-US" sz="1200" dirty="0" err="1">
                <a:latin typeface="Adobe Fan Heiti Std B" panose="020B0700000000000000" pitchFamily="34" charset="-128"/>
                <a:ea typeface="Adobe Fan Heiti Std B" panose="020B0700000000000000" pitchFamily="34" charset="-128"/>
              </a:rPr>
              <a:t>Visser</a:t>
            </a:r>
            <a:r>
              <a:rPr lang="en-US" sz="1200" dirty="0">
                <a:latin typeface="Adobe Fan Heiti Std B" panose="020B0700000000000000" pitchFamily="34" charset="-128"/>
                <a:ea typeface="Adobe Fan Heiti Std B" panose="020B0700000000000000" pitchFamily="34" charset="-128"/>
              </a:rPr>
              <a:t> M, </a:t>
            </a:r>
            <a:r>
              <a:rPr lang="en-US" sz="1200" dirty="0" err="1">
                <a:latin typeface="Adobe Fan Heiti Std B" panose="020B0700000000000000" pitchFamily="34" charset="-128"/>
                <a:ea typeface="Adobe Fan Heiti Std B" panose="020B0700000000000000" pitchFamily="34" charset="-128"/>
              </a:rPr>
              <a:t>Wouters</a:t>
            </a:r>
            <a:r>
              <a:rPr lang="en-US" sz="1200" dirty="0">
                <a:latin typeface="Adobe Fan Heiti Std B" panose="020B0700000000000000" pitchFamily="34" charset="-128"/>
                <a:ea typeface="Adobe Fan Heiti Std B" panose="020B0700000000000000" pitchFamily="34" charset="-128"/>
              </a:rPr>
              <a:t> P. The elephant in the room: The problem of quantifying productivity in evaluative </a:t>
            </a:r>
            <a:r>
              <a:rPr lang="en-US" sz="1200" dirty="0" err="1">
                <a:latin typeface="Adobe Fan Heiti Std B" panose="020B0700000000000000" pitchFamily="34" charset="-128"/>
                <a:ea typeface="Adobe Fan Heiti Std B" panose="020B0700000000000000" pitchFamily="34" charset="-128"/>
              </a:rPr>
              <a:t>scientometrics</a:t>
            </a:r>
            <a:r>
              <a:rPr lang="en-US" sz="1200" dirty="0">
                <a:latin typeface="Adobe Fan Heiti Std B" panose="020B0700000000000000" pitchFamily="34" charset="-128"/>
                <a:ea typeface="Adobe Fan Heiti Std B" panose="020B0700000000000000" pitchFamily="34" charset="-128"/>
              </a:rPr>
              <a:t>. J Inf. 2016;10(2):671-4. </a:t>
            </a:r>
            <a:r>
              <a:rPr lang="en-US" sz="1200" dirty="0">
                <a:latin typeface="Adobe Fan Heiti Std B" panose="020B0700000000000000" pitchFamily="34" charset="-128"/>
                <a:ea typeface="Adobe Fan Heiti Std B" panose="020B0700000000000000" pitchFamily="34" charset="-128"/>
                <a:hlinkClick r:id="rId5" tooltip="Persistent link using digital object identifier"/>
              </a:rPr>
              <a:t>https://doi.org/10.1016/j.joi.2015.12.008</a:t>
            </a:r>
            <a:endParaRPr lang="en-US" sz="1200" dirty="0">
              <a:latin typeface="Adobe Fan Heiti Std B" panose="020B0700000000000000" pitchFamily="34" charset="-128"/>
              <a:ea typeface="Adobe Fan Heiti Std B" panose="020B0700000000000000" pitchFamily="34" charset="-128"/>
            </a:endParaRPr>
          </a:p>
          <a:p>
            <a:endParaRPr lang="en-US" dirty="0"/>
          </a:p>
        </p:txBody>
      </p:sp>
      <p:sp>
        <p:nvSpPr>
          <p:cNvPr id="8" name="Rectangle 7"/>
          <p:cNvSpPr/>
          <p:nvPr/>
        </p:nvSpPr>
        <p:spPr>
          <a:xfrm>
            <a:off x="0" y="0"/>
            <a:ext cx="12192000" cy="1682496"/>
          </a:xfrm>
          <a:prstGeom prst="rect">
            <a:avLst/>
          </a:prstGeom>
          <a:solidFill>
            <a:srgbClr val="CC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752856" y="30344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atin typeface="Adobe Fan Heiti Std B" panose="020B0700000000000000" pitchFamily="34" charset="-128"/>
                <a:ea typeface="Adobe Fan Heiti Std B" panose="020B0700000000000000" pitchFamily="34" charset="-128"/>
              </a:rPr>
              <a:t>Recent discussion</a:t>
            </a:r>
            <a:endParaRPr lang="en-US" dirty="0"/>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85287" y="507457"/>
            <a:ext cx="917545" cy="917545"/>
          </a:xfrm>
          <a:prstGeom prst="rect">
            <a:avLst/>
          </a:prstGeom>
        </p:spPr>
      </p:pic>
    </p:spTree>
    <p:extLst>
      <p:ext uri="{BB962C8B-B14F-4D97-AF65-F5344CB8AC3E}">
        <p14:creationId xmlns:p14="http://schemas.microsoft.com/office/powerpoint/2010/main" val="225500813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499027" cy="6858000"/>
          </a:xfrm>
          <a:prstGeom prst="rect">
            <a:avLst/>
          </a:prstGeom>
        </p:spPr>
      </p:pic>
    </p:spTree>
    <p:extLst>
      <p:ext uri="{BB962C8B-B14F-4D97-AF65-F5344CB8AC3E}">
        <p14:creationId xmlns:p14="http://schemas.microsoft.com/office/powerpoint/2010/main" val="222721675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43031"/>
            <a:ext cx="10515600" cy="1325563"/>
          </a:xfrm>
        </p:spPr>
        <p:txBody>
          <a:bodyPr/>
          <a:lstStyle/>
          <a:p>
            <a:r>
              <a:rPr lang="en-US" b="1" dirty="0">
                <a:latin typeface="Adobe Fan Heiti Std B" panose="020B0700000000000000" pitchFamily="34" charset="-128"/>
                <a:ea typeface="Adobe Fan Heiti Std B" panose="020B0700000000000000" pitchFamily="34" charset="-128"/>
              </a:rPr>
              <a:t>Recent discussion</a:t>
            </a:r>
            <a:endParaRPr lang="en-US" dirty="0"/>
          </a:p>
        </p:txBody>
      </p:sp>
      <p:sp>
        <p:nvSpPr>
          <p:cNvPr id="3" name="Content Placeholder 2"/>
          <p:cNvSpPr>
            <a:spLocks noGrp="1"/>
          </p:cNvSpPr>
          <p:nvPr>
            <p:ph idx="1"/>
          </p:nvPr>
        </p:nvSpPr>
        <p:spPr>
          <a:xfrm>
            <a:off x="838200" y="1825625"/>
            <a:ext cx="10515600" cy="3721735"/>
          </a:xfrm>
        </p:spPr>
        <p:txBody>
          <a:bodyPr/>
          <a:lstStyle/>
          <a:p>
            <a:pPr lvl="1"/>
            <a:r>
              <a:rPr lang="en-US" b="1" dirty="0"/>
              <a:t>Author: Number of papers in top 10% replaces h-index. “</a:t>
            </a:r>
            <a:r>
              <a:rPr lang="en-US" dirty="0"/>
              <a:t>A benefit of the ‘number of class 10% publications’ compared to the </a:t>
            </a:r>
            <a:r>
              <a:rPr lang="en-US" i="1" dirty="0"/>
              <a:t>h</a:t>
            </a:r>
            <a:r>
              <a:rPr lang="en-US" dirty="0"/>
              <a:t>‐index is that a well justified threshold is used to select the significant publications in a set.” </a:t>
            </a:r>
          </a:p>
          <a:p>
            <a:pPr lvl="2"/>
            <a:r>
              <a:rPr lang="en-US" dirty="0"/>
              <a:t>As percentiles are normalized for subject area and publication year, the number of class 10% publications can be compared between any subject matters or time periods. </a:t>
            </a:r>
          </a:p>
          <a:p>
            <a:pPr lvl="2"/>
            <a:r>
              <a:rPr lang="en-US" dirty="0"/>
              <a:t>The actual </a:t>
            </a:r>
            <a:r>
              <a:rPr lang="en-US" i="1" dirty="0"/>
              <a:t>proportion</a:t>
            </a:r>
            <a:r>
              <a:rPr lang="en-US" dirty="0"/>
              <a:t> of the class 10% publications can be compared with the expected value of 10% </a:t>
            </a:r>
          </a:p>
        </p:txBody>
      </p:sp>
      <p:sp>
        <p:nvSpPr>
          <p:cNvPr id="5" name="Rectangle 4"/>
          <p:cNvSpPr/>
          <p:nvPr/>
        </p:nvSpPr>
        <p:spPr>
          <a:xfrm>
            <a:off x="1117712" y="5934670"/>
            <a:ext cx="10387584" cy="923330"/>
          </a:xfrm>
          <a:prstGeom prst="rect">
            <a:avLst/>
          </a:prstGeom>
        </p:spPr>
        <p:txBody>
          <a:bodyPr wrap="square">
            <a:spAutoFit/>
          </a:bodyPr>
          <a:lstStyle/>
          <a:p>
            <a:r>
              <a:rPr lang="en-US" sz="1200" dirty="0">
                <a:latin typeface="Adobe Fan Heiti Std B" panose="020B0700000000000000" pitchFamily="34" charset="-128"/>
                <a:ea typeface="Adobe Fan Heiti Std B" panose="020B0700000000000000" pitchFamily="34" charset="-128"/>
              </a:rPr>
              <a:t>Reference: </a:t>
            </a:r>
            <a:r>
              <a:rPr lang="en-US" sz="1200" dirty="0" err="1">
                <a:latin typeface="Adobe Fan Heiti Std B" panose="020B0700000000000000" pitchFamily="34" charset="-128"/>
                <a:ea typeface="Adobe Fan Heiti Std B" panose="020B0700000000000000" pitchFamily="34" charset="-128"/>
              </a:rPr>
              <a:t>Bornmann</a:t>
            </a:r>
            <a:r>
              <a:rPr lang="en-US" sz="1200" dirty="0">
                <a:latin typeface="Adobe Fan Heiti Std B" panose="020B0700000000000000" pitchFamily="34" charset="-128"/>
                <a:ea typeface="Adobe Fan Heiti Std B" panose="020B0700000000000000" pitchFamily="34" charset="-128"/>
              </a:rPr>
              <a:t> L. How to analyze percentile citation impact data meaningfully in </a:t>
            </a:r>
            <a:r>
              <a:rPr lang="en-US" sz="1200" dirty="0" err="1">
                <a:latin typeface="Adobe Fan Heiti Std B" panose="020B0700000000000000" pitchFamily="34" charset="-128"/>
                <a:ea typeface="Adobe Fan Heiti Std B" panose="020B0700000000000000" pitchFamily="34" charset="-128"/>
              </a:rPr>
              <a:t>bibliometrics</a:t>
            </a:r>
            <a:r>
              <a:rPr lang="en-US" sz="1200" dirty="0">
                <a:latin typeface="Adobe Fan Heiti Std B" panose="020B0700000000000000" pitchFamily="34" charset="-128"/>
                <a:ea typeface="Adobe Fan Heiti Std B" panose="020B0700000000000000" pitchFamily="34" charset="-128"/>
              </a:rPr>
              <a:t>: The statistical analysis of distributions, percentile rank classes, and top‐cited papers. Journal of the American Society for Information Science and Technology. 2013;64(3):587-95. </a:t>
            </a:r>
            <a:r>
              <a:rPr lang="en-US" sz="1200" dirty="0">
                <a:latin typeface="Adobe Fan Heiti Std B" panose="020B0700000000000000" pitchFamily="34" charset="-128"/>
                <a:ea typeface="Adobe Fan Heiti Std B" panose="020B0700000000000000" pitchFamily="34" charset="-128"/>
                <a:hlinkClick r:id="rId3"/>
              </a:rPr>
              <a:t>https://doi.org/10.1002/asi.22792</a:t>
            </a:r>
            <a:endParaRPr lang="en-US" sz="1200" dirty="0">
              <a:latin typeface="Adobe Fan Heiti Std B" panose="020B0700000000000000" pitchFamily="34" charset="-128"/>
              <a:ea typeface="Adobe Fan Heiti Std B" panose="020B0700000000000000" pitchFamily="34" charset="-128"/>
            </a:endParaRPr>
          </a:p>
          <a:p>
            <a:endParaRPr lang="en-US" dirty="0"/>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09671" y="507459"/>
            <a:ext cx="917545" cy="917545"/>
          </a:xfrm>
          <a:prstGeom prst="rect">
            <a:avLst/>
          </a:prstGeom>
        </p:spPr>
      </p:pic>
      <p:sp>
        <p:nvSpPr>
          <p:cNvPr id="7" name="Rectangle 6"/>
          <p:cNvSpPr/>
          <p:nvPr/>
        </p:nvSpPr>
        <p:spPr>
          <a:xfrm>
            <a:off x="0" y="0"/>
            <a:ext cx="12192000" cy="1682496"/>
          </a:xfrm>
          <a:prstGeom prst="rect">
            <a:avLst/>
          </a:prstGeom>
          <a:solidFill>
            <a:srgbClr val="CC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txBox="1">
            <a:spLocks/>
          </p:cNvSpPr>
          <p:nvPr/>
        </p:nvSpPr>
        <p:spPr>
          <a:xfrm>
            <a:off x="752856" y="30344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atin typeface="Adobe Fan Heiti Std B" panose="020B0700000000000000" pitchFamily="34" charset="-128"/>
                <a:ea typeface="Adobe Fan Heiti Std B" panose="020B0700000000000000" pitchFamily="34" charset="-128"/>
              </a:rPr>
              <a:t>Recent discussion</a:t>
            </a:r>
            <a:endParaRPr lang="en-US" dirty="0"/>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85287" y="507457"/>
            <a:ext cx="917545" cy="917545"/>
          </a:xfrm>
          <a:prstGeom prst="rect">
            <a:avLst/>
          </a:prstGeom>
        </p:spPr>
      </p:pic>
    </p:spTree>
    <p:extLst>
      <p:ext uri="{BB962C8B-B14F-4D97-AF65-F5344CB8AC3E}">
        <p14:creationId xmlns:p14="http://schemas.microsoft.com/office/powerpoint/2010/main" val="59588117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0" y="3450336"/>
            <a:ext cx="12192000" cy="281635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solidFill>
                  <a:schemeClr val="bg1"/>
                </a:solidFill>
              </a:rPr>
              <a:t>Thank you</a:t>
            </a:r>
          </a:p>
        </p:txBody>
      </p:sp>
      <p:sp>
        <p:nvSpPr>
          <p:cNvPr id="3" name="Text Placeholder 2"/>
          <p:cNvSpPr>
            <a:spLocks noGrp="1"/>
          </p:cNvSpPr>
          <p:nvPr>
            <p:ph type="body" idx="1"/>
          </p:nvPr>
        </p:nvSpPr>
        <p:spPr/>
        <p:txBody>
          <a:bodyPr/>
          <a:lstStyle/>
          <a:p>
            <a:r>
              <a:rPr lang="en-US" dirty="0">
                <a:solidFill>
                  <a:schemeClr val="bg1"/>
                </a:solidFill>
              </a:rPr>
              <a:t>Questions?</a:t>
            </a:r>
          </a:p>
          <a:p>
            <a:r>
              <a:rPr lang="en-US" dirty="0">
                <a:solidFill>
                  <a:schemeClr val="bg1"/>
                </a:solidFill>
              </a:rPr>
              <a:t>Karen </a:t>
            </a:r>
            <a:r>
              <a:rPr lang="en-US" dirty="0" err="1">
                <a:solidFill>
                  <a:schemeClr val="bg1"/>
                </a:solidFill>
              </a:rPr>
              <a:t>Gutzman</a:t>
            </a:r>
            <a:r>
              <a:rPr lang="en-US" dirty="0">
                <a:solidFill>
                  <a:schemeClr val="bg1"/>
                </a:solidFill>
              </a:rPr>
              <a:t> (karen.gutzman@northwestern.edu)</a:t>
            </a:r>
          </a:p>
          <a:p>
            <a:r>
              <a:rPr lang="en-US" dirty="0">
                <a:solidFill>
                  <a:schemeClr val="bg1"/>
                </a:solidFill>
              </a:rPr>
              <a:t>Patty Smith (patty.smith@northwestern.edu)</a:t>
            </a:r>
          </a:p>
          <a:p>
            <a:endParaRPr lang="en-US" dirty="0"/>
          </a:p>
        </p:txBody>
      </p:sp>
    </p:spTree>
    <p:extLst>
      <p:ext uri="{BB962C8B-B14F-4D97-AF65-F5344CB8AC3E}">
        <p14:creationId xmlns:p14="http://schemas.microsoft.com/office/powerpoint/2010/main" val="38935470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2514</TotalTime>
  <Words>6498</Words>
  <Application>Microsoft Office PowerPoint</Application>
  <PresentationFormat>Widescreen</PresentationFormat>
  <Paragraphs>1664</Paragraphs>
  <Slides>37</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Adobe Fan Heiti Std B</vt:lpstr>
      <vt:lpstr>Arial</vt:lpstr>
      <vt:lpstr>Calibri</vt:lpstr>
      <vt:lpstr>Calibri Light</vt:lpstr>
      <vt:lpstr>Times New Roman</vt:lpstr>
      <vt:lpstr>Wingdings</vt:lpstr>
      <vt:lpstr>Office Theme</vt:lpstr>
      <vt:lpstr>“Publish or Perish”</vt:lpstr>
      <vt:lpstr>Caveat Emptor </vt:lpstr>
      <vt:lpstr>Our Goal</vt:lpstr>
      <vt:lpstr>We use metrics to identify or highlight:</vt:lpstr>
      <vt:lpstr>PowerPoint Presentation</vt:lpstr>
      <vt:lpstr>PowerPoint Presentation</vt:lpstr>
      <vt:lpstr>Mean Normalized Citation Score</vt:lpstr>
      <vt:lpstr>Calculating the  Category Normalized Citation Impact (CNCI)</vt:lpstr>
      <vt:lpstr>Finding the CNCI in InCites</vt:lpstr>
      <vt:lpstr>Finding the CNCI in InCites</vt:lpstr>
      <vt:lpstr>CNCI first look</vt:lpstr>
      <vt:lpstr>CNCI first look</vt:lpstr>
      <vt:lpstr>CNCI first look</vt:lpstr>
      <vt:lpstr>CNCI first look</vt:lpstr>
      <vt:lpstr>CNCI first look</vt:lpstr>
      <vt:lpstr>CNCI first look</vt:lpstr>
      <vt:lpstr>CNCI and Non-citable Items</vt:lpstr>
      <vt:lpstr>CNCI and Document Types</vt:lpstr>
      <vt:lpstr>Using CNCI for a group</vt:lpstr>
      <vt:lpstr>PowerPoint Presentation</vt:lpstr>
      <vt:lpstr>Balancing Productivity and Impact</vt:lpstr>
      <vt:lpstr>CNCI Strengths</vt:lpstr>
      <vt:lpstr>PowerPoint Presentation</vt:lpstr>
      <vt:lpstr>PowerPoint Presentation</vt:lpstr>
      <vt:lpstr>PowerPoint Presentation</vt:lpstr>
      <vt:lpstr>Percentile in Subject Area</vt:lpstr>
      <vt:lpstr>Calculating Percentile in Subject Area</vt:lpstr>
      <vt:lpstr>Calculating Percentile in Subject Area</vt:lpstr>
      <vt:lpstr>Calculating Percentile in Subject Area</vt:lpstr>
      <vt:lpstr>PowerPoint Presentation</vt:lpstr>
      <vt:lpstr>PowerPoint Presentation</vt:lpstr>
      <vt:lpstr>Percentile in Subject Area Strengths</vt:lpstr>
      <vt:lpstr>Recent discussion</vt:lpstr>
      <vt:lpstr>Recent discussion</vt:lpstr>
      <vt:lpstr>PowerPoint Presentation</vt:lpstr>
      <vt:lpstr>Recent discussion</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“Publish or Perish”</dc:title>
  <dc:creator>Karen E Gutzman</dc:creator>
  <cp:lastModifiedBy>Karen E Gutzman</cp:lastModifiedBy>
  <cp:revision>239</cp:revision>
  <dcterms:created xsi:type="dcterms:W3CDTF">2018-06-11T15:58:37Z</dcterms:created>
  <dcterms:modified xsi:type="dcterms:W3CDTF">2018-06-28T15:27:42Z</dcterms:modified>
</cp:coreProperties>
</file>