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xml" ContentType="application/vnd.openxmlformats-officedocument.presentationml.tags+xml"/>
  <Override PartName="/ppt/notesSlides/notesSlide29.xml" ContentType="application/vnd.openxmlformats-officedocument.presentationml.notesSlide+xml"/>
  <Override PartName="/ppt/tags/tag2.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tags/tag3.xml" ContentType="application/vnd.openxmlformats-officedocument.presentationml.tags+xml"/>
  <Override PartName="/ppt/notesSlides/notesSlide52.xml" ContentType="application/vnd.openxmlformats-officedocument.presentationml.notesSlide+xml"/>
  <Override PartName="/ppt/tags/tag4.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tags/tag5.xml" ContentType="application/vnd.openxmlformats-officedocument.presentationml.tags+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0" r:id="rId2"/>
  </p:sldMasterIdLst>
  <p:notesMasterIdLst>
    <p:notesMasterId r:id="rId82"/>
  </p:notesMasterIdLst>
  <p:handoutMasterIdLst>
    <p:handoutMasterId r:id="rId83"/>
  </p:handoutMasterIdLst>
  <p:sldIdLst>
    <p:sldId id="280" r:id="rId3"/>
    <p:sldId id="330" r:id="rId4"/>
    <p:sldId id="375" r:id="rId5"/>
    <p:sldId id="288" r:id="rId6"/>
    <p:sldId id="289" r:id="rId7"/>
    <p:sldId id="305" r:id="rId8"/>
    <p:sldId id="327" r:id="rId9"/>
    <p:sldId id="328" r:id="rId10"/>
    <p:sldId id="358" r:id="rId11"/>
    <p:sldId id="360" r:id="rId12"/>
    <p:sldId id="376" r:id="rId13"/>
    <p:sldId id="359" r:id="rId14"/>
    <p:sldId id="361" r:id="rId15"/>
    <p:sldId id="362" r:id="rId16"/>
    <p:sldId id="363" r:id="rId17"/>
    <p:sldId id="364" r:id="rId18"/>
    <p:sldId id="320" r:id="rId19"/>
    <p:sldId id="351" r:id="rId20"/>
    <p:sldId id="291" r:id="rId21"/>
    <p:sldId id="329" r:id="rId22"/>
    <p:sldId id="309" r:id="rId23"/>
    <p:sldId id="321" r:id="rId24"/>
    <p:sldId id="322" r:id="rId25"/>
    <p:sldId id="334" r:id="rId26"/>
    <p:sldId id="292" r:id="rId27"/>
    <p:sldId id="310" r:id="rId28"/>
    <p:sldId id="335" r:id="rId29"/>
    <p:sldId id="354" r:id="rId30"/>
    <p:sldId id="369" r:id="rId31"/>
    <p:sldId id="371" r:id="rId32"/>
    <p:sldId id="352" r:id="rId33"/>
    <p:sldId id="300" r:id="rId34"/>
    <p:sldId id="317" r:id="rId35"/>
    <p:sldId id="346" r:id="rId36"/>
    <p:sldId id="347" r:id="rId37"/>
    <p:sldId id="348" r:id="rId38"/>
    <p:sldId id="336" r:id="rId39"/>
    <p:sldId id="293" r:id="rId40"/>
    <p:sldId id="324" r:id="rId41"/>
    <p:sldId id="337" r:id="rId42"/>
    <p:sldId id="294" r:id="rId43"/>
    <p:sldId id="312" r:id="rId44"/>
    <p:sldId id="338" r:id="rId45"/>
    <p:sldId id="295" r:id="rId46"/>
    <p:sldId id="326" r:id="rId47"/>
    <p:sldId id="313" r:id="rId48"/>
    <p:sldId id="343" r:id="rId49"/>
    <p:sldId id="345" r:id="rId50"/>
    <p:sldId id="344" r:id="rId51"/>
    <p:sldId id="339" r:id="rId52"/>
    <p:sldId id="355" r:id="rId53"/>
    <p:sldId id="373" r:id="rId54"/>
    <p:sldId id="372" r:id="rId55"/>
    <p:sldId id="353" r:id="rId56"/>
    <p:sldId id="299" r:id="rId57"/>
    <p:sldId id="316" r:id="rId58"/>
    <p:sldId id="342" r:id="rId59"/>
    <p:sldId id="296" r:id="rId60"/>
    <p:sldId id="314" r:id="rId61"/>
    <p:sldId id="340" r:id="rId62"/>
    <p:sldId id="297" r:id="rId63"/>
    <p:sldId id="315" r:id="rId64"/>
    <p:sldId id="341" r:id="rId65"/>
    <p:sldId id="356" r:id="rId66"/>
    <p:sldId id="374" r:id="rId67"/>
    <p:sldId id="377" r:id="rId68"/>
    <p:sldId id="285" r:id="rId69"/>
    <p:sldId id="303" r:id="rId70"/>
    <p:sldId id="302" r:id="rId71"/>
    <p:sldId id="284" r:id="rId72"/>
    <p:sldId id="270" r:id="rId73"/>
    <p:sldId id="331" r:id="rId74"/>
    <p:sldId id="319" r:id="rId75"/>
    <p:sldId id="287" r:id="rId76"/>
    <p:sldId id="308" r:id="rId77"/>
    <p:sldId id="279" r:id="rId78"/>
    <p:sldId id="350" r:id="rId79"/>
    <p:sldId id="357" r:id="rId80"/>
    <p:sldId id="307" r:id="rId8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68">
          <p15:clr>
            <a:srgbClr val="A4A3A4"/>
          </p15:clr>
        </p15:guide>
        <p15:guide id="2" orient="horz" pos="3138">
          <p15:clr>
            <a:srgbClr val="A4A3A4"/>
          </p15:clr>
        </p15:guide>
        <p15:guide id="3" orient="horz" pos="200">
          <p15:clr>
            <a:srgbClr val="A4A3A4"/>
          </p15:clr>
        </p15:guide>
        <p15:guide id="4" orient="horz" pos="1791">
          <p15:clr>
            <a:srgbClr val="A4A3A4"/>
          </p15:clr>
        </p15:guide>
        <p15:guide id="5" orient="horz" pos="2717">
          <p15:clr>
            <a:srgbClr val="A4A3A4"/>
          </p15:clr>
        </p15:guide>
        <p15:guide id="6" orient="horz" pos="953">
          <p15:clr>
            <a:srgbClr val="A4A3A4"/>
          </p15:clr>
        </p15:guide>
        <p15:guide id="7" orient="horz" pos="487">
          <p15:clr>
            <a:srgbClr val="A4A3A4"/>
          </p15:clr>
        </p15:guide>
        <p15:guide id="8" pos="2847">
          <p15:clr>
            <a:srgbClr val="A4A3A4"/>
          </p15:clr>
        </p15:guide>
        <p15:guide id="9" pos="5213">
          <p15:clr>
            <a:srgbClr val="A4A3A4"/>
          </p15:clr>
        </p15:guide>
        <p15:guide id="10" pos="698">
          <p15:clr>
            <a:srgbClr val="A4A3A4"/>
          </p15:clr>
        </p15:guide>
        <p15:guide id="11" pos="205">
          <p15:clr>
            <a:srgbClr val="A4A3A4"/>
          </p15:clr>
        </p15:guide>
        <p15:guide id="12" pos="3064">
          <p15:clr>
            <a:srgbClr val="A4A3A4"/>
          </p15:clr>
        </p15:guide>
        <p15:guide id="13" pos="29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E8FC"/>
    <a:srgbClr val="938FC3"/>
    <a:srgbClr val="CCC4C6"/>
    <a:srgbClr val="493568"/>
    <a:srgbClr val="514689"/>
    <a:srgbClr val="61468B"/>
    <a:srgbClr val="5146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88" autoAdjust="0"/>
    <p:restoredTop sz="55529" autoAdjust="0"/>
  </p:normalViewPr>
  <p:slideViewPr>
    <p:cSldViewPr snapToGrid="0" showGuides="1">
      <p:cViewPr varScale="1">
        <p:scale>
          <a:sx n="81" d="100"/>
          <a:sy n="81" d="100"/>
        </p:scale>
        <p:origin x="2352" y="58"/>
      </p:cViewPr>
      <p:guideLst>
        <p:guide orient="horz" pos="2968"/>
        <p:guide orient="horz" pos="3138"/>
        <p:guide orient="horz" pos="200"/>
        <p:guide orient="horz" pos="1791"/>
        <p:guide orient="horz" pos="2717"/>
        <p:guide orient="horz" pos="953"/>
        <p:guide orient="horz" pos="487"/>
        <p:guide pos="2847"/>
        <p:guide pos="5213"/>
        <p:guide pos="698"/>
        <p:guide pos="205"/>
        <p:guide pos="3064"/>
        <p:guide pos="2956"/>
      </p:guideLst>
    </p:cSldViewPr>
  </p:slideViewPr>
  <p:outlineViewPr>
    <p:cViewPr>
      <p:scale>
        <a:sx n="33" d="100"/>
        <a:sy n="33" d="100"/>
      </p:scale>
      <p:origin x="0" y="14768"/>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presProps" Target="pres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ADEE3-4E13-B64C-8438-AC66B67ED533}" type="datetimeFigureOut">
              <a:rPr lang="en-US" smtClean="0"/>
              <a:t>3/25/2021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C1B3A18-A99A-974E-8D85-D3FA42850270}" type="slidenum">
              <a:rPr lang="en-US" smtClean="0"/>
              <a:t>‹#›</a:t>
            </a:fld>
            <a:endParaRPr lang="en-US" dirty="0"/>
          </a:p>
        </p:txBody>
      </p:sp>
    </p:spTree>
    <p:extLst>
      <p:ext uri="{BB962C8B-B14F-4D97-AF65-F5344CB8AC3E}">
        <p14:creationId xmlns:p14="http://schemas.microsoft.com/office/powerpoint/2010/main" val="19022422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4D52D7-6AF4-EB44-8548-79E5519F8B96}" type="datetimeFigureOut">
              <a:rPr lang="en-US" smtClean="0"/>
              <a:t>3/25/2021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95F329-3889-8645-AA6B-3C2BA478A30C}" type="slidenum">
              <a:rPr lang="en-US" smtClean="0"/>
              <a:t>‹#›</a:t>
            </a:fld>
            <a:endParaRPr lang="en-US" dirty="0"/>
          </a:p>
        </p:txBody>
      </p:sp>
    </p:spTree>
    <p:extLst>
      <p:ext uri="{BB962C8B-B14F-4D97-AF65-F5344CB8AC3E}">
        <p14:creationId xmlns:p14="http://schemas.microsoft.com/office/powerpoint/2010/main" val="25337188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sfdora.org/"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www.nature.com/news/bibliometrics-the-leiden-manifesto-for-research-metrics-1.17351" TargetMode="External"/><Relationship Id="rId4" Type="http://schemas.openxmlformats.org/officeDocument/2006/relationships/hyperlink" Target="https://responsiblemetrics.org/the-metric-tide/"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vimeo.com/133683418"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doi.org/10.1038/nature.2015.18734"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3" Type="http://schemas.openxmlformats.org/officeDocument/2006/relationships/hyperlink" Target="https://www.degruyter.com/view/product/129246" TargetMode="External"/><Relationship Id="rId2" Type="http://schemas.openxmlformats.org/officeDocument/2006/relationships/slide" Target="../slides/slide57.xml"/><Relationship Id="rId1" Type="http://schemas.openxmlformats.org/officeDocument/2006/relationships/notesMaster" Target="../notesMasters/notesMaster1.xml"/><Relationship Id="rId4" Type="http://schemas.openxmlformats.org/officeDocument/2006/relationships/hyperlink" Target="http://jamanetwork.com/journals/jama/fullarticle/202114" TargetMode="Externa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 Welcome to All About Metrics – a review of research impact metrics and how to use them.</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a:t>
            </a:fld>
            <a:endParaRPr lang="en-US" dirty="0"/>
          </a:p>
        </p:txBody>
      </p:sp>
    </p:spTree>
    <p:extLst>
      <p:ext uri="{BB962C8B-B14F-4D97-AF65-F5344CB8AC3E}">
        <p14:creationId xmlns:p14="http://schemas.microsoft.com/office/powerpoint/2010/main" val="1640315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Annette - By the end of the course, you will be familiar with the most common evaluation metrics, understand the concept of responsible metrics, be able to create descriptive statements that include metrics, and be aware of the metrics services available through the Galter Library. We have shared a link to the slide deck that you can use as a reference.  We don’t expect that you will have the time now to go into all of the databases we are referencing today, or the tools themselves, this is overview you can utilize to go back at a later time for further investigation.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a:t>
            </a:fld>
            <a:endParaRPr lang="en-US" dirty="0"/>
          </a:p>
        </p:txBody>
      </p:sp>
    </p:spTree>
    <p:extLst>
      <p:ext uri="{BB962C8B-B14F-4D97-AF65-F5344CB8AC3E}">
        <p14:creationId xmlns:p14="http://schemas.microsoft.com/office/powerpoint/2010/main" val="26452799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 The staff at Galter Library </a:t>
            </a:r>
            <a:r>
              <a:rPr lang="en-US" sz="1200" b="0" i="0" kern="1200" dirty="0" smtClean="0">
                <a:solidFill>
                  <a:schemeClr val="tx1"/>
                </a:solidFill>
                <a:effectLst/>
                <a:latin typeface="+mn-lt"/>
                <a:ea typeface="+mn-ea"/>
                <a:cs typeface="+mn-cs"/>
              </a:rPr>
              <a:t>strive to advance patient care, research, and education through dedicated services and resources.</a:t>
            </a:r>
            <a:r>
              <a:rPr lang="en-US" sz="1200" b="0" i="0" kern="1200" baseline="0" dirty="0" smtClean="0">
                <a:solidFill>
                  <a:schemeClr val="tx1"/>
                </a:solidFill>
                <a:effectLst/>
                <a:latin typeface="+mn-lt"/>
                <a:ea typeface="+mn-ea"/>
                <a:cs typeface="+mn-cs"/>
              </a:rPr>
              <a:t> These services and resources are just a click away at galter.northwestern.edu. </a:t>
            </a:r>
          </a:p>
          <a:p>
            <a:endParaRPr lang="en-US" sz="1200" b="0" i="0" kern="1200" baseline="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A quick note about the physical</a:t>
            </a:r>
            <a:r>
              <a:rPr lang="en-US" sz="1200" b="0" i="0" kern="1200" baseline="0" dirty="0" smtClean="0">
                <a:solidFill>
                  <a:schemeClr val="tx1"/>
                </a:solidFill>
                <a:effectLst/>
                <a:latin typeface="+mn-lt"/>
                <a:ea typeface="+mn-ea"/>
                <a:cs typeface="+mn-cs"/>
              </a:rPr>
              <a:t> library space: </a:t>
            </a:r>
            <a:r>
              <a:rPr lang="en-US" sz="1200" b="0" i="0" kern="1200" dirty="0" smtClean="0">
                <a:solidFill>
                  <a:schemeClr val="tx1"/>
                </a:solidFill>
                <a:effectLst/>
                <a:latin typeface="+mn-lt"/>
                <a:ea typeface="+mn-ea"/>
                <a:cs typeface="+mn-cs"/>
              </a:rPr>
              <a:t>the library is open</a:t>
            </a:r>
            <a:r>
              <a:rPr lang="en-US" sz="1200" b="0" i="0" kern="1200" baseline="0" dirty="0" smtClean="0">
                <a:solidFill>
                  <a:schemeClr val="tx1"/>
                </a:solidFill>
                <a:effectLst/>
                <a:latin typeface="+mn-lt"/>
                <a:ea typeface="+mn-ea"/>
                <a:cs typeface="+mn-cs"/>
              </a:rPr>
              <a:t> </a:t>
            </a:r>
            <a:r>
              <a:rPr lang="en-US" sz="1200" dirty="0" smtClean="0"/>
              <a:t>only to Feinberg School of Medicine affiliated faculty, staff, and students. </a:t>
            </a:r>
            <a:r>
              <a:rPr lang="en-US" sz="1200" b="0" i="0" kern="1200" dirty="0" smtClean="0">
                <a:solidFill>
                  <a:schemeClr val="tx1"/>
                </a:solidFill>
                <a:effectLst/>
                <a:latin typeface="+mn-lt"/>
                <a:ea typeface="+mn-ea"/>
                <a:cs typeface="+mn-cs"/>
              </a:rPr>
              <a:t>To promote physical distancing, maintain a healthy facility, and create a respectful study environment, the library is currently designated</a:t>
            </a:r>
            <a:r>
              <a:rPr lang="en-US" sz="1200" b="0" i="0" kern="1200" baseline="0" dirty="0" smtClean="0">
                <a:solidFill>
                  <a:schemeClr val="tx1"/>
                </a:solidFill>
                <a:effectLst/>
                <a:latin typeface="+mn-lt"/>
                <a:ea typeface="+mn-ea"/>
                <a:cs typeface="+mn-cs"/>
              </a:rPr>
              <a:t> as </a:t>
            </a:r>
            <a:r>
              <a:rPr lang="en-US" sz="1200" b="0" i="0" kern="1200" dirty="0" smtClean="0">
                <a:solidFill>
                  <a:schemeClr val="tx1"/>
                </a:solidFill>
                <a:effectLst/>
                <a:latin typeface="+mn-lt"/>
                <a:ea typeface="+mn-ea"/>
                <a:cs typeface="+mn-cs"/>
              </a:rPr>
              <a:t>a quiet zone and the majority of library </a:t>
            </a:r>
            <a:r>
              <a:rPr lang="en-US" sz="1200" dirty="0" smtClean="0"/>
              <a:t>staff are working remotely</a:t>
            </a:r>
            <a:r>
              <a:rPr lang="en-US" sz="1200" baseline="0" dirty="0" smtClean="0"/>
              <a:t> at this time. </a:t>
            </a:r>
            <a:endParaRPr lang="en-US" dirty="0" smtClean="0"/>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3</a:t>
            </a:fld>
            <a:endParaRPr lang="en-US" dirty="0"/>
          </a:p>
        </p:txBody>
      </p:sp>
    </p:spTree>
    <p:extLst>
      <p:ext uri="{BB962C8B-B14F-4D97-AF65-F5344CB8AC3E}">
        <p14:creationId xmlns:p14="http://schemas.microsoft.com/office/powerpoint/2010/main" val="762278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 In an effort to understand the value of the outputs we produce,</a:t>
            </a:r>
            <a:r>
              <a:rPr lang="en-US" baseline="0" dirty="0" smtClean="0"/>
              <a:t> we look for ways to measure. Metrics help us do that.  </a:t>
            </a:r>
          </a:p>
          <a:p>
            <a:endParaRPr lang="en-US" baseline="0" dirty="0" smtClean="0"/>
          </a:p>
          <a:p>
            <a:pPr fontAlgn="base"/>
            <a:r>
              <a:rPr lang="en-US" sz="1200" b="0" i="0" kern="1200" dirty="0" smtClean="0">
                <a:solidFill>
                  <a:schemeClr val="tx1"/>
                </a:solidFill>
                <a:effectLst/>
                <a:latin typeface="+mn-lt"/>
                <a:ea typeface="+mn-ea"/>
                <a:cs typeface="+mn-cs"/>
              </a:rPr>
              <a:t>Scholars from all disciplines often use metrics in the following ways:</a:t>
            </a:r>
          </a:p>
          <a:p>
            <a:pPr fontAlgn="base"/>
            <a:r>
              <a:rPr lang="en-US" sz="1200" b="0" i="0" kern="1200" dirty="0" smtClean="0">
                <a:solidFill>
                  <a:schemeClr val="tx1"/>
                </a:solidFill>
                <a:effectLst/>
                <a:latin typeface="+mn-lt"/>
                <a:ea typeface="+mn-ea"/>
                <a:cs typeface="+mn-cs"/>
              </a:rPr>
              <a:t>To quickly learn what others think of their research;</a:t>
            </a:r>
          </a:p>
          <a:p>
            <a:pPr fontAlgn="base"/>
            <a:r>
              <a:rPr lang="en-US" sz="1200" b="0" i="0" kern="1200" dirty="0" smtClean="0">
                <a:solidFill>
                  <a:schemeClr val="tx1"/>
                </a:solidFill>
                <a:effectLst/>
                <a:latin typeface="+mn-lt"/>
                <a:ea typeface="+mn-ea"/>
                <a:cs typeface="+mn-cs"/>
              </a:rPr>
              <a:t>To demonstrate the success of their past outreach efforts when applying for grants; and</a:t>
            </a:r>
          </a:p>
          <a:p>
            <a:pPr fontAlgn="base"/>
            <a:r>
              <a:rPr lang="en-US" sz="1200" b="0" i="0" kern="1200" dirty="0" smtClean="0">
                <a:solidFill>
                  <a:schemeClr val="tx1"/>
                </a:solidFill>
                <a:effectLst/>
                <a:latin typeface="+mn-lt"/>
                <a:ea typeface="+mn-ea"/>
                <a:cs typeface="+mn-cs"/>
              </a:rPr>
              <a:t>To document the influence of their research when going up for tenure and promotion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smtClean="0"/>
              <a:t>Reference: Martin, Irvine. “Assessing Basic Research: Some Partial Indicators of Scientific Progress in Radio Astronomy.” Research Policy, vol. 12, no. 2, Elsevier B.V, 1983, pp. 61–90, doi:10.1016/0048-7333(83)90005-7.</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Text from: http://www.whatarealtmetrics.com/who/researchers/</a:t>
            </a:r>
          </a:p>
          <a:p>
            <a:endParaRPr lang="en-US" dirty="0" smtClean="0"/>
          </a:p>
        </p:txBody>
      </p:sp>
      <p:sp>
        <p:nvSpPr>
          <p:cNvPr id="4" name="Slide Number Placeholder 3"/>
          <p:cNvSpPr>
            <a:spLocks noGrp="1"/>
          </p:cNvSpPr>
          <p:nvPr>
            <p:ph type="sldNum" sz="quarter" idx="10"/>
          </p:nvPr>
        </p:nvSpPr>
        <p:spPr/>
        <p:txBody>
          <a:bodyPr/>
          <a:lstStyle/>
          <a:p>
            <a:fld id="{1995F329-3889-8645-AA6B-3C2BA478A30C}" type="slidenum">
              <a:rPr lang="en-US" smtClean="0"/>
              <a:t>4</a:t>
            </a:fld>
            <a:endParaRPr lang="en-US" dirty="0"/>
          </a:p>
        </p:txBody>
      </p:sp>
    </p:spTree>
    <p:extLst>
      <p:ext uri="{BB962C8B-B14F-4D97-AF65-F5344CB8AC3E}">
        <p14:creationId xmlns:p14="http://schemas.microsoft.com/office/powerpoint/2010/main" val="386197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Annette – Here</a:t>
            </a:r>
            <a:r>
              <a:rPr lang="en-US" baseline="0" dirty="0" smtClean="0"/>
              <a:t> is where my colleagues and I come in – in our work, we can help inform faculty, staff, and students about responsible research impact metrics, how to interpret metrics and about their limitations. We do our best to keep up with the current conversation about metrics and are committed to using metrics in a responsible fashion.</a:t>
            </a:r>
            <a:endParaRPr lang="en-US" dirty="0" smtClean="0"/>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5</a:t>
            </a:fld>
            <a:endParaRPr lang="en-US" dirty="0"/>
          </a:p>
        </p:txBody>
      </p:sp>
    </p:spTree>
    <p:extLst>
      <p:ext uri="{BB962C8B-B14F-4D97-AF65-F5344CB8AC3E}">
        <p14:creationId xmlns:p14="http://schemas.microsoft.com/office/powerpoint/2010/main" val="33443132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There is seemingly no end of quantitative measures for assessing the impacts of research: from citation counts and journal impact factors, to h-indices, even tweets and Facebook likes. But how robust and reliable are these metrics, and what weight – if any – should we give them in the evaluation of research? If you ponder this,</a:t>
            </a:r>
            <a:r>
              <a:rPr lang="en-US" baseline="0" dirty="0" smtClean="0"/>
              <a:t> like me, y</a:t>
            </a:r>
            <a:r>
              <a:rPr lang="en-US" dirty="0" smtClean="0"/>
              <a:t>ou may be interested in these bold statements on the responsible use of metrics: The Declaration on Research Assessment or </a:t>
            </a:r>
            <a:r>
              <a:rPr lang="en-US" sz="1200" u="sng" dirty="0" smtClean="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(DORA)</a:t>
            </a:r>
            <a:r>
              <a:rPr lang="en-US" sz="1200" u="none"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US" sz="1200" u="none" baseline="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u="sng" dirty="0" smtClean="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The Metric Tide</a:t>
            </a:r>
            <a:r>
              <a:rPr lang="en-US" sz="1200" u="none"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US" sz="1200" u="none" baseline="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and</a:t>
            </a:r>
            <a:r>
              <a:rPr lang="en-US" sz="1200" kern="1200" dirty="0" smtClean="0">
                <a:solidFill>
                  <a:schemeClr val="tx1"/>
                </a:solidFill>
                <a:effectLst/>
              </a:rPr>
              <a:t> </a:t>
            </a:r>
            <a:r>
              <a:rPr lang="en-US" sz="1200" u="sng" kern="1200" dirty="0" smtClean="0">
                <a:solidFill>
                  <a:schemeClr val="tx1"/>
                </a:solidFill>
                <a:effectLst/>
                <a:hlinkClick r:id="rId5"/>
              </a:rPr>
              <a:t>The Leiden Manifesto</a:t>
            </a:r>
            <a:r>
              <a:rPr lang="en-US" dirty="0" smtClean="0"/>
              <a:t>. Each provides recommendations for the best use of metrics in evaluation. </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1995F329-3889-8645-AA6B-3C2BA478A30C}" type="slidenum">
              <a:rPr lang="en-US" smtClean="0"/>
              <a:t>6</a:t>
            </a:fld>
            <a:endParaRPr lang="en-US" dirty="0"/>
          </a:p>
        </p:txBody>
      </p:sp>
    </p:spTree>
    <p:extLst>
      <p:ext uri="{BB962C8B-B14F-4D97-AF65-F5344CB8AC3E}">
        <p14:creationId xmlns:p14="http://schemas.microsoft.com/office/powerpoint/2010/main" val="2008234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r>
              <a:rPr lang="en-US" baseline="0" dirty="0" smtClean="0"/>
              <a:t> – The Leiden Manifesto, in particular, emphasizes some best practices that we try to implement in our work at Galter Library. </a:t>
            </a:r>
          </a:p>
          <a:p>
            <a:endParaRPr lang="en-US" baseline="0" dirty="0" smtClean="0"/>
          </a:p>
          <a:p>
            <a:r>
              <a:rPr lang="en-US" baseline="0" dirty="0" smtClean="0"/>
              <a:t>Where possible we try to use metrics that are easy to understand, open and transparent. </a:t>
            </a:r>
          </a:p>
          <a:p>
            <a:r>
              <a:rPr lang="en-US" baseline="0" dirty="0" smtClean="0"/>
              <a:t>We also advocate that metrics should not substitute for informed, qualitative assessment</a:t>
            </a:r>
          </a:p>
          <a:p>
            <a:r>
              <a:rPr lang="en-US" baseline="0" dirty="0" smtClean="0"/>
              <a:t>And we emphasize that different contexts may require different sets of metrics. </a:t>
            </a:r>
          </a:p>
          <a:p>
            <a:endParaRPr lang="en-US" baseline="0" dirty="0" smtClean="0"/>
          </a:p>
          <a:p>
            <a:pPr marL="0" indent="0">
              <a:buFontTx/>
              <a:buNone/>
            </a:pPr>
            <a:endParaRPr lang="en-US" baseline="0" dirty="0" smtClean="0"/>
          </a:p>
          <a:p>
            <a:pPr marL="0" indent="0">
              <a:buFontTx/>
              <a:buNone/>
            </a:pPr>
            <a:endParaRPr lang="en-US" baseline="0" dirty="0" smtClean="0"/>
          </a:p>
          <a:p>
            <a:pPr marL="0" indent="0">
              <a:buFontTx/>
              <a:buNone/>
            </a:pPr>
            <a:r>
              <a:rPr lang="en-US" baseline="0" dirty="0" smtClean="0"/>
              <a:t>Reference: </a:t>
            </a:r>
          </a:p>
          <a:p>
            <a:pPr marL="0" indent="0">
              <a:buFontTx/>
              <a:buNone/>
            </a:pPr>
            <a:r>
              <a:rPr lang="en-US" baseline="0" dirty="0" smtClean="0"/>
              <a:t>	Hicks, Wouters. “Bibliometrics: The Leiden Manifesto for Research Metrics.” Nature (London), vol. 520, no. 7548, Apr. 2015, pp. 429–31, doi:10.1038/520429a.</a:t>
            </a:r>
          </a:p>
          <a:p>
            <a:pPr>
              <a:lnSpc>
                <a:spcPct val="90000"/>
              </a:lnSpc>
            </a:pPr>
            <a:r>
              <a:rPr lang="en-US" sz="1200" spc="-50" dirty="0" smtClean="0"/>
              <a:t>	The Leiden Manifesto by Hicks et al. Video: </a:t>
            </a:r>
            <a:r>
              <a:rPr lang="en-US" sz="1200" spc="-50" dirty="0" smtClean="0">
                <a:hlinkClick r:id="rId3"/>
              </a:rPr>
              <a:t>https://vimeo.com/133683418</a:t>
            </a:r>
            <a:endParaRPr lang="en-US" sz="1200" spc="-50" dirty="0" smtClean="0"/>
          </a:p>
          <a:p>
            <a:pPr>
              <a:lnSpc>
                <a:spcPct val="90000"/>
              </a:lnSpc>
            </a:pPr>
            <a:r>
              <a:rPr lang="en-US" sz="1200" spc="-50" dirty="0" smtClean="0"/>
              <a:t> 	</a:t>
            </a:r>
            <a:endParaRPr lang="en-US" baseline="0" dirty="0" smtClean="0"/>
          </a:p>
        </p:txBody>
      </p:sp>
      <p:sp>
        <p:nvSpPr>
          <p:cNvPr id="4" name="Slide Number Placeholder 3"/>
          <p:cNvSpPr>
            <a:spLocks noGrp="1"/>
          </p:cNvSpPr>
          <p:nvPr>
            <p:ph type="sldNum" sz="quarter" idx="10"/>
          </p:nvPr>
        </p:nvSpPr>
        <p:spPr/>
        <p:txBody>
          <a:bodyPr/>
          <a:lstStyle/>
          <a:p>
            <a:fld id="{1995F329-3889-8645-AA6B-3C2BA478A30C}" type="slidenum">
              <a:rPr lang="en-US" smtClean="0"/>
              <a:t>7</a:t>
            </a:fld>
            <a:endParaRPr lang="en-US" dirty="0"/>
          </a:p>
        </p:txBody>
      </p:sp>
    </p:spTree>
    <p:extLst>
      <p:ext uri="{BB962C8B-B14F-4D97-AF65-F5344CB8AC3E}">
        <p14:creationId xmlns:p14="http://schemas.microsoft.com/office/powerpoint/2010/main" val="19277481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a:t>
            </a:r>
          </a:p>
          <a:p>
            <a:endParaRPr lang="en-US" dirty="0" smtClean="0"/>
          </a:p>
          <a:p>
            <a:r>
              <a:rPr lang="en-US" dirty="0" smtClean="0"/>
              <a:t>We also advocate</a:t>
            </a:r>
            <a:r>
              <a:rPr lang="en-US" baseline="0" dirty="0" smtClean="0"/>
              <a:t> that </a:t>
            </a:r>
            <a:r>
              <a:rPr lang="en-US" dirty="0" smtClean="0"/>
              <a:t>those being</a:t>
            </a:r>
            <a:r>
              <a:rPr lang="en-US" baseline="0" dirty="0" smtClean="0"/>
              <a:t> evaluated with the use of metrics should be allowed to verify the data and the analysis of that data.</a:t>
            </a:r>
          </a:p>
          <a:p>
            <a:r>
              <a:rPr lang="en-US" baseline="0" dirty="0" smtClean="0"/>
              <a:t>And where possible, we try to use metrics that account for variations in publishing and citation practices by different fields. </a:t>
            </a:r>
          </a:p>
          <a:p>
            <a:endParaRPr lang="en-US" baseline="0" dirty="0" smtClean="0"/>
          </a:p>
        </p:txBody>
      </p:sp>
      <p:sp>
        <p:nvSpPr>
          <p:cNvPr id="4" name="Slide Number Placeholder 3"/>
          <p:cNvSpPr>
            <a:spLocks noGrp="1"/>
          </p:cNvSpPr>
          <p:nvPr>
            <p:ph type="sldNum" sz="quarter" idx="10"/>
          </p:nvPr>
        </p:nvSpPr>
        <p:spPr/>
        <p:txBody>
          <a:bodyPr/>
          <a:lstStyle/>
          <a:p>
            <a:fld id="{1995F329-3889-8645-AA6B-3C2BA478A30C}" type="slidenum">
              <a:rPr lang="en-US" smtClean="0"/>
              <a:t>8</a:t>
            </a:fld>
            <a:endParaRPr lang="en-US" dirty="0"/>
          </a:p>
        </p:txBody>
      </p:sp>
    </p:spTree>
    <p:extLst>
      <p:ext uri="{BB962C8B-B14F-4D97-AF65-F5344CB8AC3E}">
        <p14:creationId xmlns:p14="http://schemas.microsoft.com/office/powerpoint/2010/main" val="2083699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Karen - Let’s take a </a:t>
            </a:r>
            <a:r>
              <a:rPr lang="en-US" dirty="0" smtClean="0"/>
              <a:t>look at where we are going</a:t>
            </a:r>
            <a:r>
              <a:rPr lang="en-US" baseline="0" dirty="0" smtClean="0"/>
              <a:t> and how to get there.</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9</a:t>
            </a:fld>
            <a:endParaRPr lang="en-US" dirty="0"/>
          </a:p>
        </p:txBody>
      </p:sp>
    </p:spTree>
    <p:extLst>
      <p:ext uri="{BB962C8B-B14F-4D97-AF65-F5344CB8AC3E}">
        <p14:creationId xmlns:p14="http://schemas.microsoft.com/office/powerpoint/2010/main" val="3580249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a:t>
            </a:r>
          </a:p>
          <a:p>
            <a:endParaRPr lang="en-US" dirty="0" smtClean="0"/>
          </a:p>
          <a:p>
            <a:r>
              <a:rPr lang="en-US" dirty="0" smtClean="0"/>
              <a:t>Today we are going to review metrics from four co</a:t>
            </a:r>
            <a:r>
              <a:rPr lang="en-US" baseline="0" dirty="0" smtClean="0"/>
              <a:t>mmonly known literature databases:  Google Scholar, </a:t>
            </a:r>
            <a:r>
              <a:rPr lang="en-US" baseline="0" dirty="0" err="1" smtClean="0"/>
              <a:t>Pubmed</a:t>
            </a:r>
            <a:r>
              <a:rPr lang="en-US" baseline="0" dirty="0" smtClean="0"/>
              <a:t>, Scopus and Web of Science</a:t>
            </a:r>
          </a:p>
          <a:p>
            <a:endParaRPr lang="en-US" baseline="0" dirty="0" smtClean="0"/>
          </a:p>
          <a:p>
            <a:r>
              <a:rPr lang="en-US" baseline="0" dirty="0" smtClean="0"/>
              <a:t>You will notice that Google Scholar is the largest of the four databases, in terms of individual items that it indexes. And while that may seem like an advantage when it comes to citation metrics, please keep in mind that databases like Scopus, PubMed and Web of Science have documented procedures that help to ensure the quality of the journals and other sources they index. Google Scholar is more of a black box – there’s very little information on their indexing practices, so it’s difficult to assess aspects like quality and completeness in their indexing. Please note that much of the indexing by these databases are focused on English language content. </a:t>
            </a:r>
          </a:p>
          <a:p>
            <a:endParaRPr lang="en-US"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Also keep in mind that PubMed is focused on biomedicine and health content, which means its scope is more limited than Scopus, Web of Science, and Google Scholar.  These databases also index content from the arts and humanities, social sciences, science, and technology.  Note that the content indexed in PubMed can be found in Scopus and Web of Science.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Web of Science, Scopus, and Google Scholar all have basic citation metrics in their interfaces.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To find more advanced metrics in Google Scholar you will need to use the free tool, Publish or Perish.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Advanced metrics in Scopus are available in a paid tool called SciVal.</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Advanced metrics in Web of Science are available in a paid tool called InCites, which Galter Library has a subscription to with limited access.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Both basic and advanced metrics for PubMed can be found in the free tool, iCite.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NOTE: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Scopus cited references are from the 1970s to present.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Web of Science counts are from platform, not core collection. WOS Cited references are from the 1900s to present.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full text articles that are available in PubMed Central are a subset of the larger PubMed database.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Each of these databases allow you to create an account free of charge. These types of accounts will allow you additional functionality, like saving lists or saving searches which is helpful when you frequently work in the database.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Future work:  Identify citations or references for indexing of English language and non-English language content for each of these databases.  Look at Emerging Sources Index in WOS as well.</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10</a:t>
            </a:fld>
            <a:endParaRPr lang="en-US" dirty="0"/>
          </a:p>
        </p:txBody>
      </p:sp>
    </p:spTree>
    <p:extLst>
      <p:ext uri="{BB962C8B-B14F-4D97-AF65-F5344CB8AC3E}">
        <p14:creationId xmlns:p14="http://schemas.microsoft.com/office/powerpoint/2010/main" val="2513068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Two other databases to note are Dimensions</a:t>
            </a:r>
            <a:r>
              <a:rPr lang="en-US" baseline="0" dirty="0" smtClean="0"/>
              <a:t> and Microsoft Academic.  Though we don’t have time to cover them in detail today, you’ll hear us mention them a few times. Each has a limited free interface with basic metrics, however you will need a subscription for the full use of their analytics tools. </a:t>
            </a:r>
          </a:p>
          <a:p>
            <a:endParaRPr lang="en-US" baseline="0" dirty="0" smtClean="0"/>
          </a:p>
          <a:p>
            <a:r>
              <a:rPr lang="en-US" dirty="0" smtClean="0"/>
              <a:t>References:</a:t>
            </a:r>
          </a:p>
          <a:p>
            <a:r>
              <a:rPr lang="en-US" dirty="0" smtClean="0"/>
              <a:t>https://www.dimensions.ai/</a:t>
            </a:r>
          </a:p>
          <a:p>
            <a:r>
              <a:rPr lang="en-US" dirty="0" smtClean="0"/>
              <a:t>https://academic.microsoft.com/home</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11</a:t>
            </a:fld>
            <a:endParaRPr lang="en-US" dirty="0"/>
          </a:p>
        </p:txBody>
      </p:sp>
    </p:spTree>
    <p:extLst>
      <p:ext uri="{BB962C8B-B14F-4D97-AF65-F5344CB8AC3E}">
        <p14:creationId xmlns:p14="http://schemas.microsoft.com/office/powerpoint/2010/main" val="3708765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a:t>
            </a:r>
          </a:p>
          <a:p>
            <a:r>
              <a:rPr lang="en-US" baseline="0" dirty="0" smtClean="0"/>
              <a:t>Let’s quickly review how you can access the full licensed versions of Scopus, Web of Science, and PubMed, to ensure you get access to the library’s full text subscriptions.</a:t>
            </a:r>
          </a:p>
          <a:p>
            <a:endParaRPr lang="en-US" baseline="0" dirty="0" smtClean="0"/>
          </a:p>
          <a:p>
            <a:r>
              <a:rPr lang="en-US" baseline="0" dirty="0" smtClean="0"/>
              <a:t>The easiest option is to sign into the Northwestern VPN and google your way to the database. </a:t>
            </a:r>
          </a:p>
          <a:p>
            <a:endParaRPr lang="en-US" baseline="0" dirty="0" smtClean="0"/>
          </a:p>
          <a:p>
            <a:r>
              <a:rPr lang="en-US" baseline="0" dirty="0" smtClean="0"/>
              <a:t>But if you’re not on the Northwestern VPN, you can go galter.northwestern.edu and click on the “My Galter”  to sign into the library’s website using your NetID and password.  Then click on the Shortcuts tab and select Scopus, Web of Science, or PubMed from there. </a:t>
            </a:r>
          </a:p>
          <a:p>
            <a:endParaRPr lang="en-US" baseline="0" dirty="0" smtClean="0"/>
          </a:p>
          <a:p>
            <a:r>
              <a:rPr lang="en-US" baseline="0" dirty="0" smtClean="0"/>
              <a:t>Remember – even though you can find all of these databases without using the Northwestern VPN or signing into the library’s website – you’ll not have access to all features of Scopus and Web of Science, nor will you have access to our subscriptions in all three of the databases.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12</a:t>
            </a:fld>
            <a:endParaRPr lang="en-US" dirty="0"/>
          </a:p>
        </p:txBody>
      </p:sp>
    </p:spTree>
    <p:extLst>
      <p:ext uri="{BB962C8B-B14F-4D97-AF65-F5344CB8AC3E}">
        <p14:creationId xmlns:p14="http://schemas.microsoft.com/office/powerpoint/2010/main" val="34353259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Here are some screen</a:t>
            </a:r>
            <a:r>
              <a:rPr lang="en-US" baseline="0" dirty="0" smtClean="0"/>
              <a:t> shots of the home page of Scopus and Web of Science.  Each database has options to do a basic literature search, an author search, or an advanced search.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13</a:t>
            </a:fld>
            <a:endParaRPr lang="en-US" dirty="0"/>
          </a:p>
        </p:txBody>
      </p:sp>
    </p:spTree>
    <p:extLst>
      <p:ext uri="{BB962C8B-B14F-4D97-AF65-F5344CB8AC3E}">
        <p14:creationId xmlns:p14="http://schemas.microsoft.com/office/powerpoint/2010/main" val="10461263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r>
              <a:rPr lang="en-US" baseline="0" dirty="0" smtClean="0"/>
              <a:t> – </a:t>
            </a:r>
          </a:p>
          <a:p>
            <a:r>
              <a:rPr lang="en-US" baseline="0" dirty="0" smtClean="0"/>
              <a:t>PubMed has newly re-worked their interface. Similar to Scopus and Web of Science, you can do basic or advanced literature search. You can also search for authors using field tags in the basic search.</a:t>
            </a:r>
          </a:p>
          <a:p>
            <a:r>
              <a:rPr lang="en-US" baseline="0" dirty="0" smtClean="0"/>
              <a:t>iCite is the free tool  you can use to find citation-based metrics for items indexed in PubMed.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14</a:t>
            </a:fld>
            <a:endParaRPr lang="en-US" dirty="0"/>
          </a:p>
        </p:txBody>
      </p:sp>
    </p:spTree>
    <p:extLst>
      <p:ext uri="{BB962C8B-B14F-4D97-AF65-F5344CB8AC3E}">
        <p14:creationId xmlns:p14="http://schemas.microsoft.com/office/powerpoint/2010/main" val="25143152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r>
              <a:rPr lang="en-US" baseline="0" dirty="0" smtClean="0"/>
              <a:t> - </a:t>
            </a:r>
            <a:r>
              <a:rPr lang="en-US" dirty="0" smtClean="0"/>
              <a:t>Many of you are likely</a:t>
            </a:r>
            <a:r>
              <a:rPr lang="en-US" baseline="0" dirty="0" smtClean="0"/>
              <a:t> familiar with Google Scholar and recognize its home page. As previously noted, citation counts and basic metrics are available in Google Scholar, however if you are looking for advanced metrics, you can use the free tool Publish or Perish, which is </a:t>
            </a:r>
            <a:r>
              <a:rPr lang="en-US" dirty="0" smtClean="0"/>
              <a:t>a software program that retrieves</a:t>
            </a:r>
            <a:r>
              <a:rPr lang="en-US" baseline="0" dirty="0" smtClean="0"/>
              <a:t> and analyzes academic citations.  Note that Publish or Perish can work with data from Google Scholar or Microsoft Academic.</a:t>
            </a:r>
          </a:p>
          <a:p>
            <a:endParaRPr lang="en-US" baseline="0" dirty="0" smtClean="0"/>
          </a:p>
          <a:p>
            <a:r>
              <a:rPr lang="en-US" baseline="0" dirty="0" smtClean="0"/>
              <a:t>Reference:</a:t>
            </a:r>
          </a:p>
          <a:p>
            <a:r>
              <a:rPr lang="en-US" dirty="0" smtClean="0"/>
              <a:t>(https://harzing.com/resources/publish-or-perish)</a:t>
            </a:r>
          </a:p>
        </p:txBody>
      </p:sp>
      <p:sp>
        <p:nvSpPr>
          <p:cNvPr id="4" name="Slide Number Placeholder 3"/>
          <p:cNvSpPr>
            <a:spLocks noGrp="1"/>
          </p:cNvSpPr>
          <p:nvPr>
            <p:ph type="sldNum" sz="quarter" idx="10"/>
          </p:nvPr>
        </p:nvSpPr>
        <p:spPr/>
        <p:txBody>
          <a:bodyPr/>
          <a:lstStyle/>
          <a:p>
            <a:fld id="{1995F329-3889-8645-AA6B-3C2BA478A30C}" type="slidenum">
              <a:rPr lang="en-US" smtClean="0"/>
              <a:t>15</a:t>
            </a:fld>
            <a:endParaRPr lang="en-US" dirty="0"/>
          </a:p>
        </p:txBody>
      </p:sp>
    </p:spTree>
    <p:extLst>
      <p:ext uri="{BB962C8B-B14F-4D97-AF65-F5344CB8AC3E}">
        <p14:creationId xmlns:p14="http://schemas.microsoft.com/office/powerpoint/2010/main" val="24786172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r>
              <a:rPr lang="en-US" baseline="0" dirty="0" smtClean="0"/>
              <a:t> - </a:t>
            </a:r>
            <a:r>
              <a:rPr lang="en-US" dirty="0" smtClean="0"/>
              <a:t>We will also discuss the</a:t>
            </a:r>
            <a:r>
              <a:rPr lang="en-US" baseline="0" dirty="0" smtClean="0"/>
              <a:t> Altmetric Bookmarklet.  This free browser plug-in is made available by the Altmetric company and displays attention metrics for publications with unique identifiers such as DOIs. </a:t>
            </a:r>
          </a:p>
          <a:p>
            <a:endParaRPr lang="en-US" baseline="0" dirty="0" smtClean="0"/>
          </a:p>
          <a:p>
            <a:r>
              <a:rPr lang="en-US" baseline="0" dirty="0" smtClean="0"/>
              <a:t>To download the bookmarklet, go to Almetric.com, click on “for researchers”, scroll down to the section entitled “tools for researchers”, select “altmetric bookmarklet”, and follow the download instructions.</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16</a:t>
            </a:fld>
            <a:endParaRPr lang="en-US" dirty="0"/>
          </a:p>
        </p:txBody>
      </p:sp>
    </p:spTree>
    <p:extLst>
      <p:ext uri="{BB962C8B-B14F-4D97-AF65-F5344CB8AC3E}">
        <p14:creationId xmlns:p14="http://schemas.microsoft.com/office/powerpoint/2010/main" val="1526435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 So, let’s get to it.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17</a:t>
            </a:fld>
            <a:endParaRPr lang="en-US" dirty="0"/>
          </a:p>
        </p:txBody>
      </p:sp>
    </p:spTree>
    <p:extLst>
      <p:ext uri="{BB962C8B-B14F-4D97-AF65-F5344CB8AC3E}">
        <p14:creationId xmlns:p14="http://schemas.microsoft.com/office/powerpoint/2010/main" val="14757528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Annette  - We will discuss 16 metrics today – 8 of them in detail. We’ve divided them into three categories: </a:t>
            </a:r>
          </a:p>
          <a:p>
            <a:endParaRPr lang="en-US" baseline="0" dirty="0" smtClean="0"/>
          </a:p>
          <a:p>
            <a:r>
              <a:rPr lang="en-US" sz="1200" b="1" i="0" kern="1200" dirty="0" smtClean="0">
                <a:solidFill>
                  <a:schemeClr val="tx1"/>
                </a:solidFill>
                <a:effectLst/>
                <a:latin typeface="+mn-lt"/>
                <a:ea typeface="+mn-ea"/>
                <a:cs typeface="+mn-cs"/>
              </a:rPr>
              <a:t>Author</a:t>
            </a:r>
            <a:r>
              <a:rPr lang="en-US" sz="1200" b="0" i="0" kern="1200" dirty="0" smtClean="0">
                <a:solidFill>
                  <a:schemeClr val="tx1"/>
                </a:solidFill>
                <a:effectLst/>
                <a:latin typeface="+mn-lt"/>
                <a:ea typeface="+mn-ea"/>
                <a:cs typeface="+mn-cs"/>
              </a:rPr>
              <a:t>-</a:t>
            </a:r>
            <a:r>
              <a:rPr lang="en-US" sz="1200" b="1" i="0" kern="1200" dirty="0" smtClean="0">
                <a:solidFill>
                  <a:schemeClr val="tx1"/>
                </a:solidFill>
                <a:effectLst/>
                <a:latin typeface="+mn-lt"/>
                <a:ea typeface="+mn-ea"/>
                <a:cs typeface="+mn-cs"/>
              </a:rPr>
              <a:t>level metrics</a:t>
            </a:r>
            <a:r>
              <a:rPr lang="en-US" sz="1200" b="0" i="0" kern="1200" dirty="0" smtClean="0">
                <a:solidFill>
                  <a:schemeClr val="tx1"/>
                </a:solidFill>
                <a:effectLst/>
                <a:latin typeface="+mn-lt"/>
                <a:ea typeface="+mn-ea"/>
                <a:cs typeface="+mn-cs"/>
              </a:rPr>
              <a:t> help track an individual researcher's impact in an academic discipline.</a:t>
            </a:r>
          </a:p>
          <a:p>
            <a:r>
              <a:rPr lang="en-US" sz="1200" b="1" i="0" kern="1200" dirty="0" smtClean="0">
                <a:solidFill>
                  <a:schemeClr val="tx1"/>
                </a:solidFill>
                <a:effectLst/>
                <a:latin typeface="+mn-lt"/>
                <a:ea typeface="+mn-ea"/>
                <a:cs typeface="+mn-cs"/>
              </a:rPr>
              <a:t>Article-Level Metrics </a:t>
            </a:r>
            <a:r>
              <a:rPr lang="en-US" sz="1200" b="0" i="0" kern="1200" dirty="0" smtClean="0">
                <a:solidFill>
                  <a:schemeClr val="tx1"/>
                </a:solidFill>
                <a:effectLst/>
                <a:latin typeface="+mn-lt"/>
                <a:ea typeface="+mn-ea"/>
                <a:cs typeface="+mn-cs"/>
              </a:rPr>
              <a:t>quantify the reach and impact of published research – for</a:t>
            </a:r>
            <a:r>
              <a:rPr lang="en-US" sz="1200" b="0" i="0" kern="1200" baseline="0" dirty="0" smtClean="0">
                <a:solidFill>
                  <a:schemeClr val="tx1"/>
                </a:solidFill>
                <a:effectLst/>
                <a:latin typeface="+mn-lt"/>
                <a:ea typeface="+mn-ea"/>
                <a:cs typeface="+mn-cs"/>
              </a:rPr>
              <a:t> each individual output (or averaged across a group of outputs)</a:t>
            </a:r>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Journal</a:t>
            </a:r>
            <a:r>
              <a:rPr lang="en-US" sz="1200" b="0" i="0" kern="1200" dirty="0" smtClean="0">
                <a:solidFill>
                  <a:schemeClr val="tx1"/>
                </a:solidFill>
                <a:effectLst/>
                <a:latin typeface="+mn-lt"/>
                <a:ea typeface="+mn-ea"/>
                <a:cs typeface="+mn-cs"/>
              </a:rPr>
              <a:t>-</a:t>
            </a:r>
            <a:r>
              <a:rPr lang="en-US" sz="1200" b="1" i="0" kern="1200" dirty="0" smtClean="0">
                <a:solidFill>
                  <a:schemeClr val="tx1"/>
                </a:solidFill>
                <a:effectLst/>
                <a:latin typeface="+mn-lt"/>
                <a:ea typeface="+mn-ea"/>
                <a:cs typeface="+mn-cs"/>
              </a:rPr>
              <a:t>level metrics</a:t>
            </a:r>
            <a:r>
              <a:rPr lang="en-US" sz="1200" b="0" i="0" kern="1200" dirty="0" smtClean="0">
                <a:solidFill>
                  <a:schemeClr val="tx1"/>
                </a:solidFill>
                <a:effectLst/>
                <a:latin typeface="+mn-lt"/>
                <a:ea typeface="+mn-ea"/>
                <a:cs typeface="+mn-cs"/>
              </a:rPr>
              <a:t> measure the impact, reach, or prestige of a journal or a group of journals. </a:t>
            </a:r>
            <a:endParaRPr lang="en-US" dirty="0" smtClean="0"/>
          </a:p>
          <a:p>
            <a:endParaRPr lang="en-US" dirty="0" smtClean="0"/>
          </a:p>
          <a:p>
            <a:r>
              <a:rPr lang="en-US" dirty="0" smtClean="0"/>
              <a:t>If you have questions, please put them in the chat and we will try to answer</a:t>
            </a:r>
            <a:r>
              <a:rPr lang="en-US" baseline="0" dirty="0" smtClean="0"/>
              <a:t> them between categories. </a:t>
            </a:r>
            <a:r>
              <a:rPr lang="en-US" dirty="0" smtClean="0"/>
              <a:t>We will begin</a:t>
            </a:r>
            <a:r>
              <a:rPr lang="en-US" baseline="0" dirty="0" smtClean="0"/>
              <a:t> by looking at a few author level metrics.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18</a:t>
            </a:fld>
            <a:endParaRPr lang="en-US" dirty="0"/>
          </a:p>
        </p:txBody>
      </p:sp>
    </p:spTree>
    <p:extLst>
      <p:ext uri="{BB962C8B-B14F-4D97-AF65-F5344CB8AC3E}">
        <p14:creationId xmlns:p14="http://schemas.microsoft.com/office/powerpoint/2010/main" val="10651760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Annette - The first indicator we will discuss is the h-index.  An extremely popular</a:t>
            </a:r>
            <a:r>
              <a:rPr lang="en-US" baseline="0" dirty="0" smtClean="0"/>
              <a:t> indicator, the h-index is named after J.E. Hirsch the author who introduced the metric back in an article in 2005. </a:t>
            </a:r>
            <a:r>
              <a:rPr lang="en-US" sz="1200" b="0" i="0" kern="1200" dirty="0" smtClean="0">
                <a:solidFill>
                  <a:schemeClr val="tx1"/>
                </a:solidFill>
                <a:effectLst/>
                <a:latin typeface="+mn-lt"/>
                <a:ea typeface="+mn-ea"/>
                <a:cs typeface="+mn-cs"/>
              </a:rPr>
              <a:t>The h-index has been used as evidence of the scholarly influence of an author’s, or group of authors’, body of work. It is best used in conjunction with other metrics. </a:t>
            </a:r>
            <a:r>
              <a:rPr lang="en-US" baseline="0" dirty="0" smtClean="0"/>
              <a:t>The h-index </a:t>
            </a:r>
            <a:r>
              <a:rPr lang="en-US" b="0" baseline="0" dirty="0" smtClean="0"/>
              <a:t>combines publication and citation counts into a single metric and is </a:t>
            </a:r>
            <a:r>
              <a:rPr lang="en-US" baseline="0" dirty="0" smtClean="0"/>
              <a:t>equivalent to the number of h publications by an author that have been cited h number of times.</a:t>
            </a:r>
            <a:endParaRPr lang="en-US" sz="1200" b="0" i="0" kern="1200" dirty="0" smtClean="0">
              <a:solidFill>
                <a:schemeClr val="tx1"/>
              </a:solidFill>
              <a:effectLst/>
              <a:latin typeface="+mn-lt"/>
              <a:ea typeface="+mn-ea"/>
              <a:cs typeface="+mn-cs"/>
            </a:endParaRPr>
          </a:p>
          <a:p>
            <a:endParaRPr lang="en-US" baseline="0" dirty="0" smtClean="0"/>
          </a:p>
          <a:p>
            <a:endParaRPr lang="en-US" baseline="0" dirty="0" smtClean="0"/>
          </a:p>
          <a:p>
            <a:r>
              <a:rPr lang="en-US" baseline="0" dirty="0" smtClean="0"/>
              <a:t>Caveats with regard to the h-index:</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It is not field normalized so that you cannot compare the h-index for researchers in different fields.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Researchers who have recently begun publishing may not find it very useful because citations take time to accrue. </a:t>
            </a:r>
          </a:p>
          <a:p>
            <a:r>
              <a:rPr lang="en-US" baseline="0" dirty="0" smtClean="0"/>
              <a:t>The h-index is calculated by Scopus, Web of Science, and Google Scholar but differs between databases due to the database coverage. </a:t>
            </a:r>
          </a:p>
          <a:p>
            <a:endParaRPr lang="en-US" baseline="0" dirty="0" smtClean="0"/>
          </a:p>
          <a:p>
            <a:endParaRPr lang="en-US" baseline="0" dirty="0" smtClean="0"/>
          </a:p>
          <a:p>
            <a:endParaRPr lang="en-US" sz="1200" b="0" i="0" kern="1200" dirty="0" smtClean="0">
              <a:solidFill>
                <a:schemeClr val="tx1"/>
              </a:solidFill>
              <a:effectLst/>
            </a:endParaRPr>
          </a:p>
          <a:p>
            <a:r>
              <a:rPr lang="en-US" sz="1200" b="0" i="0" kern="1200" dirty="0" smtClean="0">
                <a:solidFill>
                  <a:schemeClr val="tx1"/>
                </a:solidFill>
                <a:effectLst/>
              </a:rPr>
              <a:t>Reference:  Hirsch, J. “An Index to Quantify an Individual’s Scientific Research Output.” Proceedings of the National Academy of Sciences - PNAS, vol. 102, no. 46, National Academy of Sciences, Nov. 2005, pp. 16569–72, doi:10.1073/pnas.0507655102.</a:t>
            </a:r>
          </a:p>
          <a:p>
            <a:endParaRPr lang="en-US" baseline="0" dirty="0" smtClean="0"/>
          </a:p>
        </p:txBody>
      </p:sp>
      <p:sp>
        <p:nvSpPr>
          <p:cNvPr id="4" name="Slide Number Placeholder 3"/>
          <p:cNvSpPr>
            <a:spLocks noGrp="1"/>
          </p:cNvSpPr>
          <p:nvPr>
            <p:ph type="sldNum" sz="quarter" idx="10"/>
          </p:nvPr>
        </p:nvSpPr>
        <p:spPr/>
        <p:txBody>
          <a:bodyPr/>
          <a:lstStyle/>
          <a:p>
            <a:fld id="{1995F329-3889-8645-AA6B-3C2BA478A30C}" type="slidenum">
              <a:rPr lang="en-US" smtClean="0"/>
              <a:t>19</a:t>
            </a:fld>
            <a:endParaRPr lang="en-US" dirty="0"/>
          </a:p>
        </p:txBody>
      </p:sp>
    </p:spTree>
    <p:extLst>
      <p:ext uri="{BB962C8B-B14F-4D97-AF65-F5344CB8AC3E}">
        <p14:creationId xmlns:p14="http://schemas.microsoft.com/office/powerpoint/2010/main" val="20745621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Annette - As we discuss</a:t>
            </a:r>
            <a:r>
              <a:rPr lang="en-US" baseline="0" dirty="0" smtClean="0"/>
              <a:t> metrics, we will note whether the metric IS field normalized or IS NOT field </a:t>
            </a:r>
            <a:r>
              <a:rPr lang="en-US" sz="1200" kern="1200" baseline="0" dirty="0" smtClean="0">
                <a:solidFill>
                  <a:schemeClr val="tx1"/>
                </a:solidFill>
                <a:latin typeface="+mn-lt"/>
                <a:ea typeface="+mn-ea"/>
                <a:cs typeface="+mn-cs"/>
              </a:rPr>
              <a:t>normalized. It would be difficult to compare these three “packs” of animals, just as it would be difficult to compare researchers who work in three different “fields”. Field normalized metrics attempt to correct for bias caused by differences in publication patterns between research fields, publication growth and speed, different document types, time frames, and/or database coverage. Metrics that are field normalized</a:t>
            </a:r>
            <a:r>
              <a:rPr lang="en-US" baseline="0" dirty="0" smtClean="0"/>
              <a:t> allow us to compare different fields of research and they are extremely challenging to develop. The backbone of a field normalized metric is based on some type of field classification system and often these systems differ between databases. </a:t>
            </a:r>
          </a:p>
          <a:p>
            <a:endParaRPr lang="en-US" baseline="0" dirty="0" smtClean="0"/>
          </a:p>
          <a:p>
            <a:endParaRPr lang="en-US" baseline="0" dirty="0" smtClean="0"/>
          </a:p>
          <a:p>
            <a:r>
              <a:rPr lang="en-US" baseline="0" dirty="0" smtClean="0"/>
              <a:t>Reference: </a:t>
            </a:r>
          </a:p>
          <a:p>
            <a:r>
              <a:rPr lang="en-US" sz="1200" dirty="0" smtClean="0"/>
              <a:t>Waltman,  v. (2018). Field normalization of scientometric indicators. https://arxiv.org/ftp/arxiv/papers/1801/1801.09985.pdf</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20</a:t>
            </a:fld>
            <a:endParaRPr lang="en-US" dirty="0"/>
          </a:p>
        </p:txBody>
      </p:sp>
    </p:spTree>
    <p:extLst>
      <p:ext uri="{BB962C8B-B14F-4D97-AF65-F5344CB8AC3E}">
        <p14:creationId xmlns:p14="http://schemas.microsoft.com/office/powerpoint/2010/main" val="6168345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 Scopus</a:t>
            </a:r>
            <a:r>
              <a:rPr lang="en-US" baseline="0" dirty="0" smtClean="0"/>
              <a:t> generates author profile pages that showcase the researcher’s output and demonstrates their collaboration and research impact. Scopus uses powerful data processing to group papers into an individual’s author profile with a high degree of accuracy based on matching of name, email, affiliation, subject area, citations, and co-authors. To find an author profile page, you can use the author search or click on the hyperlinked name of any author in a document record. Authors can report corrections needed for their profile and can connect their ORCID or Mendeley account. The h-index is available on each author profile page based on the publications that have been attributed to that author.  You can also explore the author profile page for documents by the author, total citations, co-authors, and subject areas.</a:t>
            </a:r>
          </a:p>
          <a:p>
            <a:endParaRPr lang="en-US" dirty="0" smtClean="0"/>
          </a:p>
          <a:p>
            <a:r>
              <a:rPr lang="en-US" dirty="0" smtClean="0"/>
              <a:t>A</a:t>
            </a:r>
            <a:r>
              <a:rPr lang="en-US" baseline="0" dirty="0" smtClean="0"/>
              <a:t> quick note – We will be using Dr. Fauci and his work for the metric examples in this presentation.  My daughter is concerned that I am obsessed with Dr. Fauci, and I have requested that she just mind her own business. </a:t>
            </a:r>
          </a:p>
          <a:p>
            <a:endParaRPr lang="en-US" baseline="0" dirty="0" smtClean="0"/>
          </a:p>
          <a:p>
            <a:r>
              <a:rPr lang="en-US" baseline="0" dirty="0" smtClean="0"/>
              <a:t>Reference:  https://elsevier.libguides.com/c.php?g=1073103&amp;p=7813912</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21</a:t>
            </a:fld>
            <a:endParaRPr lang="en-US" dirty="0"/>
          </a:p>
        </p:txBody>
      </p:sp>
    </p:spTree>
    <p:extLst>
      <p:ext uri="{BB962C8B-B14F-4D97-AF65-F5344CB8AC3E}">
        <p14:creationId xmlns:p14="http://schemas.microsoft.com/office/powerpoint/2010/main" val="11651186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Annette - Web of Science also offers an author search and hyperlinks author names to author profiles. These author profiles are automatically generated by Web of Science using an algorithm that matches over 40 data features, including author name, affiliation, citation behavior and co-authorship patterns. However unlike Scopus, the author profiles in Web of Science are in beta format and you may find several profiles for one author. Authors are encouraged to provide their feedback in Web of Science and connect their unique ORCID identifier to the Web of Science author profile. The h-index is available in the author profile along with other metrics, such as the sum of times cited, citing articles, percentage of first/last corresponding author positions, and top co-authors.</a:t>
            </a:r>
          </a:p>
          <a:p>
            <a:endParaRPr lang="en-US" baseline="0" dirty="0" smtClean="0"/>
          </a:p>
          <a:p>
            <a:endParaRPr lang="en-US" baseline="0" dirty="0" smtClean="0"/>
          </a:p>
          <a:p>
            <a:r>
              <a:rPr lang="en-US" baseline="0" dirty="0" smtClean="0"/>
              <a:t>References: https://clarivate.libguides.com/authors/portfolio</a:t>
            </a:r>
          </a:p>
          <a:p>
            <a:endParaRPr lang="en-US" baseline="0" dirty="0" smtClean="0"/>
          </a:p>
        </p:txBody>
      </p:sp>
      <p:sp>
        <p:nvSpPr>
          <p:cNvPr id="4" name="Slide Number Placeholder 3"/>
          <p:cNvSpPr>
            <a:spLocks noGrp="1"/>
          </p:cNvSpPr>
          <p:nvPr>
            <p:ph type="sldNum" sz="quarter" idx="10"/>
          </p:nvPr>
        </p:nvSpPr>
        <p:spPr/>
        <p:txBody>
          <a:bodyPr/>
          <a:lstStyle/>
          <a:p>
            <a:fld id="{1995F329-3889-8645-AA6B-3C2BA478A30C}" type="slidenum">
              <a:rPr lang="en-US" smtClean="0"/>
              <a:t>22</a:t>
            </a:fld>
            <a:endParaRPr lang="en-US" dirty="0"/>
          </a:p>
        </p:txBody>
      </p:sp>
    </p:spTree>
    <p:extLst>
      <p:ext uri="{BB962C8B-B14F-4D97-AF65-F5344CB8AC3E}">
        <p14:creationId xmlns:p14="http://schemas.microsoft.com/office/powerpoint/2010/main" val="28262093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Annette – Author’s can create their own author profiles in Good Scholar via their Google account.  Authors can </a:t>
            </a:r>
            <a:r>
              <a:rPr lang="en-US" sz="1200" b="0" i="0" kern="1200" dirty="0" smtClean="0">
                <a:solidFill>
                  <a:schemeClr val="tx1"/>
                </a:solidFill>
                <a:effectLst/>
                <a:latin typeface="+mn-lt"/>
                <a:ea typeface="+mn-ea"/>
                <a:cs typeface="+mn-cs"/>
              </a:rPr>
              <a:t>choose to have their list of articles updated automatically,</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review the updates themselves, or to manually update the articles at any time.  The h-index is included in the profile along</a:t>
            </a:r>
            <a:r>
              <a:rPr lang="en-US" sz="1200" b="0" i="0" kern="1200" baseline="0" dirty="0" smtClean="0">
                <a:solidFill>
                  <a:schemeClr val="tx1"/>
                </a:solidFill>
                <a:effectLst/>
                <a:latin typeface="+mn-lt"/>
                <a:ea typeface="+mn-ea"/>
                <a:cs typeface="+mn-cs"/>
              </a:rPr>
              <a:t> with citation count and a graph of citations over time.  </a:t>
            </a:r>
            <a:r>
              <a:rPr lang="en-US" baseline="0" dirty="0" smtClean="0"/>
              <a:t>To find Dr. Fauci’s h-index in Google Scholar, I had to search his name to retrieve a list of publications and then click on his author name beneath one of the articles. This takes you to the author profile shown above where the h-index is listed in a metric box on the right. </a:t>
            </a:r>
          </a:p>
          <a:p>
            <a:endParaRPr lang="en-US" baseline="0" dirty="0" smtClean="0"/>
          </a:p>
          <a:p>
            <a:r>
              <a:rPr lang="en-US" baseline="0" dirty="0" smtClean="0"/>
              <a:t>Reference: https://scholar.google.com/intl/en/scholar/citations.html</a:t>
            </a:r>
          </a:p>
        </p:txBody>
      </p:sp>
      <p:sp>
        <p:nvSpPr>
          <p:cNvPr id="4" name="Slide Number Placeholder 3"/>
          <p:cNvSpPr>
            <a:spLocks noGrp="1"/>
          </p:cNvSpPr>
          <p:nvPr>
            <p:ph type="sldNum" sz="quarter" idx="10"/>
          </p:nvPr>
        </p:nvSpPr>
        <p:spPr/>
        <p:txBody>
          <a:bodyPr/>
          <a:lstStyle/>
          <a:p>
            <a:fld id="{1995F329-3889-8645-AA6B-3C2BA478A30C}" type="slidenum">
              <a:rPr lang="en-US" smtClean="0"/>
              <a:t>23</a:t>
            </a:fld>
            <a:endParaRPr lang="en-US" dirty="0"/>
          </a:p>
        </p:txBody>
      </p:sp>
    </p:spTree>
    <p:extLst>
      <p:ext uri="{BB962C8B-B14F-4D97-AF65-F5344CB8AC3E}">
        <p14:creationId xmlns:p14="http://schemas.microsoft.com/office/powerpoint/2010/main" val="983028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 Using</a:t>
            </a:r>
            <a:r>
              <a:rPr lang="en-US" baseline="0" dirty="0" smtClean="0"/>
              <a:t> the h-index in practice, I can say: </a:t>
            </a:r>
          </a:p>
          <a:p>
            <a:r>
              <a:rPr lang="en-US" baseline="0" dirty="0" smtClean="0"/>
              <a:t>Dr. Fauci has created an output of 1174 documents between 1965 and 2020, and his h-index is 178 (Scopus).</a:t>
            </a:r>
          </a:p>
          <a:p>
            <a:r>
              <a:rPr lang="en-US" baseline="0" dirty="0" smtClean="0"/>
              <a:t>This means that Dr. Fauci has at least 178 papers that have been cited at least 178 times.</a:t>
            </a:r>
          </a:p>
          <a:p>
            <a:endParaRPr lang="en-US" baseline="0" dirty="0" smtClean="0"/>
          </a:p>
          <a:p>
            <a:r>
              <a:rPr lang="en-US" baseline="0" dirty="0" smtClean="0"/>
              <a:t>Here is something to think about - </a:t>
            </a:r>
            <a:r>
              <a:rPr lang="en-US" sz="1200" kern="1200" dirty="0" smtClean="0">
                <a:solidFill>
                  <a:schemeClr val="tx1"/>
                </a:solidFill>
                <a:effectLst/>
              </a:rPr>
              <a:t>If we there</a:t>
            </a:r>
            <a:r>
              <a:rPr lang="en-US" sz="1200" kern="1200" baseline="0" dirty="0" smtClean="0">
                <a:solidFill>
                  <a:schemeClr val="tx1"/>
                </a:solidFill>
                <a:effectLst/>
              </a:rPr>
              <a:t> are</a:t>
            </a:r>
            <a:r>
              <a:rPr lang="en-US" sz="1200" kern="1200" dirty="0" smtClean="0">
                <a:solidFill>
                  <a:schemeClr val="tx1"/>
                </a:solidFill>
                <a:effectLst/>
              </a:rPr>
              <a:t> two scientists, each with an h-index of 10, and the first scientist has exactly 10</a:t>
            </a:r>
            <a:r>
              <a:rPr lang="en-US" sz="1200" kern="1200" baseline="0" dirty="0" smtClean="0">
                <a:solidFill>
                  <a:schemeClr val="tx1"/>
                </a:solidFill>
                <a:effectLst/>
              </a:rPr>
              <a:t> papers with 10 citations each and the second scientist has 10 papers with 10 citations each AND 90 papers with 9 citations each - w</a:t>
            </a:r>
            <a:r>
              <a:rPr lang="en-US" sz="1200" kern="1200" dirty="0" smtClean="0">
                <a:solidFill>
                  <a:schemeClr val="tx1"/>
                </a:solidFill>
                <a:effectLst/>
              </a:rPr>
              <a:t>ould anyone think them equivalent?</a:t>
            </a:r>
          </a:p>
          <a:p>
            <a:endParaRPr lang="en-US" sz="1200" kern="1200" dirty="0" smtClean="0">
              <a:solidFill>
                <a:schemeClr val="tx1"/>
              </a:solidFill>
              <a:effectLst/>
            </a:endParaRPr>
          </a:p>
          <a:p>
            <a:r>
              <a:rPr lang="en-US" sz="1200" kern="1200" dirty="0" smtClean="0">
                <a:solidFill>
                  <a:schemeClr val="tx1"/>
                </a:solidFill>
                <a:effectLst/>
              </a:rPr>
              <a:t>Additional information:</a:t>
            </a:r>
            <a:r>
              <a:rPr lang="en-US" sz="1200" kern="1200" baseline="0" dirty="0" smtClean="0">
                <a:solidFill>
                  <a:schemeClr val="tx1"/>
                </a:solidFill>
                <a:effectLst/>
              </a:rPr>
              <a:t> https://www.metrics-toolkit.org/h-index/</a:t>
            </a:r>
            <a:r>
              <a:rPr lang="en-US" sz="1200" kern="1200" dirty="0" smtClean="0">
                <a:solidFill>
                  <a:schemeClr val="tx1"/>
                </a:solidFill>
                <a:effectLst/>
              </a:rPr>
              <a:t>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24</a:t>
            </a:fld>
            <a:endParaRPr lang="en-US" dirty="0"/>
          </a:p>
        </p:txBody>
      </p:sp>
    </p:spTree>
    <p:extLst>
      <p:ext uri="{BB962C8B-B14F-4D97-AF65-F5344CB8AC3E}">
        <p14:creationId xmlns:p14="http://schemas.microsoft.com/office/powerpoint/2010/main" val="602363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a:t>
            </a:r>
          </a:p>
          <a:p>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Next</a:t>
            </a:r>
            <a:r>
              <a:rPr lang="en-US" baseline="0" dirty="0" smtClean="0"/>
              <a:t> up is the i10 index, which is an author-level metric introduced by Google in 2011. </a:t>
            </a:r>
            <a:r>
              <a:rPr lang="en-US" b="0" dirty="0" smtClean="0"/>
              <a:t>This metric </a:t>
            </a:r>
            <a:r>
              <a:rPr lang="en-US" sz="1200" b="0" i="0" kern="1200" dirty="0" smtClean="0">
                <a:solidFill>
                  <a:schemeClr val="tx1"/>
                </a:solidFill>
                <a:effectLst/>
                <a:latin typeface="+mn-lt"/>
                <a:ea typeface="+mn-ea"/>
                <a:cs typeface="+mn-cs"/>
              </a:rPr>
              <a:t>has been used as evidence of the scholarly influence of an author’s, or group of authors’, body of work.</a:t>
            </a:r>
            <a:endParaRPr lang="en-US" b="1" baseline="0" dirty="0" smtClean="0"/>
          </a:p>
          <a:p>
            <a:r>
              <a:rPr lang="en-US" baseline="0" dirty="0" smtClean="0"/>
              <a:t>The i10-index is equivalent to the number of publications by an author with at least ten citations. This indicator is NOT field normalized and cannot be used to compare researchers in different fields. </a:t>
            </a:r>
          </a:p>
          <a:p>
            <a:endParaRPr lang="en-US" baseline="0" dirty="0" smtClean="0"/>
          </a:p>
          <a:p>
            <a:endParaRPr lang="en-US" baseline="0" dirty="0" smtClean="0"/>
          </a:p>
          <a:p>
            <a:endParaRPr lang="en-US" baseline="0" dirty="0" smtClean="0"/>
          </a:p>
          <a:p>
            <a:r>
              <a:rPr lang="en-US" baseline="0" dirty="0" smtClean="0"/>
              <a:t>Source: https://en.wikipedia.org/wiki/Author-level_metrics#i10-index</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25</a:t>
            </a:fld>
            <a:endParaRPr lang="en-US" dirty="0"/>
          </a:p>
        </p:txBody>
      </p:sp>
    </p:spTree>
    <p:extLst>
      <p:ext uri="{BB962C8B-B14F-4D97-AF65-F5344CB8AC3E}">
        <p14:creationId xmlns:p14="http://schemas.microsoft.com/office/powerpoint/2010/main" val="18358825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The i-10</a:t>
            </a:r>
            <a:r>
              <a:rPr lang="en-US" baseline="0" dirty="0" smtClean="0"/>
              <a:t> index is listed on the Google Scholar author profile directly below the h-index. </a:t>
            </a:r>
            <a:endParaRPr lang="en-US" dirty="0" smtClean="0"/>
          </a:p>
        </p:txBody>
      </p:sp>
      <p:sp>
        <p:nvSpPr>
          <p:cNvPr id="4" name="Slide Number Placeholder 3"/>
          <p:cNvSpPr>
            <a:spLocks noGrp="1"/>
          </p:cNvSpPr>
          <p:nvPr>
            <p:ph type="sldNum" sz="quarter" idx="10"/>
          </p:nvPr>
        </p:nvSpPr>
        <p:spPr/>
        <p:txBody>
          <a:bodyPr/>
          <a:lstStyle/>
          <a:p>
            <a:fld id="{1995F329-3889-8645-AA6B-3C2BA478A30C}" type="slidenum">
              <a:rPr lang="en-US" smtClean="0"/>
              <a:t>26</a:t>
            </a:fld>
            <a:endParaRPr lang="en-US" dirty="0"/>
          </a:p>
        </p:txBody>
      </p:sp>
    </p:spTree>
    <p:extLst>
      <p:ext uri="{BB962C8B-B14F-4D97-AF65-F5344CB8AC3E}">
        <p14:creationId xmlns:p14="http://schemas.microsoft.com/office/powerpoint/2010/main" val="31567069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0" dirty="0" smtClean="0"/>
              <a:t>Karen – </a:t>
            </a:r>
            <a:r>
              <a:rPr lang="en-US" dirty="0" smtClean="0"/>
              <a:t>Using</a:t>
            </a:r>
            <a:r>
              <a:rPr lang="en-US" baseline="0" dirty="0" smtClean="0"/>
              <a:t> the i-10 index in practice, I can say:</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Dr. Fauci currently has an i10-index of 1,190 (Google Scholar) which means that at least 1,190 of his documents have been cited at least 10 times according to Google Scholar.</a:t>
            </a:r>
          </a:p>
          <a:p>
            <a:endParaRPr lang="en-US" baseline="0" dirty="0" smtClean="0"/>
          </a:p>
          <a:p>
            <a:r>
              <a:rPr lang="en-US" baseline="0" dirty="0" smtClean="0"/>
              <a:t>Remember that Google Scholar citation information is a bit of a black box – we don’t have much information about the scope or quality of Google Scholar’s indexing practices.  This may not seem problematic on a every day practical level, but since transparency and data quality are important in the research assessment process, we suggest caution in using Google Scholar as a source of metrics for an evaluation exercise.</a:t>
            </a:r>
          </a:p>
          <a:p>
            <a:endParaRPr lang="en-US" baseline="0" dirty="0" smtClean="0"/>
          </a:p>
          <a:p>
            <a:endParaRPr lang="en-US" baseline="0" dirty="0" smtClean="0"/>
          </a:p>
          <a:p>
            <a:r>
              <a:rPr lang="en-US" baseline="0" dirty="0" smtClean="0"/>
              <a:t>Note: GSM has what could be described as a lax indexing policy and does not enforce any type of quality control over the journals it includes.</a:t>
            </a:r>
          </a:p>
          <a:p>
            <a:r>
              <a:rPr lang="en-US" baseline="0" dirty="0" smtClean="0"/>
              <a:t>https://onlinelibrary.wiley.com/doi/abs/10.1087/20130206</a:t>
            </a:r>
          </a:p>
          <a:p>
            <a:endParaRPr lang="en-US" baseline="0" dirty="0" smtClean="0"/>
          </a:p>
          <a:p>
            <a:endParaRPr lang="en-US" baseline="0" dirty="0" smtClean="0"/>
          </a:p>
          <a:p>
            <a:r>
              <a:rPr lang="en-US" baseline="0" dirty="0" smtClean="0"/>
              <a:t>References: </a:t>
            </a:r>
            <a:endParaRPr lang="en-US" dirty="0" smtClean="0"/>
          </a:p>
          <a:p>
            <a:r>
              <a:rPr lang="en-US" dirty="0" smtClean="0"/>
              <a:t>-Halevi, Moed. “Suitability of Google Scholar as a Source of Scientific Information and as a Source of Data for Scientific evaluation—Review of the Literature.” Journal of Informetrics, vol. 11, no. 3, Elsevier Ltd, Aug. 2017, pp. 823–34, doi:10.1016/j.joi.2017.06.005.</a:t>
            </a:r>
          </a:p>
          <a:p>
            <a:r>
              <a:rPr lang="en-US" dirty="0" smtClean="0"/>
              <a:t>-Martín-Martín, Thelwall. “Google Scholar, Microsoft Academic, Scopus, Dimensions, Web of Science, and OpenCitations’ COCI: a Multidisciplinary Comparison of Coverage via Citations.” Scientometrics, Sept. 2020, pp. 1–36, doi:10.1007/s11192-020-03690-4.</a:t>
            </a:r>
          </a:p>
          <a:p>
            <a:endParaRPr lang="en-US" baseline="0" dirty="0" smtClean="0"/>
          </a:p>
        </p:txBody>
      </p:sp>
      <p:sp>
        <p:nvSpPr>
          <p:cNvPr id="4" name="Slide Number Placeholder 3"/>
          <p:cNvSpPr>
            <a:spLocks noGrp="1"/>
          </p:cNvSpPr>
          <p:nvPr>
            <p:ph type="sldNum" sz="quarter" idx="10"/>
          </p:nvPr>
        </p:nvSpPr>
        <p:spPr/>
        <p:txBody>
          <a:bodyPr/>
          <a:lstStyle/>
          <a:p>
            <a:fld id="{1995F329-3889-8645-AA6B-3C2BA478A30C}" type="slidenum">
              <a:rPr lang="en-US" smtClean="0"/>
              <a:t>27</a:t>
            </a:fld>
            <a:endParaRPr lang="en-US" dirty="0"/>
          </a:p>
        </p:txBody>
      </p:sp>
    </p:spTree>
    <p:extLst>
      <p:ext uri="{BB962C8B-B14F-4D97-AF65-F5344CB8AC3E}">
        <p14:creationId xmlns:p14="http://schemas.microsoft.com/office/powerpoint/2010/main" val="17007843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a:t>
            </a:r>
          </a:p>
          <a:p>
            <a:endParaRPr lang="en-US" dirty="0" smtClean="0"/>
          </a:p>
          <a:p>
            <a:r>
              <a:rPr lang="en-US" dirty="0" smtClean="0"/>
              <a:t>Other</a:t>
            </a:r>
            <a:r>
              <a:rPr lang="en-US" baseline="0" dirty="0" smtClean="0"/>
              <a:t> author-level metrics that we won’t cover in depth today, but you may be interested in are the g-index and  m-quotient.  </a:t>
            </a:r>
          </a:p>
          <a:p>
            <a:endParaRPr lang="en-US" baseline="0" dirty="0" smtClean="0"/>
          </a:p>
          <a:p>
            <a:r>
              <a:rPr lang="en-US" baseline="0" dirty="0" smtClean="0"/>
              <a:t>The G-index was introduced in 2006 by Leo Egghe as an “improvement to the h-index”. </a:t>
            </a:r>
            <a:r>
              <a:rPr lang="en-US" sz="1200" dirty="0" smtClean="0"/>
              <a:t>The g-index is the (unique) largest number such that the top g articles received (together) at least g² citations. </a:t>
            </a:r>
            <a:r>
              <a:rPr lang="en-US" sz="1200" b="0" i="1" kern="1200" dirty="0" smtClean="0">
                <a:solidFill>
                  <a:schemeClr val="tx1"/>
                </a:solidFill>
                <a:effectLst/>
                <a:latin typeface="+mn-lt"/>
                <a:ea typeface="+mn-ea"/>
                <a:cs typeface="+mn-cs"/>
              </a:rPr>
              <a:t>A g-index of 20 means that an academic has published at least 20 articles that </a:t>
            </a:r>
            <a:r>
              <a:rPr lang="en-US" sz="1200" b="1" i="1" kern="1200" dirty="0" smtClean="0">
                <a:solidFill>
                  <a:schemeClr val="tx1"/>
                </a:solidFill>
                <a:effectLst/>
                <a:latin typeface="+mn-lt"/>
                <a:ea typeface="+mn-ea"/>
                <a:cs typeface="+mn-cs"/>
              </a:rPr>
              <a:t>combined</a:t>
            </a:r>
            <a:r>
              <a:rPr lang="en-US" sz="1200" b="0" i="1" kern="1200" dirty="0" smtClean="0">
                <a:solidFill>
                  <a:schemeClr val="tx1"/>
                </a:solidFill>
                <a:effectLst/>
                <a:latin typeface="+mn-lt"/>
                <a:ea typeface="+mn-ea"/>
                <a:cs typeface="+mn-cs"/>
              </a:rPr>
              <a:t> have received at least 400 citations.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T</a:t>
            </a:r>
            <a:r>
              <a:rPr lang="en-US" dirty="0" smtClean="0"/>
              <a:t>he m-quotient, similar to the h-index, was also created</a:t>
            </a:r>
            <a:r>
              <a:rPr lang="en-US" baseline="0" dirty="0" smtClean="0"/>
              <a:t> by Jorge Hirsh. The m-quotient controls for the age of an authors career. It is</a:t>
            </a:r>
            <a:r>
              <a:rPr lang="en-US" sz="1200" dirty="0" smtClean="0"/>
              <a:t> calculated by dividing the h-index by the number of years since the researcher’s first published paper. </a:t>
            </a:r>
          </a:p>
          <a:p>
            <a:endParaRPr lang="en-US" baseline="0" dirty="0" smtClean="0"/>
          </a:p>
          <a:p>
            <a:endParaRPr lang="en-US" dirty="0" smtClean="0"/>
          </a:p>
          <a:p>
            <a:endParaRPr lang="en-US" dirty="0" smtClean="0"/>
          </a:p>
          <a:p>
            <a:r>
              <a:rPr lang="en-US" dirty="0" smtClean="0"/>
              <a:t>References:  </a:t>
            </a:r>
          </a:p>
          <a:p>
            <a:r>
              <a:rPr lang="en-US" dirty="0" smtClean="0"/>
              <a:t>-https://en.wikipedia.org/wiki/Scholar_Indices_and_Impact#m-quotient</a:t>
            </a:r>
          </a:p>
          <a:p>
            <a:r>
              <a:rPr lang="en-US" dirty="0" smtClean="0"/>
              <a:t>-https://harzing.com/popbook/ch1_4_3.htm#:~:text=One%20way%20to%20facilitate%20comparisons,measure%20and%20called%20it%20m</a:t>
            </a:r>
          </a:p>
          <a:p>
            <a:r>
              <a:rPr lang="en-US" dirty="0" smtClean="0"/>
              <a:t>-https://harzing.com/resources/publish-or-perish/tutorial/metrics/h-and-g-index</a:t>
            </a:r>
          </a:p>
          <a:p>
            <a:r>
              <a:rPr lang="en-US" dirty="0" smtClean="0"/>
              <a:t>-Egghe, Leo. “Theory and Practise of the g-Index.” Scientometrics, vol. 69, no. 1, Springer Netherlands, Oct. 2006, pp. 131–52, doi:10.1007/s11192-006-0144-7.</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rPr>
              <a:t>-Hirsch, J. “An Index to Quantify an Individual’s Scientific Research Output.” Proceedings of the National Academy of Sciences - PNAS, vol. 102, no. 46, National Academy of Sciences, Nov. 2005, pp. 16569–72, doi:10.1073/pnas.0507655102.</a:t>
            </a:r>
          </a:p>
          <a:p>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Notes: </a:t>
            </a:r>
            <a:r>
              <a:rPr lang="en-US" sz="1200" b="0" i="1" kern="1200" dirty="0" smtClean="0">
                <a:solidFill>
                  <a:schemeClr val="tx1"/>
                </a:solidFill>
                <a:effectLst/>
                <a:latin typeface="+mn-lt"/>
                <a:ea typeface="+mn-ea"/>
                <a:cs typeface="+mn-cs"/>
              </a:rPr>
              <a:t>[</a:t>
            </a:r>
            <a:r>
              <a:rPr lang="en-US" baseline="0" dirty="0" smtClean="0"/>
              <a:t>The g-index takes into account the citation evolution of the most cited papers over time. </a:t>
            </a:r>
            <a:r>
              <a:rPr lang="en-US" sz="1200" b="0" i="1" kern="1200" dirty="0" smtClean="0">
                <a:solidFill>
                  <a:schemeClr val="tx1"/>
                </a:solidFill>
                <a:effectLst/>
                <a:latin typeface="+mn-lt"/>
                <a:ea typeface="+mn-ea"/>
                <a:cs typeface="+mn-cs"/>
              </a:rPr>
              <a:t>However, unlike the h-index these citations could be generated by only a small number of articles. For instance an academic could have 20 papers, 15 of which have no citations and</a:t>
            </a:r>
            <a:r>
              <a:rPr lang="en-US" sz="1200" b="0" i="1" kern="1200" baseline="0" dirty="0" smtClean="0">
                <a:solidFill>
                  <a:schemeClr val="tx1"/>
                </a:solidFill>
                <a:effectLst/>
                <a:latin typeface="+mn-lt"/>
                <a:ea typeface="+mn-ea"/>
                <a:cs typeface="+mn-cs"/>
              </a:rPr>
              <a:t> </a:t>
            </a:r>
            <a:r>
              <a:rPr lang="en-US" sz="1200" b="0" i="1" kern="1200" dirty="0" smtClean="0">
                <a:solidFill>
                  <a:schemeClr val="tx1"/>
                </a:solidFill>
                <a:effectLst/>
                <a:latin typeface="+mn-lt"/>
                <a:ea typeface="+mn-ea"/>
                <a:cs typeface="+mn-cs"/>
              </a:rPr>
              <a:t>the remaining five having respectively 350, 35, 10, 3 and 2 citations which would have a g-index of 20, but a h-index of 3 (three papers with at least 3 citations each).</a:t>
            </a:r>
            <a:r>
              <a:rPr lang="en-US" sz="1200" b="0" i="1" kern="1200" baseline="0" dirty="0" smtClean="0">
                <a:solidFill>
                  <a:schemeClr val="tx1"/>
                </a:solidFill>
                <a:effectLst/>
                <a:latin typeface="+mn-lt"/>
                <a:ea typeface="+mn-ea"/>
                <a:cs typeface="+mn-cs"/>
              </a:rPr>
              <a:t> </a:t>
            </a:r>
            <a:r>
              <a:rPr lang="en-US" baseline="0" dirty="0" smtClean="0"/>
              <a:t>Calculating the g-index will frequently provide you with higher number than the h-index, however this metric is not widely used and is not readily available in any citation databases that I am aware of.]</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28</a:t>
            </a:fld>
            <a:endParaRPr lang="en-US" dirty="0"/>
          </a:p>
        </p:txBody>
      </p:sp>
    </p:spTree>
    <p:extLst>
      <p:ext uri="{BB962C8B-B14F-4D97-AF65-F5344CB8AC3E}">
        <p14:creationId xmlns:p14="http://schemas.microsoft.com/office/powerpoint/2010/main" val="34192236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Karen – Now we have some quiz questions for you.  If you think you have the answer, please use the chat function in zoom to share with the group.</a:t>
            </a:r>
          </a:p>
          <a:p>
            <a:endParaRPr lang="en-US" baseline="0" dirty="0" smtClean="0"/>
          </a:p>
          <a:p>
            <a:r>
              <a:rPr lang="en-US" baseline="0" dirty="0" smtClean="0"/>
              <a:t>Which of the following situations is a good use of the h-index?</a:t>
            </a:r>
          </a:p>
          <a:p>
            <a:r>
              <a:rPr lang="en-US" baseline="0" dirty="0" smtClean="0"/>
              <a:t>A. Comparing the citation impact of researchers from different fields. (Incorrect:  h-index is not field normalized so you cannot compare across fields)</a:t>
            </a:r>
          </a:p>
          <a:p>
            <a:r>
              <a:rPr lang="en-US" baseline="0" dirty="0" smtClean="0"/>
              <a:t>B. Finding highly cited researchers in a field of interest.</a:t>
            </a:r>
          </a:p>
          <a:p>
            <a:r>
              <a:rPr lang="en-US" baseline="0" dirty="0" smtClean="0"/>
              <a:t>C. Deciding which researcher should receive an award. (Incorrect:  one metric should most likely never be used as a deciding factor for understanding a career)</a:t>
            </a:r>
          </a:p>
          <a:p>
            <a:r>
              <a:rPr lang="en-US" baseline="0" dirty="0" smtClean="0"/>
              <a:t>D. Estimating the broad impact of a researcher’s contributions.</a:t>
            </a:r>
          </a:p>
          <a:p>
            <a:endParaRPr lang="en-US" baseline="0" dirty="0" smtClean="0"/>
          </a:p>
          <a:p>
            <a:r>
              <a:rPr lang="en-US" baseline="0" dirty="0" smtClean="0"/>
              <a:t>Answer: B and D</a:t>
            </a:r>
          </a:p>
          <a:p>
            <a:endParaRPr lang="en-US" dirty="0" smtClean="0"/>
          </a:p>
          <a:p>
            <a:endParaRPr lang="en-US" dirty="0" smtClean="0"/>
          </a:p>
          <a:p>
            <a:endParaRPr lang="en-US" dirty="0" smtClean="0"/>
          </a:p>
          <a:p>
            <a:r>
              <a:rPr lang="en-US" dirty="0" smtClean="0"/>
              <a:t>This slide created by SlideLizard.</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29</a:t>
            </a:fld>
            <a:endParaRPr lang="en-US" dirty="0"/>
          </a:p>
        </p:txBody>
      </p:sp>
    </p:spTree>
    <p:extLst>
      <p:ext uri="{BB962C8B-B14F-4D97-AF65-F5344CB8AC3E}">
        <p14:creationId xmlns:p14="http://schemas.microsoft.com/office/powerpoint/2010/main" val="14484052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Annette – A researcher has five papers with the citation counts noted in the table.  Let’s answer the four questions.</a:t>
            </a:r>
          </a:p>
          <a:p>
            <a:endParaRPr lang="en-US" baseline="0" dirty="0" smtClean="0"/>
          </a:p>
          <a:p>
            <a:r>
              <a:rPr lang="en-US" baseline="0" dirty="0" smtClean="0"/>
              <a:t>Table:</a:t>
            </a:r>
          </a:p>
          <a:p>
            <a:r>
              <a:rPr lang="en-US" baseline="0" dirty="0" smtClean="0"/>
              <a:t>Paper 1 – 11 citations</a:t>
            </a:r>
          </a:p>
          <a:p>
            <a:r>
              <a:rPr lang="en-US" baseline="0" dirty="0" smtClean="0"/>
              <a:t>Paper 2 – 10 citations</a:t>
            </a:r>
          </a:p>
          <a:p>
            <a:r>
              <a:rPr lang="en-US" baseline="0" dirty="0" smtClean="0"/>
              <a:t>Paper 3 – 7 citations</a:t>
            </a:r>
          </a:p>
          <a:p>
            <a:r>
              <a:rPr lang="en-US" baseline="0" dirty="0" smtClean="0"/>
              <a:t>Paper 4 – 3 citations</a:t>
            </a:r>
          </a:p>
          <a:p>
            <a:r>
              <a:rPr lang="en-US" baseline="0" dirty="0" smtClean="0"/>
              <a:t>Paper 5 - 2 citations</a:t>
            </a:r>
          </a:p>
          <a:p>
            <a:r>
              <a:rPr lang="en-US" baseline="0" dirty="0" smtClean="0"/>
              <a:t>1. What is the h-index?   H-index = 3 [How to calculate: An h-index cannot exceed the number of publications an author has. So when we look at this list, we ask – do the five papers each have five or more citations? No.  Are there four papers that have four or more citations?  No.  Are there three papers that have three or more citations?  Yes!  The h-index for this researcher is 3.</a:t>
            </a:r>
          </a:p>
          <a:p>
            <a:r>
              <a:rPr lang="en-US" baseline="0" dirty="0" smtClean="0"/>
              <a:t>2. Which of these papers do NOT contribute to the h-index? Paper number 4 and 5 do NOT contribute to the h-index.</a:t>
            </a:r>
          </a:p>
          <a:p>
            <a:r>
              <a:rPr lang="en-US" baseline="0" dirty="0" smtClean="0"/>
              <a:t>3. Which paper could receive one more citation and my h-index would increase by one?  Paper number 4. There would then be four papers with at least four citations.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4. What is my i10-index?  i10 index = 2.  There are 2 papers with at least 10 citations each. </a:t>
            </a:r>
          </a:p>
          <a:p>
            <a:endParaRPr lang="en-US" baseline="0" dirty="0" smtClean="0"/>
          </a:p>
          <a:p>
            <a:r>
              <a:rPr lang="en-US" baseline="0" dirty="0" smtClean="0"/>
              <a:t>______________________________________________________________________________________________________________________________________</a:t>
            </a:r>
          </a:p>
          <a:p>
            <a:endParaRPr lang="en-US" baseline="0" dirty="0" smtClean="0"/>
          </a:p>
          <a:p>
            <a:r>
              <a:rPr lang="en-US" baseline="0" dirty="0" smtClean="0"/>
              <a:t>Other questions:</a:t>
            </a:r>
          </a:p>
          <a:p>
            <a:endParaRPr lang="en-US" baseline="0" dirty="0" smtClean="0"/>
          </a:p>
          <a:p>
            <a:r>
              <a:rPr lang="en-US" dirty="0" smtClean="0"/>
              <a:t>True or false: Your h-index be higher</a:t>
            </a:r>
            <a:r>
              <a:rPr lang="en-US" baseline="0" dirty="0" smtClean="0"/>
              <a:t> than the number of papers that you have published.  False, your h-index CANNOT be higher than the number of papers you have published.</a:t>
            </a:r>
          </a:p>
          <a:p>
            <a:endParaRPr lang="en-US" baseline="0" dirty="0" smtClean="0"/>
          </a:p>
          <a:p>
            <a:r>
              <a:rPr lang="en-US" baseline="0" dirty="0" smtClean="0"/>
              <a:t>___</a:t>
            </a:r>
          </a:p>
          <a:p>
            <a:r>
              <a:rPr lang="en-US" baseline="0" dirty="0" smtClean="0"/>
              <a:t>Researcher Number 1:</a:t>
            </a:r>
          </a:p>
          <a:p>
            <a:r>
              <a:rPr lang="en-US" baseline="0" dirty="0" smtClean="0"/>
              <a:t>Total publications: 111</a:t>
            </a:r>
          </a:p>
          <a:p>
            <a:r>
              <a:rPr lang="en-US" baseline="0" dirty="0" smtClean="0"/>
              <a:t>Average time since first publication: 20 years</a:t>
            </a:r>
          </a:p>
          <a:p>
            <a:r>
              <a:rPr lang="en-US" baseline="0" dirty="0" smtClean="0"/>
              <a:t>Total citations: 9497</a:t>
            </a:r>
          </a:p>
          <a:p>
            <a:r>
              <a:rPr lang="en-US" baseline="0" dirty="0" smtClean="0"/>
              <a:t>Cites per year: 474.85</a:t>
            </a:r>
          </a:p>
          <a:p>
            <a:r>
              <a:rPr lang="en-US" baseline="0" dirty="0" smtClean="0"/>
              <a:t>Cites per paper:  85.56</a:t>
            </a:r>
          </a:p>
          <a:p>
            <a:r>
              <a:rPr lang="en-US" baseline="0" dirty="0" smtClean="0"/>
              <a:t>Authors per paper:  1.86</a:t>
            </a:r>
          </a:p>
          <a:p>
            <a:r>
              <a:rPr lang="en-US" baseline="0" dirty="0" smtClean="0"/>
              <a:t>H-index: 45</a:t>
            </a:r>
          </a:p>
          <a:p>
            <a:r>
              <a:rPr lang="en-US" baseline="0" dirty="0" smtClean="0"/>
              <a:t>G-index: 97</a:t>
            </a:r>
          </a:p>
          <a:p>
            <a:endParaRPr lang="en-US" baseline="0" dirty="0" smtClean="0"/>
          </a:p>
          <a:p>
            <a:r>
              <a:rPr lang="en-US" baseline="0" dirty="0" smtClean="0"/>
              <a:t>Researcher Number 2:</a:t>
            </a:r>
          </a:p>
          <a:p>
            <a:r>
              <a:rPr lang="en-US" baseline="0" dirty="0" smtClean="0"/>
              <a:t>Total publications: 41</a:t>
            </a:r>
          </a:p>
          <a:p>
            <a:r>
              <a:rPr lang="en-US" baseline="0" dirty="0" smtClean="0"/>
              <a:t>Average time since first publication: 17 years</a:t>
            </a:r>
          </a:p>
          <a:p>
            <a:r>
              <a:rPr lang="en-US" baseline="0" dirty="0" smtClean="0"/>
              <a:t>Total citations: 8304</a:t>
            </a:r>
          </a:p>
          <a:p>
            <a:r>
              <a:rPr lang="en-US" baseline="0" dirty="0" smtClean="0"/>
              <a:t>Cites per year: 488.47</a:t>
            </a:r>
          </a:p>
          <a:p>
            <a:r>
              <a:rPr lang="en-US" baseline="0" dirty="0" smtClean="0"/>
              <a:t>Cites per paper:  202.54</a:t>
            </a:r>
          </a:p>
          <a:p>
            <a:r>
              <a:rPr lang="en-US" baseline="0" dirty="0" smtClean="0"/>
              <a:t>Authors per paper:  3.17</a:t>
            </a:r>
          </a:p>
          <a:p>
            <a:r>
              <a:rPr lang="en-US" baseline="0" dirty="0" smtClean="0"/>
              <a:t>H-index: 26</a:t>
            </a:r>
          </a:p>
          <a:p>
            <a:r>
              <a:rPr lang="en-US" baseline="0" dirty="0" smtClean="0"/>
              <a:t>G-index: 41</a:t>
            </a:r>
          </a:p>
          <a:p>
            <a:endParaRPr lang="en-US" baseline="0" dirty="0" smtClean="0"/>
          </a:p>
          <a:p>
            <a:r>
              <a:rPr lang="en-US" baseline="0" dirty="0" smtClean="0"/>
              <a:t>Which author has more publications that are not contributing to their h-index?  We look at the total number of publications and their h-index, the difference for researcher1 is 66 (59%), the difference for researcher 2 is 15 (37%). Researcher 1.</a:t>
            </a:r>
          </a:p>
          <a:p>
            <a:r>
              <a:rPr lang="en-US" baseline="0" dirty="0" smtClean="0"/>
              <a:t>Which researcher could possibly find it easier to increase their h-index? In theory, in order for one of Researcher 2’s papers to contribute to her h-index, she only has to have a paper reach 27 , where researcher 1 will have to reach 46 citations to increase her h-index.</a:t>
            </a:r>
          </a:p>
          <a:p>
            <a:r>
              <a:rPr lang="en-US" baseline="0" dirty="0" smtClean="0"/>
              <a:t>_____</a:t>
            </a:r>
          </a:p>
          <a:p>
            <a:endParaRPr lang="en-US" baseline="0" dirty="0" smtClean="0"/>
          </a:p>
          <a:p>
            <a:r>
              <a:rPr lang="en-US" baseline="0" dirty="0" smtClean="0"/>
              <a:t>Can you compare the h-index for researchers from two different fields?  No.</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30</a:t>
            </a:fld>
            <a:endParaRPr lang="en-US" dirty="0"/>
          </a:p>
        </p:txBody>
      </p:sp>
    </p:spTree>
    <p:extLst>
      <p:ext uri="{BB962C8B-B14F-4D97-AF65-F5344CB8AC3E}">
        <p14:creationId xmlns:p14="http://schemas.microsoft.com/office/powerpoint/2010/main" val="2888299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Annette</a:t>
            </a:r>
            <a:r>
              <a:rPr lang="en-US" baseline="0" dirty="0" smtClean="0"/>
              <a:t> - </a:t>
            </a:r>
            <a:r>
              <a:rPr lang="en-US" dirty="0" smtClean="0"/>
              <a:t>We will now</a:t>
            </a:r>
            <a:r>
              <a:rPr lang="en-US" baseline="0" dirty="0" smtClean="0"/>
              <a:t> move to discuss a few of the article level metrics. </a:t>
            </a:r>
            <a:r>
              <a:rPr lang="en-US" sz="1200" b="1" i="0" kern="1200" dirty="0" smtClean="0">
                <a:solidFill>
                  <a:schemeClr val="tx1"/>
                </a:solidFill>
                <a:effectLst/>
                <a:latin typeface="+mn-lt"/>
                <a:ea typeface="+mn-ea"/>
                <a:cs typeface="+mn-cs"/>
              </a:rPr>
              <a:t>Article-Level Metrics </a:t>
            </a:r>
            <a:r>
              <a:rPr lang="en-US" sz="1200" b="0" i="0" kern="1200" dirty="0" smtClean="0">
                <a:solidFill>
                  <a:schemeClr val="tx1"/>
                </a:solidFill>
                <a:effectLst/>
                <a:latin typeface="+mn-lt"/>
                <a:ea typeface="+mn-ea"/>
                <a:cs typeface="+mn-cs"/>
              </a:rPr>
              <a:t>quantify the reach and impact of published research – for</a:t>
            </a:r>
            <a:r>
              <a:rPr lang="en-US" sz="1200" b="0" i="0" kern="1200" baseline="0" dirty="0" smtClean="0">
                <a:solidFill>
                  <a:schemeClr val="tx1"/>
                </a:solidFill>
                <a:effectLst/>
                <a:latin typeface="+mn-lt"/>
                <a:ea typeface="+mn-ea"/>
                <a:cs typeface="+mn-cs"/>
              </a:rPr>
              <a:t> each individual output (or averaged across a group of outputs)</a:t>
            </a:r>
            <a:endParaRPr lang="en-US" sz="1200" b="0" i="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1995F329-3889-8645-AA6B-3C2BA478A30C}" type="slidenum">
              <a:rPr lang="en-US" smtClean="0"/>
              <a:t>31</a:t>
            </a:fld>
            <a:endParaRPr lang="en-US" dirty="0"/>
          </a:p>
        </p:txBody>
      </p:sp>
    </p:spTree>
    <p:extLst>
      <p:ext uri="{BB962C8B-B14F-4D97-AF65-F5344CB8AC3E}">
        <p14:creationId xmlns:p14="http://schemas.microsoft.com/office/powerpoint/2010/main" val="22999806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 We will, once again, review the most popular</a:t>
            </a:r>
            <a:r>
              <a:rPr lang="en-US" baseline="0" dirty="0" smtClean="0"/>
              <a:t> metric in this category first – citation count.  A simple metric, the citation count is the number of times an article is cited in other bodies of literature.  </a:t>
            </a:r>
          </a:p>
          <a:p>
            <a:endParaRPr lang="en-US"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effectLst/>
              </a:rPr>
              <a:t>Citation count is a metric that allows you to easily go beyond the number and tell a story about the context of the citations. Citation context describes why and where important ideas </a:t>
            </a:r>
            <a:r>
              <a:rPr lang="en-US" baseline="0" dirty="0" smtClean="0"/>
              <a:t>are spread from a researcher’s original work to subsequent citing works. Researchers can tell the story of why their work is cited; for example, their work was confirmed, corrected, improved, duplicated, or criticized by a citing paper. Researchers can tell the story of where their work is cited; for example, citations in clinical guidelines, policy documents, or legislation indicate societal impact of their work.</a:t>
            </a:r>
          </a:p>
          <a:p>
            <a:endParaRPr lang="en-US" baseline="0" dirty="0" smtClean="0"/>
          </a:p>
          <a:p>
            <a:r>
              <a:rPr lang="en-US" baseline="0" dirty="0" smtClean="0"/>
              <a:t>You can find the citation count in several databases, however the count will change from database to database because the database only knows about the reference lists of the articles it indexes.  In addition, the citation count is not field normalized, therefore citation count for a paper, a group of papers, or an author’s body of work cannot be compared against papers in different fields.  Citations are impacted by the age of the paper, more recently published papers have had less time to accrue citations. Most papers “receive a growing number of citations to arrive at a peak somewhere between two and six years after publication before the citation count decreases, while some receive most of the citations within a year or two, others are cited constantly for a long period, and still others remain unmarked before a sudden wave of citations arrives seven or ten years afterwards. Finally, it is difficult to track citations to unpublished articles such as preprints or white papers, and other items without unique identifiers like DOIs. Northwestern researchers can obtain DOIs and track citation counts for their unpublished scholarly works by uploading them to Digital Hub, our institutional repository.   </a:t>
            </a:r>
          </a:p>
          <a:p>
            <a:endParaRPr lang="en-US" baseline="0" dirty="0" smtClean="0"/>
          </a:p>
          <a:p>
            <a:endParaRPr lang="en-US" baseline="0" dirty="0" smtClean="0"/>
          </a:p>
          <a:p>
            <a:r>
              <a:rPr lang="en-US" baseline="0" dirty="0" smtClean="0"/>
              <a:t>Reference for citation count information:</a:t>
            </a:r>
          </a:p>
          <a:p>
            <a:r>
              <a:rPr lang="en-US" dirty="0" smtClean="0"/>
              <a:t>https://www.sciencedirect.com/science/article/pii/S1751157716300086?via%3Dihub</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32</a:t>
            </a:fld>
            <a:endParaRPr lang="en-US" dirty="0"/>
          </a:p>
        </p:txBody>
      </p:sp>
    </p:spTree>
    <p:extLst>
      <p:ext uri="{BB962C8B-B14F-4D97-AF65-F5344CB8AC3E}">
        <p14:creationId xmlns:p14="http://schemas.microsoft.com/office/powerpoint/2010/main" val="31253727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 When you view</a:t>
            </a:r>
            <a:r>
              <a:rPr lang="en-US" baseline="0" dirty="0" smtClean="0"/>
              <a:t> a document record in Scopus, the citation count can be found in the metrics box. </a:t>
            </a:r>
            <a:r>
              <a:rPr lang="en-US" dirty="0" smtClean="0"/>
              <a:t>The</a:t>
            </a:r>
            <a:r>
              <a:rPr lang="en-US" baseline="0" dirty="0" smtClean="0"/>
              <a:t> review article “Influenza vaccines for the future” that was co-authored by Dr. Fauci has 244 citations in Scopus.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33</a:t>
            </a:fld>
            <a:endParaRPr lang="en-US" dirty="0"/>
          </a:p>
        </p:txBody>
      </p:sp>
    </p:spTree>
    <p:extLst>
      <p:ext uri="{BB962C8B-B14F-4D97-AF65-F5344CB8AC3E}">
        <p14:creationId xmlns:p14="http://schemas.microsoft.com/office/powerpoint/2010/main" val="23315043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 When you review a document record in Web of Science,</a:t>
            </a:r>
            <a:r>
              <a:rPr lang="en-US" baseline="0" dirty="0" smtClean="0"/>
              <a:t> the citation count is noted as times cited. </a:t>
            </a:r>
            <a:r>
              <a:rPr lang="en-US" dirty="0" smtClean="0"/>
              <a:t>That same</a:t>
            </a:r>
            <a:r>
              <a:rPr lang="en-US" baseline="0" dirty="0" smtClean="0"/>
              <a:t> review article has 214 citations in Web of Science.</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34</a:t>
            </a:fld>
            <a:endParaRPr lang="en-US" dirty="0"/>
          </a:p>
        </p:txBody>
      </p:sp>
    </p:spTree>
    <p:extLst>
      <p:ext uri="{BB962C8B-B14F-4D97-AF65-F5344CB8AC3E}">
        <p14:creationId xmlns:p14="http://schemas.microsoft.com/office/powerpoint/2010/main" val="31620558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 Citation counts in Google Scholar</a:t>
            </a:r>
            <a:r>
              <a:rPr lang="en-US" baseline="0" dirty="0" smtClean="0"/>
              <a:t> can be found beneath the search result abstract. Dr. Fauci’s review has </a:t>
            </a:r>
            <a:r>
              <a:rPr lang="en-US" dirty="0" smtClean="0"/>
              <a:t>379 citations in Google</a:t>
            </a:r>
            <a:r>
              <a:rPr lang="en-US" baseline="0" dirty="0" smtClean="0"/>
              <a:t> Scholar.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35</a:t>
            </a:fld>
            <a:endParaRPr lang="en-US" dirty="0"/>
          </a:p>
        </p:txBody>
      </p:sp>
    </p:spTree>
    <p:extLst>
      <p:ext uri="{BB962C8B-B14F-4D97-AF65-F5344CB8AC3E}">
        <p14:creationId xmlns:p14="http://schemas.microsoft.com/office/powerpoint/2010/main" val="20362171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 Using</a:t>
            </a:r>
            <a:r>
              <a:rPr lang="en-US" baseline="0" dirty="0" smtClean="0"/>
              <a:t> the free iCite tool and searching by the PMID allows you to see the citation count for an article.  iCite currently has citation data for papers from 1995 to present,</a:t>
            </a:r>
            <a:r>
              <a:rPr lang="en-US" dirty="0" smtClean="0"/>
              <a:t> but note that papers published in the most recent year (some of which are only a few months old) have not had enough time to accrue a meaningful citation count. The citation counts from iCite</a:t>
            </a:r>
            <a:r>
              <a:rPr lang="en-US" baseline="0" dirty="0" smtClean="0"/>
              <a:t> come from the NIH Open Citation Collection (NIH-OCC), a public access database for biomedical research that is made freely available to the community. This dataset, which has been carefully generated from unrestricted data sources such as MedLine, PubMed Central (PMC), and CrossRef.  </a:t>
            </a:r>
            <a:r>
              <a:rPr lang="en-US" b="1" baseline="0" dirty="0" smtClean="0"/>
              <a:t>CrossRef is a database that indexes data far beyond PubMed and includes 88,958 journals, 1.6M books, and 78K conference proceedings (as of 3/22/2021).  </a:t>
            </a:r>
            <a:r>
              <a:rPr lang="en-US" baseline="0" dirty="0" smtClean="0"/>
              <a:t>iCite </a:t>
            </a:r>
            <a:r>
              <a:rPr lang="en-US" dirty="0" smtClean="0"/>
              <a:t>shows that Dr. Fauci’s</a:t>
            </a:r>
            <a:r>
              <a:rPr lang="en-US" baseline="0" dirty="0" smtClean="0"/>
              <a:t> </a:t>
            </a:r>
            <a:r>
              <a:rPr lang="en-US" dirty="0" smtClean="0"/>
              <a:t>review article has 200 citations</a:t>
            </a:r>
            <a:r>
              <a:rPr lang="en-US" baseline="0" dirty="0" smtClean="0"/>
              <a:t>.</a:t>
            </a:r>
          </a:p>
          <a:p>
            <a:endParaRPr lang="en-US" baseline="0" dirty="0" smtClean="0"/>
          </a:p>
          <a:p>
            <a:endParaRPr lang="en-US" baseline="0" dirty="0" smtClean="0"/>
          </a:p>
          <a:p>
            <a:r>
              <a:rPr lang="en-US" baseline="0" dirty="0" smtClean="0"/>
              <a:t>Should I take that bold statement out?</a:t>
            </a:r>
          </a:p>
          <a:p>
            <a:endParaRPr lang="en-US" baseline="0" dirty="0" smtClean="0"/>
          </a:p>
          <a:p>
            <a:r>
              <a:rPr lang="en-US" baseline="0" dirty="0" smtClean="0"/>
              <a:t>References: </a:t>
            </a:r>
          </a:p>
          <a:p>
            <a:r>
              <a:rPr lang="en-US" baseline="0" dirty="0" smtClean="0"/>
              <a:t>https://icite.od.nih.gov/user_guide?page_id=ug_find_import_export</a:t>
            </a:r>
          </a:p>
          <a:p>
            <a:r>
              <a:rPr lang="en-US" baseline="0" dirty="0" smtClean="0"/>
              <a:t>https://pubmed.ncbi.nlm.nih.gov/31600197/</a:t>
            </a:r>
          </a:p>
          <a:p>
            <a:endParaRPr lang="en-US" baseline="0" dirty="0" smtClean="0"/>
          </a:p>
        </p:txBody>
      </p:sp>
      <p:sp>
        <p:nvSpPr>
          <p:cNvPr id="4" name="Slide Number Placeholder 3"/>
          <p:cNvSpPr>
            <a:spLocks noGrp="1"/>
          </p:cNvSpPr>
          <p:nvPr>
            <p:ph type="sldNum" sz="quarter" idx="10"/>
          </p:nvPr>
        </p:nvSpPr>
        <p:spPr/>
        <p:txBody>
          <a:bodyPr/>
          <a:lstStyle/>
          <a:p>
            <a:fld id="{1995F329-3889-8645-AA6B-3C2BA478A30C}" type="slidenum">
              <a:rPr lang="en-US" smtClean="0"/>
              <a:t>36</a:t>
            </a:fld>
            <a:endParaRPr lang="en-US" dirty="0"/>
          </a:p>
        </p:txBody>
      </p:sp>
    </p:spTree>
    <p:extLst>
      <p:ext uri="{BB962C8B-B14F-4D97-AF65-F5344CB8AC3E}">
        <p14:creationId xmlns:p14="http://schemas.microsoft.com/office/powerpoint/2010/main" val="32444999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a:t>
            </a:r>
            <a:endParaRPr lang="en-US" baseline="0" dirty="0" smtClean="0"/>
          </a:p>
          <a:p>
            <a:endParaRPr lang="en-US" baseline="0" dirty="0" smtClean="0"/>
          </a:p>
          <a:p>
            <a:pPr algn="l"/>
            <a:r>
              <a:rPr lang="en-US" baseline="0" dirty="0" smtClean="0"/>
              <a:t>I can make the statement: "The</a:t>
            </a:r>
            <a:r>
              <a:rPr lang="en-US" sz="1200" i="1" dirty="0" smtClean="0"/>
              <a:t> review article “</a:t>
            </a:r>
            <a:r>
              <a:rPr lang="en-US" sz="1200" dirty="0" smtClean="0"/>
              <a:t>Influenza vaccines for the future” </a:t>
            </a:r>
            <a:r>
              <a:rPr lang="en-US" sz="1200" i="1" dirty="0" smtClean="0"/>
              <a:t>which was co-authored by Dr. Fauci has 244 citations (Scopus).”</a:t>
            </a:r>
          </a:p>
          <a:p>
            <a:pPr algn="l"/>
            <a:r>
              <a:rPr lang="en-US" sz="1200" i="0" dirty="0" smtClean="0"/>
              <a:t>This</a:t>
            </a:r>
            <a:r>
              <a:rPr lang="en-US" sz="1200" i="0" baseline="0" dirty="0" smtClean="0"/>
              <a:t> means there are 244 publications that have used this paper in their reference list since the paper was published in 2010.</a:t>
            </a:r>
            <a:endParaRPr lang="en-US" sz="1200" i="0" dirty="0" smtClean="0"/>
          </a:p>
          <a:p>
            <a:pPr algn="l"/>
            <a:endParaRPr lang="en-US" baseline="0" dirty="0" smtClean="0"/>
          </a:p>
          <a:p>
            <a:r>
              <a:rPr lang="en-US" baseline="0" dirty="0" smtClean="0"/>
              <a:t>Here is something to think about – Self-citations – to include or not to include?  You might be concerned about the optics surrounding self citations. A 2020 study in Scientometrics showed the authors to recognize that -</a:t>
            </a:r>
            <a:r>
              <a:rPr lang="en-US" sz="1200" b="0" i="0" u="none" strike="noStrike" kern="1200" baseline="0" dirty="0" smtClean="0">
                <a:solidFill>
                  <a:schemeClr val="tx1"/>
                </a:solidFill>
              </a:rPr>
              <a:t> A self-citation is used to show progress of one’s own previous work in a new publication. By doing this, not only do the authors show that they are building upon their own previous work, but it is also used to avoid unnecessary increase in length of manuscript by re-introducing the already published work, hence simply referring to the previous work as a self-citation. Both Scopus and Web of Science offer a citation count that can include or exclude self citations of all authors. </a:t>
            </a:r>
          </a:p>
          <a:p>
            <a:endParaRPr lang="en-US" sz="1200" b="0" i="0" u="none" strike="noStrike" kern="1200" baseline="0" dirty="0" smtClean="0">
              <a:solidFill>
                <a:schemeClr val="tx1"/>
              </a:solidFill>
              <a:effectLst/>
            </a:endParaRPr>
          </a:p>
          <a:p>
            <a:endParaRPr lang="en-US" baseline="0" dirty="0" smtClean="0"/>
          </a:p>
          <a:p>
            <a:r>
              <a:rPr lang="en-US" sz="1200" b="0" i="0" u="none" strike="noStrike" kern="1200" baseline="0" dirty="0" smtClean="0">
                <a:solidFill>
                  <a:schemeClr val="tx1"/>
                </a:solidFill>
                <a:effectLst/>
              </a:rPr>
              <a:t>References:</a:t>
            </a:r>
          </a:p>
          <a:p>
            <a:r>
              <a:rPr lang="en-US" sz="1200" kern="1200" dirty="0" smtClean="0">
                <a:solidFill>
                  <a:schemeClr val="tx1"/>
                </a:solidFill>
                <a:effectLst/>
              </a:rPr>
              <a:t>Amjad, Rehmat. “Scientific Impact of an Author and Role of Self-Citations.” Scientometrics, vol. 122, no. 2, Springer, Feb. 2020, pp. 915–32, doi:10.1007/s11192-019-03334-2.</a:t>
            </a:r>
          </a:p>
          <a:p>
            <a:r>
              <a:rPr lang="en-US" sz="1200" kern="1200" dirty="0" smtClean="0">
                <a:solidFill>
                  <a:schemeClr val="tx1"/>
                </a:solidFill>
                <a:effectLst/>
              </a:rPr>
              <a:t>https://journals.sagepub.com/doi/full/10.1177/1094428120969905</a:t>
            </a:r>
          </a:p>
          <a:p>
            <a:r>
              <a:rPr lang="en-US" sz="1200" kern="1200" dirty="0" smtClean="0">
                <a:solidFill>
                  <a:schemeClr val="tx1"/>
                </a:solidFill>
                <a:effectLst/>
              </a:rPr>
              <a:t>https://www.metrics-toolkit.org/citations-articles/</a:t>
            </a:r>
          </a:p>
          <a:p>
            <a:r>
              <a:rPr lang="en-US" sz="1200" kern="1200" dirty="0" smtClean="0">
                <a:solidFill>
                  <a:schemeClr val="tx1"/>
                </a:solidFill>
                <a:effectLst/>
              </a:rPr>
              <a:t>http://www.garfield.library.upenn.edu/essays/V1p188y1962-73.pdf</a:t>
            </a:r>
          </a:p>
          <a:p>
            <a:endParaRPr lang="en-US" sz="1200" kern="1200" dirty="0" smtClean="0">
              <a:solidFill>
                <a:schemeClr val="tx1"/>
              </a:solidFill>
              <a:effectLst/>
            </a:endParaRPr>
          </a:p>
          <a:p>
            <a:endParaRPr lang="en-US" sz="1200" kern="1200" dirty="0" smtClean="0">
              <a:solidFill>
                <a:schemeClr val="tx1"/>
              </a:solidFill>
              <a:effectLst/>
            </a:endParaRPr>
          </a:p>
          <a:p>
            <a:endParaRPr lang="en-US" sz="1200" kern="1200" dirty="0">
              <a:solidFill>
                <a:schemeClr val="tx1"/>
              </a:solidFill>
              <a:effectLst/>
            </a:endParaRPr>
          </a:p>
        </p:txBody>
      </p:sp>
      <p:sp>
        <p:nvSpPr>
          <p:cNvPr id="4" name="Slide Number Placeholder 3"/>
          <p:cNvSpPr>
            <a:spLocks noGrp="1"/>
          </p:cNvSpPr>
          <p:nvPr>
            <p:ph type="sldNum" sz="quarter" idx="10"/>
          </p:nvPr>
        </p:nvSpPr>
        <p:spPr/>
        <p:txBody>
          <a:bodyPr/>
          <a:lstStyle/>
          <a:p>
            <a:fld id="{1995F329-3889-8645-AA6B-3C2BA478A30C}" type="slidenum">
              <a:rPr lang="en-US" smtClean="0"/>
              <a:t>37</a:t>
            </a:fld>
            <a:endParaRPr lang="en-US" dirty="0"/>
          </a:p>
        </p:txBody>
      </p:sp>
    </p:spTree>
    <p:extLst>
      <p:ext uri="{BB962C8B-B14F-4D97-AF65-F5344CB8AC3E}">
        <p14:creationId xmlns:p14="http://schemas.microsoft.com/office/powerpoint/2010/main" val="33228712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The next</a:t>
            </a:r>
            <a:r>
              <a:rPr lang="en-US" baseline="0" dirty="0" smtClean="0"/>
              <a:t> article-level metric is the Field Weighted Citation Impact </a:t>
            </a:r>
            <a:r>
              <a:rPr lang="en-US" sz="1200" b="0" baseline="0" dirty="0" smtClean="0"/>
              <a:t>or</a:t>
            </a:r>
            <a:r>
              <a:rPr lang="en-US" sz="1200" b="0" dirty="0" smtClean="0"/>
              <a:t> FWCI,</a:t>
            </a:r>
            <a:r>
              <a:rPr lang="en-US" sz="1200" b="0" baseline="0" dirty="0" smtClean="0"/>
              <a:t> which can be found in Scopus.  The FWCI is field normalized and </a:t>
            </a:r>
            <a:r>
              <a:rPr lang="en-US" sz="1200" b="0" dirty="0" smtClean="0"/>
              <a:t>was created to facilitate benchmarking of citation performance across groups of different size, disciplinary scope, and age, such as large research</a:t>
            </a:r>
            <a:r>
              <a:rPr lang="en-US" sz="1200" b="0" baseline="0" dirty="0" smtClean="0"/>
              <a:t> </a:t>
            </a:r>
            <a:r>
              <a:rPr lang="en-US" sz="1200" b="0" dirty="0" smtClean="0"/>
              <a:t>groups, institutions, or geographic regions. </a:t>
            </a:r>
            <a:r>
              <a:rPr lang="en-US" sz="1200" b="0" baseline="0" dirty="0" smtClean="0"/>
              <a:t>The FWCI </a:t>
            </a:r>
            <a:r>
              <a:rPr lang="en-US" sz="1200" b="0" dirty="0" smtClean="0"/>
              <a:t>is the ratio of the actual citations received by a document</a:t>
            </a:r>
            <a:r>
              <a:rPr lang="en-US" sz="1200" b="0" baseline="0" dirty="0" smtClean="0"/>
              <a:t> to the average number of citations received by similar documents over a three year window. </a:t>
            </a:r>
            <a:r>
              <a:rPr lang="en-US" sz="1200" b="0" dirty="0" smtClean="0"/>
              <a:t>It is typically presented as an</a:t>
            </a:r>
            <a:r>
              <a:rPr lang="en-US" sz="1200" b="0" baseline="0" dirty="0" smtClean="0"/>
              <a:t> average </a:t>
            </a:r>
            <a:r>
              <a:rPr lang="en-US" sz="1200" b="0" dirty="0" smtClean="0"/>
              <a:t>for a group of papers,</a:t>
            </a:r>
            <a:r>
              <a:rPr lang="en-US" sz="1200" b="0" baseline="0" dirty="0" smtClean="0"/>
              <a:t> </a:t>
            </a:r>
            <a:r>
              <a:rPr lang="en-US" sz="1200" b="0" dirty="0" smtClean="0"/>
              <a:t>but note that this average can be strongly influenced by outliers. </a:t>
            </a:r>
            <a:r>
              <a:rPr lang="en-US" sz="1200" b="0" baseline="0" dirty="0" smtClean="0"/>
              <a:t> </a:t>
            </a:r>
            <a:r>
              <a:rPr lang="en-US" sz="1200" b="0" dirty="0" smtClean="0"/>
              <a:t>The</a:t>
            </a:r>
            <a:r>
              <a:rPr lang="en-US" sz="1200" b="0" baseline="0" dirty="0" smtClean="0"/>
              <a:t> FWCI is</a:t>
            </a:r>
            <a:r>
              <a:rPr lang="en-US" sz="1200" b="0" dirty="0" smtClean="0"/>
              <a:t> dependent upon</a:t>
            </a:r>
            <a:r>
              <a:rPr lang="en-US" sz="1200" b="0" baseline="0" dirty="0" smtClean="0"/>
              <a:t> the field classification system used in Scopus. </a:t>
            </a:r>
            <a:endParaRPr lang="en-US" sz="1200" b="0" dirty="0" smtClean="0"/>
          </a:p>
          <a:p>
            <a:r>
              <a:rPr lang="en-US" sz="1200" b="0" dirty="0" smtClean="0"/>
              <a:t>____________</a:t>
            </a:r>
          </a:p>
          <a:p>
            <a:endParaRPr lang="en-US" sz="1200" b="0" dirty="0" smtClean="0"/>
          </a:p>
          <a:p>
            <a:r>
              <a:rPr lang="en-US" sz="1200" b="0" dirty="0" smtClean="0"/>
              <a:t>Note:</a:t>
            </a:r>
            <a:r>
              <a:rPr lang="en-US" sz="1200" b="0" baseline="0" dirty="0" smtClean="0"/>
              <a:t>  </a:t>
            </a:r>
            <a:r>
              <a:rPr lang="en-US" sz="1200" b="0" dirty="0" smtClean="0"/>
              <a:t>Both the numerator and denominator</a:t>
            </a:r>
            <a:r>
              <a:rPr lang="en-US" sz="1200" b="0" baseline="0" dirty="0" smtClean="0"/>
              <a:t> of the FWCI are limited to three years – the publication year and the following three years.</a:t>
            </a:r>
            <a:endParaRPr lang="en-US" sz="1200" b="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baseline="0" dirty="0" smtClean="0"/>
              <a:t>A similar metric called the Category Normalized Citation Impact, or CNCI, can be found in InCites for Web of Science documents, and it is similarly dependent on the field classification system used in InCites for its calculation (for example, the field Psychology in Scopus will not have the same FWCI as the field Psychology in Web of Science).</a:t>
            </a:r>
            <a:endParaRPr lang="en-US" sz="1200" b="0" dirty="0" smtClean="0"/>
          </a:p>
          <a:p>
            <a:endParaRPr lang="en-US" sz="1200" b="0" dirty="0" smtClean="0"/>
          </a:p>
          <a:p>
            <a:r>
              <a:rPr lang="en-US" sz="1200" b="0" dirty="0" smtClean="0"/>
              <a:t>References: </a:t>
            </a:r>
          </a:p>
          <a:p>
            <a:r>
              <a:rPr lang="en-US" b="0" dirty="0" smtClean="0"/>
              <a:t>-Purkayastha, Palmaro,</a:t>
            </a:r>
            <a:r>
              <a:rPr lang="en-US" b="0" baseline="0" dirty="0" smtClean="0"/>
              <a:t> et.al.</a:t>
            </a:r>
            <a:r>
              <a:rPr lang="en-US" b="0" dirty="0" smtClean="0"/>
              <a:t> “Comparison of Two Article-Level, Field-Independent Citation Metrics: Field-Weighted Citation Impact (FWCI) and Relative Citation Ratio (RCR).” Journal of Informetrics, vol. 13, no. 2, Elsevier Ltd, May 2019, pp. 635–42, doi:10.1016/j.joi.2019.03.012.</a:t>
            </a:r>
          </a:p>
          <a:p>
            <a:r>
              <a:rPr lang="en-US" b="0" dirty="0" smtClean="0"/>
              <a:t>https://www.sciencedirect.com/science/article/pii/S1751157718303559</a:t>
            </a:r>
          </a:p>
          <a:p>
            <a:r>
              <a:rPr lang="en-US" b="0" dirty="0" smtClean="0"/>
              <a:t>-https://arxiv.org/ftp/arxiv/papers/1507/1507.02099.pdf</a:t>
            </a:r>
          </a:p>
          <a:p>
            <a:r>
              <a:rPr lang="en-US" b="0" dirty="0" smtClean="0"/>
              <a:t>-https://elsevier.libguides.com/Scopus/metrics</a:t>
            </a:r>
          </a:p>
          <a:p>
            <a:endParaRPr lang="en-US" b="0" dirty="0" smtClean="0"/>
          </a:p>
          <a:p>
            <a:r>
              <a:rPr lang="en-US" b="0" dirty="0" smtClean="0"/>
              <a:t>Harmonic Mean information:</a:t>
            </a:r>
          </a:p>
          <a:p>
            <a:r>
              <a:rPr lang="en-US" b="0" dirty="0" smtClean="0"/>
              <a:t>-The harmonic mean is appropriate if the data values are ratios of two variables with different measures, called rates</a:t>
            </a:r>
          </a:p>
          <a:p>
            <a:r>
              <a:rPr lang="en-US" b="0" dirty="0" smtClean="0"/>
              <a:t>https://en.wikipedia.org/wiki/Harmonic_mean</a:t>
            </a:r>
          </a:p>
          <a:p>
            <a:endParaRPr lang="en-US" b="0" dirty="0" smtClean="0"/>
          </a:p>
          <a:p>
            <a:r>
              <a:rPr lang="en-US" b="0" dirty="0" smtClean="0"/>
              <a:t>-As an example, let us calculate the harmonic average of 3, 4, and 6:</a:t>
            </a:r>
          </a:p>
          <a:p>
            <a:r>
              <a:rPr lang="en-US" b="0" dirty="0" smtClean="0"/>
              <a:t>There are three numbers, so n = 3</a:t>
            </a:r>
          </a:p>
          <a:p>
            <a:r>
              <a:rPr lang="en-US" b="0" dirty="0" smtClean="0"/>
              <a:t>Let's take the reciprocals: ⅓, ¼, and ⅙</a:t>
            </a:r>
          </a:p>
          <a:p>
            <a:r>
              <a:rPr lang="en-US" b="0" dirty="0" smtClean="0"/>
              <a:t>Hence, we have s = ⅓ + ¼ + ⅙ = ¾ .</a:t>
            </a:r>
          </a:p>
          <a:p>
            <a:r>
              <a:rPr lang="en-US" b="0" dirty="0" smtClean="0"/>
              <a:t>Finally, calculate the harmonic average: n / s = 3 / ¾ = 4</a:t>
            </a:r>
          </a:p>
          <a:p>
            <a:endParaRPr lang="en-US" b="0" dirty="0" smtClean="0"/>
          </a:p>
          <a:p>
            <a:r>
              <a:rPr lang="en-US" b="0" dirty="0" smtClean="0"/>
              <a:t>https://www.omnicalculator.com/math/harmonic-mean</a:t>
            </a:r>
            <a:endParaRPr lang="en-US" b="0" dirty="0"/>
          </a:p>
        </p:txBody>
      </p:sp>
      <p:sp>
        <p:nvSpPr>
          <p:cNvPr id="4" name="Slide Number Placeholder 3"/>
          <p:cNvSpPr>
            <a:spLocks noGrp="1"/>
          </p:cNvSpPr>
          <p:nvPr>
            <p:ph type="sldNum" sz="quarter" idx="10"/>
          </p:nvPr>
        </p:nvSpPr>
        <p:spPr/>
        <p:txBody>
          <a:bodyPr/>
          <a:lstStyle/>
          <a:p>
            <a:fld id="{1995F329-3889-8645-AA6B-3C2BA478A30C}" type="slidenum">
              <a:rPr lang="en-US" smtClean="0"/>
              <a:t>38</a:t>
            </a:fld>
            <a:endParaRPr lang="en-US" dirty="0"/>
          </a:p>
        </p:txBody>
      </p:sp>
    </p:spTree>
    <p:extLst>
      <p:ext uri="{BB962C8B-B14F-4D97-AF65-F5344CB8AC3E}">
        <p14:creationId xmlns:p14="http://schemas.microsoft.com/office/powerpoint/2010/main" val="39388195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smtClean="0"/>
              <a:t>Karen</a:t>
            </a:r>
            <a:r>
              <a:rPr lang="en-US" sz="1200" b="0" baseline="0" dirty="0" smtClean="0"/>
              <a:t> - </a:t>
            </a:r>
            <a:r>
              <a:rPr lang="en-US" sz="1200" b="0" dirty="0" smtClean="0"/>
              <a:t>We can see the FWCI in a</a:t>
            </a:r>
            <a:r>
              <a:rPr lang="en-US" sz="1200" b="0" baseline="0" dirty="0" smtClean="0"/>
              <a:t> document record </a:t>
            </a:r>
            <a:r>
              <a:rPr lang="en-US" sz="1200" b="0" dirty="0" smtClean="0"/>
              <a:t>on the document details</a:t>
            </a:r>
            <a:r>
              <a:rPr lang="en-US" sz="1200" b="0" baseline="0" dirty="0" smtClean="0"/>
              <a:t> page in Scopus. </a:t>
            </a:r>
            <a:r>
              <a:rPr lang="en-US" sz="1200" b="0" dirty="0" smtClean="0"/>
              <a:t>A FWCI of 1 indicates that the document has performed just as expected for the global average. A FWCI of greater than 1 indicates that the document is more cited than expected according to the global average.</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39</a:t>
            </a:fld>
            <a:endParaRPr lang="en-US" dirty="0"/>
          </a:p>
        </p:txBody>
      </p:sp>
    </p:spTree>
    <p:extLst>
      <p:ext uri="{BB962C8B-B14F-4D97-AF65-F5344CB8AC3E}">
        <p14:creationId xmlns:p14="http://schemas.microsoft.com/office/powerpoint/2010/main" val="27645980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Karen </a:t>
            </a:r>
            <a:r>
              <a:rPr lang="en-US" b="0" u="none" dirty="0" smtClean="0">
                <a:solidFill>
                  <a:schemeClr val="tx1"/>
                </a:solidFill>
              </a:rPr>
              <a:t>–  </a:t>
            </a:r>
            <a:r>
              <a:rPr lang="en-US" dirty="0" smtClean="0"/>
              <a:t>Using</a:t>
            </a:r>
            <a:r>
              <a:rPr lang="en-US" baseline="0" dirty="0" smtClean="0"/>
              <a:t> the </a:t>
            </a:r>
            <a:r>
              <a:rPr lang="en-US" baseline="0" dirty="0" err="1" smtClean="0"/>
              <a:t>FWCI</a:t>
            </a:r>
            <a:r>
              <a:rPr lang="en-US" baseline="0" dirty="0" smtClean="0"/>
              <a:t> in practice, I can say: </a:t>
            </a:r>
          </a:p>
          <a:p>
            <a:endParaRPr lang="en-US" b="0" u="none" dirty="0" smtClean="0">
              <a:solidFill>
                <a:schemeClr val="tx1"/>
              </a:solidFill>
            </a:endParaRPr>
          </a:p>
          <a:p>
            <a:endParaRPr lang="en-US" baseline="0" dirty="0" smtClean="0"/>
          </a:p>
          <a:p>
            <a:r>
              <a:rPr lang="en-US" baseline="0" dirty="0" smtClean="0"/>
              <a:t>The </a:t>
            </a:r>
            <a:r>
              <a:rPr lang="en-US" sz="1200" i="1" dirty="0" smtClean="0"/>
              <a:t>2020 editorial, “Covid-19; Navigating the Uncharted”,  by Dr. Fauci has a field weighted citation impact of 157.70, indicating it is 157 times more cited than expected (Scopus)”</a:t>
            </a:r>
          </a:p>
          <a:p>
            <a:r>
              <a:rPr lang="en-US" sz="1200" i="0" dirty="0" smtClean="0"/>
              <a:t>This</a:t>
            </a:r>
            <a:r>
              <a:rPr lang="en-US" sz="1200" i="0" baseline="0" dirty="0" smtClean="0"/>
              <a:t> means that the actual number of citations that Dr. Fauci’s editorial received is significantly higher than the average expected for an editorial published in the same field at the same time. </a:t>
            </a:r>
          </a:p>
          <a:p>
            <a:endParaRPr lang="en-US" baseline="0" dirty="0" smtClean="0"/>
          </a:p>
          <a:p>
            <a:r>
              <a:rPr lang="en-US" b="0" dirty="0" smtClean="0"/>
              <a:t>Because the FWCI is typically presented as an average for a university,</a:t>
            </a:r>
            <a:r>
              <a:rPr lang="en-US" b="0" baseline="0" dirty="0" smtClean="0"/>
              <a:t> or a journal, or another large entity, any outliers have a relatively small affect. However, outliers can strongly affect the average FWCI for a relatively small group of documents like we would see for an individual researcher. Therefore we would use this metric cautiously when evaluating individuals. </a:t>
            </a:r>
          </a:p>
          <a:p>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Reference:</a:t>
            </a:r>
            <a:r>
              <a:rPr lang="en-US" baseline="0" dirty="0" smtClean="0"/>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t>-</a:t>
            </a:r>
            <a:r>
              <a:rPr lang="en-US" sz="1200" dirty="0" smtClean="0"/>
              <a:t>Purkayastha, Palmaro. “Comparison of Two Article-Level, Field-Independent Citation Metrics: Field-Weighted Citation Impact (FWCI) and Relative Citation Ratio (RCR).” Journal of Informetrics, vol. 13, no. 2, Elsevier Ltd, May 2019, pp. 635–42, doi:10.1016/j.joi.2019.03.012.</a:t>
            </a:r>
          </a:p>
          <a:p>
            <a:r>
              <a:rPr lang="en-US" dirty="0" smtClean="0"/>
              <a:t>Metric toolkit</a:t>
            </a:r>
            <a:r>
              <a:rPr lang="en-US" baseline="0" dirty="0" smtClean="0"/>
              <a:t> statement of use case cites this article: https://arxiv.org/ftp/arxiv/papers/1507/1507.02099.pdf</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40</a:t>
            </a:fld>
            <a:endParaRPr lang="en-US" dirty="0"/>
          </a:p>
        </p:txBody>
      </p:sp>
    </p:spTree>
    <p:extLst>
      <p:ext uri="{BB962C8B-B14F-4D97-AF65-F5344CB8AC3E}">
        <p14:creationId xmlns:p14="http://schemas.microsoft.com/office/powerpoint/2010/main" val="17809782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smtClean="0"/>
              <a:t>Annette - Our next article level indicator is</a:t>
            </a:r>
            <a:r>
              <a:rPr lang="en-US" sz="1200" b="0" baseline="0" dirty="0" smtClean="0"/>
              <a:t> the relative citation ratio or RCR</a:t>
            </a:r>
            <a:r>
              <a:rPr lang="en-US" sz="1200" b="0" kern="1200" baseline="0" dirty="0" smtClean="0">
                <a:solidFill>
                  <a:schemeClr val="tx1"/>
                </a:solidFill>
              </a:rPr>
              <a:t>. It </a:t>
            </a:r>
            <a:r>
              <a:rPr lang="en-US" dirty="0" smtClean="0"/>
              <a:t>helps </a:t>
            </a:r>
            <a:r>
              <a:rPr lang="en-US" sz="1200" b="0" i="0" kern="1200" dirty="0" smtClean="0">
                <a:solidFill>
                  <a:schemeClr val="tx1"/>
                </a:solidFill>
                <a:effectLst/>
                <a:latin typeface="+mn-lt"/>
                <a:ea typeface="+mn-ea"/>
                <a:cs typeface="+mn-cs"/>
              </a:rPr>
              <a:t>to understand the relative scholarly influence that a scientific article has had, as compared to other NIH-funded research.</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baseline="0" dirty="0" smtClean="0">
                <a:solidFill>
                  <a:schemeClr val="tx1"/>
                </a:solidFill>
              </a:rPr>
              <a:t>The RCR represents a citation-based measure that is calculated as the cites/year of each paper, normalized to the citations per year received by NIH-funded papers in the same field and year. As that definition would indicate, this metric is directed to speak to the impact of health related research and is found on iCite, the bibliometric tool that is tied to PubMed.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kern="1200" baseline="0" dirty="0" smtClean="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baseline="0" dirty="0" smtClean="0">
                <a:solidFill>
                  <a:schemeClr val="tx1"/>
                </a:solidFill>
              </a:rPr>
              <a:t>Some caveats of the RCR – it is field normalized. The field of the article is based on the co-citation network of that article, that is, all articles that have been cited by articles citing the target article. Since it is benchmarked on NIH funding, it may not be useful outside of the United States.  It is only available on MEDLINE citations from 1995 on, so anything earlier will not have an RCR.  Due to the method of calculation, it is not available for papers published in the last fiscal year</a:t>
            </a:r>
            <a:r>
              <a:rPr lang="en-US" sz="1200" b="0" dirty="0" smtClean="0"/>
              <a:t>, since, in general, not enough time has passed for citation statistics to meaningfully accrue in that time frame. An exception is made for papers with 5 or more citations since publication, as these are deemed to be accruing citations quickly enough for reliable calculations.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Note: The RCR is benchmarked to NIH R01-funded articles such that an RCR value equivalent to 1.0 is at the median for NIH R01-funded articles for that year.</a:t>
            </a:r>
          </a:p>
          <a:p>
            <a:endParaRPr lang="en-US" dirty="0" smtClean="0"/>
          </a:p>
          <a:p>
            <a:r>
              <a:rPr lang="en-US" dirty="0" smtClean="0"/>
              <a:t>References:</a:t>
            </a:r>
            <a:endParaRPr lang="en-US" b="0" dirty="0" smtClean="0"/>
          </a:p>
          <a:p>
            <a:r>
              <a:rPr lang="en-US" b="0" dirty="0" smtClean="0"/>
              <a:t>-Purkayastha, Palmaro. “Comparison of Two Article-Level, Field-Independent Citation Metrics: Field-Weighted Citation Impact (FWCI) and Relative Citation Ratio (RCR).” Journal of Informetrics, vol. 13, no. 2, Elsevier Ltd, May 2019, pp. 635–42, doi:10.1016/j.joi.2019.03.012.</a:t>
            </a:r>
          </a:p>
          <a:p>
            <a:r>
              <a:rPr lang="en-US" dirty="0" smtClean="0"/>
              <a:t>-https://www.ncbi.nlm.nih.gov/pmc/articles/PMC6148595/ - Article by</a:t>
            </a:r>
            <a:r>
              <a:rPr lang="en-US" baseline="0" dirty="0" smtClean="0"/>
              <a:t> Alisa Surkis on RCR</a:t>
            </a:r>
            <a:endParaRPr lang="en-US" dirty="0" smtClean="0"/>
          </a:p>
          <a:p>
            <a:r>
              <a:rPr lang="en-US" dirty="0" smtClean="0"/>
              <a:t>-https://doi.org/10.18131/G3QM76 -</a:t>
            </a:r>
            <a:r>
              <a:rPr lang="en-US" baseline="0" dirty="0" smtClean="0"/>
              <a:t> this is the detailed explanation of how the RCR is calculated</a:t>
            </a:r>
            <a:endParaRPr lang="en-US" dirty="0" smtClean="0"/>
          </a:p>
          <a:p>
            <a:endParaRPr lang="en-US" b="0" dirty="0" smtClean="0"/>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41</a:t>
            </a:fld>
            <a:endParaRPr lang="en-US" dirty="0"/>
          </a:p>
        </p:txBody>
      </p:sp>
    </p:spTree>
    <p:extLst>
      <p:ext uri="{BB962C8B-B14F-4D97-AF65-F5344CB8AC3E}">
        <p14:creationId xmlns:p14="http://schemas.microsoft.com/office/powerpoint/2010/main" val="38796088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 When we look up an article</a:t>
            </a:r>
            <a:r>
              <a:rPr lang="en-US" baseline="0" dirty="0" smtClean="0"/>
              <a:t> in iCite, we can search by author name, title, or MeSH keyword.  We can also search a group of documents by inputting a list of their PMIDs.</a:t>
            </a:r>
          </a:p>
          <a:p>
            <a:endParaRPr lang="en-US" baseline="0" dirty="0" smtClean="0"/>
          </a:p>
          <a:p>
            <a:r>
              <a:rPr lang="en-US" baseline="0" dirty="0" smtClean="0"/>
              <a:t>Here we can see the results from a search of Dr. Fauci’s 2018 article about a universal flu vaccine.  The RCR is noted to be 20.74 – as stated previously </a:t>
            </a:r>
            <a:r>
              <a:rPr lang="en-US" dirty="0" smtClean="0"/>
              <a:t>NIH-funded papers are the benchmark for RCR: Any paper with RCR 1.0 has</a:t>
            </a:r>
            <a:r>
              <a:rPr lang="en-US" baseline="0" dirty="0" smtClean="0"/>
              <a:t> an </a:t>
            </a:r>
            <a:r>
              <a:rPr lang="en-US" dirty="0" smtClean="0"/>
              <a:t>RCR higher than 50% of NIH-funded papers. </a:t>
            </a:r>
          </a:p>
          <a:p>
            <a:endParaRPr lang="en-US" dirty="0" smtClean="0"/>
          </a:p>
          <a:p>
            <a:r>
              <a:rPr lang="en-US" dirty="0" smtClean="0"/>
              <a:t>Metric</a:t>
            </a:r>
            <a:r>
              <a:rPr lang="en-US" baseline="0" dirty="0" smtClean="0"/>
              <a:t> comparisons for this article:</a:t>
            </a:r>
          </a:p>
          <a:p>
            <a:r>
              <a:rPr lang="en-US" dirty="0" smtClean="0"/>
              <a:t>iCite</a:t>
            </a:r>
            <a:r>
              <a:rPr lang="en-US" baseline="0" dirty="0" smtClean="0"/>
              <a:t> citation count 165 – current RCR 19.31 - </a:t>
            </a:r>
            <a:r>
              <a:rPr lang="en-US" dirty="0" smtClean="0"/>
              <a:t>FWCI is 20.46 (Scopus times</a:t>
            </a:r>
            <a:r>
              <a:rPr lang="en-US" baseline="0" dirty="0" smtClean="0"/>
              <a:t> cited 172)</a:t>
            </a:r>
            <a:r>
              <a:rPr lang="en-US" dirty="0" smtClean="0"/>
              <a:t>.  CNCI is 18.85</a:t>
            </a:r>
            <a:r>
              <a:rPr lang="en-US" baseline="0" dirty="0" smtClean="0"/>
              <a:t> (WOS times cited 151) on 3/23/2021</a:t>
            </a:r>
            <a:endParaRPr lang="en-US" dirty="0" smtClean="0"/>
          </a:p>
          <a:p>
            <a:endParaRPr lang="en-US" dirty="0" smtClean="0"/>
          </a:p>
          <a:p>
            <a:r>
              <a:rPr lang="en-US" dirty="0" smtClean="0"/>
              <a:t>Notes: Information</a:t>
            </a:r>
            <a:r>
              <a:rPr lang="en-US" baseline="0" dirty="0" smtClean="0"/>
              <a:t> about Dr. Fauci article:</a:t>
            </a:r>
          </a:p>
          <a:p>
            <a:r>
              <a:rPr lang="en-US" baseline="0" dirty="0" smtClean="0"/>
              <a:t>Citation: Erbelding EJ, Post DJ, Stemmy EJ, Roberts PC, Augustine AD, Ferguson S, Paules CI, Graham BS, Fauci AS. A universal influenza vaccine: The strategic plan for the national institute of allergy and infectious diseases. J Infect Dis [Internet]. 2018;218(3):347-54.</a:t>
            </a:r>
          </a:p>
          <a:p>
            <a:r>
              <a:rPr lang="en-US" dirty="0" smtClean="0"/>
              <a:t>DOI: 10.1093/infdis/jiy103 - https://doi.org/10.1093/infdis/jiy103</a:t>
            </a:r>
          </a:p>
          <a:p>
            <a:r>
              <a:rPr lang="en-US" dirty="0" smtClean="0"/>
              <a:t>Title: A universal influenza vaccine: The strategic plan for the national institute of allergy and infectious diseases</a:t>
            </a:r>
          </a:p>
          <a:p>
            <a:r>
              <a:rPr lang="en-US" dirty="0" smtClean="0"/>
              <a:t>PMID</a:t>
            </a:r>
            <a:r>
              <a:rPr lang="en-US" baseline="0" dirty="0" smtClean="0"/>
              <a:t> 29506129</a:t>
            </a:r>
          </a:p>
          <a:p>
            <a:r>
              <a:rPr lang="en-US" dirty="0" smtClean="0"/>
              <a:t> </a:t>
            </a:r>
          </a:p>
          <a:p>
            <a:endParaRPr lang="en-US" dirty="0" smtClean="0"/>
          </a:p>
          <a:p>
            <a:r>
              <a:rPr lang="en-US" dirty="0" smtClean="0"/>
              <a:t>Reference:</a:t>
            </a:r>
            <a:r>
              <a:rPr lang="en-US" baseline="0" dirty="0" smtClean="0"/>
              <a:t> https://icite.od.nih.gov/stats</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42</a:t>
            </a:fld>
            <a:endParaRPr lang="en-US" dirty="0"/>
          </a:p>
        </p:txBody>
      </p:sp>
    </p:spTree>
    <p:extLst>
      <p:ext uri="{BB962C8B-B14F-4D97-AF65-F5344CB8AC3E}">
        <p14:creationId xmlns:p14="http://schemas.microsoft.com/office/powerpoint/2010/main" val="36674319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 This indicator</a:t>
            </a:r>
            <a:endParaRPr lang="en-US" baseline="0" dirty="0" smtClean="0"/>
          </a:p>
          <a:p>
            <a:r>
              <a:rPr lang="en-US" baseline="0" dirty="0" smtClean="0"/>
              <a:t>I can make the statement: </a:t>
            </a:r>
            <a:r>
              <a:rPr lang="en-US" sz="1200" i="1" dirty="0" smtClean="0"/>
              <a:t>This 2020 article by Dr. Fauci has a relative citation ratio of 20.74, indicating it has been cited 20x more than expected when compared to other NIH funded work (iCite). </a:t>
            </a:r>
          </a:p>
          <a:p>
            <a:endParaRPr lang="en-US" sz="1200" i="1" dirty="0" smtClean="0"/>
          </a:p>
          <a:p>
            <a:r>
              <a:rPr lang="en-US" sz="1200" i="0" dirty="0" smtClean="0"/>
              <a:t>This</a:t>
            </a:r>
            <a:r>
              <a:rPr lang="en-US" sz="1200" i="0" baseline="0" dirty="0" smtClean="0"/>
              <a:t> means the actual number of citations that Dr. Fauci’s article received is significantly higher than the average expected for a similar document published by funded NIH researchers at the same time. </a:t>
            </a:r>
            <a:endParaRPr lang="en-US" sz="1200" i="0" dirty="0" smtClean="0"/>
          </a:p>
          <a:p>
            <a:endParaRPr lang="en-US" baseline="0" dirty="0" smtClean="0"/>
          </a:p>
          <a:p>
            <a:r>
              <a:rPr lang="en-US" baseline="0" dirty="0" smtClean="0"/>
              <a:t>Here is something to think about:  When applying for funding from the NIH, consider inclusion of the RCR when discussing your work in the application as it has the potential to be a particularly compelling metric among users focused on NIH funding as a primary measure of impact.</a:t>
            </a:r>
          </a:p>
          <a:p>
            <a:endParaRPr lang="en-US" baseline="0" dirty="0" smtClean="0"/>
          </a:p>
          <a:p>
            <a:r>
              <a:rPr lang="en-US" baseline="0" dirty="0" smtClean="0"/>
              <a:t>_________</a:t>
            </a:r>
          </a:p>
          <a:p>
            <a:endParaRPr lang="en-US" baseline="0" dirty="0" smtClean="0"/>
          </a:p>
          <a:p>
            <a:r>
              <a:rPr lang="en-US" baseline="0" dirty="0" smtClean="0"/>
              <a:t>Note: </a:t>
            </a:r>
            <a:r>
              <a:rPr lang="en-US" sz="1200" b="0" i="0" kern="1200" dirty="0" smtClean="0">
                <a:solidFill>
                  <a:schemeClr val="tx1"/>
                </a:solidFill>
                <a:effectLst/>
                <a:latin typeface="+mn-lt"/>
                <a:ea typeface="+mn-ea"/>
                <a:cs typeface="+mn-cs"/>
              </a:rPr>
              <a:t>The NIH </a:t>
            </a:r>
            <a:r>
              <a:rPr lang="en-US" sz="1200" b="0" i="0" u="none" strike="noStrike" kern="1200" dirty="0" smtClean="0">
                <a:solidFill>
                  <a:schemeClr val="tx1"/>
                </a:solidFill>
                <a:effectLst/>
                <a:latin typeface="+mn-lt"/>
                <a:ea typeface="+mn-ea"/>
                <a:cs typeface="+mn-cs"/>
                <a:hlinkClick r:id="rId3" tooltip="Mollie Bloudoff-Indelicato (2015). NIH metric that assesses article impact stirs debate. Nature. doi:10.1038/nature.2015.18734"/>
              </a:rPr>
              <a:t>reportedly</a:t>
            </a:r>
            <a:r>
              <a:rPr lang="en-US" sz="1200" b="0" i="0" kern="1200" dirty="0" smtClean="0">
                <a:solidFill>
                  <a:schemeClr val="tx1"/>
                </a:solidFill>
                <a:effectLst/>
                <a:latin typeface="+mn-lt"/>
                <a:ea typeface="+mn-ea"/>
                <a:cs typeface="+mn-cs"/>
              </a:rPr>
              <a:t> uses the RCR for strategic planning and the evaluation of funded research, as a supplement to expert judgement. (per the Metrics Toolkit.)</a:t>
            </a:r>
            <a:endParaRPr lang="en-US" baseline="0" dirty="0" smtClean="0"/>
          </a:p>
          <a:p>
            <a:endParaRPr lang="en-US" baseline="0" dirty="0" smtClean="0"/>
          </a:p>
          <a:p>
            <a:r>
              <a:rPr lang="en-US" dirty="0" smtClean="0"/>
              <a:t>iCite</a:t>
            </a:r>
            <a:r>
              <a:rPr lang="en-US" baseline="0" dirty="0" smtClean="0"/>
              <a:t> citation count 165 – current RCR 19.31 - </a:t>
            </a:r>
            <a:r>
              <a:rPr lang="en-US" dirty="0" smtClean="0"/>
              <a:t>FWCI is 20.46 (Scopus times</a:t>
            </a:r>
            <a:r>
              <a:rPr lang="en-US" baseline="0" dirty="0" smtClean="0"/>
              <a:t> cited 172)</a:t>
            </a:r>
            <a:r>
              <a:rPr lang="en-US" dirty="0" smtClean="0"/>
              <a:t>.  CNCI is 18.85</a:t>
            </a:r>
            <a:r>
              <a:rPr lang="en-US" baseline="0" dirty="0" smtClean="0"/>
              <a:t> (WOS times cited 151) on 3/23/2021</a:t>
            </a:r>
            <a:endParaRPr lang="en-US" dirty="0" smtClean="0"/>
          </a:p>
          <a:p>
            <a:endParaRPr lang="en-US" dirty="0" smtClean="0"/>
          </a:p>
          <a:p>
            <a:r>
              <a:rPr lang="en-US" dirty="0" smtClean="0"/>
              <a:t>Notes: Information</a:t>
            </a:r>
            <a:r>
              <a:rPr lang="en-US" baseline="0" dirty="0" smtClean="0"/>
              <a:t> about Dr. Fauci article:</a:t>
            </a:r>
          </a:p>
          <a:p>
            <a:r>
              <a:rPr lang="en-US" baseline="0" dirty="0" smtClean="0"/>
              <a:t>Citation: Erbelding EJ, Post DJ, Stemmy EJ, Roberts PC, Augustine AD, Ferguson S, Paules CI, Graham BS, Fauci AS. A universal influenza vaccine: The strategic plan for the national institute of allergy and infectious diseases. J Infect Dis [Internet]. 2018;218(3):347-54.</a:t>
            </a:r>
          </a:p>
          <a:p>
            <a:r>
              <a:rPr lang="en-US" dirty="0" smtClean="0"/>
              <a:t>DOI: 10.1093/infdis/jiy103 - https://doi.org/10.1093/infdis/jiy103</a:t>
            </a:r>
          </a:p>
          <a:p>
            <a:r>
              <a:rPr lang="en-US" dirty="0" smtClean="0"/>
              <a:t>Title: A universal influenza vaccine: The strategic plan for the national institute of allergy and infectious diseases</a:t>
            </a:r>
          </a:p>
          <a:p>
            <a:r>
              <a:rPr lang="en-US" dirty="0" smtClean="0"/>
              <a:t>PMID</a:t>
            </a:r>
            <a:r>
              <a:rPr lang="en-US" baseline="0" dirty="0" smtClean="0"/>
              <a:t> 29506129</a:t>
            </a:r>
          </a:p>
          <a:p>
            <a:endParaRPr lang="en-US" baseline="0" dirty="0" smtClean="0"/>
          </a:p>
          <a:p>
            <a:endParaRPr lang="en-US" baseline="0" dirty="0" smtClean="0"/>
          </a:p>
          <a:p>
            <a:r>
              <a:rPr lang="en-US" baseline="0" dirty="0" smtClean="0"/>
              <a:t>Reference:</a:t>
            </a:r>
          </a:p>
          <a:p>
            <a:r>
              <a:rPr lang="en-US" dirty="0" smtClean="0"/>
              <a:t>-Surkis, Spore. “The Relative Citation Ratio: What Is It and Why Should Medical Librarians Care?” Journal of the Medical Library Association, vol. 106, no. 4, Medical Library Association, Oct. 2018, pp. 508–13, doi:10.5195/jmla.2018.499.</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43</a:t>
            </a:fld>
            <a:endParaRPr lang="en-US" dirty="0"/>
          </a:p>
        </p:txBody>
      </p:sp>
    </p:spTree>
    <p:extLst>
      <p:ext uri="{BB962C8B-B14F-4D97-AF65-F5344CB8AC3E}">
        <p14:creationId xmlns:p14="http://schemas.microsoft.com/office/powerpoint/2010/main" val="39460082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Karen</a:t>
            </a:r>
            <a:r>
              <a:rPr lang="en-US" baseline="0" dirty="0" smtClean="0"/>
              <a:t> –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Altmetrics are data that can explain both the volume and nature of attention that research receives online. Complementary</a:t>
            </a:r>
            <a:r>
              <a:rPr lang="en-US" sz="1200" b="0" i="0" kern="1200" baseline="0" dirty="0" smtClean="0">
                <a:solidFill>
                  <a:schemeClr val="tx1"/>
                </a:solidFill>
                <a:effectLst/>
                <a:latin typeface="+mn-lt"/>
                <a:ea typeface="+mn-ea"/>
                <a:cs typeface="+mn-cs"/>
              </a:rPr>
              <a:t> to citation-based metrics, a</a:t>
            </a:r>
            <a:r>
              <a:rPr lang="en-US" sz="1200" b="0" i="0" kern="1200" dirty="0" smtClean="0">
                <a:solidFill>
                  <a:schemeClr val="tx1"/>
                </a:solidFill>
                <a:effectLst/>
                <a:latin typeface="+mn-lt"/>
                <a:ea typeface="+mn-ea"/>
                <a:cs typeface="+mn-cs"/>
              </a:rPr>
              <a:t>ltmetrics can measure how people have shared or engaged with an</a:t>
            </a:r>
            <a:r>
              <a:rPr lang="en-US" sz="1200" b="0" i="0" kern="1200" baseline="0" dirty="0" smtClean="0">
                <a:solidFill>
                  <a:schemeClr val="tx1"/>
                </a:solidFill>
                <a:effectLst/>
                <a:latin typeface="+mn-lt"/>
                <a:ea typeface="+mn-ea"/>
                <a:cs typeface="+mn-cs"/>
              </a:rPr>
              <a:t> article, a book, a dataset, or other </a:t>
            </a:r>
            <a:r>
              <a:rPr lang="en-US" sz="1200" b="0" i="0" kern="1200" dirty="0" smtClean="0">
                <a:solidFill>
                  <a:schemeClr val="tx1"/>
                </a:solidFill>
                <a:effectLst/>
                <a:latin typeface="+mn-lt"/>
                <a:ea typeface="+mn-ea"/>
                <a:cs typeface="+mn-cs"/>
              </a:rPr>
              <a:t>scholarly output</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Examples of attention include mentions on Twitter or in the mainstream media,</a:t>
            </a:r>
            <a:r>
              <a:rPr lang="en-US" sz="1200" b="0" i="0" kern="1200" baseline="0" dirty="0" smtClean="0">
                <a:solidFill>
                  <a:schemeClr val="tx1"/>
                </a:solidFill>
                <a:effectLst/>
                <a:latin typeface="+mn-lt"/>
                <a:ea typeface="+mn-ea"/>
                <a:cs typeface="+mn-cs"/>
              </a:rPr>
              <a:t> Facebook posts or citations in policy documents</a:t>
            </a:r>
            <a:r>
              <a:rPr lang="en-US" sz="1200" b="0" i="0" kern="1200" dirty="0" smtClean="0">
                <a:solidFill>
                  <a:schemeClr val="tx1"/>
                </a:solidFill>
                <a:effectLst/>
                <a:latin typeface="+mn-lt"/>
                <a:ea typeface="+mn-ea"/>
                <a:cs typeface="+mn-cs"/>
              </a:rPr>
              <a:t>. The</a:t>
            </a:r>
            <a:r>
              <a:rPr lang="en-US" sz="1200" b="0" i="0" kern="1200" baseline="0" dirty="0" smtClean="0">
                <a:solidFill>
                  <a:schemeClr val="tx1"/>
                </a:solidFill>
                <a:effectLst/>
                <a:latin typeface="+mn-lt"/>
                <a:ea typeface="+mn-ea"/>
                <a:cs typeface="+mn-cs"/>
              </a:rPr>
              <a:t> Altmetric Attention Score is a metric provided by a company called Altmetric.  It </a:t>
            </a:r>
            <a:r>
              <a:rPr lang="en-US" b="0" dirty="0" smtClean="0">
                <a:effectLst/>
              </a:rPr>
              <a:t>is best used by individual researchers to understand the overall volume of attention that research has received online. </a:t>
            </a:r>
            <a:r>
              <a:rPr lang="en-US" b="0" baseline="0" dirty="0" smtClean="0">
                <a:effectLst/>
              </a:rPr>
              <a:t> </a:t>
            </a:r>
            <a:r>
              <a:rPr lang="en-US" sz="1200" b="0" i="0" kern="1200" baseline="0" dirty="0" smtClean="0">
                <a:solidFill>
                  <a:schemeClr val="tx1"/>
                </a:solidFill>
                <a:effectLst/>
                <a:latin typeface="+mn-lt"/>
                <a:ea typeface="+mn-ea"/>
                <a:cs typeface="+mn-cs"/>
              </a:rPr>
              <a:t>The score is a </a:t>
            </a:r>
            <a:r>
              <a:rPr lang="en-US" sz="1200" b="0" i="0" kern="1200" dirty="0" smtClean="0">
                <a:solidFill>
                  <a:schemeClr val="tx1"/>
                </a:solidFill>
                <a:effectLst/>
                <a:latin typeface="+mn-lt"/>
                <a:ea typeface="+mn-ea"/>
                <a:cs typeface="+mn-cs"/>
              </a:rPr>
              <a:t>weighted approximation of all the attention picked up by Altmetric for a research output,</a:t>
            </a:r>
            <a:r>
              <a:rPr lang="en-US" sz="1200" b="0" i="0" kern="1200" baseline="0" dirty="0" smtClean="0">
                <a:solidFill>
                  <a:schemeClr val="tx1"/>
                </a:solidFill>
                <a:effectLst/>
                <a:latin typeface="+mn-lt"/>
                <a:ea typeface="+mn-ea"/>
                <a:cs typeface="+mn-cs"/>
              </a:rPr>
              <a:t> so it is </a:t>
            </a:r>
            <a:r>
              <a:rPr lang="en-US" sz="1200" b="0" i="0" kern="1200" dirty="0" smtClean="0">
                <a:solidFill>
                  <a:schemeClr val="tx1"/>
                </a:solidFill>
                <a:effectLst/>
                <a:latin typeface="+mn-lt"/>
                <a:ea typeface="+mn-ea"/>
                <a:cs typeface="+mn-cs"/>
              </a:rPr>
              <a:t>not a raw total of the number of mentions.  The Altmetric Attention Score is made</a:t>
            </a:r>
            <a:r>
              <a:rPr lang="en-US" sz="1200" b="0" i="0" kern="1200" baseline="0" dirty="0" smtClean="0">
                <a:solidFill>
                  <a:schemeClr val="tx1"/>
                </a:solidFill>
                <a:effectLst/>
                <a:latin typeface="+mn-lt"/>
                <a:ea typeface="+mn-ea"/>
                <a:cs typeface="+mn-cs"/>
              </a:rPr>
              <a:t> available via </a:t>
            </a:r>
            <a:r>
              <a:rPr lang="en-US" baseline="0" dirty="0" smtClean="0"/>
              <a:t>free browser plug-in called the Altmetric Bookmarklet</a:t>
            </a:r>
            <a:r>
              <a:rPr lang="en-US" sz="1200" b="0" i="0" kern="1200" baseline="0" dirty="0" smtClean="0">
                <a:solidFill>
                  <a:schemeClr val="tx1"/>
                </a:solidFill>
                <a:effectLst/>
                <a:latin typeface="+mn-lt"/>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A few caveats about the Altmetric Attention Score is that it can increase or decrease over time as attention-related items, such as news stories or tweets, are added or removed from the World Wide Web.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endParaRPr lang="en-US" baseline="0" dirty="0" smtClean="0"/>
          </a:p>
          <a:p>
            <a:r>
              <a:rPr lang="en-US" baseline="0" dirty="0" smtClean="0"/>
              <a:t>Resource: </a:t>
            </a:r>
          </a:p>
          <a:p>
            <a:r>
              <a:rPr lang="en-US" baseline="0" dirty="0" smtClean="0"/>
              <a:t>https://help.altmetric.com/support/solutions/articles/6000233311-how-is-the-altmetric-attention-score-calculated-</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https://www.altmetric.com/about-our-data/the-donut-and-score/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Reference for all of the below:  https://www.altmetric.com/about-our-data/the-donut-and-score/</a:t>
            </a:r>
          </a:p>
          <a:p>
            <a:r>
              <a:rPr lang="en-US" dirty="0" smtClean="0"/>
              <a:t>Volume – The score for an article rises as more people mention it. We only count 1 mention from each person per source, so if</a:t>
            </a:r>
            <a:r>
              <a:rPr lang="en-US" baseline="0" dirty="0" smtClean="0"/>
              <a:t> you tweet about the same paper more than once, Altmetric will ignore everything but the first.</a:t>
            </a:r>
          </a:p>
          <a:p>
            <a:r>
              <a:rPr lang="en-US" baseline="0" dirty="0" smtClean="0"/>
              <a:t>Sources – Each category of mention contributes a different base amount to the final score.  For example, a newspaper article contributes more than a blog post which contributes more than a tweet.</a:t>
            </a:r>
          </a:p>
          <a:p>
            <a:r>
              <a:rPr lang="en-US" baseline="0" dirty="0" smtClean="0"/>
              <a:t>Authors – We look at how often the author of each mention talks about scholarly articles, at whether or not there’s any bias towards a particular journal or publisher and at who the audience is. For example, a doctor sharing a link with other doctors counts for far more than a journal account pushing the same link out automatically.</a:t>
            </a:r>
          </a:p>
          <a:p>
            <a:endParaRPr lang="en-US" baseline="0" dirty="0" smtClean="0"/>
          </a:p>
          <a:p>
            <a:r>
              <a:rPr lang="en-US" baseline="0" dirty="0" smtClean="0"/>
              <a:t>From time to time you might notice that the Altmetric Attention Score for your paper fluctuates, or goes down. This can happen when the original author of the mentions deletes their post when we remove posts which have been flagged as spam, or occasionally when we add new sources so need to re-weight our scoring algorithm.</a:t>
            </a:r>
          </a:p>
          <a:p>
            <a:endParaRPr lang="en-US" baseline="0" dirty="0" smtClean="0"/>
          </a:p>
          <a:p>
            <a:r>
              <a:rPr lang="en-US" baseline="0" dirty="0" smtClean="0"/>
              <a:t>It’s also important to note that Mendeley readers, Dimensions citation counts and CiteULike bookmarks do not count towards the score – this is because we can’t show you the full details of who is actually making the mention or reference. It’s our policy that any mentions that count towards the score must be completely transparent and fully visible on the Altmetric details page.</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44</a:t>
            </a:fld>
            <a:endParaRPr lang="en-US" dirty="0"/>
          </a:p>
        </p:txBody>
      </p:sp>
    </p:spTree>
    <p:extLst>
      <p:ext uri="{BB962C8B-B14F-4D97-AF65-F5344CB8AC3E}">
        <p14:creationId xmlns:p14="http://schemas.microsoft.com/office/powerpoint/2010/main" val="11010970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A quick note about alt</a:t>
            </a:r>
            <a:r>
              <a:rPr lang="en-US" baseline="0" dirty="0" smtClean="0"/>
              <a:t> metrics, also known as alternative metrics,  b</a:t>
            </a:r>
            <a:r>
              <a:rPr lang="en-US" sz="1200" b="0" i="0" u="none" strike="noStrike" kern="1200" baseline="0" dirty="0" smtClean="0">
                <a:solidFill>
                  <a:schemeClr val="tx1"/>
                </a:solidFill>
              </a:rPr>
              <a:t>ecause scholarly outputs can receive attention fairly quickly after publication, alternative metrics can tell a more immediate story of impact when compared to bibliometrics. </a:t>
            </a:r>
            <a:r>
              <a:rPr lang="en-US" baseline="0" dirty="0" smtClean="0"/>
              <a:t>Aggregator companies, like Altmetric and PlumX, collect</a:t>
            </a:r>
            <a:r>
              <a:rPr lang="en-US" sz="1200" b="0" i="0" u="none" strike="noStrike" kern="1200" baseline="0" dirty="0" smtClean="0">
                <a:solidFill>
                  <a:schemeClr val="tx1"/>
                </a:solidFill>
              </a:rPr>
              <a:t> mentions and citations in blogs, Wikipedia, Twitter, Facebook, or reader counts on social reference managers like Mendeley and bookmarking platforms like CiteULike.</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45</a:t>
            </a:fld>
            <a:endParaRPr lang="en-US" dirty="0"/>
          </a:p>
        </p:txBody>
      </p:sp>
    </p:spTree>
    <p:extLst>
      <p:ext uri="{BB962C8B-B14F-4D97-AF65-F5344CB8AC3E}">
        <p14:creationId xmlns:p14="http://schemas.microsoft.com/office/powerpoint/2010/main" val="28781940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When I view this Dr.</a:t>
            </a:r>
            <a:r>
              <a:rPr lang="en-US" baseline="0" dirty="0" smtClean="0"/>
              <a:t> Fauci article on the publisher website and click on the bookmarklet that is installed in my browser toolbar, the Altmetric Attention score and donut appears on the screen. </a:t>
            </a:r>
          </a:p>
          <a:p>
            <a:endParaRPr lang="en-US" baseline="0" dirty="0" smtClean="0"/>
          </a:p>
          <a:p>
            <a:r>
              <a:rPr lang="en-US" baseline="0" dirty="0" smtClean="0"/>
              <a:t>________________________________________________________________________________________</a:t>
            </a:r>
          </a:p>
          <a:p>
            <a:endParaRPr lang="en-US" baseline="0" dirty="0" smtClean="0"/>
          </a:p>
          <a:p>
            <a:r>
              <a:rPr lang="en-US" baseline="0" dirty="0" smtClean="0"/>
              <a:t>FYI – Where the bookmarklet works per https://www.altmetric.com/products/free-tools/bookmarklet/</a:t>
            </a:r>
          </a:p>
          <a:p>
            <a:endParaRPr lang="en-US"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The Bookmarklet only works on PubMed, arXiv or pages containing a DOI with Google Scholar friendly citation metadata</a:t>
            </a:r>
          </a:p>
          <a:p>
            <a:endParaRPr lang="en-US" baseline="0" dirty="0" smtClean="0"/>
          </a:p>
          <a:p>
            <a:r>
              <a:rPr lang="en-US" baseline="0" dirty="0" smtClean="0"/>
              <a:t>Additional information here: https://help.altmetric.com/support/solutions/articles/6000241815-bookmarklet-faqs#What-does-it-mean-if-the-bookmarklet-doesn't-support-a-journal?</a:t>
            </a:r>
          </a:p>
          <a:p>
            <a:endParaRPr lang="en-US" baseline="0" dirty="0" smtClean="0"/>
          </a:p>
          <a:p>
            <a:r>
              <a:rPr lang="en-US" baseline="0" dirty="0" smtClean="0"/>
              <a:t>-Right now the Bookmarklet will only work on Chrome, Firefox or Safari. We'll be supporting other browsers very soon.</a:t>
            </a:r>
          </a:p>
          <a:p>
            <a:endParaRPr lang="en-US" baseline="0" dirty="0" smtClean="0"/>
          </a:p>
          <a:p>
            <a:r>
              <a:rPr lang="en-US" i="1" baseline="0" dirty="0" smtClean="0"/>
              <a:t>-Q:The bookmarklet says that it can't find a DOI on the page but I can see it right there under the title!</a:t>
            </a:r>
          </a:p>
          <a:p>
            <a:r>
              <a:rPr lang="en-US" baseline="0" dirty="0" smtClean="0"/>
              <a:t>-A: The bookmarklet looks for DOIs in the machine readable metadata of the web page you're on, but when that fails you can override it manually. Simply reload the page, highlight the DOI on the page (as if you were going to copy &amp; paste it) then hit the Altmetric It bookmarklet again. The bookmarklet will then pull up details of the highlighted DOI Instead of giving you an error.</a:t>
            </a:r>
          </a:p>
          <a:p>
            <a:endParaRPr lang="en-US" baseline="0" dirty="0" smtClean="0"/>
          </a:p>
          <a:p>
            <a:r>
              <a:rPr lang="en-US" baseline="0" dirty="0" smtClean="0"/>
              <a:t>This Fauci article: https://www.thelancet.com/pdfs/journals/lancet/PIIS0140-6736(19)30024-8.pdf</a:t>
            </a:r>
          </a:p>
        </p:txBody>
      </p:sp>
      <p:sp>
        <p:nvSpPr>
          <p:cNvPr id="4" name="Slide Number Placeholder 3"/>
          <p:cNvSpPr>
            <a:spLocks noGrp="1"/>
          </p:cNvSpPr>
          <p:nvPr>
            <p:ph type="sldNum" sz="quarter" idx="10"/>
          </p:nvPr>
        </p:nvSpPr>
        <p:spPr/>
        <p:txBody>
          <a:bodyPr/>
          <a:lstStyle/>
          <a:p>
            <a:fld id="{1995F329-3889-8645-AA6B-3C2BA478A30C}" type="slidenum">
              <a:rPr lang="en-US" smtClean="0"/>
              <a:t>46</a:t>
            </a:fld>
            <a:endParaRPr lang="en-US" dirty="0"/>
          </a:p>
        </p:txBody>
      </p:sp>
    </p:spTree>
    <p:extLst>
      <p:ext uri="{BB962C8B-B14F-4D97-AF65-F5344CB8AC3E}">
        <p14:creationId xmlns:p14="http://schemas.microsoft.com/office/powerpoint/2010/main" val="18753434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Clicking</a:t>
            </a:r>
            <a:r>
              <a:rPr lang="en-US" baseline="0" dirty="0" smtClean="0"/>
              <a:t> on “click for more details” in the bookmarklet provides a comprehensive listing of the different types of attention the publication has received. Also included is a ranking of the attention score in context when compared to other research outputs in Altmetric or in the same journal or of a similar age.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47</a:t>
            </a:fld>
            <a:endParaRPr lang="en-US" dirty="0"/>
          </a:p>
        </p:txBody>
      </p:sp>
    </p:spTree>
    <p:extLst>
      <p:ext uri="{BB962C8B-B14F-4D97-AF65-F5344CB8AC3E}">
        <p14:creationId xmlns:p14="http://schemas.microsoft.com/office/powerpoint/2010/main" val="24993817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a:t>
            </a:r>
            <a:r>
              <a:rPr lang="en-US" baseline="0" dirty="0" smtClean="0"/>
              <a:t>  The Lancet website where I was viewing Dr. Fauci’s article has built-in metrics from the PlumX Metrics company. Much like Altmetric, PlumX collects citations, captures, mentions, and social media shares, likes, comments, and Tweets.</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48</a:t>
            </a:fld>
            <a:endParaRPr lang="en-US" dirty="0"/>
          </a:p>
        </p:txBody>
      </p:sp>
    </p:spTree>
    <p:extLst>
      <p:ext uri="{BB962C8B-B14F-4D97-AF65-F5344CB8AC3E}">
        <p14:creationId xmlns:p14="http://schemas.microsoft.com/office/powerpoint/2010/main" val="11925612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Elsevier,</a:t>
            </a:r>
            <a:r>
              <a:rPr lang="en-US" baseline="0" dirty="0" smtClean="0"/>
              <a:t> the parent company that owns Scopus also owns PlumX metrics. So Scopus has built in PlumX alternative metrics in their platform.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49</a:t>
            </a:fld>
            <a:endParaRPr lang="en-US" dirty="0"/>
          </a:p>
        </p:txBody>
      </p:sp>
    </p:spTree>
    <p:extLst>
      <p:ext uri="{BB962C8B-B14F-4D97-AF65-F5344CB8AC3E}">
        <p14:creationId xmlns:p14="http://schemas.microsoft.com/office/powerpoint/2010/main" val="9592282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Using this</a:t>
            </a:r>
            <a:r>
              <a:rPr lang="en-US" baseline="0" dirty="0" smtClean="0"/>
              <a:t> metric in practice, I can make the statement: </a:t>
            </a:r>
            <a:r>
              <a:rPr lang="en-US" sz="1200" i="1" dirty="0" smtClean="0"/>
              <a:t>The Attention Score for this 2019 review by Dr. Fauci indicates that it is in the 99</a:t>
            </a:r>
            <a:r>
              <a:rPr lang="en-US" sz="1200" i="1" baseline="30000" dirty="0" smtClean="0"/>
              <a:t>th</a:t>
            </a:r>
            <a:r>
              <a:rPr lang="en-US" sz="1200" i="1" dirty="0" smtClean="0"/>
              <a:t> percentile when compared to outputs of the same age (Altmetric).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i="1"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i="0" dirty="0" smtClean="0"/>
              <a:t>This means that this review has received significantly more on-line attention when compared to all other reviews published in 2019.</a:t>
            </a:r>
            <a:endParaRPr lang="en-US" baseline="0" dirty="0" smtClean="0"/>
          </a:p>
          <a:p>
            <a:endParaRPr lang="en-US" baseline="0" dirty="0" smtClean="0"/>
          </a:p>
          <a:p>
            <a:r>
              <a:rPr lang="en-US" baseline="0" dirty="0" smtClean="0"/>
              <a:t>Here is something to think about:  Many papers, on average, are not cited until two years after publication, arriving at peak citation somewhere between two and six years after publication. Alternative metrics can begin to provide evidence of impact in a shorter time frame.  The information available as part of the Altmetric Attention Score allows you to discuss in greater detail where your work is receiving attention. For example: </a:t>
            </a:r>
          </a:p>
          <a:p>
            <a:pPr marL="285750" indent="-285750">
              <a:buFont typeface="Wingdings" panose="05000000000000000000" pitchFamily="2" charset="2"/>
              <a:buChar char="§"/>
            </a:pPr>
            <a:r>
              <a:rPr lang="en-US" sz="1200" baseline="0" dirty="0" smtClean="0"/>
              <a:t>Almeltric indicates there</a:t>
            </a:r>
            <a:r>
              <a:rPr lang="en-US" sz="1200" dirty="0" smtClean="0"/>
              <a:t> are 4 policy documents that reference this research output. Citation in a policy document indicates a </a:t>
            </a:r>
            <a:r>
              <a:rPr lang="en-US" sz="1200" b="0" i="0" kern="1200" dirty="0" smtClean="0">
                <a:solidFill>
                  <a:schemeClr val="tx1"/>
                </a:solidFill>
                <a:effectLst/>
                <a:latin typeface="+mn-lt"/>
                <a:ea typeface="+mn-ea"/>
                <a:cs typeface="+mn-cs"/>
              </a:rPr>
              <a:t>research publication's accessibility to the policy authors and its relevance to the policy topic, but digging deeper</a:t>
            </a:r>
            <a:r>
              <a:rPr lang="en-US" sz="1200" b="0" i="0" kern="1200" baseline="0" dirty="0" smtClean="0">
                <a:solidFill>
                  <a:schemeClr val="tx1"/>
                </a:solidFill>
                <a:effectLst/>
                <a:latin typeface="+mn-lt"/>
                <a:ea typeface="+mn-ea"/>
                <a:cs typeface="+mn-cs"/>
              </a:rPr>
              <a:t> to review the policy document will reveal how the research has  impacted the policy overall. </a:t>
            </a:r>
          </a:p>
          <a:p>
            <a:pPr marL="285750" indent="-285750">
              <a:buFont typeface="Wingdings" panose="05000000000000000000" pitchFamily="2" charset="2"/>
              <a:buChar char="§"/>
            </a:pPr>
            <a:r>
              <a:rPr lang="en-US" sz="1200" b="0" dirty="0" err="1" smtClean="0"/>
              <a:t>Altmetric</a:t>
            </a:r>
            <a:r>
              <a:rPr lang="en-US" sz="1200" b="0" baseline="0" dirty="0" smtClean="0"/>
              <a:t> indicates t</a:t>
            </a:r>
            <a:r>
              <a:rPr lang="en-US" sz="1200" b="0" dirty="0" smtClean="0"/>
              <a:t>here have been 395 tweets from 303 users, with an upper bound of 4,919,556 followers. Twitter can be used to share published work to a broader audience and</a:t>
            </a:r>
            <a:r>
              <a:rPr lang="en-US" sz="1200" dirty="0" smtClean="0"/>
              <a:t> draw wide attention to research. Further exploration</a:t>
            </a:r>
            <a:r>
              <a:rPr lang="en-US" sz="1200" baseline="0" dirty="0" smtClean="0"/>
              <a:t> of the Tweets and Twitter accounts allows you to discuss in greater detail who is drawing attention to your research.</a:t>
            </a:r>
            <a:endParaRPr lang="en-US" sz="1200" dirty="0" smtClean="0"/>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dirty="0" smtClean="0"/>
              <a:t>Altmetric indicates there have been 38 news stories from 27 outlets about this output. News stories</a:t>
            </a:r>
            <a:r>
              <a:rPr lang="en-US" sz="1200" baseline="0" dirty="0" smtClean="0"/>
              <a:t> can be an indication of engagement with d</a:t>
            </a:r>
            <a:r>
              <a:rPr lang="en-US" sz="1200" spc="-50" dirty="0" smtClean="0"/>
              <a:t>iverse audiences, including</a:t>
            </a:r>
            <a:r>
              <a:rPr lang="en-US" sz="1200" spc="-50" baseline="0" dirty="0" smtClean="0"/>
              <a:t> the general public. </a:t>
            </a:r>
            <a:endParaRPr lang="en-US" sz="1200" spc="-50" dirty="0" smtClean="0"/>
          </a:p>
          <a:p>
            <a:pPr marL="285750" indent="-285750">
              <a:buFont typeface="Wingdings" panose="05000000000000000000" pitchFamily="2" charset="2"/>
              <a:buChar char="§"/>
            </a:pPr>
            <a:endParaRPr lang="en-US" sz="1200" dirty="0" smtClean="0"/>
          </a:p>
          <a:p>
            <a:endParaRPr lang="en-US" baseline="0" dirty="0" smtClean="0"/>
          </a:p>
        </p:txBody>
      </p:sp>
      <p:sp>
        <p:nvSpPr>
          <p:cNvPr id="4" name="Slide Number Placeholder 3"/>
          <p:cNvSpPr>
            <a:spLocks noGrp="1"/>
          </p:cNvSpPr>
          <p:nvPr>
            <p:ph type="sldNum" sz="quarter" idx="10"/>
          </p:nvPr>
        </p:nvSpPr>
        <p:spPr/>
        <p:txBody>
          <a:bodyPr/>
          <a:lstStyle/>
          <a:p>
            <a:fld id="{1995F329-3889-8645-AA6B-3C2BA478A30C}" type="slidenum">
              <a:rPr lang="en-US" smtClean="0"/>
              <a:t>50</a:t>
            </a:fld>
            <a:endParaRPr lang="en-US" dirty="0"/>
          </a:p>
        </p:txBody>
      </p:sp>
    </p:spTree>
    <p:extLst>
      <p:ext uri="{BB962C8B-B14F-4D97-AF65-F5344CB8AC3E}">
        <p14:creationId xmlns:p14="http://schemas.microsoft.com/office/powerpoint/2010/main" val="23064595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Karen – Here are two article level metrics that we won’t have time to cover in detail today. The Category Normalized Citation Impact and the Field Citation Ratio are very similar to the Field Weighted Citation Impact which is found in Scopus. </a:t>
            </a:r>
          </a:p>
          <a:p>
            <a:endParaRPr lang="en-US" baseline="0" dirty="0" smtClean="0"/>
          </a:p>
          <a:p>
            <a:r>
              <a:rPr lang="en-US" baseline="0" dirty="0" smtClean="0"/>
              <a:t>The CNCI and the FCR are both calculated by </a:t>
            </a:r>
            <a:r>
              <a:rPr lang="en-US" sz="1200" b="0" i="0" kern="1200" dirty="0" smtClean="0">
                <a:solidFill>
                  <a:schemeClr val="tx1"/>
                </a:solidFill>
                <a:effectLst/>
              </a:rPr>
              <a:t>dividing the number of citations a document has received by the average number received by documents published in the same year, of the same type,</a:t>
            </a:r>
            <a:r>
              <a:rPr lang="en-US" sz="1200" b="0" i="0" kern="1200" baseline="0" dirty="0" smtClean="0">
                <a:solidFill>
                  <a:schemeClr val="tx1"/>
                </a:solidFill>
                <a:effectLst/>
              </a:rPr>
              <a:t> </a:t>
            </a:r>
            <a:r>
              <a:rPr lang="en-US" sz="1200" b="0" i="0" kern="1200" dirty="0" smtClean="0">
                <a:solidFill>
                  <a:schemeClr val="tx1"/>
                </a:solidFill>
                <a:effectLst/>
              </a:rPr>
              <a:t>and in the same field. T</a:t>
            </a:r>
            <a:r>
              <a:rPr lang="en-US" sz="1200" b="0" i="0" kern="1200" baseline="0" dirty="0" smtClean="0">
                <a:solidFill>
                  <a:schemeClr val="tx1"/>
                </a:solidFill>
                <a:effectLst/>
              </a:rPr>
              <a:t>hese metrics are influenced by the field classification system used by the database they are calculated in. The CNCI is available in InCites for Web of Science documents.  The Field Citation Ratio is available in Dimensions. </a:t>
            </a:r>
            <a:endParaRPr lang="en-US" sz="1200" b="0" i="0" kern="1200" dirty="0" smtClean="0">
              <a:solidFill>
                <a:schemeClr val="tx1"/>
              </a:solidFill>
              <a:effectLst/>
            </a:endParaRPr>
          </a:p>
          <a:p>
            <a:endParaRPr lang="en-US" sz="1200" b="0" i="0" kern="1200" baseline="0" dirty="0" smtClean="0">
              <a:solidFill>
                <a:schemeClr val="tx1"/>
              </a:solidFill>
              <a:effectLst/>
            </a:endParaRPr>
          </a:p>
          <a:p>
            <a:r>
              <a:rPr lang="en-US" sz="1200" b="0" i="0" kern="1200" baseline="0" dirty="0" smtClean="0">
                <a:solidFill>
                  <a:schemeClr val="tx1"/>
                </a:solidFill>
                <a:effectLst/>
              </a:rPr>
              <a:t>___________________</a:t>
            </a:r>
          </a:p>
          <a:p>
            <a:endParaRPr lang="en-US" baseline="0" dirty="0" smtClean="0"/>
          </a:p>
          <a:p>
            <a:r>
              <a:rPr lang="en-US" baseline="0" dirty="0" smtClean="0"/>
              <a:t>CNCI Definition: It is calculated by dividing the actual count of citing items by the expected citation rate for documents with the same document type, year of publication and field. CNCI allows comparisons between entities of different sizes and different subject mixes. </a:t>
            </a:r>
          </a:p>
          <a:p>
            <a:endParaRPr lang="en-US" baseline="0" dirty="0" smtClean="0"/>
          </a:p>
          <a:p>
            <a:r>
              <a:rPr lang="en-US" baseline="0" dirty="0" smtClean="0"/>
              <a:t>Reference: http://help.prod-incites.com/inCites2Live/indicatorsGroup/aboutHandbook/usingCitationIndicatorsWisely/normalizedCitationImpact/version/6</a:t>
            </a:r>
          </a:p>
          <a:p>
            <a:endParaRPr lang="en-US" baseline="0" dirty="0" smtClean="0"/>
          </a:p>
          <a:p>
            <a:r>
              <a:rPr lang="en-US" baseline="0" dirty="0" smtClean="0"/>
              <a:t>The Field Citation Ratio is an article level metric that is calculated in the Dimensions database. </a:t>
            </a:r>
            <a:r>
              <a:rPr lang="en-US" sz="1200" b="0" i="0" kern="1200" dirty="0" smtClean="0">
                <a:solidFill>
                  <a:schemeClr val="tx1"/>
                </a:solidFill>
                <a:effectLst/>
              </a:rPr>
              <a:t>It is calculated by dividing the number of citations a paper has received by the average number received by documents published in the same year and in the same Fields of Research (FoR) category.  This indicator is not field normalized.</a:t>
            </a:r>
          </a:p>
          <a:p>
            <a:endParaRPr lang="en-US" sz="1200" b="0" i="0" kern="1200" baseline="0" dirty="0" smtClean="0">
              <a:solidFill>
                <a:schemeClr val="tx1"/>
              </a:solidFill>
              <a:effectLst/>
            </a:endParaRPr>
          </a:p>
          <a:p>
            <a:r>
              <a:rPr lang="en-US" sz="1200" b="0" i="0" kern="1200" baseline="0" dirty="0" smtClean="0">
                <a:solidFill>
                  <a:schemeClr val="tx1"/>
                </a:solidFill>
                <a:effectLst/>
              </a:rPr>
              <a:t>Reference: https://plus.dimensions.ai/support/solutions/articles/23000018848-what-is-the-fcr-how-is-it-calculated-#:~:text=The%20Field%20Citation%20Ratio%20(FCR,of%20Research%20(FoR)%20category.</a:t>
            </a:r>
          </a:p>
          <a:p>
            <a:r>
              <a:rPr lang="en-US" baseline="0" dirty="0" smtClean="0"/>
              <a:t>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51</a:t>
            </a:fld>
            <a:endParaRPr lang="en-US" dirty="0"/>
          </a:p>
        </p:txBody>
      </p:sp>
    </p:spTree>
    <p:extLst>
      <p:ext uri="{BB962C8B-B14F-4D97-AF65-F5344CB8AC3E}">
        <p14:creationId xmlns:p14="http://schemas.microsoft.com/office/powerpoint/2010/main" val="31655459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Trick question: Paper A received 2000 citations, paper B received 100 citations,</a:t>
            </a:r>
            <a:r>
              <a:rPr lang="en-US" baseline="0" dirty="0" smtClean="0"/>
              <a:t> which paper has the highest citation impact?  </a:t>
            </a:r>
          </a:p>
          <a:p>
            <a:r>
              <a:rPr lang="en-US" baseline="0" dirty="0" smtClean="0"/>
              <a:t>Not enough information! Citation counts are NOT comparable across different fields and years, and citations can accrue for reasons other than “impact”.</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995F329-3889-8645-AA6B-3C2BA478A30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30644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 Which of the following are good uses for the Field Weighted Citation Impact?</a:t>
            </a:r>
          </a:p>
          <a:p>
            <a:pPr marL="228600" indent="-228600">
              <a:buAutoNum type="alphaUcPeriod"/>
            </a:pPr>
            <a:r>
              <a:rPr lang="en-US" baseline="0" dirty="0" smtClean="0"/>
              <a:t>To identify highly impactful papers in a field. (correct - normalizes disciplinary or field citation practices)</a:t>
            </a:r>
          </a:p>
          <a:p>
            <a:r>
              <a:rPr lang="en-US" baseline="0" dirty="0" smtClean="0"/>
              <a:t>B.   To identify highly impactful publications regardless of the year they were published.  (correct - normalizes the time and normalizes the field)</a:t>
            </a:r>
          </a:p>
          <a:p>
            <a:r>
              <a:rPr lang="en-US" baseline="0" dirty="0" smtClean="0"/>
              <a:t>C.   To review papers in a small field. (incorrect – the metric relies on the average value and small data sets are more to be skewed due to outliers)</a:t>
            </a:r>
          </a:p>
          <a:p>
            <a:pPr marL="228600" indent="-228600">
              <a:buAutoNum type="alphaUcPeriod" startAt="4"/>
            </a:pPr>
            <a:r>
              <a:rPr lang="en-US" baseline="0" dirty="0" smtClean="0"/>
              <a:t>All of the above. (Nope!)</a:t>
            </a:r>
          </a:p>
          <a:p>
            <a:pPr marL="228600" indent="-228600">
              <a:buAutoNum type="alphaUcPeriod" startAt="4"/>
            </a:pPr>
            <a:endParaRPr lang="en-US" baseline="0" dirty="0" smtClean="0"/>
          </a:p>
          <a:p>
            <a:pPr marL="0" indent="0">
              <a:buNone/>
            </a:pPr>
            <a:r>
              <a:rPr lang="en-US" baseline="0" dirty="0" smtClean="0"/>
              <a:t>_____</a:t>
            </a:r>
          </a:p>
          <a:p>
            <a:pPr marL="0" indent="0">
              <a:buNone/>
            </a:pPr>
            <a:r>
              <a:rPr lang="en-US" baseline="0" dirty="0" smtClean="0"/>
              <a:t>Other questions:</a:t>
            </a:r>
          </a:p>
          <a:p>
            <a:pPr marL="0" indent="0">
              <a:buNone/>
            </a:pPr>
            <a:endParaRPr lang="en-US" baseline="0" dirty="0" smtClean="0"/>
          </a:p>
          <a:p>
            <a:pPr marL="0" indent="0">
              <a:buNone/>
            </a:pPr>
            <a:r>
              <a:rPr lang="en-US" dirty="0" smtClean="0"/>
              <a:t>True</a:t>
            </a:r>
            <a:r>
              <a:rPr lang="en-US" baseline="0" dirty="0" smtClean="0"/>
              <a:t> or false – An RCR value of 0.75 means that a paper is more highly cited than similar NIH papers.</a:t>
            </a:r>
          </a:p>
          <a:p>
            <a:pPr marL="0" indent="0">
              <a:buNone/>
            </a:pPr>
            <a:r>
              <a:rPr lang="en-US" baseline="0" dirty="0" smtClean="0"/>
              <a:t>Answer – False – 1.0 is the NIH global average, therefore 0.75 indicates the paper is less cited than similar NIH papers. (similar = published in the same year)</a:t>
            </a:r>
          </a:p>
          <a:p>
            <a:pPr marL="0" indent="0">
              <a:buNone/>
            </a:pPr>
            <a:endParaRPr lang="en-US" baseline="0" dirty="0" smtClean="0"/>
          </a:p>
          <a:p>
            <a:pPr marL="0" indent="0">
              <a:buNone/>
            </a:pPr>
            <a:r>
              <a:rPr lang="en-US" baseline="0" dirty="0" smtClean="0"/>
              <a:t>_________</a:t>
            </a:r>
          </a:p>
          <a:p>
            <a:pPr marL="0" indent="0">
              <a:buNone/>
            </a:pPr>
            <a:endParaRPr lang="en-US" baseline="0" dirty="0" smtClean="0"/>
          </a:p>
          <a:p>
            <a:pPr marL="0" indent="0">
              <a:buNone/>
            </a:pPr>
            <a:r>
              <a:rPr lang="en-US" baseline="0" dirty="0" smtClean="0"/>
              <a:t>Which metric would I use to find papers with significant attention outside of the academic literature? </a:t>
            </a:r>
          </a:p>
          <a:p>
            <a:pPr marL="228600" indent="-228600">
              <a:buAutoNum type="alphaUcPeriod"/>
            </a:pPr>
            <a:r>
              <a:rPr lang="en-US" baseline="0" dirty="0" smtClean="0"/>
              <a:t>RCR</a:t>
            </a:r>
          </a:p>
          <a:p>
            <a:pPr marL="228600" indent="-228600">
              <a:buAutoNum type="alphaUcPeriod"/>
            </a:pPr>
            <a:r>
              <a:rPr lang="en-US" baseline="0" dirty="0" smtClean="0"/>
              <a:t>FWCI</a:t>
            </a:r>
          </a:p>
          <a:p>
            <a:pPr marL="228600" indent="-228600">
              <a:buAutoNum type="alphaUcPeriod"/>
            </a:pPr>
            <a:r>
              <a:rPr lang="en-US" baseline="0" dirty="0" smtClean="0"/>
              <a:t>Altmetric Attention Score</a:t>
            </a:r>
          </a:p>
          <a:p>
            <a:pPr marL="228600" indent="-228600">
              <a:buAutoNum type="alphaUcPeriod"/>
            </a:pPr>
            <a:r>
              <a:rPr lang="en-US" baseline="0" dirty="0" smtClean="0"/>
              <a:t>All of the above.</a:t>
            </a:r>
          </a:p>
          <a:p>
            <a:endParaRPr lang="en-US" dirty="0" smtClean="0"/>
          </a:p>
          <a:p>
            <a:endParaRPr lang="en-US" dirty="0" smtClean="0"/>
          </a:p>
          <a:p>
            <a:endParaRPr lang="en-US" dirty="0" smtClean="0"/>
          </a:p>
          <a:p>
            <a:r>
              <a:rPr lang="en-US" dirty="0" smtClean="0"/>
              <a:t>This slide created by SlideLizard.</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995F329-3889-8645-AA6B-3C2BA478A30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001628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Annette - Finally we will discuss journal level</a:t>
            </a:r>
            <a:r>
              <a:rPr lang="en-US" baseline="0" dirty="0" smtClean="0"/>
              <a:t> metrics.  These metrics </a:t>
            </a:r>
            <a:r>
              <a:rPr lang="en-US" sz="1200" b="0" i="0" kern="1200" dirty="0" smtClean="0">
                <a:solidFill>
                  <a:schemeClr val="tx1"/>
                </a:solidFill>
                <a:effectLst/>
                <a:latin typeface="+mn-lt"/>
                <a:ea typeface="+mn-ea"/>
                <a:cs typeface="+mn-cs"/>
              </a:rPr>
              <a:t>measure the impact, reach, or prestige of a journal or a group of journals. </a:t>
            </a:r>
            <a:r>
              <a:rPr lang="en-US" baseline="0" dirty="0" smtClean="0"/>
              <a:t>Please note, these should not be used as an indicator for the quality of particular articles or authors, so we have to be especially cautious how we use these metrics.</a:t>
            </a:r>
          </a:p>
          <a:p>
            <a:endParaRPr lang="en-US"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1995F329-3889-8645-AA6B-3C2BA478A30C}" type="slidenum">
              <a:rPr lang="en-US" smtClean="0"/>
              <a:t>54</a:t>
            </a:fld>
            <a:endParaRPr lang="en-US" dirty="0"/>
          </a:p>
        </p:txBody>
      </p:sp>
    </p:spTree>
    <p:extLst>
      <p:ext uri="{BB962C8B-B14F-4D97-AF65-F5344CB8AC3E}">
        <p14:creationId xmlns:p14="http://schemas.microsoft.com/office/powerpoint/2010/main" val="32883480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Annette - The most well known</a:t>
            </a:r>
            <a:r>
              <a:rPr lang="en-US" baseline="0" dirty="0" smtClean="0"/>
              <a:t> journal level metric is the Journal Impact Factor, or </a:t>
            </a:r>
            <a:r>
              <a:rPr lang="en-US" b="0" baseline="0" dirty="0" smtClean="0"/>
              <a:t>JIF. </a:t>
            </a:r>
            <a:r>
              <a:rPr lang="en-US" sz="1200" b="0" dirty="0" smtClean="0"/>
              <a:t>The JIF is useful in comparing the relative influence of journals within a discipline, as measured by citations.</a:t>
            </a:r>
            <a:r>
              <a:rPr lang="en-US" sz="1200" b="0" baseline="0" dirty="0" smtClean="0"/>
              <a:t> </a:t>
            </a:r>
            <a:r>
              <a:rPr lang="en-US" sz="1200" kern="1200" baseline="0" dirty="0" smtClean="0">
                <a:solidFill>
                  <a:schemeClr val="tx1"/>
                </a:solidFill>
              </a:rPr>
              <a:t>The JIF is calculated </a:t>
            </a:r>
            <a:r>
              <a:rPr lang="en-US" sz="1200" b="0" kern="1200" baseline="0" dirty="0" smtClean="0">
                <a:solidFill>
                  <a:schemeClr val="tx1"/>
                </a:solidFill>
              </a:rPr>
              <a:t>by taking all citations to the journal in the current JCR year to items published in the previous two years, divided by the total number of scholarly items (these comprise articles, reviews, and proceedings papers) published in the journal in the previous two years.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rPr>
              <a:t>This indicator is proprietary and is owned by Clarivate Analytics – it can be found in the Journal Citations Report, which is part of InCites. The current JIF was calculated in 2020 for the data collected in 2019.  The expected release of the 2020 report is June 29, 2021.</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rPr>
              <a:t>Some caveats of the JIF is that it is NOT field normalized, which means it is influenced by field differences in how researchers cite and write, and therefore comparisons of the journal impact factor cannot be made between journals in different fields. The JIF is only available for journals indexed in the Science Citation Index and Social Sciences Citation Index in the Web of Science Core Collection. Note that journals in the Arts and Humanities Citation Index are not given impact factors. A known discrepancy between the numerator and the denominator of the impact factor allows for citation counts of all items in the numerator to be inflated by highly cited editorials or letters, which are then not counted as citable items in the denominator.  The JIF can be affected by self-citations within a journal, which is corrected by the Journal Impact Factor Without Self Cites. This version of the metric excludes any citations to a publication that comes from the publication itself in the numerator.   Because the JIF is based on an average, a few highly cited articles within a journal can skew the overall average.</a:t>
            </a:r>
          </a:p>
          <a:p>
            <a:r>
              <a:rPr lang="en-US" sz="1200" kern="1200" baseline="0" dirty="0" smtClean="0">
                <a:solidFill>
                  <a:schemeClr val="tx1"/>
                </a:solidFill>
              </a:rPr>
              <a:t>_____________</a:t>
            </a:r>
          </a:p>
          <a:p>
            <a:endParaRPr lang="en-US" dirty="0" smtClean="0"/>
          </a:p>
          <a:p>
            <a:r>
              <a:rPr lang="en-US" dirty="0" smtClean="0"/>
              <a:t>Notes/References:</a:t>
            </a:r>
          </a:p>
          <a:p>
            <a:r>
              <a:rPr lang="en-US" dirty="0" smtClean="0"/>
              <a:t>https://clarivate.libguides.com/webofscienceplatform/coverage</a:t>
            </a:r>
          </a:p>
          <a:p>
            <a:r>
              <a:rPr lang="en-US" dirty="0" smtClean="0"/>
              <a:t>-Over 11,500 titles from the Science Citation Index-Expanded and Social Sciences Citation Index are covered in JCR</a:t>
            </a:r>
          </a:p>
          <a:p>
            <a:r>
              <a:rPr lang="en-US" dirty="0" smtClean="0"/>
              <a:t>http://jcr.help.clarivate.com.ezproxy.galter.northwestern.edu/Content/home.htm</a:t>
            </a:r>
          </a:p>
          <a:p>
            <a:r>
              <a:rPr lang="en-US" dirty="0" smtClean="0"/>
              <a:t>http://help.prod-incites.com/inCites2Live/indicatorsGroup/aboutHandbook/usingCitationIndicatorsWisely/jifWithout.html</a:t>
            </a:r>
          </a:p>
          <a:p>
            <a:endParaRPr lang="en-US" dirty="0" smtClean="0"/>
          </a:p>
          <a:p>
            <a:r>
              <a:rPr lang="en-US" dirty="0" smtClean="0"/>
              <a:t>Example: ACTA</a:t>
            </a:r>
            <a:r>
              <a:rPr lang="en-US" baseline="0" dirty="0" smtClean="0"/>
              <a:t> Crystallographica Section A – there was a large study that was highly cited published in this journal which skewed the 2009 and 2010 impact factor significantly</a:t>
            </a:r>
            <a:endParaRPr lang="en-US" dirty="0" smtClean="0"/>
          </a:p>
          <a:p>
            <a:r>
              <a:rPr lang="en-US" dirty="0" smtClean="0"/>
              <a:t>The 2008 article was called</a:t>
            </a:r>
            <a:r>
              <a:rPr lang="en-US" baseline="0" dirty="0" smtClean="0"/>
              <a:t> “A Short History of SHELX” and it  received 19,400 citations.</a:t>
            </a:r>
            <a:endParaRPr lang="en-US" dirty="0" smtClean="0"/>
          </a:p>
          <a:p>
            <a:r>
              <a:rPr lang="en-US" dirty="0" smtClean="0"/>
              <a:t>https://journalprofile-clarivate-com.ezproxy.galter.northwestern.edu/jif/home/?journal=ACTA%20CRYSTALLOGR%20A&amp;year=2013&amp;editions=SCIE&amp;pssid=H2-adhTLs0kutTr9UecJO6oXucbA1v5AQem-18x2dkJdRoaEw0WEILyGpmx2Fh9wgx3Dx3D8EcVlfBLQw5c5XC6K9x2BGYQx3Dx3D-03Ff2gF3hTJGBPDScD1wSwx3Dx3D-cLUx2FoETAVeN3rTSMreq46gx3Dx3D</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55</a:t>
            </a:fld>
            <a:endParaRPr lang="en-US" dirty="0"/>
          </a:p>
        </p:txBody>
      </p:sp>
    </p:spTree>
    <p:extLst>
      <p:ext uri="{BB962C8B-B14F-4D97-AF65-F5344CB8AC3E}">
        <p14:creationId xmlns:p14="http://schemas.microsoft.com/office/powerpoint/2010/main" val="3162401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 The Journal Citation</a:t>
            </a:r>
            <a:r>
              <a:rPr lang="en-US" baseline="0" dirty="0" smtClean="0"/>
              <a:t> Reports can be searched by journal or category.  This is a screen shot of the Medicine, General &amp; Internal category – we can see that the JIF is one of the indicators listed for each journal title.</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56</a:t>
            </a:fld>
            <a:endParaRPr lang="en-US" dirty="0"/>
          </a:p>
        </p:txBody>
      </p:sp>
    </p:spTree>
    <p:extLst>
      <p:ext uri="{BB962C8B-B14F-4D97-AF65-F5344CB8AC3E}">
        <p14:creationId xmlns:p14="http://schemas.microsoft.com/office/powerpoint/2010/main" val="14709912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 </a:t>
            </a:r>
            <a:endParaRPr lang="en-US" baseline="0" dirty="0" smtClean="0"/>
          </a:p>
          <a:p>
            <a:endParaRPr lang="en-US" b="1" baseline="0" dirty="0" smtClean="0"/>
          </a:p>
          <a:p>
            <a:pPr algn="l"/>
            <a:r>
              <a:rPr lang="en-US" sz="1200" i="0" dirty="0" smtClean="0"/>
              <a:t>I</a:t>
            </a:r>
            <a:r>
              <a:rPr lang="en-US" sz="1200" i="0" baseline="0" dirty="0" smtClean="0"/>
              <a:t> can make the statement: </a:t>
            </a:r>
            <a:r>
              <a:rPr lang="en-US" sz="1200" i="1" dirty="0" smtClean="0"/>
              <a:t>The Lancet has a JIF of 60.39,</a:t>
            </a:r>
            <a:r>
              <a:rPr lang="en-US" sz="1200" i="1" baseline="0" dirty="0" smtClean="0"/>
              <a:t> which </a:t>
            </a:r>
            <a:r>
              <a:rPr lang="en-US" sz="1200" i="1" dirty="0" smtClean="0"/>
              <a:t>is the second highest journal impact</a:t>
            </a:r>
            <a:r>
              <a:rPr lang="en-US" sz="1200" i="1" baseline="0" dirty="0" smtClean="0"/>
              <a:t> factor </a:t>
            </a:r>
            <a:r>
              <a:rPr lang="en-US" sz="1200" i="1" dirty="0" smtClean="0"/>
              <a:t>of the 165 journals in the category of Medicine, General &amp; Internal (InCites</a:t>
            </a:r>
            <a:r>
              <a:rPr lang="en-US" sz="1200" i="1" baseline="0" dirty="0" smtClean="0"/>
              <a:t> JCR</a:t>
            </a:r>
            <a:r>
              <a:rPr lang="en-US" sz="1200" i="1" dirty="0" smtClean="0"/>
              <a:t>). Of the 688 documents authored by Dr. Fauci that are indexed in Web of Science, 10 of them were published in The Lancet.</a:t>
            </a:r>
          </a:p>
          <a:p>
            <a:pPr algn="l"/>
            <a:endParaRPr lang="en-US" sz="1200" i="1" dirty="0" smtClean="0"/>
          </a:p>
          <a:p>
            <a:pPr algn="l"/>
            <a:r>
              <a:rPr lang="en-US" sz="1200" i="1" dirty="0" smtClean="0"/>
              <a:t>This means that documents</a:t>
            </a:r>
            <a:r>
              <a:rPr lang="en-US" sz="1200" i="1" baseline="0" dirty="0" smtClean="0"/>
              <a:t> published in The Lancet in the most recent two years should receive on average 60.39 citations in the most recent year.</a:t>
            </a:r>
            <a:endParaRPr lang="en-US" sz="1200" i="1" dirty="0" smtClean="0"/>
          </a:p>
          <a:p>
            <a:pPr algn="l"/>
            <a:endParaRPr lang="en-US" baseline="0" dirty="0" smtClean="0"/>
          </a:p>
          <a:p>
            <a:r>
              <a:rPr lang="en-US" baseline="0" dirty="0" smtClean="0"/>
              <a:t>Here is something to think about: “The JIF was devised to measure the influence of journals but has been widely used to judge individual articles. This use is based on the specious assumption that all articles in a journal are equally influential, as reflected by their number of citations [3, 4]. This misuse can lead to weak articles being overvalued and important work being undervalued.” We caution against the JIF being used to evaluate individual articles because JIF is a journal level metric. </a:t>
            </a:r>
          </a:p>
          <a:p>
            <a:endParaRPr lang="en-US" baseline="0" dirty="0" smtClean="0"/>
          </a:p>
          <a:p>
            <a:r>
              <a:rPr lang="en-US" baseline="0" dirty="0" smtClean="0"/>
              <a:t>_________</a:t>
            </a:r>
          </a:p>
          <a:p>
            <a:endParaRPr lang="en-US"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Note:  When a measure becomes a target</a:t>
            </a:r>
            <a:r>
              <a:rPr lang="en-US" baseline="0" dirty="0" smtClean="0"/>
              <a:t>, it ceases to become a good measure.  Goodhart’s Law</a:t>
            </a:r>
            <a:endParaRPr lang="en-US" dirty="0" smtClean="0"/>
          </a:p>
          <a:p>
            <a:endParaRPr lang="en-US"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rPr>
              <a:t>Reference:</a:t>
            </a:r>
            <a:r>
              <a:rPr lang="en-US" sz="1200" kern="1200" baseline="0" dirty="0" smtClean="0">
                <a:solidFill>
                  <a:schemeClr val="tx1"/>
                </a:solidFill>
                <a:effectLst/>
              </a:rPr>
              <a:t> </a:t>
            </a:r>
            <a:r>
              <a:rPr lang="en-US" sz="1200" kern="1200" dirty="0" smtClean="0">
                <a:solidFill>
                  <a:schemeClr val="tx1"/>
                </a:solidFill>
                <a:effectLst/>
              </a:rPr>
              <a:t>Surkis, Spore. “The Relative Citation Ratio: What Is It and Why Should Medical Librarians Care?” Journal of the Medical Library Association, vol. 106, no. 4, Medical Library Association, Oct. 2018, pp. 508–13, doi:10.5195/jmla.2018.499.</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b="0" baseline="0" dirty="0" smtClean="0"/>
              <a:t>https://www.metrics-toolkit.org/journal-impact-factor/</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Appropriate use cases: The JIF can be useful in comparing the relative influence of journals within a discipline, as measured by citations. As </a:t>
            </a:r>
            <a:r>
              <a:rPr lang="en-US" sz="1200" b="0" i="0" u="none" strike="noStrike" kern="1200" dirty="0" smtClean="0">
                <a:solidFill>
                  <a:schemeClr val="tx1"/>
                </a:solidFill>
                <a:effectLst/>
                <a:latin typeface="+mn-lt"/>
                <a:ea typeface="+mn-ea"/>
                <a:cs typeface="+mn-cs"/>
                <a:hlinkClick r:id="rId3"/>
              </a:rPr>
              <a:t>Haustein (2012)</a:t>
            </a:r>
            <a:r>
              <a:rPr lang="en-US" sz="1200" b="0" i="0" kern="1200" dirty="0" smtClean="0">
                <a:solidFill>
                  <a:schemeClr val="tx1"/>
                </a:solidFill>
                <a:effectLst/>
                <a:latin typeface="+mn-lt"/>
                <a:ea typeface="+mn-ea"/>
                <a:cs typeface="+mn-cs"/>
              </a:rPr>
              <a:t> notes: “Mean citation rates, such as the impact factor, normalize citation counts by the number of documents which received them in order to enable comparison of periodicals of different output size…the impact factor was developed as a size-independent measure to compare journal impact for identifying and monitoring the most influential scientific periodicals.” Used appropriately and in conjunction with other metrics, the JIF can be useful in collection development decisions made by librarians. As with all metrics, the JIF should be</a:t>
            </a:r>
            <a:r>
              <a:rPr lang="en-US" sz="1200" b="0" i="0" u="none" strike="noStrike" kern="1200" dirty="0" smtClean="0">
                <a:solidFill>
                  <a:schemeClr val="tx1"/>
                </a:solidFill>
                <a:effectLst/>
                <a:latin typeface="+mn-lt"/>
                <a:ea typeface="+mn-ea"/>
                <a:cs typeface="+mn-cs"/>
                <a:hlinkClick r:id="rId4"/>
              </a:rPr>
              <a:t> presented with appropriate context</a:t>
            </a:r>
            <a:r>
              <a:rPr lang="en-US" sz="1200" b="0" i="0" kern="1200" dirty="0" smtClean="0">
                <a:solidFill>
                  <a:schemeClr val="tx1"/>
                </a:solidFill>
                <a:effectLst/>
                <a:latin typeface="+mn-lt"/>
                <a:ea typeface="+mn-ea"/>
                <a:cs typeface="+mn-cs"/>
              </a:rPr>
              <a:t>.</a:t>
            </a:r>
            <a:endParaRPr lang="en-US" sz="1200" kern="1200" baseline="0" dirty="0" smtClean="0">
              <a:solidFill>
                <a:schemeClr val="tx1"/>
              </a:solidFill>
            </a:endParaRP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1995F329-3889-8645-AA6B-3C2BA478A30C}" type="slidenum">
              <a:rPr lang="en-US" smtClean="0"/>
              <a:t>57</a:t>
            </a:fld>
            <a:endParaRPr lang="en-US" dirty="0"/>
          </a:p>
        </p:txBody>
      </p:sp>
    </p:spTree>
    <p:extLst>
      <p:ext uri="{BB962C8B-B14F-4D97-AF65-F5344CB8AC3E}">
        <p14:creationId xmlns:p14="http://schemas.microsoft.com/office/powerpoint/2010/main" val="348988166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Karen - Moving</a:t>
            </a:r>
            <a:r>
              <a:rPr lang="en-US" baseline="0" dirty="0" smtClean="0"/>
              <a:t> on from Journal Impact Factor to CiteScore. CiteScore is similar to the JIF, except it has a four year citation window, is calculated for journals indexed in Scopus, and includes a few additional document types in its calculation. </a:t>
            </a:r>
            <a:r>
              <a:rPr lang="en-US" sz="1200" b="0" dirty="0" smtClean="0"/>
              <a:t>The CiteScore is useful in comparing the relative influence of journals within a discipline, as measured by citations. </a:t>
            </a:r>
            <a:r>
              <a:rPr lang="en-US" sz="1200" b="0" baseline="0" dirty="0" smtClean="0"/>
              <a:t> </a:t>
            </a:r>
            <a:r>
              <a:rPr lang="en-US" b="0" baseline="0" dirty="0" smtClean="0"/>
              <a:t>It is </a:t>
            </a:r>
            <a:r>
              <a:rPr lang="en-US" baseline="0" dirty="0" smtClean="0"/>
              <a:t>equivalent to the number of citations to documents, which includes articles, reviews, conference papers, book chapters, and data papers, by a journal over fours years, divided by the number of the same document types indexed in Scopus and published in those same four years.  </a:t>
            </a:r>
          </a:p>
          <a:p>
            <a:endParaRPr lang="en-US" baseline="0" dirty="0" smtClean="0"/>
          </a:p>
          <a:p>
            <a:r>
              <a:rPr lang="en-US" baseline="0" dirty="0" smtClean="0"/>
              <a:t>CiteScore is a proprietary indicator owned by Elsevier, the parent company of Scopus.  Similar to the JIF, the CiteScore is calculated in June for the previous year, so the 2020 CiteScores will be available in June of 2021.</a:t>
            </a:r>
          </a:p>
          <a:p>
            <a:endParaRPr lang="en-US" baseline="0" dirty="0" smtClean="0"/>
          </a:p>
          <a:p>
            <a:r>
              <a:rPr lang="en-US" baseline="0" dirty="0" smtClean="0"/>
              <a:t>The caveats to keep in mind with regard to CiteScore is that it is NOT field normalized, it is only available for journals indexed in Scopus and it can be affected by self-citations or highly cited articles within the journal. </a:t>
            </a:r>
          </a:p>
          <a:p>
            <a:endParaRPr lang="en-US" baseline="0" dirty="0" smtClean="0"/>
          </a:p>
          <a:p>
            <a:r>
              <a:rPr lang="en-US" baseline="0" dirty="0" smtClean="0"/>
              <a:t>_____________</a:t>
            </a:r>
          </a:p>
          <a:p>
            <a:endParaRPr lang="en-US" baseline="0" dirty="0" smtClean="0"/>
          </a:p>
          <a:p>
            <a:r>
              <a:rPr lang="en-US" baseline="0" dirty="0" smtClean="0"/>
              <a:t>Note:  </a:t>
            </a:r>
            <a:r>
              <a:rPr lang="en-US" dirty="0" smtClean="0"/>
              <a:t>The metric values are fixed around springtime, then the Tracker is calculated for the subsequent year. For example, CiteScore Tracker 2020 will be complete and fixed around May 2021, when CiteScore Tracker 2021 will start to be displayed in Scopus.com.</a:t>
            </a:r>
          </a:p>
          <a:p>
            <a:endParaRPr lang="en-US" baseline="0" dirty="0" smtClean="0"/>
          </a:p>
          <a:p>
            <a:r>
              <a:rPr lang="en-US" baseline="0" dirty="0" smtClean="0"/>
              <a:t>Reference:  </a:t>
            </a:r>
          </a:p>
          <a:p>
            <a:r>
              <a:rPr lang="en-US" dirty="0" smtClean="0"/>
              <a:t>https://service-elsevier-com.ezproxy.galter.northwestern.edu/app/answers/detail/a_id/14880/supporthub/scopus/</a:t>
            </a:r>
          </a:p>
          <a:p>
            <a:r>
              <a:rPr lang="en-US" dirty="0" smtClean="0"/>
              <a:t>Terms</a:t>
            </a:r>
            <a:r>
              <a:rPr lang="en-US" baseline="0" dirty="0" smtClean="0"/>
              <a:t> and conditions of CiteScore in Scopus - </a:t>
            </a:r>
            <a:r>
              <a:rPr lang="en-US" dirty="0" smtClean="0"/>
              <a:t>https://www.elsevier.com/__data/assets/pdf_file/0011/239078/CiteScore_TermsAndConditions.pdf</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58</a:t>
            </a:fld>
            <a:endParaRPr lang="en-US" dirty="0"/>
          </a:p>
        </p:txBody>
      </p:sp>
    </p:spTree>
    <p:extLst>
      <p:ext uri="{BB962C8B-B14F-4D97-AF65-F5344CB8AC3E}">
        <p14:creationId xmlns:p14="http://schemas.microsoft.com/office/powerpoint/2010/main" val="39112962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In Scopus you can search for a journal directly, or click</a:t>
            </a:r>
            <a:r>
              <a:rPr lang="en-US" baseline="0" dirty="0" smtClean="0"/>
              <a:t> on the journal title hyperlinked in a document record, which will bring you to the Source Details page for the journal. The CiteScore is listed on the Source Details page in the right hand column.</a:t>
            </a:r>
          </a:p>
          <a:p>
            <a:endParaRPr lang="en-US" baseline="0" dirty="0" smtClean="0"/>
          </a:p>
          <a:p>
            <a:endParaRPr lang="en-US" baseline="0" dirty="0" smtClean="0"/>
          </a:p>
          <a:p>
            <a:r>
              <a:rPr lang="en-US" baseline="0" dirty="0" smtClean="0"/>
              <a:t>Reference:  </a:t>
            </a:r>
          </a:p>
          <a:p>
            <a:r>
              <a:rPr lang="en-US" baseline="0" dirty="0" smtClean="0"/>
              <a:t>Teixeira da Silva, Jaime. “CiteScore: Advances, Evolution, Applications, and Limitations.” Publishing Research Quarterly, vol. 36, no. 3, Sept. 2020, pp. 459–68, doi:10.1007/s12109-020-09736-y.</a:t>
            </a:r>
          </a:p>
          <a:p>
            <a:endParaRPr lang="en-US" dirty="0" smtClean="0"/>
          </a:p>
          <a:p>
            <a:r>
              <a:rPr lang="en-US" dirty="0" smtClean="0"/>
              <a:t>Removed text: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rPr>
              <a:t>Given that </a:t>
            </a:r>
            <a:r>
              <a:rPr lang="en-US" sz="1200" b="0" i="0" u="none" strike="noStrike" kern="1200" baseline="0" dirty="0" err="1" smtClean="0">
                <a:solidFill>
                  <a:schemeClr val="tx1"/>
                </a:solidFill>
              </a:rPr>
              <a:t>CiteScore</a:t>
            </a:r>
            <a:r>
              <a:rPr lang="en-US" sz="1200" b="0" i="0" u="none" strike="noStrike" kern="1200" baseline="0" dirty="0" smtClean="0">
                <a:solidFill>
                  <a:schemeClr val="tx1"/>
                </a:solidFill>
              </a:rPr>
              <a:t> covers a longer period (4 years) than the JIF (2 years), and that </a:t>
            </a:r>
            <a:r>
              <a:rPr lang="en-US" sz="1200" b="0" i="0" u="none" strike="noStrike" kern="1200" baseline="0" dirty="0" err="1" smtClean="0">
                <a:solidFill>
                  <a:schemeClr val="tx1"/>
                </a:solidFill>
              </a:rPr>
              <a:t>CiteScore</a:t>
            </a:r>
            <a:r>
              <a:rPr lang="en-US" sz="1200" b="0" i="0" u="none" strike="noStrike" kern="1200" baseline="0" dirty="0" smtClean="0">
                <a:solidFill>
                  <a:schemeClr val="tx1"/>
                </a:solidFill>
              </a:rPr>
              <a:t> includes a wider range of documents types (as opposed to JIF, which includes </a:t>
            </a:r>
            <a:r>
              <a:rPr lang="en-US" sz="1200" b="0" kern="1200" baseline="0" dirty="0" smtClean="0">
                <a:solidFill>
                  <a:schemeClr val="tx1"/>
                </a:solidFill>
              </a:rPr>
              <a:t>articles, reviews, and proceedings papers</a:t>
            </a:r>
            <a:r>
              <a:rPr lang="en-US" sz="1200" b="0" i="0" u="none" strike="noStrike" kern="1200" baseline="0" dirty="0" smtClean="0">
                <a:solidFill>
                  <a:schemeClr val="tx1"/>
                </a:solidFill>
              </a:rPr>
              <a:t>, and the fact that it could also be assigned to books and conference proceedings, an argument has been made that </a:t>
            </a:r>
            <a:r>
              <a:rPr lang="en-US" sz="1200" b="0" i="0" u="none" strike="noStrike" kern="1200" baseline="0" dirty="0" err="1" smtClean="0">
                <a:solidFill>
                  <a:schemeClr val="tx1"/>
                </a:solidFill>
              </a:rPr>
              <a:t>CiteScore</a:t>
            </a:r>
            <a:r>
              <a:rPr lang="en-US" sz="1200" b="0" i="0" u="none" strike="noStrike" kern="1200" baseline="0" dirty="0" smtClean="0">
                <a:solidFill>
                  <a:schemeClr val="tx1"/>
                </a:solidFill>
              </a:rPr>
              <a:t> represents a wider perspective of a journal’s published content, and is a more congruent (or “realistic”) journal based metric. However, there are many more pros and cons to consider – so we’ll leave the debate up to the experts. </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59</a:t>
            </a:fld>
            <a:endParaRPr lang="en-US" dirty="0"/>
          </a:p>
        </p:txBody>
      </p:sp>
    </p:spTree>
    <p:extLst>
      <p:ext uri="{BB962C8B-B14F-4D97-AF65-F5344CB8AC3E}">
        <p14:creationId xmlns:p14="http://schemas.microsoft.com/office/powerpoint/2010/main" val="410730587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Karen – Using</a:t>
            </a:r>
            <a:r>
              <a:rPr lang="en-US" baseline="0" dirty="0" smtClean="0"/>
              <a:t> this metric in practice I can make the statement:</a:t>
            </a:r>
            <a:r>
              <a:rPr lang="en-US" sz="1200" i="1" baseline="0" dirty="0" smtClean="0"/>
              <a:t> </a:t>
            </a:r>
            <a:r>
              <a:rPr lang="en-US" sz="1200" i="1" dirty="0" smtClean="0"/>
              <a:t>The Lancet has a CiteScore of 73.4, which is the highest CiteScore of the 529 journals in the category of General Medicine (Scopus). Of the 1,174 documents authored by Dr. Fauci that are indexed in Scopus, 14 of them were published in The Lancet.</a:t>
            </a:r>
          </a:p>
          <a:p>
            <a:pPr algn="l"/>
            <a:endParaRPr lang="en-US" baseline="0" dirty="0" smtClean="0"/>
          </a:p>
          <a:p>
            <a:pPr algn="l"/>
            <a:r>
              <a:rPr lang="en-US" baseline="0" dirty="0" smtClean="0"/>
              <a:t>This means that the documents published in The Lancet in the most recent four years should roughly receive on average 73.4 citations in the most recent year.</a:t>
            </a:r>
          </a:p>
          <a:p>
            <a:pPr algn="l"/>
            <a:endParaRPr lang="en-US" baseline="0" dirty="0" smtClean="0"/>
          </a:p>
          <a:p>
            <a:r>
              <a:rPr lang="en-US" baseline="0" dirty="0" smtClean="0"/>
              <a:t>Here is something to think about – </a:t>
            </a:r>
          </a:p>
          <a:p>
            <a:r>
              <a:rPr lang="en-US" baseline="0" dirty="0" smtClean="0"/>
              <a:t>Neither </a:t>
            </a:r>
            <a:r>
              <a:rPr lang="en-US" baseline="0" dirty="0" err="1" smtClean="0"/>
              <a:t>CiteScore</a:t>
            </a:r>
            <a:r>
              <a:rPr lang="en-US" baseline="0" dirty="0" smtClean="0"/>
              <a:t> or JIF are field normalized but Scopus and Web of Science also provide a metric called the “journal quartile” which allows for comparison of journals from different fields. The “journal quartile” is created by calculating a  percentile rank for each journal in its field. Journals with a percentile rank of 0.25 or below occupy Quartile 1, the top quartile of their field. In the event that a journal is assigned to more than one field, typically their highest quartile rank is used. These quartiles help normalize the CiteScore and JIF and allow you to better compare journals in different fields. </a:t>
            </a:r>
          </a:p>
          <a:p>
            <a:r>
              <a:rPr lang="en-US" baseline="0" dirty="0" smtClean="0"/>
              <a:t>_______________</a:t>
            </a:r>
          </a:p>
          <a:p>
            <a:endParaRPr lang="en-US" baseline="0" dirty="0" smtClean="0"/>
          </a:p>
          <a:p>
            <a:r>
              <a:rPr lang="en-US" baseline="0" dirty="0" smtClean="0"/>
              <a:t>Note:  CiteScore is a free metric, while Journal Impact Factor requires a subscription.</a:t>
            </a:r>
          </a:p>
          <a:p>
            <a:endParaRPr lang="en-US" baseline="0" dirty="0" smtClean="0"/>
          </a:p>
          <a:p>
            <a:r>
              <a:rPr lang="en-US" baseline="0" dirty="0" smtClean="0"/>
              <a:t>http://help.prod-incites.com/inCites2Live/indicatorsGroup/aboutHandbook/usingCitationIndicatorsWisely/jifQuartile.html</a:t>
            </a:r>
          </a:p>
          <a:p>
            <a:endParaRPr lang="en-US" baseline="0" dirty="0" smtClean="0"/>
          </a:p>
          <a:p>
            <a:r>
              <a:rPr lang="en-US" baseline="0" dirty="0" smtClean="0"/>
              <a:t>Notes: </a:t>
            </a:r>
          </a:p>
          <a:p>
            <a:r>
              <a:rPr lang="en-US" baseline="0" dirty="0" smtClean="0"/>
              <a:t>Q1 denotes the top 25% of the IF distribution, Q2 for middle-high position (between top 50% and top 25%), Q3 middle-low position (top 75% to top 50%), and Q4 the lowest position (bottom 25% of the IF distribution).</a:t>
            </a:r>
          </a:p>
          <a:p>
            <a:r>
              <a:rPr lang="en-US" baseline="0" dirty="0" smtClean="0"/>
              <a:t>https://researchassessment.fbk.eu/quartile_score</a:t>
            </a:r>
          </a:p>
          <a:p>
            <a:endParaRPr lang="en-US" baseline="0" dirty="0" smtClean="0"/>
          </a:p>
          <a:p>
            <a:r>
              <a:rPr lang="en-US" baseline="0" dirty="0" smtClean="0"/>
              <a:t>Q1 is occupied by the top 25% of journals in the list; Q2 is occupied by journals in the 25 to 50% group; Q3 is occupied by journals in the 50 to 75% group and Q4 is occupied by journals in the 75 to 100% group.</a:t>
            </a:r>
          </a:p>
          <a:p>
            <a:r>
              <a:rPr lang="en-US" baseline="0" dirty="0" smtClean="0"/>
              <a:t>https://www.mondragon.edu/en/web/biblioteka/publications-impact-indexes#7</a:t>
            </a:r>
          </a:p>
          <a:p>
            <a:endParaRPr lang="en-US" baseline="0" dirty="0" smtClean="0"/>
          </a:p>
          <a:p>
            <a:r>
              <a:rPr lang="en-US" baseline="0" dirty="0" smtClean="0"/>
              <a:t>Reference:  </a:t>
            </a:r>
          </a:p>
          <a:p>
            <a:r>
              <a:rPr lang="en-US" baseline="0" dirty="0" smtClean="0"/>
              <a:t>  Teixeira da Silva, Jaime. “CiteScore: Advances, Evolution, Applications, and Limitations.” Publishing Research Quarterly, vol. 36, no. 3, Sept. 2020, pp. 459–68, doi:10.1007/s12109-020-09736-y.</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60</a:t>
            </a:fld>
            <a:endParaRPr lang="en-US" dirty="0"/>
          </a:p>
        </p:txBody>
      </p:sp>
    </p:spTree>
    <p:extLst>
      <p:ext uri="{BB962C8B-B14F-4D97-AF65-F5344CB8AC3E}">
        <p14:creationId xmlns:p14="http://schemas.microsoft.com/office/powerpoint/2010/main" val="16150037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b="0" dirty="0" smtClean="0"/>
              <a:t>Annette - The</a:t>
            </a:r>
            <a:r>
              <a:rPr lang="en-US" sz="1200" b="0" baseline="0" dirty="0" smtClean="0"/>
              <a:t> final journal level metric we will review today is the immediacy index. This metric can provide a useful perspective when comparing journals specializing in cutting-edge research. The </a:t>
            </a:r>
            <a:r>
              <a:rPr lang="en-US" sz="1200" b="0" dirty="0" smtClean="0"/>
              <a:t>Immediacy Index indicates the average number of times an article is cited in the year it is published. It is calculated by dividing the number of citations to articles published in a given year by the number of articles published in that year.</a:t>
            </a:r>
          </a:p>
          <a:p>
            <a:pPr marL="0" indent="0">
              <a:buFont typeface="Wingdings" panose="05000000000000000000" pitchFamily="2" charset="2"/>
              <a:buNone/>
            </a:pPr>
            <a:endParaRPr lang="en-US" sz="1200" b="0" dirty="0" smtClean="0"/>
          </a:p>
          <a:p>
            <a:pPr marL="0" indent="0">
              <a:buFont typeface="Wingdings" panose="05000000000000000000" pitchFamily="2" charset="2"/>
              <a:buNone/>
            </a:pPr>
            <a:r>
              <a:rPr lang="en-US" sz="1200" b="0" dirty="0" smtClean="0"/>
              <a:t>The Immediacy</a:t>
            </a:r>
            <a:r>
              <a:rPr lang="en-US" sz="1200" b="0" baseline="0" dirty="0" smtClean="0"/>
              <a:t> Index is also proprietary and can be found on the Journal Citation Reports that is part of the Clarivate Analytics family. </a:t>
            </a:r>
          </a:p>
          <a:p>
            <a:pPr marL="0" indent="0">
              <a:buFont typeface="Wingdings" panose="05000000000000000000" pitchFamily="2" charset="2"/>
              <a:buNone/>
            </a:pPr>
            <a:endParaRPr lang="en-US" sz="1200" b="0" baseline="0" dirty="0" smtClean="0"/>
          </a:p>
          <a:p>
            <a:pPr marL="0" indent="0">
              <a:buFont typeface="Wingdings" panose="05000000000000000000" pitchFamily="2" charset="2"/>
              <a:buNone/>
            </a:pPr>
            <a:r>
              <a:rPr lang="en-US" sz="1200" b="0" baseline="0" dirty="0" smtClean="0"/>
              <a:t>Some caveats to consider when thinking about the use of the immediacy index is that is NOT field normalized, it may not predict ultimate citation performance of a publication, and it is not reliable for items published very late in the year. </a:t>
            </a:r>
            <a:endParaRPr lang="en-US" sz="1200" b="0" dirty="0" smtClean="0"/>
          </a:p>
          <a:p>
            <a:pPr marL="0" indent="0">
              <a:buFont typeface="Wingdings" panose="05000000000000000000" pitchFamily="2" charset="2"/>
              <a:buNone/>
            </a:pPr>
            <a:endParaRPr lang="en-US" sz="1200" b="1" dirty="0" smtClean="0"/>
          </a:p>
          <a:p>
            <a:r>
              <a:rPr lang="en-US" dirty="0" smtClean="0"/>
              <a:t>_________</a:t>
            </a:r>
          </a:p>
          <a:p>
            <a:endParaRPr lang="en-US" dirty="0" smtClean="0"/>
          </a:p>
          <a:p>
            <a:r>
              <a:rPr lang="en-US" dirty="0" smtClean="0"/>
              <a:t>Reference:</a:t>
            </a:r>
            <a:r>
              <a:rPr lang="en-US" baseline="0" dirty="0" smtClean="0"/>
              <a:t>  http://help.prod-incites.com/inCites2Live/indicatorsGroup/aboutHandbook/usingCitationIndicatorsWisely/immediacyIndex/version/5</a:t>
            </a:r>
          </a:p>
          <a:p>
            <a:endParaRPr lang="en-US" dirty="0" smtClean="0"/>
          </a:p>
          <a:p>
            <a:r>
              <a:rPr lang="en-US" dirty="0" smtClean="0"/>
              <a:t>Future research – Are only articles used to calculate the immediacy index, or are</a:t>
            </a:r>
            <a:r>
              <a:rPr lang="en-US" baseline="0" dirty="0" smtClean="0"/>
              <a:t> other document types used?</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61</a:t>
            </a:fld>
            <a:endParaRPr lang="en-US" dirty="0"/>
          </a:p>
        </p:txBody>
      </p:sp>
    </p:spTree>
    <p:extLst>
      <p:ext uri="{BB962C8B-B14F-4D97-AF65-F5344CB8AC3E}">
        <p14:creationId xmlns:p14="http://schemas.microsoft.com/office/powerpoint/2010/main" val="21002455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 If we look again at the InCites</a:t>
            </a:r>
            <a:r>
              <a:rPr lang="en-US" baseline="0" dirty="0" smtClean="0"/>
              <a:t> Journal Citation Reports, select the journal Lancet, we can see the immediacy index in the left hand column under Impact Metrics.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62</a:t>
            </a:fld>
            <a:endParaRPr lang="en-US" dirty="0"/>
          </a:p>
        </p:txBody>
      </p:sp>
    </p:spTree>
    <p:extLst>
      <p:ext uri="{BB962C8B-B14F-4D97-AF65-F5344CB8AC3E}">
        <p14:creationId xmlns:p14="http://schemas.microsoft.com/office/powerpoint/2010/main" val="265674537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 Using</a:t>
            </a:r>
            <a:r>
              <a:rPr lang="en-US" baseline="0" dirty="0" smtClean="0"/>
              <a:t> this metric in practice, I can make the statement: </a:t>
            </a:r>
            <a:r>
              <a:rPr lang="en-US" sz="1200" i="1" dirty="0" smtClean="0"/>
              <a:t>The Lancet has an Immediacy Index of 15 (InCites JCR).</a:t>
            </a:r>
            <a:r>
              <a:rPr lang="en-US" sz="1200" i="1" baseline="0" dirty="0" smtClean="0"/>
              <a:t> A </a:t>
            </a:r>
            <a:r>
              <a:rPr lang="en-US" sz="1200" i="1" dirty="0" smtClean="0"/>
              <a:t>2015</a:t>
            </a:r>
            <a:r>
              <a:rPr lang="en-US" sz="1200" i="1" baseline="0" dirty="0" smtClean="0"/>
              <a:t> article co-authored </a:t>
            </a:r>
            <a:r>
              <a:rPr lang="en-US" sz="1200" i="1" dirty="0" smtClean="0"/>
              <a:t>by Dr. Fauci published in Lancet was cited 21 times (Web of Science) that same year.</a:t>
            </a:r>
          </a:p>
          <a:p>
            <a:endParaRPr lang="en-US" baseline="0" dirty="0" smtClean="0"/>
          </a:p>
          <a:p>
            <a:r>
              <a:rPr lang="en-US" baseline="0" dirty="0" smtClean="0"/>
              <a:t>This means that on average, documents published in this journal will receive 15 citations in their first year of publication. </a:t>
            </a:r>
          </a:p>
          <a:p>
            <a:endParaRPr lang="en-US" baseline="0" dirty="0" smtClean="0"/>
          </a:p>
          <a:p>
            <a:r>
              <a:rPr lang="en-US" baseline="0" dirty="0" smtClean="0"/>
              <a:t>Here is something to think about:  F</a:t>
            </a:r>
            <a:r>
              <a:rPr lang="en-US" dirty="0" smtClean="0"/>
              <a:t>requently issued journals may have an advantage when calculating their Immediacy Index because an article published early in the year has a better chance of being cited than one published later in the year. Many publications that publish infrequently or late in the year have low Immediacy Indexes.</a:t>
            </a:r>
          </a:p>
          <a:p>
            <a:endParaRPr lang="en-US" dirty="0" smtClean="0"/>
          </a:p>
          <a:p>
            <a:r>
              <a:rPr lang="en-US" dirty="0" smtClean="0"/>
              <a:t>________</a:t>
            </a:r>
          </a:p>
          <a:p>
            <a:endParaRPr lang="en-US" dirty="0" smtClean="0"/>
          </a:p>
          <a:p>
            <a:r>
              <a:rPr lang="en-US" dirty="0" smtClean="0"/>
              <a:t>Reference:  http://help.prod-incites.com/inCites2Live/indicatorsGroup/aboutHandbook/usingCitationIndicatorsWisely/immediacyIndex/version/</a:t>
            </a:r>
          </a:p>
          <a:p>
            <a:endParaRPr lang="en-US" dirty="0" smtClean="0"/>
          </a:p>
          <a:p>
            <a:r>
              <a:rPr lang="en-US" dirty="0" smtClean="0"/>
              <a:t>Fauci Article:</a:t>
            </a:r>
            <a:r>
              <a:rPr lang="en-US" baseline="0" dirty="0" smtClean="0"/>
              <a:t> </a:t>
            </a:r>
            <a:r>
              <a:rPr lang="en-US" dirty="0" smtClean="0"/>
              <a:t>Virological response after 6 week triple-drug regimens for hepatitis C: a proof-of-concept phase 2A cohort study</a:t>
            </a:r>
          </a:p>
          <a:p>
            <a:r>
              <a:rPr lang="en-US" dirty="0" smtClean="0"/>
              <a:t>Citation: </a:t>
            </a:r>
          </a:p>
          <a:p>
            <a:r>
              <a:rPr lang="en-US" dirty="0" smtClean="0"/>
              <a:t>  Kohli, Anita et al. “Virological Response after 6 Week Triple-Drug Regimens for Hepatitis C: a Proof-of-Concept Phase 2A Cohort Study.” The Lancet (British edition) 385.9973 (2015): 1107–1113. Web.</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63</a:t>
            </a:fld>
            <a:endParaRPr lang="en-US" dirty="0"/>
          </a:p>
        </p:txBody>
      </p:sp>
    </p:spTree>
    <p:extLst>
      <p:ext uri="{BB962C8B-B14F-4D97-AF65-F5344CB8AC3E}">
        <p14:creationId xmlns:p14="http://schemas.microsoft.com/office/powerpoint/2010/main" val="6842161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0" dirty="0" smtClean="0"/>
              <a:t>Karen</a:t>
            </a:r>
            <a:r>
              <a:rPr lang="en-US" b="0" baseline="0" dirty="0" smtClean="0"/>
              <a:t> – </a:t>
            </a:r>
            <a:r>
              <a:rPr lang="en-US" b="0" dirty="0" smtClean="0"/>
              <a:t>Three </a:t>
            </a:r>
            <a:r>
              <a:rPr lang="en-US" b="0" baseline="0" dirty="0" smtClean="0"/>
              <a:t>other journal level metrics that we won’t cover in detail today include the Eigenfactor, the SCImago Journal Rank or SJR, and the Source Normalized Impact per Paper or SNIP.</a:t>
            </a:r>
            <a:endParaRPr lang="en-US" b="0"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en-US" b="0" dirty="0" smtClean="0"/>
          </a:p>
          <a:p>
            <a:r>
              <a:rPr lang="en-US" b="0" dirty="0" smtClean="0"/>
              <a:t>Both Eigenfactor and SJR are considered a measure of a journal's total importance to the scientific community.</a:t>
            </a:r>
            <a:r>
              <a:rPr lang="en-US" b="0" baseline="0" dirty="0" smtClean="0"/>
              <a:t> They are </a:t>
            </a:r>
            <a:r>
              <a:rPr lang="en-US" b="0" dirty="0" smtClean="0"/>
              <a:t>based on the number of citations a journal receives from other journals, weighted by their importance, such that citations from important journals like Nature are given more weight than less important titles. Note that importance</a:t>
            </a:r>
            <a:r>
              <a:rPr lang="en-US" b="0" baseline="0" dirty="0" smtClean="0"/>
              <a:t> is determined by the citedness of the journal.</a:t>
            </a:r>
            <a:endParaRPr lang="en-US" b="0" dirty="0" smtClean="0"/>
          </a:p>
          <a:p>
            <a:endParaRPr lang="en-US" b="0" dirty="0" smtClean="0"/>
          </a:p>
          <a:p>
            <a:r>
              <a:rPr lang="en-US" b="0" dirty="0" smtClean="0"/>
              <a:t>The</a:t>
            </a:r>
            <a:r>
              <a:rPr lang="en-US" b="0" baseline="0" dirty="0" smtClean="0"/>
              <a:t> </a:t>
            </a:r>
            <a:r>
              <a:rPr lang="en-US" b="0" dirty="0" smtClean="0"/>
              <a:t>Eigenfactor Score is calculated for all journals in the Journal Citation Report (JCR) database each year using citation data from the past five year period. An Eigenfactor Score of 1.0 indicates that the journal has 1% of the total influence of all the journals in the JCR database. The scores are scaled so that the Eigenfactor scores of all journals in Journal Citation Reports (JCR) sum to 100.  The Eigenfactor</a:t>
            </a:r>
            <a:r>
              <a:rPr lang="en-US" b="0" baseline="0" dirty="0" smtClean="0"/>
              <a:t> Score is n</a:t>
            </a:r>
            <a:r>
              <a:rPr lang="en-US" b="0" dirty="0" smtClean="0"/>
              <a:t>ot field normalized – when comparing articles from</a:t>
            </a:r>
            <a:r>
              <a:rPr lang="en-US" b="0" baseline="0" dirty="0" smtClean="0"/>
              <a:t> different fields </a:t>
            </a:r>
            <a:r>
              <a:rPr lang="en-US" b="0" dirty="0" smtClean="0"/>
              <a:t>it is best to use its</a:t>
            </a:r>
            <a:r>
              <a:rPr lang="en-US" b="0" baseline="0" dirty="0" smtClean="0"/>
              <a:t> companion metric, the Article Influence Score. </a:t>
            </a:r>
            <a:endParaRPr lang="en-US" b="0"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b="0" dirty="0" smtClean="0"/>
              <a:t>The SJR</a:t>
            </a:r>
            <a:r>
              <a:rPr lang="en-US" b="0" baseline="0" dirty="0" smtClean="0"/>
              <a:t> is based on journals indexed in the Scopus database each year using citation data from the past three year period. Unlike the Eigenfactor, the SJR allows some journal self citations to be counted in the metric and takes into account the number of articles, reviews and conference papers each journal has published. In this way, the </a:t>
            </a:r>
            <a:r>
              <a:rPr lang="en-US" b="0" baseline="0" dirty="0" err="1" smtClean="0"/>
              <a:t>SJR</a:t>
            </a:r>
            <a:r>
              <a:rPr lang="en-US" b="0" baseline="0" dirty="0" smtClean="0"/>
              <a:t> is more similar to the </a:t>
            </a:r>
            <a:r>
              <a:rPr lang="en-US" b="0" baseline="0" dirty="0" err="1" smtClean="0"/>
              <a:t>Eigenfactor’s</a:t>
            </a:r>
            <a:r>
              <a:rPr lang="en-US" b="0" baseline="0" dirty="0" smtClean="0"/>
              <a:t> companion metric, the Article Influence Score.   </a:t>
            </a:r>
            <a:endParaRPr lang="en-US" b="0"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en-US" b="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b="0" dirty="0" smtClean="0"/>
              <a:t>The Source</a:t>
            </a:r>
            <a:r>
              <a:rPr lang="en-US" b="0" baseline="0" dirty="0" smtClean="0"/>
              <a:t> Normalized Impact per Paper or SNIP </a:t>
            </a:r>
            <a:r>
              <a:rPr lang="en-US" baseline="0" dirty="0" smtClean="0"/>
              <a:t>is </a:t>
            </a:r>
            <a:r>
              <a:rPr lang="en-US" sz="1200" b="0" i="0" kern="1200" dirty="0" smtClean="0">
                <a:solidFill>
                  <a:schemeClr val="tx1"/>
                </a:solidFill>
                <a:effectLst/>
              </a:rPr>
              <a:t>calculated for each journal in the Scopus</a:t>
            </a:r>
            <a:r>
              <a:rPr lang="en-US" sz="1200" b="0" i="0" kern="1200" baseline="0" dirty="0" smtClean="0">
                <a:solidFill>
                  <a:schemeClr val="tx1"/>
                </a:solidFill>
                <a:effectLst/>
              </a:rPr>
              <a:t> database. For a journal, the SNIP is </a:t>
            </a:r>
            <a:r>
              <a:rPr lang="en-US" sz="1200" b="0" i="0" kern="1200" dirty="0" smtClean="0">
                <a:solidFill>
                  <a:schemeClr val="tx1"/>
                </a:solidFill>
                <a:effectLst/>
              </a:rPr>
              <a:t>the number of citations given in the present year to documents published in past three years, divided by the total number of documents published in the journal in the past three years. The SNIP is field normalized and it is a</a:t>
            </a:r>
            <a:r>
              <a:rPr lang="en-US" dirty="0" smtClean="0"/>
              <a:t>vailable in Scopus and on</a:t>
            </a:r>
            <a:r>
              <a:rPr lang="en-US" baseline="0" dirty="0" smtClean="0"/>
              <a:t> the CWTS Journal Indicators website</a:t>
            </a:r>
            <a:r>
              <a:rPr lang="en-US" dirty="0" smtClean="0"/>
              <a: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0"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References:</a:t>
            </a:r>
            <a:r>
              <a:rPr lang="en-US" baseline="0" dirty="0" smtClean="0"/>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b="0" dirty="0" smtClean="0"/>
              <a:t>-SJR article - https://www.sciencedirect.com/science/article/pii/S1751157710000246?via%3Dihub</a:t>
            </a:r>
          </a:p>
          <a:p>
            <a:r>
              <a:rPr lang="en-US" b="0" dirty="0" smtClean="0"/>
              <a:t>-https://www.sciencedirect.com/science/article/pii/S0306457310000075</a:t>
            </a:r>
          </a:p>
          <a:p>
            <a:r>
              <a:rPr lang="en-US" b="0" dirty="0" smtClean="0"/>
              <a:t>-https://lib.guides.umd.edu/bibliometrics/SJR</a:t>
            </a:r>
          </a:p>
          <a:p>
            <a:r>
              <a:rPr lang="en-US" b="0" dirty="0" smtClean="0"/>
              <a:t>-https://arxiv.org/ftp/arxiv/papers/0912/0912.4141.pdf</a:t>
            </a:r>
          </a:p>
          <a:p>
            <a:r>
              <a:rPr lang="en-US" b="0" dirty="0" smtClean="0"/>
              <a:t>-https://www.researchgate.net/post/Can_someone_explain_the_SJR_SCImago_Journal_Rank</a:t>
            </a:r>
          </a:p>
          <a:p>
            <a:r>
              <a:rPr lang="en-US" b="0" dirty="0" smtClean="0"/>
              <a:t>-https://faseb.onlinelibrary.wiley.com/doi/10.1096/fj.08-107938</a:t>
            </a:r>
          </a:p>
          <a:p>
            <a:r>
              <a:rPr lang="en-US" b="0" dirty="0" smtClean="0"/>
              <a:t>-https://journals.plos.org/plosone/article?id=10.1371/journal.pone.0149852</a:t>
            </a:r>
            <a:endParaRPr lang="en-US" baseline="0" dirty="0" smtClean="0"/>
          </a:p>
          <a:p>
            <a:r>
              <a:rPr lang="en-US" baseline="0" dirty="0" smtClean="0"/>
              <a:t>-https://www.scimagojr.com/SCImagoJournalRank.pdf</a:t>
            </a:r>
          </a:p>
          <a:p>
            <a:r>
              <a:rPr lang="en-US" baseline="0" dirty="0" smtClean="0"/>
              <a:t>-https://www.journalindicators.com/methodology</a:t>
            </a:r>
          </a:p>
          <a:p>
            <a:r>
              <a:rPr lang="en-US" baseline="0" dirty="0" smtClean="0"/>
              <a:t>-https://www.elsevier.com/authors/tools-and-resources/measuring-a-journals-impact#:~:text=Source%20Normalized%20Impact%20per%20Paper%20(SNIP)%20is%20a%20sophisticated%20metric,of%20publications%20citing%20that%20journal</a:t>
            </a:r>
          </a:p>
          <a:p>
            <a:r>
              <a:rPr lang="en-US" baseline="0" dirty="0" smtClean="0"/>
              <a:t>-https://scholarlykitchen.sspnet.org/2015/07/28/network-based-citation-metrics-eigenfactor-vs-sjr/</a:t>
            </a:r>
          </a:p>
          <a:p>
            <a:r>
              <a:rPr lang="en-US" baseline="0" dirty="0" smtClean="0"/>
              <a:t>-http://help.prod-incites.com/inCites2Live/indicatorsGroup/aboutHandbook/usingCitationIndicatorsWisely/eigenfactor.html</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64</a:t>
            </a:fld>
            <a:endParaRPr lang="en-US" dirty="0"/>
          </a:p>
        </p:txBody>
      </p:sp>
    </p:spTree>
    <p:extLst>
      <p:ext uri="{BB962C8B-B14F-4D97-AF65-F5344CB8AC3E}">
        <p14:creationId xmlns:p14="http://schemas.microsoft.com/office/powerpoint/2010/main" val="205352752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True/False</a:t>
            </a:r>
            <a:r>
              <a:rPr lang="en-US" baseline="0" dirty="0" smtClean="0"/>
              <a:t> – You can use the Journal Impact Factor to compare journals in different fields.</a:t>
            </a:r>
          </a:p>
          <a:p>
            <a:r>
              <a:rPr lang="en-US" baseline="0" dirty="0" smtClean="0"/>
              <a:t>False – this indicator is NOT field normalized.</a:t>
            </a:r>
          </a:p>
          <a:p>
            <a:endParaRPr lang="en-US" baseline="0" dirty="0" smtClean="0"/>
          </a:p>
          <a:p>
            <a:r>
              <a:rPr lang="en-US" baseline="0" dirty="0" smtClean="0"/>
              <a:t>True/False – The average JIF for an author is a good indication of the quality of their work.</a:t>
            </a:r>
          </a:p>
          <a:p>
            <a:r>
              <a:rPr lang="en-US" baseline="0" dirty="0" smtClean="0"/>
              <a:t>False – the JIF should never be used at the level of author, nor is it an indication of research quality.</a:t>
            </a:r>
          </a:p>
          <a:p>
            <a:endParaRPr lang="en-US" baseline="0" dirty="0" smtClean="0"/>
          </a:p>
          <a:p>
            <a:r>
              <a:rPr lang="en-US" baseline="0" dirty="0" smtClean="0"/>
              <a:t>_____</a:t>
            </a:r>
          </a:p>
          <a:p>
            <a:endParaRPr lang="en-US" baseline="0" dirty="0" smtClean="0"/>
          </a:p>
          <a:p>
            <a:r>
              <a:rPr lang="en-US" baseline="0" dirty="0" smtClean="0"/>
              <a:t>Other Possible Questions:</a:t>
            </a:r>
          </a:p>
          <a:p>
            <a:endParaRPr lang="en-US" baseline="0" dirty="0" smtClean="0"/>
          </a:p>
          <a:p>
            <a:r>
              <a:rPr lang="en-US" baseline="0" dirty="0" smtClean="0"/>
              <a:t>True/False – One incredibly highly cited article can skew the JIF upwards for an entire journal.</a:t>
            </a:r>
          </a:p>
          <a:p>
            <a:r>
              <a:rPr lang="en-US" baseline="0" dirty="0" smtClean="0"/>
              <a:t>True – this is one of the known caveats of the JIF.</a:t>
            </a:r>
            <a:endParaRPr lang="en-US" dirty="0" smtClean="0"/>
          </a:p>
          <a:p>
            <a:endParaRPr lang="en-US" dirty="0" smtClean="0"/>
          </a:p>
          <a:p>
            <a:r>
              <a:rPr lang="en-US" dirty="0" smtClean="0"/>
              <a:t>This slide was created by SlideLizard.</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995F329-3889-8645-AA6B-3C2BA478A30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47005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Here</a:t>
            </a:r>
            <a:r>
              <a:rPr lang="en-US" baseline="0" dirty="0" smtClean="0"/>
              <a:t> is a last look at where which databases can supply you with which metrics.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66</a:t>
            </a:fld>
            <a:endParaRPr lang="en-US" dirty="0"/>
          </a:p>
        </p:txBody>
      </p:sp>
    </p:spTree>
    <p:extLst>
      <p:ext uri="{BB962C8B-B14F-4D97-AF65-F5344CB8AC3E}">
        <p14:creationId xmlns:p14="http://schemas.microsoft.com/office/powerpoint/2010/main" val="93795660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Now</a:t>
            </a:r>
            <a:r>
              <a:rPr lang="en-US" baseline="0" dirty="0" smtClean="0"/>
              <a:t> that we have reviewed these metrics, how do we talk about them.</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67</a:t>
            </a:fld>
            <a:endParaRPr lang="en-US" dirty="0"/>
          </a:p>
        </p:txBody>
      </p:sp>
    </p:spTree>
    <p:extLst>
      <p:ext uri="{BB962C8B-B14F-4D97-AF65-F5344CB8AC3E}">
        <p14:creationId xmlns:p14="http://schemas.microsoft.com/office/powerpoint/2010/main" val="4181709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r>
              <a:rPr lang="en-US" baseline="0" dirty="0" smtClean="0"/>
              <a:t> - </a:t>
            </a:r>
            <a:r>
              <a:rPr lang="en-US" dirty="0" smtClean="0"/>
              <a:t>As we reviewed</a:t>
            </a:r>
            <a:r>
              <a:rPr lang="en-US" baseline="0" dirty="0" smtClean="0"/>
              <a:t> metrics in this presentation, we also included a sample statement using the metric. On this slide, we have included statements that use multiple metrics.  Note that we try to include the database or source of the metric at the end of each statement, so that readers can investigate the accuracy of the claim.</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68</a:t>
            </a:fld>
            <a:endParaRPr lang="en-US" dirty="0"/>
          </a:p>
        </p:txBody>
      </p:sp>
    </p:spTree>
    <p:extLst>
      <p:ext uri="{BB962C8B-B14F-4D97-AF65-F5344CB8AC3E}">
        <p14:creationId xmlns:p14="http://schemas.microsoft.com/office/powerpoint/2010/main" val="83257588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Karen – Always c</a:t>
            </a:r>
            <a:r>
              <a:rPr lang="en-US" baseline="0" dirty="0" smtClean="0"/>
              <a:t>heck with your mentor and others in your field to see where the use of metrics may be appropriate.  </a:t>
            </a:r>
            <a:r>
              <a:rPr lang="en-US" dirty="0" smtClean="0"/>
              <a:t>Metric statements can be valuable in showcasing research impact in your professional profile and a variety of other academic contexts like </a:t>
            </a:r>
            <a:r>
              <a:rPr lang="en-US" baseline="0" dirty="0" smtClean="0"/>
              <a:t>your CV, in grant applications, and in your NIH biosketch.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69</a:t>
            </a:fld>
            <a:endParaRPr lang="en-US" dirty="0"/>
          </a:p>
        </p:txBody>
      </p:sp>
    </p:spTree>
    <p:extLst>
      <p:ext uri="{BB962C8B-B14F-4D97-AF65-F5344CB8AC3E}">
        <p14:creationId xmlns:p14="http://schemas.microsoft.com/office/powerpoint/2010/main" val="296156706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-Here at Northwestern</a:t>
            </a:r>
            <a:r>
              <a:rPr lang="en-US" baseline="0" dirty="0" smtClean="0"/>
              <a:t> you have access to support when it comes to learning about and using metrics.</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70</a:t>
            </a:fld>
            <a:endParaRPr lang="en-US" dirty="0"/>
          </a:p>
        </p:txBody>
      </p:sp>
    </p:spTree>
    <p:extLst>
      <p:ext uri="{BB962C8B-B14F-4D97-AF65-F5344CB8AC3E}">
        <p14:creationId xmlns:p14="http://schemas.microsoft.com/office/powerpoint/2010/main" val="32629146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 The Metrics</a:t>
            </a:r>
            <a:r>
              <a:rPr lang="en-US" baseline="0" dirty="0" smtClean="0"/>
              <a:t> and Impact Core that is part of the Galter Health Sciences Library and Learning Center has created a suite of reports that can be generated for you, your team or your department.  These formalized reports capture and visualize productivity, contribution, and dissemination of a body of work.</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71</a:t>
            </a:fld>
            <a:endParaRPr lang="en-US" dirty="0"/>
          </a:p>
        </p:txBody>
      </p:sp>
    </p:spTree>
    <p:extLst>
      <p:ext uri="{BB962C8B-B14F-4D97-AF65-F5344CB8AC3E}">
        <p14:creationId xmlns:p14="http://schemas.microsoft.com/office/powerpoint/2010/main" val="166175386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 Your liaison librarian or a member of the Metrics and Impact</a:t>
            </a:r>
            <a:r>
              <a:rPr lang="en-US" baseline="0" dirty="0" smtClean="0"/>
              <a:t> Core team can review your NIH biosketch annually and assist you in the creation of metrics statements for your work.  You can find your liaison librarian by visiting the Research Services guide on the library website.</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72</a:t>
            </a:fld>
            <a:endParaRPr lang="en-US" dirty="0"/>
          </a:p>
        </p:txBody>
      </p:sp>
    </p:spTree>
    <p:extLst>
      <p:ext uri="{BB962C8B-B14F-4D97-AF65-F5344CB8AC3E}">
        <p14:creationId xmlns:p14="http://schemas.microsoft.com/office/powerpoint/2010/main" val="133774007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Annette - Finally, the</a:t>
            </a:r>
            <a:r>
              <a:rPr lang="en-US" baseline="0" dirty="0" smtClean="0"/>
              <a:t> staff at the Galter Health Sciences Library &amp; Learning Center provide instruction on a wide array of library topics.  You can check the website for classes and register online.  Our team is also available to present on topics in your department meetings.</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73</a:t>
            </a:fld>
            <a:endParaRPr lang="en-US" dirty="0"/>
          </a:p>
        </p:txBody>
      </p:sp>
    </p:spTree>
    <p:extLst>
      <p:ext uri="{BB962C8B-B14F-4D97-AF65-F5344CB8AC3E}">
        <p14:creationId xmlns:p14="http://schemas.microsoft.com/office/powerpoint/2010/main" val="232902618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The following slides provide additional information regarding indicators</a:t>
            </a:r>
            <a:r>
              <a:rPr lang="en-US" baseline="0" dirty="0" smtClean="0"/>
              <a:t> and this presentation.</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74</a:t>
            </a:fld>
            <a:endParaRPr lang="en-US" dirty="0"/>
          </a:p>
        </p:txBody>
      </p:sp>
    </p:spTree>
    <p:extLst>
      <p:ext uri="{BB962C8B-B14F-4D97-AF65-F5344CB8AC3E}">
        <p14:creationId xmlns:p14="http://schemas.microsoft.com/office/powerpoint/2010/main" val="138989890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Bibliometrics</a:t>
            </a:r>
            <a:r>
              <a:rPr lang="en-US" baseline="0" dirty="0" smtClean="0"/>
              <a:t> and alternative metrics is an ever changing field of study. There are several tools and reference materials available for assistance in understanding and using metrics.  Here are three of several resources that may be of interest to you: </a:t>
            </a:r>
          </a:p>
          <a:p>
            <a:endParaRPr lang="en-US" dirty="0" smtClean="0"/>
          </a:p>
          <a:p>
            <a:r>
              <a:rPr lang="en-US" dirty="0" smtClean="0"/>
              <a:t>Metrics ToolKit  - a resource for researchers</a:t>
            </a:r>
            <a:r>
              <a:rPr lang="en-US" baseline="0" dirty="0" smtClean="0"/>
              <a:t> and evaluators that provides guidance for demonstrating and evaluating claims of research impact.  This toolkit can help you understand what a metric means, how it is calculated, and if it is a good match for your impact question. </a:t>
            </a:r>
            <a:r>
              <a:rPr lang="en-US" dirty="0" smtClean="0"/>
              <a:t>(https://www.metrics-toolkit.org/)</a:t>
            </a:r>
          </a:p>
          <a:p>
            <a:endParaRPr lang="en-US" baseline="0" dirty="0" smtClean="0"/>
          </a:p>
          <a:p>
            <a:r>
              <a:rPr lang="en-US" baseline="0" dirty="0" smtClean="0"/>
              <a:t>CWTS Journal Indicators provides free access to bibliometric indicators on scientific journals. You can find indicators such as SNIP, impact per paper (IPP) or percent of journal self citations on this website. (https://www.journalindicators.com/)</a:t>
            </a:r>
          </a:p>
          <a:p>
            <a:endParaRPr lang="en-US" dirty="0" smtClean="0"/>
          </a:p>
          <a:p>
            <a:r>
              <a:rPr lang="en-US" dirty="0" smtClean="0"/>
              <a:t>Scite_</a:t>
            </a:r>
            <a:r>
              <a:rPr lang="en-US" baseline="0" dirty="0" smtClean="0"/>
              <a:t> - </a:t>
            </a:r>
            <a:r>
              <a:rPr lang="en-US" sz="1200" b="0" i="0" kern="1200" dirty="0" smtClean="0">
                <a:solidFill>
                  <a:schemeClr val="tx1"/>
                </a:solidFill>
                <a:effectLst/>
              </a:rPr>
              <a:t>scite is an award-winning platform for discovering and evaluating scientific articles via Smart Citations. Smart Citations allow users to see how a scientific paper has been cited by providing the context of the citation and a classification describing whether it provides supporting or disputing evidence for the cited claim. </a:t>
            </a:r>
            <a:r>
              <a:rPr lang="en-US" dirty="0" smtClean="0"/>
              <a:t>(https://scite.ai/)</a:t>
            </a:r>
          </a:p>
        </p:txBody>
      </p:sp>
      <p:sp>
        <p:nvSpPr>
          <p:cNvPr id="4" name="Slide Number Placeholder 3"/>
          <p:cNvSpPr>
            <a:spLocks noGrp="1"/>
          </p:cNvSpPr>
          <p:nvPr>
            <p:ph type="sldNum" sz="quarter" idx="10"/>
          </p:nvPr>
        </p:nvSpPr>
        <p:spPr/>
        <p:txBody>
          <a:bodyPr/>
          <a:lstStyle/>
          <a:p>
            <a:fld id="{1995F329-3889-8645-AA6B-3C2BA478A30C}" type="slidenum">
              <a:rPr lang="en-US" smtClean="0"/>
              <a:t>75</a:t>
            </a:fld>
            <a:endParaRPr lang="en-US" dirty="0"/>
          </a:p>
        </p:txBody>
      </p:sp>
    </p:spTree>
    <p:extLst>
      <p:ext uri="{BB962C8B-B14F-4D97-AF65-F5344CB8AC3E}">
        <p14:creationId xmlns:p14="http://schemas.microsoft.com/office/powerpoint/2010/main" val="157432137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The</a:t>
            </a:r>
            <a:r>
              <a:rPr lang="en-US" baseline="0" dirty="0" smtClean="0"/>
              <a:t> people acknowledged here are instrumental in the development of research impact and dissemination materials and are greatly appreciated for their contributions.  </a:t>
            </a: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76</a:t>
            </a:fld>
            <a:endParaRPr lang="en-US" dirty="0"/>
          </a:p>
        </p:txBody>
      </p:sp>
    </p:spTree>
    <p:extLst>
      <p:ext uri="{BB962C8B-B14F-4D97-AF65-F5344CB8AC3E}">
        <p14:creationId xmlns:p14="http://schemas.microsoft.com/office/powerpoint/2010/main" val="361923656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This is a list</a:t>
            </a:r>
            <a:r>
              <a:rPr lang="en-US" baseline="0" dirty="0" smtClean="0"/>
              <a:t> of attributions for the icons and photos used in this presentation.</a:t>
            </a: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77</a:t>
            </a:fld>
            <a:endParaRPr lang="en-US" dirty="0"/>
          </a:p>
        </p:txBody>
      </p:sp>
    </p:spTree>
    <p:extLst>
      <p:ext uri="{BB962C8B-B14F-4D97-AF65-F5344CB8AC3E}">
        <p14:creationId xmlns:p14="http://schemas.microsoft.com/office/powerpoint/2010/main" val="259911514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And</a:t>
            </a:r>
            <a:r>
              <a:rPr lang="en-US" baseline="0" dirty="0" smtClean="0"/>
              <a:t> a list of references of the articles cited in this presentation.</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78</a:t>
            </a:fld>
            <a:endParaRPr lang="en-US" dirty="0"/>
          </a:p>
        </p:txBody>
      </p:sp>
    </p:spTree>
    <p:extLst>
      <p:ext uri="{BB962C8B-B14F-4D97-AF65-F5344CB8AC3E}">
        <p14:creationId xmlns:p14="http://schemas.microsoft.com/office/powerpoint/2010/main" val="22395308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 - Thank</a:t>
            </a:r>
            <a:r>
              <a:rPr lang="en-US" baseline="0" dirty="0" smtClean="0"/>
              <a:t> you for your attention – are there any questions?</a:t>
            </a: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79</a:t>
            </a:fld>
            <a:endParaRPr lang="en-US" dirty="0"/>
          </a:p>
        </p:txBody>
      </p:sp>
    </p:spTree>
    <p:extLst>
      <p:ext uri="{BB962C8B-B14F-4D97-AF65-F5344CB8AC3E}">
        <p14:creationId xmlns:p14="http://schemas.microsoft.com/office/powerpoint/2010/main" val="27563842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ection Header 1">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srcRect t="23482"/>
          <a:stretch/>
        </p:blipFill>
        <p:spPr>
          <a:xfrm>
            <a:off x="-32776" y="-1"/>
            <a:ext cx="9221521" cy="5168083"/>
          </a:xfrm>
          <a:prstGeom prst="rect">
            <a:avLst/>
          </a:prstGeom>
        </p:spPr>
      </p:pic>
      <p:sp>
        <p:nvSpPr>
          <p:cNvPr id="8" name="Rectangle 6">
            <a:extLst>
              <a:ext uri="{FF2B5EF4-FFF2-40B4-BE49-F238E27FC236}">
                <a16:creationId xmlns:a16="http://schemas.microsoft.com/office/drawing/2014/main" id="{D92C48F1-4730-6340-9DDB-876064E762B8}"/>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4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9" name="Picture 8">
            <a:extLst>
              <a:ext uri="{FF2B5EF4-FFF2-40B4-BE49-F238E27FC236}">
                <a16:creationId xmlns:a16="http://schemas.microsoft.com/office/drawing/2014/main" id="{411631F2-59C2-2640-AD0D-21FA7AC3031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6289" y="699675"/>
            <a:ext cx="2554371" cy="359842"/>
          </a:xfrm>
          <a:prstGeom prst="rect">
            <a:avLst/>
          </a:prstGeom>
        </p:spPr>
      </p:pic>
      <p:sp>
        <p:nvSpPr>
          <p:cNvPr id="10" name="Title 1">
            <a:extLst>
              <a:ext uri="{FF2B5EF4-FFF2-40B4-BE49-F238E27FC236}">
                <a16:creationId xmlns:a16="http://schemas.microsoft.com/office/drawing/2014/main" id="{263AAB1A-1BBC-D049-844E-DF33571917C6}"/>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1" name="Subtitle 2">
            <a:extLst>
              <a:ext uri="{FF2B5EF4-FFF2-40B4-BE49-F238E27FC236}">
                <a16:creationId xmlns:a16="http://schemas.microsoft.com/office/drawing/2014/main" id="{637F364E-C3C5-0944-BB8A-5886C7C32FA0}"/>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2150778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2">
    <p:spTree>
      <p:nvGrpSpPr>
        <p:cNvPr id="1" name=""/>
        <p:cNvGrpSpPr/>
        <p:nvPr/>
      </p:nvGrpSpPr>
      <p:grpSpPr>
        <a:xfrm>
          <a:off x="0" y="0"/>
          <a:ext cx="0" cy="0"/>
          <a:chOff x="0" y="0"/>
          <a:chExt cx="0" cy="0"/>
        </a:xfrm>
      </p:grpSpPr>
      <p:pic>
        <p:nvPicPr>
          <p:cNvPr id="6" name="Picture 5"/>
          <p:cNvPicPr>
            <a:picLocks/>
          </p:cNvPicPr>
          <p:nvPr userDrawn="1"/>
        </p:nvPicPr>
        <p:blipFill rotWithShape="1">
          <a:blip r:embed="rId2">
            <a:extLst>
              <a:ext uri="{28A0092B-C50C-407E-A947-70E740481C1C}">
                <a14:useLocalDpi xmlns:a14="http://schemas.microsoft.com/office/drawing/2010/main" val="0"/>
              </a:ext>
            </a:extLst>
          </a:blip>
          <a:srcRect l="12696" t="17621" b="9168"/>
          <a:stretch/>
        </p:blipFill>
        <p:spPr>
          <a:xfrm flipH="1">
            <a:off x="0" y="-1"/>
            <a:ext cx="9144000" cy="5143501"/>
          </a:xfrm>
          <a:prstGeom prst="rect">
            <a:avLst/>
          </a:prstGeom>
        </p:spPr>
      </p:pic>
      <p:sp>
        <p:nvSpPr>
          <p:cNvPr id="27" name="Rectangle 6">
            <a:extLst>
              <a:ext uri="{FF2B5EF4-FFF2-40B4-BE49-F238E27FC236}">
                <a16:creationId xmlns:a16="http://schemas.microsoft.com/office/drawing/2014/main" id="{362A63F1-9DAA-8144-BC5F-30067E688DAD}"/>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28" name="Picture 27">
            <a:extLst>
              <a:ext uri="{FF2B5EF4-FFF2-40B4-BE49-F238E27FC236}">
                <a16:creationId xmlns:a16="http://schemas.microsoft.com/office/drawing/2014/main" id="{CB001A32-61C0-4642-B73F-BB874CA2451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6289" y="699675"/>
            <a:ext cx="2554371" cy="359842"/>
          </a:xfrm>
          <a:prstGeom prst="rect">
            <a:avLst/>
          </a:prstGeom>
        </p:spPr>
      </p:pic>
      <p:sp>
        <p:nvSpPr>
          <p:cNvPr id="29" name="Title 1">
            <a:extLst>
              <a:ext uri="{FF2B5EF4-FFF2-40B4-BE49-F238E27FC236}">
                <a16:creationId xmlns:a16="http://schemas.microsoft.com/office/drawing/2014/main" id="{82FEFFDE-6B75-1441-A052-73927E03981B}"/>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30" name="Subtitle 2">
            <a:extLst>
              <a:ext uri="{FF2B5EF4-FFF2-40B4-BE49-F238E27FC236}">
                <a16:creationId xmlns:a16="http://schemas.microsoft.com/office/drawing/2014/main" id="{FD08A6DF-23EA-6045-9ACC-9530CD1AB2AA}"/>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18317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3">
    <p:spTree>
      <p:nvGrpSpPr>
        <p:cNvPr id="1" name=""/>
        <p:cNvGrpSpPr/>
        <p:nvPr/>
      </p:nvGrpSpPr>
      <p:grpSpPr>
        <a:xfrm>
          <a:off x="0" y="0"/>
          <a:ext cx="0" cy="0"/>
          <a:chOff x="0" y="0"/>
          <a:chExt cx="0" cy="0"/>
        </a:xfrm>
      </p:grpSpPr>
      <p:pic>
        <p:nvPicPr>
          <p:cNvPr id="6" name="Picture 5"/>
          <p:cNvPicPr>
            <a:picLocks/>
          </p:cNvPicPr>
          <p:nvPr userDrawn="1"/>
        </p:nvPicPr>
        <p:blipFill rotWithShape="1">
          <a:blip r:embed="rId2"/>
          <a:srcRect t="23220" r="10172" b="6716"/>
          <a:stretch/>
        </p:blipFill>
        <p:spPr>
          <a:xfrm>
            <a:off x="0" y="0"/>
            <a:ext cx="9179371" cy="5188147"/>
          </a:xfrm>
          <a:prstGeom prst="rect">
            <a:avLst/>
          </a:prstGeom>
        </p:spPr>
      </p:pic>
      <p:sp>
        <p:nvSpPr>
          <p:cNvPr id="11" name="Rectangle 6">
            <a:extLst>
              <a:ext uri="{FF2B5EF4-FFF2-40B4-BE49-F238E27FC236}">
                <a16:creationId xmlns:a16="http://schemas.microsoft.com/office/drawing/2014/main" id="{D6879BB9-CE19-2748-8211-B0BAF715F5FA}"/>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50000"/>
                </a:srgbClr>
              </a:gs>
              <a:gs pos="100000">
                <a:srgbClr val="514689">
                  <a:alpha val="83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8" name="Picture 7">
            <a:extLst>
              <a:ext uri="{FF2B5EF4-FFF2-40B4-BE49-F238E27FC236}">
                <a16:creationId xmlns:a16="http://schemas.microsoft.com/office/drawing/2014/main" id="{7E6D61AD-2DE2-F44E-B355-1110312D883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6289" y="699675"/>
            <a:ext cx="2554371" cy="359842"/>
          </a:xfrm>
          <a:prstGeom prst="rect">
            <a:avLst/>
          </a:prstGeom>
        </p:spPr>
      </p:pic>
      <p:sp>
        <p:nvSpPr>
          <p:cNvPr id="9" name="Title 1">
            <a:extLst>
              <a:ext uri="{FF2B5EF4-FFF2-40B4-BE49-F238E27FC236}">
                <a16:creationId xmlns:a16="http://schemas.microsoft.com/office/drawing/2014/main" id="{78954F51-B374-F446-95BC-929E02B6F26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0" name="Subtitle 2">
            <a:extLst>
              <a:ext uri="{FF2B5EF4-FFF2-40B4-BE49-F238E27FC236}">
                <a16:creationId xmlns:a16="http://schemas.microsoft.com/office/drawing/2014/main" id="{9289869B-BCFE-144A-B445-AFCBE6E869F1}"/>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82058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4">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a:extLst>
              <a:ext uri="{28A0092B-C50C-407E-A947-70E740481C1C}">
                <a14:useLocalDpi xmlns:a14="http://schemas.microsoft.com/office/drawing/2010/main" val="0"/>
              </a:ext>
            </a:extLst>
          </a:blip>
          <a:srcRect l="9091" t="9615" b="16603"/>
          <a:stretch/>
        </p:blipFill>
        <p:spPr>
          <a:xfrm>
            <a:off x="0" y="-5919"/>
            <a:ext cx="9143999" cy="5149419"/>
          </a:xfrm>
          <a:prstGeom prst="rect">
            <a:avLst/>
          </a:prstGeom>
        </p:spPr>
      </p:pic>
      <p:sp>
        <p:nvSpPr>
          <p:cNvPr id="11" name="Rectangle 6">
            <a:extLst>
              <a:ext uri="{FF2B5EF4-FFF2-40B4-BE49-F238E27FC236}">
                <a16:creationId xmlns:a16="http://schemas.microsoft.com/office/drawing/2014/main" id="{BBAC3556-24CC-5F45-B4E4-F8D74EA9B209}"/>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2" name="Picture 11">
            <a:extLst>
              <a:ext uri="{FF2B5EF4-FFF2-40B4-BE49-F238E27FC236}">
                <a16:creationId xmlns:a16="http://schemas.microsoft.com/office/drawing/2014/main" id="{4F3B9535-010E-0D49-9CD6-0054D5188D6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6289" y="699675"/>
            <a:ext cx="2554371" cy="359842"/>
          </a:xfrm>
          <a:prstGeom prst="rect">
            <a:avLst/>
          </a:prstGeom>
        </p:spPr>
      </p:pic>
      <p:sp>
        <p:nvSpPr>
          <p:cNvPr id="14" name="Title 1">
            <a:extLst>
              <a:ext uri="{FF2B5EF4-FFF2-40B4-BE49-F238E27FC236}">
                <a16:creationId xmlns:a16="http://schemas.microsoft.com/office/drawing/2014/main" id="{644A36B5-801F-1F42-BA95-0554F858E95D}"/>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361F9852-ECF9-434C-BEDE-A9741A5D8F86}"/>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3877595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5">
    <p:spTree>
      <p:nvGrpSpPr>
        <p:cNvPr id="1" name=""/>
        <p:cNvGrpSpPr/>
        <p:nvPr/>
      </p:nvGrpSpPr>
      <p:grpSpPr>
        <a:xfrm>
          <a:off x="0" y="0"/>
          <a:ext cx="0" cy="0"/>
          <a:chOff x="0" y="0"/>
          <a:chExt cx="0" cy="0"/>
        </a:xfrm>
      </p:grpSpPr>
      <p:pic>
        <p:nvPicPr>
          <p:cNvPr id="8" name="Picture 7"/>
          <p:cNvPicPr>
            <a:picLocks/>
          </p:cNvPicPr>
          <p:nvPr userDrawn="1"/>
        </p:nvPicPr>
        <p:blipFill rotWithShape="1">
          <a:blip r:embed="rId2">
            <a:extLst>
              <a:ext uri="{28A0092B-C50C-407E-A947-70E740481C1C}">
                <a14:useLocalDpi xmlns:a14="http://schemas.microsoft.com/office/drawing/2010/main" val="0"/>
              </a:ext>
            </a:extLst>
          </a:blip>
          <a:srcRect l="271" t="4993" r="24008" b="15459"/>
          <a:stretch/>
        </p:blipFill>
        <p:spPr>
          <a:xfrm>
            <a:off x="0" y="0"/>
            <a:ext cx="9144000" cy="5143500"/>
          </a:xfrm>
          <a:prstGeom prst="rect">
            <a:avLst/>
          </a:prstGeom>
        </p:spPr>
      </p:pic>
      <p:sp>
        <p:nvSpPr>
          <p:cNvPr id="16" name="Rectangle 6">
            <a:extLst>
              <a:ext uri="{FF2B5EF4-FFF2-40B4-BE49-F238E27FC236}">
                <a16:creationId xmlns:a16="http://schemas.microsoft.com/office/drawing/2014/main" id="{9C258857-881C-F741-BD75-CF0110697A93}"/>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7" name="Picture 16">
            <a:extLst>
              <a:ext uri="{FF2B5EF4-FFF2-40B4-BE49-F238E27FC236}">
                <a16:creationId xmlns:a16="http://schemas.microsoft.com/office/drawing/2014/main" id="{5FE70969-F5E0-834D-9356-72EF0A7C429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6289" y="699675"/>
            <a:ext cx="2554371" cy="359842"/>
          </a:xfrm>
          <a:prstGeom prst="rect">
            <a:avLst/>
          </a:prstGeom>
        </p:spPr>
      </p:pic>
      <p:sp>
        <p:nvSpPr>
          <p:cNvPr id="18" name="Title 1">
            <a:extLst>
              <a:ext uri="{FF2B5EF4-FFF2-40B4-BE49-F238E27FC236}">
                <a16:creationId xmlns:a16="http://schemas.microsoft.com/office/drawing/2014/main" id="{6A20462D-E288-D444-88CB-B00BE8C860D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AD9E5672-6548-FF41-920C-2ECAFF39AD2E}"/>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4266174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6">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1" t="8412" r="256" b="7220"/>
          <a:stretch/>
        </p:blipFill>
        <p:spPr>
          <a:xfrm>
            <a:off x="-32776" y="0"/>
            <a:ext cx="9153264" cy="5168083"/>
          </a:xfrm>
          <a:prstGeom prst="rect">
            <a:avLst/>
          </a:prstGeom>
        </p:spPr>
      </p:pic>
      <p:sp>
        <p:nvSpPr>
          <p:cNvPr id="20" name="Rectangle 6">
            <a:extLst>
              <a:ext uri="{FF2B5EF4-FFF2-40B4-BE49-F238E27FC236}">
                <a16:creationId xmlns:a16="http://schemas.microsoft.com/office/drawing/2014/main" id="{08F52991-FA0E-2F47-B542-6F622FD6E3BB}"/>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21" name="Picture 20">
            <a:extLst>
              <a:ext uri="{FF2B5EF4-FFF2-40B4-BE49-F238E27FC236}">
                <a16:creationId xmlns:a16="http://schemas.microsoft.com/office/drawing/2014/main" id="{E403CED2-0DFD-AC45-ACE1-AB3CFE1F10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6289" y="699675"/>
            <a:ext cx="2554371" cy="359842"/>
          </a:xfrm>
          <a:prstGeom prst="rect">
            <a:avLst/>
          </a:prstGeom>
        </p:spPr>
      </p:pic>
      <p:sp>
        <p:nvSpPr>
          <p:cNvPr id="22" name="Title 1">
            <a:extLst>
              <a:ext uri="{FF2B5EF4-FFF2-40B4-BE49-F238E27FC236}">
                <a16:creationId xmlns:a16="http://schemas.microsoft.com/office/drawing/2014/main" id="{381781D4-52BB-A74E-BC46-4732545D71F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23" name="Subtitle 2">
            <a:extLst>
              <a:ext uri="{FF2B5EF4-FFF2-40B4-BE49-F238E27FC236}">
                <a16:creationId xmlns:a16="http://schemas.microsoft.com/office/drawing/2014/main" id="{6E06BA36-9DF5-0945-AE03-E181F9B3CCED}"/>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069143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7">
    <p:spTree>
      <p:nvGrpSpPr>
        <p:cNvPr id="1" name=""/>
        <p:cNvGrpSpPr/>
        <p:nvPr/>
      </p:nvGrpSpPr>
      <p:grpSpPr>
        <a:xfrm>
          <a:off x="0" y="0"/>
          <a:ext cx="0" cy="0"/>
          <a:chOff x="0" y="0"/>
          <a:chExt cx="0" cy="0"/>
        </a:xfrm>
      </p:grpSpPr>
      <p:pic>
        <p:nvPicPr>
          <p:cNvPr id="6" name="Picture 5"/>
          <p:cNvPicPr>
            <a:picLocks/>
          </p:cNvPicPr>
          <p:nvPr userDrawn="1"/>
        </p:nvPicPr>
        <p:blipFill rotWithShape="1">
          <a:blip r:embed="rId2">
            <a:extLst>
              <a:ext uri="{28A0092B-C50C-407E-A947-70E740481C1C}">
                <a14:useLocalDpi xmlns:a14="http://schemas.microsoft.com/office/drawing/2010/main" val="0"/>
              </a:ext>
            </a:extLst>
          </a:blip>
          <a:srcRect l="-622" t="31125" r="25270" b="9940"/>
          <a:stretch/>
        </p:blipFill>
        <p:spPr>
          <a:xfrm>
            <a:off x="-76200" y="-7891"/>
            <a:ext cx="9220200" cy="5151391"/>
          </a:xfrm>
          <a:prstGeom prst="rect">
            <a:avLst/>
          </a:prstGeom>
        </p:spPr>
      </p:pic>
      <p:sp>
        <p:nvSpPr>
          <p:cNvPr id="11" name="Rectangle 6">
            <a:extLst>
              <a:ext uri="{FF2B5EF4-FFF2-40B4-BE49-F238E27FC236}">
                <a16:creationId xmlns:a16="http://schemas.microsoft.com/office/drawing/2014/main" id="{D6879BB9-CE19-2748-8211-B0BAF715F5FA}"/>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8" name="Picture 7">
            <a:extLst>
              <a:ext uri="{FF2B5EF4-FFF2-40B4-BE49-F238E27FC236}">
                <a16:creationId xmlns:a16="http://schemas.microsoft.com/office/drawing/2014/main" id="{7E6D61AD-2DE2-F44E-B355-1110312D883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6289" y="699675"/>
            <a:ext cx="2554371" cy="359842"/>
          </a:xfrm>
          <a:prstGeom prst="rect">
            <a:avLst/>
          </a:prstGeom>
        </p:spPr>
      </p:pic>
      <p:sp>
        <p:nvSpPr>
          <p:cNvPr id="9" name="Title 1">
            <a:extLst>
              <a:ext uri="{FF2B5EF4-FFF2-40B4-BE49-F238E27FC236}">
                <a16:creationId xmlns:a16="http://schemas.microsoft.com/office/drawing/2014/main" id="{78954F51-B374-F446-95BC-929E02B6F26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0" name="Subtitle 2">
            <a:extLst>
              <a:ext uri="{FF2B5EF4-FFF2-40B4-BE49-F238E27FC236}">
                <a16:creationId xmlns:a16="http://schemas.microsoft.com/office/drawing/2014/main" id="{9289869B-BCFE-144A-B445-AFCBE6E869F1}"/>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490160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8">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FC80C6-554D-8F46-9097-15986C8FB271}"/>
              </a:ext>
            </a:extLst>
          </p:cNvPr>
          <p:cNvPicPr>
            <a:picLocks noChangeAspect="1"/>
          </p:cNvPicPr>
          <p:nvPr userDrawn="1"/>
        </p:nvPicPr>
        <p:blipFill>
          <a:blip r:embed="rId2"/>
          <a:stretch>
            <a:fillRect/>
          </a:stretch>
        </p:blipFill>
        <p:spPr>
          <a:xfrm>
            <a:off x="1116" y="0"/>
            <a:ext cx="9141768" cy="5143500"/>
          </a:xfrm>
          <a:prstGeom prst="rect">
            <a:avLst/>
          </a:prstGeom>
        </p:spPr>
      </p:pic>
      <p:sp>
        <p:nvSpPr>
          <p:cNvPr id="11" name="Rectangle 6">
            <a:extLst>
              <a:ext uri="{FF2B5EF4-FFF2-40B4-BE49-F238E27FC236}">
                <a16:creationId xmlns:a16="http://schemas.microsoft.com/office/drawing/2014/main" id="{BBAC3556-24CC-5F45-B4E4-F8D74EA9B209}"/>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2" name="Picture 11">
            <a:extLst>
              <a:ext uri="{FF2B5EF4-FFF2-40B4-BE49-F238E27FC236}">
                <a16:creationId xmlns:a16="http://schemas.microsoft.com/office/drawing/2014/main" id="{4F3B9535-010E-0D49-9CD6-0054D5188D6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6289" y="699675"/>
            <a:ext cx="2554371" cy="359842"/>
          </a:xfrm>
          <a:prstGeom prst="rect">
            <a:avLst/>
          </a:prstGeom>
        </p:spPr>
      </p:pic>
      <p:sp>
        <p:nvSpPr>
          <p:cNvPr id="14" name="Title 1">
            <a:extLst>
              <a:ext uri="{FF2B5EF4-FFF2-40B4-BE49-F238E27FC236}">
                <a16:creationId xmlns:a16="http://schemas.microsoft.com/office/drawing/2014/main" id="{644A36B5-801F-1F42-BA95-0554F858E95D}"/>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361F9852-ECF9-434C-BEDE-A9741A5D8F86}"/>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667595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098557" y="127411"/>
            <a:ext cx="7180264" cy="762000"/>
          </a:xfrm>
          <a:prstGeom prst="rect">
            <a:avLst/>
          </a:prstGeom>
        </p:spPr>
        <p:txBody>
          <a:bodyPr/>
          <a:lstStyle>
            <a:lvl1pPr>
              <a:lnSpc>
                <a:spcPct val="90000"/>
              </a:lnSpc>
              <a:defRPr/>
            </a:lvl1pPr>
          </a:lstStyle>
          <a:p>
            <a:r>
              <a:rPr lang="en-US" dirty="0"/>
              <a:t>Click to edit Master title style</a:t>
            </a:r>
          </a:p>
        </p:txBody>
      </p:sp>
      <p:sp>
        <p:nvSpPr>
          <p:cNvPr id="9" name="Content Placeholder 2"/>
          <p:cNvSpPr>
            <a:spLocks noGrp="1"/>
          </p:cNvSpPr>
          <p:nvPr>
            <p:ph idx="1"/>
          </p:nvPr>
        </p:nvSpPr>
        <p:spPr>
          <a:xfrm>
            <a:off x="931380" y="1526709"/>
            <a:ext cx="7347440" cy="297656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10"/>
          <p:cNvSpPr>
            <a:spLocks noGrp="1"/>
          </p:cNvSpPr>
          <p:nvPr>
            <p:ph type="body" sz="quarter" idx="13" hasCustomPrompt="1"/>
          </p:nvPr>
        </p:nvSpPr>
        <p:spPr>
          <a:xfrm>
            <a:off x="1098556" y="896882"/>
            <a:ext cx="7180263"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
        <p:nvSpPr>
          <p:cNvPr id="15" name="Date Placeholder 11"/>
          <p:cNvSpPr>
            <a:spLocks noGrp="1"/>
          </p:cNvSpPr>
          <p:nvPr>
            <p:ph type="dt" sz="half" idx="14"/>
          </p:nvPr>
        </p:nvSpPr>
        <p:spPr>
          <a:xfrm>
            <a:off x="2350008" y="4827469"/>
            <a:ext cx="850392" cy="168275"/>
          </a:xfrm>
          <a:prstGeom prst="rect">
            <a:avLst/>
          </a:prstGeom>
        </p:spPr>
        <p:txBody>
          <a:bodyPr/>
          <a:lstStyle/>
          <a:p>
            <a:fld id="{8B5A5E43-390E-48A1-81D6-FB143BE108E2}" type="datetime1">
              <a:rPr lang="en-US" smtClean="0"/>
              <a:t>3/25/2021</a:t>
            </a:fld>
            <a:endParaRPr lang="en-US" dirty="0"/>
          </a:p>
        </p:txBody>
      </p:sp>
      <p:sp>
        <p:nvSpPr>
          <p:cNvPr id="16" name="Footer Placeholder 12"/>
          <p:cNvSpPr>
            <a:spLocks noGrp="1"/>
          </p:cNvSpPr>
          <p:nvPr>
            <p:ph type="ftr" sz="quarter" idx="15"/>
          </p:nvPr>
        </p:nvSpPr>
        <p:spPr>
          <a:xfrm>
            <a:off x="3121994" y="4780683"/>
            <a:ext cx="5181600" cy="231266"/>
          </a:xfrm>
          <a:prstGeom prst="rect">
            <a:avLst/>
          </a:prstGeom>
        </p:spPr>
        <p:txBody>
          <a:bodyPr/>
          <a:lstStyle/>
          <a:p>
            <a:r>
              <a:rPr lang="en-US" dirty="0">
                <a:solidFill>
                  <a:srgbClr val="605F62"/>
                </a:solidFill>
              </a:rPr>
              <a:t>Presentation or Section Title</a:t>
            </a:r>
          </a:p>
        </p:txBody>
      </p:sp>
      <p:sp>
        <p:nvSpPr>
          <p:cNvPr id="17"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1576511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Date Placeholder 11"/>
          <p:cNvSpPr>
            <a:spLocks noGrp="1"/>
          </p:cNvSpPr>
          <p:nvPr>
            <p:ph type="dt" sz="half" idx="14"/>
          </p:nvPr>
        </p:nvSpPr>
        <p:spPr>
          <a:xfrm>
            <a:off x="2695696" y="4827469"/>
            <a:ext cx="850392" cy="168275"/>
          </a:xfrm>
          <a:prstGeom prst="rect">
            <a:avLst/>
          </a:prstGeom>
        </p:spPr>
        <p:txBody>
          <a:bodyPr/>
          <a:lstStyle/>
          <a:p>
            <a:fld id="{2EADCC88-81D0-4191-BEFB-27AF67FB2141}" type="datetime1">
              <a:rPr lang="en-US" smtClean="0"/>
              <a:t>3/25/2021</a:t>
            </a:fld>
            <a:endParaRPr lang="en-US" dirty="0"/>
          </a:p>
        </p:txBody>
      </p:sp>
      <p:sp>
        <p:nvSpPr>
          <p:cNvPr id="7" name="Footer Placeholder 12"/>
          <p:cNvSpPr>
            <a:spLocks noGrp="1"/>
          </p:cNvSpPr>
          <p:nvPr>
            <p:ph type="ftr" sz="quarter" idx="15"/>
          </p:nvPr>
        </p:nvSpPr>
        <p:spPr>
          <a:xfrm>
            <a:off x="3121994" y="4780683"/>
            <a:ext cx="5181600" cy="231266"/>
          </a:xfrm>
          <a:prstGeom prst="rect">
            <a:avLst/>
          </a:prstGeom>
        </p:spPr>
        <p:txBody>
          <a:bodyPr/>
          <a:lstStyle/>
          <a:p>
            <a:r>
              <a:rPr lang="en-US" dirty="0">
                <a:solidFill>
                  <a:srgbClr val="605F62"/>
                </a:solidFill>
              </a:rPr>
              <a:t>Presentation or Section Title</a:t>
            </a:r>
          </a:p>
        </p:txBody>
      </p:sp>
      <p:sp>
        <p:nvSpPr>
          <p:cNvPr id="8"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7412" y="4746370"/>
            <a:ext cx="1788381" cy="339597"/>
          </a:xfrm>
          <a:prstGeom prst="rect">
            <a:avLst/>
          </a:prstGeom>
        </p:spPr>
      </p:pic>
    </p:spTree>
    <p:extLst>
      <p:ext uri="{BB962C8B-B14F-4D97-AF65-F5344CB8AC3E}">
        <p14:creationId xmlns:p14="http://schemas.microsoft.com/office/powerpoint/2010/main" val="493713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gradFill flip="none" rotWithShape="1">
          <a:gsLst>
            <a:gs pos="0">
              <a:srgbClr val="514689"/>
            </a:gs>
            <a:gs pos="100000">
              <a:srgbClr val="938FC3"/>
            </a:gs>
          </a:gsLst>
          <a:lin ang="14520000" scaled="0"/>
          <a:tileRect/>
        </a:gradFill>
        <a:effectLst/>
      </p:bgPr>
    </p:bg>
    <p:spTree>
      <p:nvGrpSpPr>
        <p:cNvPr id="1" name=""/>
        <p:cNvGrpSpPr/>
        <p:nvPr/>
      </p:nvGrpSpPr>
      <p:grpSpPr>
        <a:xfrm>
          <a:off x="0" y="0"/>
          <a:ext cx="0" cy="0"/>
          <a:chOff x="0" y="0"/>
          <a:chExt cx="0" cy="0"/>
        </a:xfrm>
      </p:grpSpPr>
      <p:sp>
        <p:nvSpPr>
          <p:cNvPr id="15" name="Rectangle 6">
            <a:extLst>
              <a:ext uri="{FF2B5EF4-FFF2-40B4-BE49-F238E27FC236}">
                <a16:creationId xmlns:a16="http://schemas.microsoft.com/office/drawing/2014/main" id="{9A753D93-13D8-3E4B-89CA-A3171CFF8797}"/>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28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9" name="Date Placeholder 6"/>
          <p:cNvSpPr>
            <a:spLocks noGrp="1"/>
          </p:cNvSpPr>
          <p:nvPr>
            <p:ph type="dt" sz="half" idx="10"/>
          </p:nvPr>
        </p:nvSpPr>
        <p:spPr bwMode="gray">
          <a:xfrm>
            <a:off x="6855794" y="4533562"/>
            <a:ext cx="1447800" cy="168275"/>
          </a:xfrm>
          <a:prstGeom prst="rect">
            <a:avLst/>
          </a:prstGeom>
        </p:spPr>
        <p:txBody>
          <a:bodyPr/>
          <a:lstStyle>
            <a:lvl1pPr algn="r">
              <a:defRPr>
                <a:solidFill>
                  <a:schemeClr val="bg1"/>
                </a:solidFill>
              </a:defRPr>
            </a:lvl1pPr>
          </a:lstStyle>
          <a:p>
            <a:fld id="{045DF0DC-9B4C-4940-8163-642FD910D072}" type="datetime1">
              <a:rPr lang="en-US" smtClean="0">
                <a:solidFill>
                  <a:prstClr val="white"/>
                </a:solidFill>
              </a:rPr>
              <a:t>3/25/2021</a:t>
            </a:fld>
            <a:endParaRPr lang="bg-BG" dirty="0">
              <a:solidFill>
                <a:prstClr val="white"/>
              </a:solidFill>
            </a:endParaRPr>
          </a:p>
        </p:txBody>
      </p:sp>
      <p:sp>
        <p:nvSpPr>
          <p:cNvPr id="10" name="Footer Placeholder 7"/>
          <p:cNvSpPr>
            <a:spLocks noGrp="1"/>
          </p:cNvSpPr>
          <p:nvPr>
            <p:ph type="ftr" sz="quarter" idx="11"/>
          </p:nvPr>
        </p:nvSpPr>
        <p:spPr bwMode="gray">
          <a:xfrm>
            <a:off x="3121994" y="4789710"/>
            <a:ext cx="5181600" cy="231266"/>
          </a:xfrm>
          <a:prstGeom prst="rect">
            <a:avLst/>
          </a:prstGeom>
        </p:spPr>
        <p:txBody>
          <a:bodyPr/>
          <a:lstStyle>
            <a:lvl1pPr>
              <a:defRPr>
                <a:solidFill>
                  <a:schemeClr val="bg1"/>
                </a:solidFill>
              </a:defRPr>
            </a:lvl1pPr>
          </a:lstStyle>
          <a:p>
            <a:r>
              <a:rPr lang="en-US" dirty="0">
                <a:solidFill>
                  <a:prstClr val="white"/>
                </a:solidFill>
              </a:rPr>
              <a:t>Presentation or Section Title</a:t>
            </a:r>
          </a:p>
        </p:txBody>
      </p:sp>
      <p:sp>
        <p:nvSpPr>
          <p:cNvPr id="11" name="Slide Number Placeholder 8"/>
          <p:cNvSpPr>
            <a:spLocks noGrp="1"/>
          </p:cNvSpPr>
          <p:nvPr>
            <p:ph type="sldNum" sz="quarter" idx="12"/>
          </p:nvPr>
        </p:nvSpPr>
        <p:spPr bwMode="gray">
          <a:xfrm>
            <a:off x="8305799" y="4782239"/>
            <a:ext cx="346745" cy="231266"/>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dirty="0">
              <a:solidFill>
                <a:prstClr val="white"/>
              </a:solidFill>
            </a:endParaRPr>
          </a:p>
        </p:txBody>
      </p:sp>
      <p:sp>
        <p:nvSpPr>
          <p:cNvPr id="16" name="Title 1"/>
          <p:cNvSpPr>
            <a:spLocks noGrp="1"/>
          </p:cNvSpPr>
          <p:nvPr>
            <p:ph type="ctrTitle" hasCustomPrompt="1"/>
          </p:nvPr>
        </p:nvSpPr>
        <p:spPr bwMode="gray">
          <a:xfrm>
            <a:off x="1072495" y="2067941"/>
            <a:ext cx="6747298" cy="876329"/>
          </a:xfrm>
          <a:prstGeom prst="rect">
            <a:avLst/>
          </a:prstGeom>
        </p:spPr>
        <p:txBody>
          <a:bodyPr rIns="0" bIns="0" anchor="b" anchorCtr="0"/>
          <a:lstStyle>
            <a:lvl1pPr>
              <a:lnSpc>
                <a:spcPct val="90000"/>
              </a:lnSpc>
              <a:defRPr sz="4000" b="0">
                <a:solidFill>
                  <a:schemeClr val="bg1"/>
                </a:solidFill>
              </a:defRPr>
            </a:lvl1pPr>
          </a:lstStyle>
          <a:p>
            <a:r>
              <a:rPr lang="en-US" dirty="0"/>
              <a:t>Document Title</a:t>
            </a:r>
          </a:p>
        </p:txBody>
      </p:sp>
      <p:sp>
        <p:nvSpPr>
          <p:cNvPr id="17" name="Subtitle 2"/>
          <p:cNvSpPr>
            <a:spLocks noGrp="1"/>
          </p:cNvSpPr>
          <p:nvPr>
            <p:ph type="subTitle" idx="1" hasCustomPrompt="1"/>
          </p:nvPr>
        </p:nvSpPr>
        <p:spPr bwMode="gray">
          <a:xfrm>
            <a:off x="1101192" y="2995265"/>
            <a:ext cx="6725114" cy="685800"/>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Document Title</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0968" y="4767368"/>
            <a:ext cx="1715014" cy="256368"/>
          </a:xfrm>
          <a:prstGeom prst="rect">
            <a:avLst/>
          </a:prstGeom>
        </p:spPr>
      </p:pic>
    </p:spTree>
    <p:extLst>
      <p:ext uri="{BB962C8B-B14F-4D97-AF65-F5344CB8AC3E}">
        <p14:creationId xmlns:p14="http://schemas.microsoft.com/office/powerpoint/2010/main" val="1488109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C7B325-2846-4643-BD67-8C800CC29D2B}"/>
              </a:ext>
            </a:extLst>
          </p:cNvPr>
          <p:cNvSpPr>
            <a:spLocks noGrp="1"/>
          </p:cNvSpPr>
          <p:nvPr>
            <p:ph type="ctrTitle"/>
          </p:nvPr>
        </p:nvSpPr>
        <p:spPr>
          <a:xfrm>
            <a:off x="1143000" y="841772"/>
            <a:ext cx="6858000" cy="1790700"/>
          </a:xfrm>
        </p:spPr>
        <p:txBody>
          <a:bodyPr anchor="b"/>
          <a:lstStyle>
            <a:lvl1pPr algn="ctr">
              <a:defRPr sz="4500"/>
            </a:lvl1pPr>
          </a:lstStyle>
          <a:p>
            <a:r>
              <a:rPr lang="de-DE"/>
              <a:t>Mastertitelformat bearbeiten</a:t>
            </a:r>
          </a:p>
        </p:txBody>
      </p:sp>
      <p:sp>
        <p:nvSpPr>
          <p:cNvPr id="3" name="Untertitel 2">
            <a:extLst>
              <a:ext uri="{FF2B5EF4-FFF2-40B4-BE49-F238E27FC236}">
                <a16:creationId xmlns:a16="http://schemas.microsoft.com/office/drawing/2014/main" id="{D624AA75-1648-447E-90A5-9E2E448FE97B}"/>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p>
        </p:txBody>
      </p:sp>
      <p:sp>
        <p:nvSpPr>
          <p:cNvPr id="4" name="Datumsplatzhalter 3">
            <a:extLst>
              <a:ext uri="{FF2B5EF4-FFF2-40B4-BE49-F238E27FC236}">
                <a16:creationId xmlns:a16="http://schemas.microsoft.com/office/drawing/2014/main" id="{9F9EA023-3FDA-4D7A-86CB-C083F64801F7}"/>
              </a:ext>
            </a:extLst>
          </p:cNvPr>
          <p:cNvSpPr>
            <a:spLocks noGrp="1"/>
          </p:cNvSpPr>
          <p:nvPr>
            <p:ph type="dt" sz="half" idx="10"/>
          </p:nvPr>
        </p:nvSpPr>
        <p:spPr/>
        <p:txBody>
          <a:bodyPr/>
          <a:lstStyle/>
          <a:p>
            <a:fld id="{C66A2B9C-A5E2-4079-BA05-23CE87696A55}" type="datetimeFigureOut">
              <a:rPr lang="de-DE" smtClean="0"/>
              <a:t>25.03.2021</a:t>
            </a:fld>
            <a:endParaRPr lang="de-DE"/>
          </a:p>
        </p:txBody>
      </p:sp>
      <p:sp>
        <p:nvSpPr>
          <p:cNvPr id="5" name="Fußzeilenplatzhalter 4">
            <a:extLst>
              <a:ext uri="{FF2B5EF4-FFF2-40B4-BE49-F238E27FC236}">
                <a16:creationId xmlns:a16="http://schemas.microsoft.com/office/drawing/2014/main" id="{FEC8C47E-94C8-4A5B-9CBB-6661C411315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5F52136-4C94-4A97-BC7E-9C7846039CE8}"/>
              </a:ext>
            </a:extLst>
          </p:cNvPr>
          <p:cNvSpPr>
            <a:spLocks noGrp="1"/>
          </p:cNvSpPr>
          <p:nvPr>
            <p:ph type="sldNum" sz="quarter" idx="12"/>
          </p:nvPr>
        </p:nvSpPr>
        <p:spPr/>
        <p:txBody>
          <a:bodyPr/>
          <a:lstStyle/>
          <a:p>
            <a:fld id="{AEB72423-BCB0-4D79-905F-9A65A1F7D12C}" type="slidenum">
              <a:rPr lang="de-DE" smtClean="0"/>
              <a:t>‹#›</a:t>
            </a:fld>
            <a:endParaRPr lang="de-DE"/>
          </a:p>
        </p:txBody>
      </p:sp>
    </p:spTree>
    <p:extLst>
      <p:ext uri="{BB962C8B-B14F-4D97-AF65-F5344CB8AC3E}">
        <p14:creationId xmlns:p14="http://schemas.microsoft.com/office/powerpoint/2010/main" val="1081174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DA4E86-205B-4BDC-A572-C3B8B4ECE93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CC206ED-80D6-48CE-A6A0-FCFC8D6191F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E28B9A3-2E8B-4249-9BA5-C7D748EC1D5B}"/>
              </a:ext>
            </a:extLst>
          </p:cNvPr>
          <p:cNvSpPr>
            <a:spLocks noGrp="1"/>
          </p:cNvSpPr>
          <p:nvPr>
            <p:ph type="dt" sz="half" idx="10"/>
          </p:nvPr>
        </p:nvSpPr>
        <p:spPr/>
        <p:txBody>
          <a:bodyPr/>
          <a:lstStyle/>
          <a:p>
            <a:fld id="{C66A2B9C-A5E2-4079-BA05-23CE87696A55}" type="datetimeFigureOut">
              <a:rPr lang="de-DE" smtClean="0"/>
              <a:t>25.03.2021</a:t>
            </a:fld>
            <a:endParaRPr lang="de-DE"/>
          </a:p>
        </p:txBody>
      </p:sp>
      <p:sp>
        <p:nvSpPr>
          <p:cNvPr id="5" name="Fußzeilenplatzhalter 4">
            <a:extLst>
              <a:ext uri="{FF2B5EF4-FFF2-40B4-BE49-F238E27FC236}">
                <a16:creationId xmlns:a16="http://schemas.microsoft.com/office/drawing/2014/main" id="{A556F01C-5F6F-4800-8D63-B0789A9116B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1D4E82D-8633-48D6-881B-7AEE330A8FC9}"/>
              </a:ext>
            </a:extLst>
          </p:cNvPr>
          <p:cNvSpPr>
            <a:spLocks noGrp="1"/>
          </p:cNvSpPr>
          <p:nvPr>
            <p:ph type="sldNum" sz="quarter" idx="12"/>
          </p:nvPr>
        </p:nvSpPr>
        <p:spPr/>
        <p:txBody>
          <a:bodyPr/>
          <a:lstStyle/>
          <a:p>
            <a:fld id="{AEB72423-BCB0-4D79-905F-9A65A1F7D12C}" type="slidenum">
              <a:rPr lang="de-DE" smtClean="0"/>
              <a:t>‹#›</a:t>
            </a:fld>
            <a:endParaRPr lang="de-DE"/>
          </a:p>
        </p:txBody>
      </p:sp>
    </p:spTree>
    <p:extLst>
      <p:ext uri="{BB962C8B-B14F-4D97-AF65-F5344CB8AC3E}">
        <p14:creationId xmlns:p14="http://schemas.microsoft.com/office/powerpoint/2010/main" val="7203612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E7C2A6-F4F0-43C4-9F91-4BA8370C44C8}"/>
              </a:ext>
            </a:extLst>
          </p:cNvPr>
          <p:cNvSpPr>
            <a:spLocks noGrp="1"/>
          </p:cNvSpPr>
          <p:nvPr>
            <p:ph type="title"/>
          </p:nvPr>
        </p:nvSpPr>
        <p:spPr>
          <a:xfrm>
            <a:off x="623888" y="1282304"/>
            <a:ext cx="7886700" cy="2139553"/>
          </a:xfrm>
        </p:spPr>
        <p:txBody>
          <a:bodyPr anchor="b"/>
          <a:lstStyle>
            <a:lvl1pPr>
              <a:defRPr sz="4500"/>
            </a:lvl1pPr>
          </a:lstStyle>
          <a:p>
            <a:r>
              <a:rPr lang="de-DE"/>
              <a:t>Mastertitelformat bearbeiten</a:t>
            </a:r>
          </a:p>
        </p:txBody>
      </p:sp>
      <p:sp>
        <p:nvSpPr>
          <p:cNvPr id="3" name="Textplatzhalter 2">
            <a:extLst>
              <a:ext uri="{FF2B5EF4-FFF2-40B4-BE49-F238E27FC236}">
                <a16:creationId xmlns:a16="http://schemas.microsoft.com/office/drawing/2014/main" id="{7A4194E1-0820-47FD-94D6-5E7E29DA4892}"/>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211A5B33-918F-41F2-A04D-78CB21816707}"/>
              </a:ext>
            </a:extLst>
          </p:cNvPr>
          <p:cNvSpPr>
            <a:spLocks noGrp="1"/>
          </p:cNvSpPr>
          <p:nvPr>
            <p:ph type="dt" sz="half" idx="10"/>
          </p:nvPr>
        </p:nvSpPr>
        <p:spPr/>
        <p:txBody>
          <a:bodyPr/>
          <a:lstStyle/>
          <a:p>
            <a:fld id="{C66A2B9C-A5E2-4079-BA05-23CE87696A55}" type="datetimeFigureOut">
              <a:rPr lang="de-DE" smtClean="0"/>
              <a:t>25.03.2021</a:t>
            </a:fld>
            <a:endParaRPr lang="de-DE"/>
          </a:p>
        </p:txBody>
      </p:sp>
      <p:sp>
        <p:nvSpPr>
          <p:cNvPr id="5" name="Fußzeilenplatzhalter 4">
            <a:extLst>
              <a:ext uri="{FF2B5EF4-FFF2-40B4-BE49-F238E27FC236}">
                <a16:creationId xmlns:a16="http://schemas.microsoft.com/office/drawing/2014/main" id="{4B495244-35CE-4E9F-B6C1-8FB536C90A2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358BD31-B300-4D09-9C62-55E5042A7679}"/>
              </a:ext>
            </a:extLst>
          </p:cNvPr>
          <p:cNvSpPr>
            <a:spLocks noGrp="1"/>
          </p:cNvSpPr>
          <p:nvPr>
            <p:ph type="sldNum" sz="quarter" idx="12"/>
          </p:nvPr>
        </p:nvSpPr>
        <p:spPr/>
        <p:txBody>
          <a:bodyPr/>
          <a:lstStyle/>
          <a:p>
            <a:fld id="{AEB72423-BCB0-4D79-905F-9A65A1F7D12C}" type="slidenum">
              <a:rPr lang="de-DE" smtClean="0"/>
              <a:t>‹#›</a:t>
            </a:fld>
            <a:endParaRPr lang="de-DE"/>
          </a:p>
        </p:txBody>
      </p:sp>
    </p:spTree>
    <p:extLst>
      <p:ext uri="{BB962C8B-B14F-4D97-AF65-F5344CB8AC3E}">
        <p14:creationId xmlns:p14="http://schemas.microsoft.com/office/powerpoint/2010/main" val="22142892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33377B-CAE8-4F5F-A1A6-6948406933C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FA868D7-9B45-4675-AC8E-AA7646B909D5}"/>
              </a:ext>
            </a:extLst>
          </p:cNvPr>
          <p:cNvSpPr>
            <a:spLocks noGrp="1"/>
          </p:cNvSpPr>
          <p:nvPr>
            <p:ph sz="half" idx="1"/>
          </p:nvPr>
        </p:nvSpPr>
        <p:spPr>
          <a:xfrm>
            <a:off x="628650" y="1369219"/>
            <a:ext cx="3886200" cy="326350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62AEA5EF-51E8-49E6-9B10-29291E8050FA}"/>
              </a:ext>
            </a:extLst>
          </p:cNvPr>
          <p:cNvSpPr>
            <a:spLocks noGrp="1"/>
          </p:cNvSpPr>
          <p:nvPr>
            <p:ph sz="half" idx="2"/>
          </p:nvPr>
        </p:nvSpPr>
        <p:spPr>
          <a:xfrm>
            <a:off x="4629150" y="1369219"/>
            <a:ext cx="3886200" cy="326350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6764628E-5E5B-4E59-95A9-7E32FC537E5C}"/>
              </a:ext>
            </a:extLst>
          </p:cNvPr>
          <p:cNvSpPr>
            <a:spLocks noGrp="1"/>
          </p:cNvSpPr>
          <p:nvPr>
            <p:ph type="dt" sz="half" idx="10"/>
          </p:nvPr>
        </p:nvSpPr>
        <p:spPr/>
        <p:txBody>
          <a:bodyPr/>
          <a:lstStyle/>
          <a:p>
            <a:fld id="{C66A2B9C-A5E2-4079-BA05-23CE87696A55}" type="datetimeFigureOut">
              <a:rPr lang="de-DE" smtClean="0"/>
              <a:t>25.03.2021</a:t>
            </a:fld>
            <a:endParaRPr lang="de-DE"/>
          </a:p>
        </p:txBody>
      </p:sp>
      <p:sp>
        <p:nvSpPr>
          <p:cNvPr id="6" name="Fußzeilenplatzhalter 5">
            <a:extLst>
              <a:ext uri="{FF2B5EF4-FFF2-40B4-BE49-F238E27FC236}">
                <a16:creationId xmlns:a16="http://schemas.microsoft.com/office/drawing/2014/main" id="{07673125-96A9-4BCD-BA26-9E21A1428DF4}"/>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10977D1-F73B-476F-9E18-5E447C4B192B}"/>
              </a:ext>
            </a:extLst>
          </p:cNvPr>
          <p:cNvSpPr>
            <a:spLocks noGrp="1"/>
          </p:cNvSpPr>
          <p:nvPr>
            <p:ph type="sldNum" sz="quarter" idx="12"/>
          </p:nvPr>
        </p:nvSpPr>
        <p:spPr/>
        <p:txBody>
          <a:bodyPr/>
          <a:lstStyle/>
          <a:p>
            <a:fld id="{AEB72423-BCB0-4D79-905F-9A65A1F7D12C}" type="slidenum">
              <a:rPr lang="de-DE" smtClean="0"/>
              <a:t>‹#›</a:t>
            </a:fld>
            <a:endParaRPr lang="de-DE"/>
          </a:p>
        </p:txBody>
      </p:sp>
    </p:spTree>
    <p:extLst>
      <p:ext uri="{BB962C8B-B14F-4D97-AF65-F5344CB8AC3E}">
        <p14:creationId xmlns:p14="http://schemas.microsoft.com/office/powerpoint/2010/main" val="28721410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D874B4-A190-45FD-8F34-F7317CD9B81C}"/>
              </a:ext>
            </a:extLst>
          </p:cNvPr>
          <p:cNvSpPr>
            <a:spLocks noGrp="1"/>
          </p:cNvSpPr>
          <p:nvPr>
            <p:ph type="title"/>
          </p:nvPr>
        </p:nvSpPr>
        <p:spPr>
          <a:xfrm>
            <a:off x="629841" y="273844"/>
            <a:ext cx="7886700" cy="994172"/>
          </a:xfrm>
        </p:spPr>
        <p:txBody>
          <a:bodyPr/>
          <a:lstStyle/>
          <a:p>
            <a:r>
              <a:rPr lang="de-DE"/>
              <a:t>Mastertitelformat bearbeiten</a:t>
            </a:r>
          </a:p>
        </p:txBody>
      </p:sp>
      <p:sp>
        <p:nvSpPr>
          <p:cNvPr id="3" name="Textplatzhalter 2">
            <a:extLst>
              <a:ext uri="{FF2B5EF4-FFF2-40B4-BE49-F238E27FC236}">
                <a16:creationId xmlns:a16="http://schemas.microsoft.com/office/drawing/2014/main" id="{5AC057E5-ED87-44AF-906B-92791FC7C85E}"/>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4" name="Inhaltsplatzhalter 3">
            <a:extLst>
              <a:ext uri="{FF2B5EF4-FFF2-40B4-BE49-F238E27FC236}">
                <a16:creationId xmlns:a16="http://schemas.microsoft.com/office/drawing/2014/main" id="{4DE65E53-56D0-4AB8-868D-78E523CE4FFB}"/>
              </a:ext>
            </a:extLst>
          </p:cNvPr>
          <p:cNvSpPr>
            <a:spLocks noGrp="1"/>
          </p:cNvSpPr>
          <p:nvPr>
            <p:ph sz="half" idx="2"/>
          </p:nvPr>
        </p:nvSpPr>
        <p:spPr>
          <a:xfrm>
            <a:off x="629842" y="1878806"/>
            <a:ext cx="3868340" cy="276344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D10DE3BB-801C-4349-93EF-9C29216517A2}"/>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6" name="Inhaltsplatzhalter 5">
            <a:extLst>
              <a:ext uri="{FF2B5EF4-FFF2-40B4-BE49-F238E27FC236}">
                <a16:creationId xmlns:a16="http://schemas.microsoft.com/office/drawing/2014/main" id="{8A7794BA-B125-44E8-842B-89B440174CA5}"/>
              </a:ext>
            </a:extLst>
          </p:cNvPr>
          <p:cNvSpPr>
            <a:spLocks noGrp="1"/>
          </p:cNvSpPr>
          <p:nvPr>
            <p:ph sz="quarter" idx="4"/>
          </p:nvPr>
        </p:nvSpPr>
        <p:spPr>
          <a:xfrm>
            <a:off x="4629150" y="1878806"/>
            <a:ext cx="3887391" cy="276344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CEE15D4-D22F-488B-A99E-3F65438C3996}"/>
              </a:ext>
            </a:extLst>
          </p:cNvPr>
          <p:cNvSpPr>
            <a:spLocks noGrp="1"/>
          </p:cNvSpPr>
          <p:nvPr>
            <p:ph type="dt" sz="half" idx="10"/>
          </p:nvPr>
        </p:nvSpPr>
        <p:spPr/>
        <p:txBody>
          <a:bodyPr/>
          <a:lstStyle/>
          <a:p>
            <a:fld id="{C66A2B9C-A5E2-4079-BA05-23CE87696A55}" type="datetimeFigureOut">
              <a:rPr lang="de-DE" smtClean="0"/>
              <a:t>25.03.2021</a:t>
            </a:fld>
            <a:endParaRPr lang="de-DE"/>
          </a:p>
        </p:txBody>
      </p:sp>
      <p:sp>
        <p:nvSpPr>
          <p:cNvPr id="8" name="Fußzeilenplatzhalter 7">
            <a:extLst>
              <a:ext uri="{FF2B5EF4-FFF2-40B4-BE49-F238E27FC236}">
                <a16:creationId xmlns:a16="http://schemas.microsoft.com/office/drawing/2014/main" id="{26410266-8DE1-4C2D-A7FE-CF38B2E323C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B4F8CCCA-7E4E-43BA-BD7A-25E3F8AC2D02}"/>
              </a:ext>
            </a:extLst>
          </p:cNvPr>
          <p:cNvSpPr>
            <a:spLocks noGrp="1"/>
          </p:cNvSpPr>
          <p:nvPr>
            <p:ph type="sldNum" sz="quarter" idx="12"/>
          </p:nvPr>
        </p:nvSpPr>
        <p:spPr/>
        <p:txBody>
          <a:bodyPr/>
          <a:lstStyle/>
          <a:p>
            <a:fld id="{AEB72423-BCB0-4D79-905F-9A65A1F7D12C}" type="slidenum">
              <a:rPr lang="de-DE" smtClean="0"/>
              <a:t>‹#›</a:t>
            </a:fld>
            <a:endParaRPr lang="de-DE"/>
          </a:p>
        </p:txBody>
      </p:sp>
    </p:spTree>
    <p:extLst>
      <p:ext uri="{BB962C8B-B14F-4D97-AF65-F5344CB8AC3E}">
        <p14:creationId xmlns:p14="http://schemas.microsoft.com/office/powerpoint/2010/main" val="29765933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55E4C0-E4D3-42E8-AB49-2A0BECEF7C72}"/>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DE687C6F-005D-4E43-B8F6-A52E1BF95328}"/>
              </a:ext>
            </a:extLst>
          </p:cNvPr>
          <p:cNvSpPr>
            <a:spLocks noGrp="1"/>
          </p:cNvSpPr>
          <p:nvPr>
            <p:ph type="dt" sz="half" idx="10"/>
          </p:nvPr>
        </p:nvSpPr>
        <p:spPr/>
        <p:txBody>
          <a:bodyPr/>
          <a:lstStyle/>
          <a:p>
            <a:fld id="{C66A2B9C-A5E2-4079-BA05-23CE87696A55}" type="datetimeFigureOut">
              <a:rPr lang="de-DE" smtClean="0"/>
              <a:t>25.03.2021</a:t>
            </a:fld>
            <a:endParaRPr lang="de-DE"/>
          </a:p>
        </p:txBody>
      </p:sp>
      <p:sp>
        <p:nvSpPr>
          <p:cNvPr id="4" name="Fußzeilenplatzhalter 3">
            <a:extLst>
              <a:ext uri="{FF2B5EF4-FFF2-40B4-BE49-F238E27FC236}">
                <a16:creationId xmlns:a16="http://schemas.microsoft.com/office/drawing/2014/main" id="{8C529B27-8D0B-4288-BF78-599462BC1E87}"/>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B452AEF1-A8F1-48A1-9857-77D6F0B47FBD}"/>
              </a:ext>
            </a:extLst>
          </p:cNvPr>
          <p:cNvSpPr>
            <a:spLocks noGrp="1"/>
          </p:cNvSpPr>
          <p:nvPr>
            <p:ph type="sldNum" sz="quarter" idx="12"/>
          </p:nvPr>
        </p:nvSpPr>
        <p:spPr/>
        <p:txBody>
          <a:bodyPr/>
          <a:lstStyle/>
          <a:p>
            <a:fld id="{AEB72423-BCB0-4D79-905F-9A65A1F7D12C}" type="slidenum">
              <a:rPr lang="de-DE" smtClean="0"/>
              <a:t>‹#›</a:t>
            </a:fld>
            <a:endParaRPr lang="de-DE"/>
          </a:p>
        </p:txBody>
      </p:sp>
    </p:spTree>
    <p:extLst>
      <p:ext uri="{BB962C8B-B14F-4D97-AF65-F5344CB8AC3E}">
        <p14:creationId xmlns:p14="http://schemas.microsoft.com/office/powerpoint/2010/main" val="8435636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ACFE83C-47D5-46CA-BC93-89080538E12A}"/>
              </a:ext>
            </a:extLst>
          </p:cNvPr>
          <p:cNvSpPr>
            <a:spLocks noGrp="1"/>
          </p:cNvSpPr>
          <p:nvPr>
            <p:ph type="dt" sz="half" idx="10"/>
          </p:nvPr>
        </p:nvSpPr>
        <p:spPr/>
        <p:txBody>
          <a:bodyPr/>
          <a:lstStyle/>
          <a:p>
            <a:fld id="{C66A2B9C-A5E2-4079-BA05-23CE87696A55}" type="datetimeFigureOut">
              <a:rPr lang="de-DE" smtClean="0"/>
              <a:t>25.03.2021</a:t>
            </a:fld>
            <a:endParaRPr lang="de-DE"/>
          </a:p>
        </p:txBody>
      </p:sp>
      <p:sp>
        <p:nvSpPr>
          <p:cNvPr id="3" name="Fußzeilenplatzhalter 2">
            <a:extLst>
              <a:ext uri="{FF2B5EF4-FFF2-40B4-BE49-F238E27FC236}">
                <a16:creationId xmlns:a16="http://schemas.microsoft.com/office/drawing/2014/main" id="{6D84D732-A60D-47D5-AF72-E9632BE01BD8}"/>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AB83DB1A-493A-4208-8C79-6962142E1614}"/>
              </a:ext>
            </a:extLst>
          </p:cNvPr>
          <p:cNvSpPr>
            <a:spLocks noGrp="1"/>
          </p:cNvSpPr>
          <p:nvPr>
            <p:ph type="sldNum" sz="quarter" idx="12"/>
          </p:nvPr>
        </p:nvSpPr>
        <p:spPr/>
        <p:txBody>
          <a:bodyPr/>
          <a:lstStyle/>
          <a:p>
            <a:fld id="{AEB72423-BCB0-4D79-905F-9A65A1F7D12C}" type="slidenum">
              <a:rPr lang="de-DE" smtClean="0"/>
              <a:t>‹#›</a:t>
            </a:fld>
            <a:endParaRPr lang="de-DE"/>
          </a:p>
        </p:txBody>
      </p:sp>
    </p:spTree>
    <p:extLst>
      <p:ext uri="{BB962C8B-B14F-4D97-AF65-F5344CB8AC3E}">
        <p14:creationId xmlns:p14="http://schemas.microsoft.com/office/powerpoint/2010/main" val="7564390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DA1DD7-DF4C-46B5-A309-74636AC36E09}"/>
              </a:ext>
            </a:extLst>
          </p:cNvPr>
          <p:cNvSpPr>
            <a:spLocks noGrp="1"/>
          </p:cNvSpPr>
          <p:nvPr>
            <p:ph type="title"/>
          </p:nvPr>
        </p:nvSpPr>
        <p:spPr>
          <a:xfrm>
            <a:off x="629841" y="342900"/>
            <a:ext cx="2949178" cy="1200150"/>
          </a:xfrm>
        </p:spPr>
        <p:txBody>
          <a:bodyPr anchor="b"/>
          <a:lstStyle>
            <a:lvl1pPr>
              <a:defRPr sz="2400"/>
            </a:lvl1pPr>
          </a:lstStyle>
          <a:p>
            <a:r>
              <a:rPr lang="de-DE"/>
              <a:t>Mastertitelformat bearbeiten</a:t>
            </a:r>
          </a:p>
        </p:txBody>
      </p:sp>
      <p:sp>
        <p:nvSpPr>
          <p:cNvPr id="3" name="Inhaltsplatzhalter 2">
            <a:extLst>
              <a:ext uri="{FF2B5EF4-FFF2-40B4-BE49-F238E27FC236}">
                <a16:creationId xmlns:a16="http://schemas.microsoft.com/office/drawing/2014/main" id="{02C001A8-5F22-4F27-A4D6-3224C3A08882}"/>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5928D1EB-C6BA-462B-BE89-4F8EF46B448F}"/>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umsplatzhalter 4">
            <a:extLst>
              <a:ext uri="{FF2B5EF4-FFF2-40B4-BE49-F238E27FC236}">
                <a16:creationId xmlns:a16="http://schemas.microsoft.com/office/drawing/2014/main" id="{137E5950-8048-4E0E-9E1D-6A7AB76581D9}"/>
              </a:ext>
            </a:extLst>
          </p:cNvPr>
          <p:cNvSpPr>
            <a:spLocks noGrp="1"/>
          </p:cNvSpPr>
          <p:nvPr>
            <p:ph type="dt" sz="half" idx="10"/>
          </p:nvPr>
        </p:nvSpPr>
        <p:spPr/>
        <p:txBody>
          <a:bodyPr/>
          <a:lstStyle/>
          <a:p>
            <a:fld id="{C66A2B9C-A5E2-4079-BA05-23CE87696A55}" type="datetimeFigureOut">
              <a:rPr lang="de-DE" smtClean="0"/>
              <a:t>25.03.2021</a:t>
            </a:fld>
            <a:endParaRPr lang="de-DE"/>
          </a:p>
        </p:txBody>
      </p:sp>
      <p:sp>
        <p:nvSpPr>
          <p:cNvPr id="6" name="Fußzeilenplatzhalter 5">
            <a:extLst>
              <a:ext uri="{FF2B5EF4-FFF2-40B4-BE49-F238E27FC236}">
                <a16:creationId xmlns:a16="http://schemas.microsoft.com/office/drawing/2014/main" id="{71202E63-16C3-4941-8AC6-EDBA87ADC84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1461E0F-BB0F-4994-9845-6F495ED0DE9C}"/>
              </a:ext>
            </a:extLst>
          </p:cNvPr>
          <p:cNvSpPr>
            <a:spLocks noGrp="1"/>
          </p:cNvSpPr>
          <p:nvPr>
            <p:ph type="sldNum" sz="quarter" idx="12"/>
          </p:nvPr>
        </p:nvSpPr>
        <p:spPr/>
        <p:txBody>
          <a:bodyPr/>
          <a:lstStyle/>
          <a:p>
            <a:fld id="{AEB72423-BCB0-4D79-905F-9A65A1F7D12C}" type="slidenum">
              <a:rPr lang="de-DE" smtClean="0"/>
              <a:t>‹#›</a:t>
            </a:fld>
            <a:endParaRPr lang="de-DE"/>
          </a:p>
        </p:txBody>
      </p:sp>
    </p:spTree>
    <p:extLst>
      <p:ext uri="{BB962C8B-B14F-4D97-AF65-F5344CB8AC3E}">
        <p14:creationId xmlns:p14="http://schemas.microsoft.com/office/powerpoint/2010/main" val="5586858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37126A-C703-4AD8-9E98-70E2F723EA9D}"/>
              </a:ext>
            </a:extLst>
          </p:cNvPr>
          <p:cNvSpPr>
            <a:spLocks noGrp="1"/>
          </p:cNvSpPr>
          <p:nvPr>
            <p:ph type="title"/>
          </p:nvPr>
        </p:nvSpPr>
        <p:spPr>
          <a:xfrm>
            <a:off x="629841" y="342900"/>
            <a:ext cx="2949178" cy="1200150"/>
          </a:xfrm>
        </p:spPr>
        <p:txBody>
          <a:bodyPr anchor="b"/>
          <a:lstStyle>
            <a:lvl1pPr>
              <a:defRPr sz="2400"/>
            </a:lvl1pPr>
          </a:lstStyle>
          <a:p>
            <a:r>
              <a:rPr lang="de-DE"/>
              <a:t>Mastertitelformat bearbeiten</a:t>
            </a:r>
          </a:p>
        </p:txBody>
      </p:sp>
      <p:sp>
        <p:nvSpPr>
          <p:cNvPr id="3" name="Bildplatzhalter 2">
            <a:extLst>
              <a:ext uri="{FF2B5EF4-FFF2-40B4-BE49-F238E27FC236}">
                <a16:creationId xmlns:a16="http://schemas.microsoft.com/office/drawing/2014/main" id="{16A7C223-2796-4F78-A7BF-F8C161A645C2}"/>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de-DE"/>
          </a:p>
        </p:txBody>
      </p:sp>
      <p:sp>
        <p:nvSpPr>
          <p:cNvPr id="4" name="Textplatzhalter 3">
            <a:extLst>
              <a:ext uri="{FF2B5EF4-FFF2-40B4-BE49-F238E27FC236}">
                <a16:creationId xmlns:a16="http://schemas.microsoft.com/office/drawing/2014/main" id="{ED3EC1E6-3E92-4C60-8F69-BC9037562A9C}"/>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umsplatzhalter 4">
            <a:extLst>
              <a:ext uri="{FF2B5EF4-FFF2-40B4-BE49-F238E27FC236}">
                <a16:creationId xmlns:a16="http://schemas.microsoft.com/office/drawing/2014/main" id="{38A0280D-34F1-40BF-A7EF-21793FCD1A70}"/>
              </a:ext>
            </a:extLst>
          </p:cNvPr>
          <p:cNvSpPr>
            <a:spLocks noGrp="1"/>
          </p:cNvSpPr>
          <p:nvPr>
            <p:ph type="dt" sz="half" idx="10"/>
          </p:nvPr>
        </p:nvSpPr>
        <p:spPr/>
        <p:txBody>
          <a:bodyPr/>
          <a:lstStyle/>
          <a:p>
            <a:fld id="{C66A2B9C-A5E2-4079-BA05-23CE87696A55}" type="datetimeFigureOut">
              <a:rPr lang="de-DE" smtClean="0"/>
              <a:t>25.03.2021</a:t>
            </a:fld>
            <a:endParaRPr lang="de-DE"/>
          </a:p>
        </p:txBody>
      </p:sp>
      <p:sp>
        <p:nvSpPr>
          <p:cNvPr id="6" name="Fußzeilenplatzhalter 5">
            <a:extLst>
              <a:ext uri="{FF2B5EF4-FFF2-40B4-BE49-F238E27FC236}">
                <a16:creationId xmlns:a16="http://schemas.microsoft.com/office/drawing/2014/main" id="{84DDE511-1DA1-4424-BEFE-95F41959C36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C02C186-1C57-4F01-82E4-F8E2ED7340FB}"/>
              </a:ext>
            </a:extLst>
          </p:cNvPr>
          <p:cNvSpPr>
            <a:spLocks noGrp="1"/>
          </p:cNvSpPr>
          <p:nvPr>
            <p:ph type="sldNum" sz="quarter" idx="12"/>
          </p:nvPr>
        </p:nvSpPr>
        <p:spPr/>
        <p:txBody>
          <a:bodyPr/>
          <a:lstStyle/>
          <a:p>
            <a:fld id="{AEB72423-BCB0-4D79-905F-9A65A1F7D12C}" type="slidenum">
              <a:rPr lang="de-DE" smtClean="0"/>
              <a:t>‹#›</a:t>
            </a:fld>
            <a:endParaRPr lang="de-DE"/>
          </a:p>
        </p:txBody>
      </p:sp>
    </p:spTree>
    <p:extLst>
      <p:ext uri="{BB962C8B-B14F-4D97-AF65-F5344CB8AC3E}">
        <p14:creationId xmlns:p14="http://schemas.microsoft.com/office/powerpoint/2010/main" val="2381896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093ABD-486F-4219-8124-9E48356D8A05}"/>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FF4A050-5085-4A6D-964D-630435B75CD1}"/>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A11B467-284D-4011-AF4A-803E898D01B2}"/>
              </a:ext>
            </a:extLst>
          </p:cNvPr>
          <p:cNvSpPr>
            <a:spLocks noGrp="1"/>
          </p:cNvSpPr>
          <p:nvPr>
            <p:ph type="dt" sz="half" idx="10"/>
          </p:nvPr>
        </p:nvSpPr>
        <p:spPr/>
        <p:txBody>
          <a:bodyPr/>
          <a:lstStyle/>
          <a:p>
            <a:fld id="{C66A2B9C-A5E2-4079-BA05-23CE87696A55}" type="datetimeFigureOut">
              <a:rPr lang="de-DE" smtClean="0"/>
              <a:t>25.03.2021</a:t>
            </a:fld>
            <a:endParaRPr lang="de-DE"/>
          </a:p>
        </p:txBody>
      </p:sp>
      <p:sp>
        <p:nvSpPr>
          <p:cNvPr id="5" name="Fußzeilenplatzhalter 4">
            <a:extLst>
              <a:ext uri="{FF2B5EF4-FFF2-40B4-BE49-F238E27FC236}">
                <a16:creationId xmlns:a16="http://schemas.microsoft.com/office/drawing/2014/main" id="{FAC69B3E-C12A-4228-BD45-DFDEE001AB5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6382E60-9FCD-40BF-AA62-CEEF56513203}"/>
              </a:ext>
            </a:extLst>
          </p:cNvPr>
          <p:cNvSpPr>
            <a:spLocks noGrp="1"/>
          </p:cNvSpPr>
          <p:nvPr>
            <p:ph type="sldNum" sz="quarter" idx="12"/>
          </p:nvPr>
        </p:nvSpPr>
        <p:spPr/>
        <p:txBody>
          <a:bodyPr/>
          <a:lstStyle/>
          <a:p>
            <a:fld id="{AEB72423-BCB0-4D79-905F-9A65A1F7D12C}" type="slidenum">
              <a:rPr lang="de-DE" smtClean="0"/>
              <a:t>‹#›</a:t>
            </a:fld>
            <a:endParaRPr lang="de-DE"/>
          </a:p>
        </p:txBody>
      </p:sp>
    </p:spTree>
    <p:extLst>
      <p:ext uri="{BB962C8B-B14F-4D97-AF65-F5344CB8AC3E}">
        <p14:creationId xmlns:p14="http://schemas.microsoft.com/office/powerpoint/2010/main" val="26601321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C6E572F-2A16-468D-BDD9-1D46DD08023D}"/>
              </a:ext>
            </a:extLst>
          </p:cNvPr>
          <p:cNvSpPr>
            <a:spLocks noGrp="1"/>
          </p:cNvSpPr>
          <p:nvPr>
            <p:ph type="title" orient="vert"/>
          </p:nvPr>
        </p:nvSpPr>
        <p:spPr>
          <a:xfrm>
            <a:off x="6543675" y="273844"/>
            <a:ext cx="1971675" cy="4358879"/>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A6BB46D4-9347-4149-82A6-0E9C2EB81F56}"/>
              </a:ext>
            </a:extLst>
          </p:cNvPr>
          <p:cNvSpPr>
            <a:spLocks noGrp="1"/>
          </p:cNvSpPr>
          <p:nvPr>
            <p:ph type="body" orient="vert" idx="1"/>
          </p:nvPr>
        </p:nvSpPr>
        <p:spPr>
          <a:xfrm>
            <a:off x="628650" y="273844"/>
            <a:ext cx="5800725" cy="4358879"/>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91AF08F-5710-4105-82A8-022432986368}"/>
              </a:ext>
            </a:extLst>
          </p:cNvPr>
          <p:cNvSpPr>
            <a:spLocks noGrp="1"/>
          </p:cNvSpPr>
          <p:nvPr>
            <p:ph type="dt" sz="half" idx="10"/>
          </p:nvPr>
        </p:nvSpPr>
        <p:spPr/>
        <p:txBody>
          <a:bodyPr/>
          <a:lstStyle/>
          <a:p>
            <a:fld id="{C66A2B9C-A5E2-4079-BA05-23CE87696A55}" type="datetimeFigureOut">
              <a:rPr lang="de-DE" smtClean="0"/>
              <a:t>25.03.2021</a:t>
            </a:fld>
            <a:endParaRPr lang="de-DE"/>
          </a:p>
        </p:txBody>
      </p:sp>
      <p:sp>
        <p:nvSpPr>
          <p:cNvPr id="5" name="Fußzeilenplatzhalter 4">
            <a:extLst>
              <a:ext uri="{FF2B5EF4-FFF2-40B4-BE49-F238E27FC236}">
                <a16:creationId xmlns:a16="http://schemas.microsoft.com/office/drawing/2014/main" id="{C8B76FDF-E828-4357-9A32-24150033474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0F888E8-6E83-48B9-B864-DD3E29C0700C}"/>
              </a:ext>
            </a:extLst>
          </p:cNvPr>
          <p:cNvSpPr>
            <a:spLocks noGrp="1"/>
          </p:cNvSpPr>
          <p:nvPr>
            <p:ph type="sldNum" sz="quarter" idx="12"/>
          </p:nvPr>
        </p:nvSpPr>
        <p:spPr/>
        <p:txBody>
          <a:bodyPr/>
          <a:lstStyle/>
          <a:p>
            <a:fld id="{AEB72423-BCB0-4D79-905F-9A65A1F7D12C}" type="slidenum">
              <a:rPr lang="de-DE" smtClean="0"/>
              <a:t>‹#›</a:t>
            </a:fld>
            <a:endParaRPr lang="de-DE"/>
          </a:p>
        </p:txBody>
      </p:sp>
    </p:spTree>
    <p:extLst>
      <p:ext uri="{BB962C8B-B14F-4D97-AF65-F5344CB8AC3E}">
        <p14:creationId xmlns:p14="http://schemas.microsoft.com/office/powerpoint/2010/main" val="2994820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1100604" y="126213"/>
            <a:ext cx="7159932" cy="762000"/>
          </a:xfrm>
          <a:prstGeom prst="rect">
            <a:avLst/>
          </a:prstGeom>
        </p:spPr>
        <p:txBody>
          <a:bodyPr vert="horz" lIns="0" tIns="0" rIns="91440" bIns="45720" rtlCol="0" anchor="b">
            <a:noAutofit/>
          </a:bodyPr>
          <a:lstStyle/>
          <a:p>
            <a:r>
              <a:rPr lang="en-US" dirty="0"/>
              <a:t>Click to edit Master title style</a:t>
            </a:r>
          </a:p>
        </p:txBody>
      </p:sp>
      <p:sp>
        <p:nvSpPr>
          <p:cNvPr id="15" name="Text Placeholder 2"/>
          <p:cNvSpPr>
            <a:spLocks noGrp="1"/>
          </p:cNvSpPr>
          <p:nvPr>
            <p:ph type="body" idx="1"/>
          </p:nvPr>
        </p:nvSpPr>
        <p:spPr>
          <a:xfrm>
            <a:off x="932609" y="1524784"/>
            <a:ext cx="7350339" cy="2978954"/>
          </a:xfrm>
          <a:prstGeom prst="rect">
            <a:avLst/>
          </a:prstGeom>
        </p:spPr>
        <p:txBody>
          <a:bodyPr vert="horz" lIns="0" tIns="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Date Placeholder 3"/>
          <p:cNvSpPr>
            <a:spLocks noGrp="1"/>
          </p:cNvSpPr>
          <p:nvPr>
            <p:ph type="dt" sz="half" idx="2"/>
          </p:nvPr>
        </p:nvSpPr>
        <p:spPr>
          <a:xfrm>
            <a:off x="2756915" y="4833819"/>
            <a:ext cx="850392" cy="168275"/>
          </a:xfrm>
          <a:prstGeom prst="rect">
            <a:avLst/>
          </a:prstGeom>
        </p:spPr>
        <p:txBody>
          <a:bodyPr vert="horz" wrap="none" lIns="0" tIns="0" rIns="0" bIns="0" rtlCol="0" anchor="b"/>
          <a:lstStyle>
            <a:lvl1pPr>
              <a:defRPr lang="en-US" sz="800" smtClean="0"/>
            </a:lvl1pPr>
          </a:lstStyle>
          <a:p>
            <a:fld id="{8A2AEECB-0928-400F-BA7D-72023AE2F0C5}" type="datetime1">
              <a:rPr lang="en-US" smtClean="0"/>
              <a:t>3/25/2021</a:t>
            </a:fld>
            <a:endParaRPr lang="en-US" dirty="0"/>
          </a:p>
        </p:txBody>
      </p:sp>
      <p:sp>
        <p:nvSpPr>
          <p:cNvPr id="17" name="Footer Placeholder 4"/>
          <p:cNvSpPr>
            <a:spLocks noGrp="1"/>
          </p:cNvSpPr>
          <p:nvPr>
            <p:ph type="ftr" sz="quarter" idx="3"/>
          </p:nvPr>
        </p:nvSpPr>
        <p:spPr>
          <a:xfrm>
            <a:off x="3868430" y="4787033"/>
            <a:ext cx="4435163" cy="231266"/>
          </a:xfrm>
          <a:prstGeom prst="rect">
            <a:avLst/>
          </a:prstGeom>
        </p:spPr>
        <p:txBody>
          <a:bodyPr vert="horz" lIns="0" tIns="0" rIns="0" bIns="0" rtlCol="0" anchor="b"/>
          <a:lstStyle>
            <a:lvl1pPr algn="r">
              <a:defRPr sz="1400">
                <a:solidFill>
                  <a:schemeClr val="tx1"/>
                </a:solidFill>
              </a:defRPr>
            </a:lvl1pPr>
          </a:lstStyle>
          <a:p>
            <a:r>
              <a:rPr lang="en-US" dirty="0">
                <a:solidFill>
                  <a:srgbClr val="605F62"/>
                </a:solidFill>
              </a:rPr>
              <a:t>Presentation or Section Title</a:t>
            </a:r>
          </a:p>
        </p:txBody>
      </p:sp>
      <p:sp>
        <p:nvSpPr>
          <p:cNvPr id="18" name="Slide Number Placeholder 5"/>
          <p:cNvSpPr>
            <a:spLocks noGrp="1"/>
          </p:cNvSpPr>
          <p:nvPr>
            <p:ph type="sldNum" sz="quarter" idx="4"/>
          </p:nvPr>
        </p:nvSpPr>
        <p:spPr>
          <a:xfrm>
            <a:off x="8305799" y="4787034"/>
            <a:ext cx="346745" cy="231266"/>
          </a:xfrm>
          <a:prstGeom prst="rect">
            <a:avLst/>
          </a:prstGeom>
        </p:spPr>
        <p:txBody>
          <a:bodyPr vert="horz" wrap="none" lIns="0" tIns="0" rIns="0" bIns="0" rtlCol="0" anchor="b"/>
          <a:lstStyle>
            <a:lvl1pPr algn="r">
              <a:defRPr sz="1400">
                <a:solidFill>
                  <a:schemeClr val="accent2"/>
                </a:solidFill>
              </a:defRPr>
            </a:lvl1pPr>
          </a:lstStyle>
          <a:p>
            <a:fld id="{0D558541-60C9-42A2-8392-FF12533A6B7A}" type="slidenum">
              <a:rPr lang="en-US" smtClean="0"/>
              <a:pPr/>
              <a:t>‹#›</a:t>
            </a:fld>
            <a:endParaRPr lang="en-US" dirty="0"/>
          </a:p>
        </p:txBody>
      </p:sp>
      <p:pic>
        <p:nvPicPr>
          <p:cNvPr id="4" name="Picture 3" descr="PPT-RGB-Shapes1.ai"/>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30198" y="380325"/>
            <a:ext cx="1572122" cy="549729"/>
          </a:xfrm>
          <a:prstGeom prst="rect">
            <a:avLst/>
          </a:prstGeom>
        </p:spPr>
      </p:pic>
      <p:pic>
        <p:nvPicPr>
          <p:cNvPr id="5" name="Picture 4"/>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07412" y="4746370"/>
            <a:ext cx="1788381" cy="339597"/>
          </a:xfrm>
          <a:prstGeom prst="rect">
            <a:avLst/>
          </a:prstGeom>
        </p:spPr>
      </p:pic>
    </p:spTree>
    <p:extLst>
      <p:ext uri="{BB962C8B-B14F-4D97-AF65-F5344CB8AC3E}">
        <p14:creationId xmlns:p14="http://schemas.microsoft.com/office/powerpoint/2010/main" val="1382538097"/>
      </p:ext>
    </p:extLst>
  </p:cSld>
  <p:clrMap bg1="lt1" tx1="dk1" bg2="lt2" tx2="dk2" accent1="accent1" accent2="accent2" accent3="accent3" accent4="accent4" accent5="accent5" accent6="accent6" hlink="hlink" folHlink="folHlink"/>
  <p:sldLayoutIdLst>
    <p:sldLayoutId id="2147483654" r:id="rId1"/>
    <p:sldLayoutId id="2147483673" r:id="rId2"/>
    <p:sldLayoutId id="2147483674" r:id="rId3"/>
    <p:sldLayoutId id="2147483675" r:id="rId4"/>
    <p:sldLayoutId id="2147483676" r:id="rId5"/>
    <p:sldLayoutId id="2147483677" r:id="rId6"/>
    <p:sldLayoutId id="2147483678" r:id="rId7"/>
    <p:sldLayoutId id="2147483679" r:id="rId8"/>
    <p:sldLayoutId id="2147483662" r:id="rId9"/>
    <p:sldLayoutId id="2147483669" r:id="rId10"/>
    <p:sldLayoutId id="2147483671" r:id="rId11"/>
  </p:sldLayoutIdLst>
  <p:hf hdr="0" ftr="0" dt="0"/>
  <p:txStyles>
    <p:title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p:titleStyle>
    <p:body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SzPct val="80000"/>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858838" indent="-176213" algn="l" defTabSz="457200" rtl="0" eaLnBrk="1" latinLnBrk="0" hangingPunct="1">
        <a:spcBef>
          <a:spcPct val="20000"/>
        </a:spcBef>
        <a:buFont typeface="Arial"/>
        <a:buChar char="•"/>
        <a:defRPr sz="1400" kern="1200">
          <a:solidFill>
            <a:schemeClr val="tx1"/>
          </a:solidFill>
          <a:latin typeface="+mn-lt"/>
          <a:ea typeface="+mn-ea"/>
          <a:cs typeface="+mn-cs"/>
        </a:defRPr>
      </a:lvl4pPr>
      <a:lvl5pPr marL="1025525" indent="-166688"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11F83165-FA93-43A4-9751-1486D3D11D07}"/>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783D13AA-F227-44A0-BF84-054507D80680}"/>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3005F64-4172-448E-A445-CF7E007C03F5}"/>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66A2B9C-A5E2-4079-BA05-23CE87696A55}" type="datetimeFigureOut">
              <a:rPr lang="de-DE" smtClean="0"/>
              <a:t>25.03.2021</a:t>
            </a:fld>
            <a:endParaRPr lang="de-DE"/>
          </a:p>
        </p:txBody>
      </p:sp>
      <p:sp>
        <p:nvSpPr>
          <p:cNvPr id="5" name="Fußzeilenplatzhalter 4">
            <a:extLst>
              <a:ext uri="{FF2B5EF4-FFF2-40B4-BE49-F238E27FC236}">
                <a16:creationId xmlns:a16="http://schemas.microsoft.com/office/drawing/2014/main" id="{A4C7F8B4-763A-4344-8B34-80D0148FE924}"/>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0CE723B1-1089-410B-A2DA-AC12EB96A983}"/>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EB72423-BCB0-4D79-905F-9A65A1F7D12C}" type="slidenum">
              <a:rPr lang="de-DE" smtClean="0"/>
              <a:t>‹#›</a:t>
            </a:fld>
            <a:endParaRPr lang="de-DE"/>
          </a:p>
        </p:txBody>
      </p:sp>
    </p:spTree>
    <p:extLst>
      <p:ext uri="{BB962C8B-B14F-4D97-AF65-F5344CB8AC3E}">
        <p14:creationId xmlns:p14="http://schemas.microsoft.com/office/powerpoint/2010/main" val="228341789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3" Type="http://schemas.openxmlformats.org/officeDocument/2006/relationships/image" Target="../media/image23.jpg"/><Relationship Id="rId18" Type="http://schemas.openxmlformats.org/officeDocument/2006/relationships/image" Target="../media/image28.jpg"/><Relationship Id="rId26" Type="http://schemas.openxmlformats.org/officeDocument/2006/relationships/image" Target="../media/image36.jpg"/><Relationship Id="rId3" Type="http://schemas.openxmlformats.org/officeDocument/2006/relationships/image" Target="../media/image13.jpg"/><Relationship Id="rId21" Type="http://schemas.openxmlformats.org/officeDocument/2006/relationships/image" Target="../media/image31.jpg"/><Relationship Id="rId34" Type="http://schemas.openxmlformats.org/officeDocument/2006/relationships/image" Target="../media/image44.jpg"/><Relationship Id="rId7" Type="http://schemas.openxmlformats.org/officeDocument/2006/relationships/image" Target="../media/image17.png"/><Relationship Id="rId12" Type="http://schemas.openxmlformats.org/officeDocument/2006/relationships/image" Target="../media/image22.jpg"/><Relationship Id="rId17" Type="http://schemas.openxmlformats.org/officeDocument/2006/relationships/image" Target="../media/image27.jpg"/><Relationship Id="rId25" Type="http://schemas.openxmlformats.org/officeDocument/2006/relationships/image" Target="../media/image35.jpg"/><Relationship Id="rId33" Type="http://schemas.openxmlformats.org/officeDocument/2006/relationships/image" Target="../media/image43.jpg"/><Relationship Id="rId2" Type="http://schemas.openxmlformats.org/officeDocument/2006/relationships/notesSlide" Target="../notesSlides/notesSlide3.xml"/><Relationship Id="rId16" Type="http://schemas.openxmlformats.org/officeDocument/2006/relationships/image" Target="../media/image26.jpg"/><Relationship Id="rId20" Type="http://schemas.openxmlformats.org/officeDocument/2006/relationships/image" Target="../media/image30.jpg"/><Relationship Id="rId29" Type="http://schemas.openxmlformats.org/officeDocument/2006/relationships/image" Target="../media/image39.jpg"/><Relationship Id="rId1" Type="http://schemas.openxmlformats.org/officeDocument/2006/relationships/slideLayout" Target="../slideLayouts/slideLayout10.xml"/><Relationship Id="rId6" Type="http://schemas.openxmlformats.org/officeDocument/2006/relationships/image" Target="../media/image16.jpg"/><Relationship Id="rId11" Type="http://schemas.openxmlformats.org/officeDocument/2006/relationships/image" Target="../media/image21.jpg"/><Relationship Id="rId24" Type="http://schemas.openxmlformats.org/officeDocument/2006/relationships/image" Target="../media/image34.png"/><Relationship Id="rId32" Type="http://schemas.openxmlformats.org/officeDocument/2006/relationships/image" Target="../media/image42.jpg"/><Relationship Id="rId5" Type="http://schemas.openxmlformats.org/officeDocument/2006/relationships/image" Target="../media/image15.jpg"/><Relationship Id="rId15" Type="http://schemas.openxmlformats.org/officeDocument/2006/relationships/image" Target="../media/image25.jpg"/><Relationship Id="rId23" Type="http://schemas.openxmlformats.org/officeDocument/2006/relationships/image" Target="../media/image33.jpg"/><Relationship Id="rId28" Type="http://schemas.openxmlformats.org/officeDocument/2006/relationships/image" Target="../media/image38.jpg"/><Relationship Id="rId10" Type="http://schemas.openxmlformats.org/officeDocument/2006/relationships/image" Target="../media/image20.jpg"/><Relationship Id="rId19" Type="http://schemas.openxmlformats.org/officeDocument/2006/relationships/image" Target="../media/image29.jpg"/><Relationship Id="rId31" Type="http://schemas.openxmlformats.org/officeDocument/2006/relationships/image" Target="../media/image41.jpg"/><Relationship Id="rId4" Type="http://schemas.openxmlformats.org/officeDocument/2006/relationships/image" Target="../media/image14.png"/><Relationship Id="rId9" Type="http://schemas.openxmlformats.org/officeDocument/2006/relationships/image" Target="../media/image19.jpg"/><Relationship Id="rId14" Type="http://schemas.openxmlformats.org/officeDocument/2006/relationships/image" Target="../media/image24.jpg"/><Relationship Id="rId22" Type="http://schemas.openxmlformats.org/officeDocument/2006/relationships/image" Target="../media/image32.jpg"/><Relationship Id="rId27" Type="http://schemas.openxmlformats.org/officeDocument/2006/relationships/image" Target="../media/image37.jpg"/><Relationship Id="rId30" Type="http://schemas.openxmlformats.org/officeDocument/2006/relationships/image" Target="../media/image40.jpg"/><Relationship Id="rId35" Type="http://schemas.openxmlformats.org/officeDocument/2006/relationships/image" Target="../media/image45.jpg"/><Relationship Id="rId8"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48.tmp"/><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50.tmp"/><Relationship Id="rId4" Type="http://schemas.openxmlformats.org/officeDocument/2006/relationships/image" Target="../media/image49.tmp"/></Relationships>
</file>

<file path=ppt/slides/_rels/slide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56.png"/><Relationship Id="rId4" Type="http://schemas.openxmlformats.org/officeDocument/2006/relationships/image" Target="../media/image5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tmp"/><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60.tmp"/><Relationship Id="rId5" Type="http://schemas.openxmlformats.org/officeDocument/2006/relationships/image" Target="../media/image59.tmp"/><Relationship Id="rId4" Type="http://schemas.openxmlformats.org/officeDocument/2006/relationships/image" Target="../media/image58.tmp"/></Relationships>
</file>

<file path=ppt/slides/_rels/slide1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63.tmp"/><Relationship Id="rId4" Type="http://schemas.openxmlformats.org/officeDocument/2006/relationships/image" Target="../media/image62.tmp"/></Relationships>
</file>

<file path=ppt/slides/_rels/slide12.xml.rels><?xml version="1.0" encoding="UTF-8" standalone="yes"?>
<Relationships xmlns="http://schemas.openxmlformats.org/package/2006/relationships"><Relationship Id="rId3" Type="http://schemas.openxmlformats.org/officeDocument/2006/relationships/image" Target="../media/image64.tmp"/><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hyperlink" Target="https://galter.northwestern.edu/galterguides?url=https://libguides.galter.northwestern.edu/c.php?g%3D943573%26p%3D6801471" TargetMode="External"/><Relationship Id="rId4" Type="http://schemas.openxmlformats.org/officeDocument/2006/relationships/image" Target="../media/image65.tmp"/></Relationships>
</file>

<file path=ppt/slides/_rels/slide13.xml.rels><?xml version="1.0" encoding="UTF-8" standalone="yes"?>
<Relationships xmlns="http://schemas.openxmlformats.org/package/2006/relationships"><Relationship Id="rId3" Type="http://schemas.openxmlformats.org/officeDocument/2006/relationships/image" Target="../media/image66.tmp"/><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67.tmp"/></Relationships>
</file>

<file path=ppt/slides/_rels/slide14.xml.rels><?xml version="1.0" encoding="UTF-8" standalone="yes"?>
<Relationships xmlns="http://schemas.openxmlformats.org/package/2006/relationships"><Relationship Id="rId3" Type="http://schemas.openxmlformats.org/officeDocument/2006/relationships/image" Target="../media/image68.tmp"/><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69.tmp"/></Relationships>
</file>

<file path=ppt/slides/_rels/slide15.xml.rels><?xml version="1.0" encoding="UTF-8" standalone="yes"?>
<Relationships xmlns="http://schemas.openxmlformats.org/package/2006/relationships"><Relationship Id="rId3" Type="http://schemas.openxmlformats.org/officeDocument/2006/relationships/image" Target="../media/image70.tmp"/><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71.tmp"/></Relationships>
</file>

<file path=ppt/slides/_rels/slide16.xml.rels><?xml version="1.0" encoding="UTF-8" standalone="yes"?>
<Relationships xmlns="http://schemas.openxmlformats.org/package/2006/relationships"><Relationship Id="rId3" Type="http://schemas.openxmlformats.org/officeDocument/2006/relationships/image" Target="../media/image72.tmp"/><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73.tmp"/><Relationship Id="rId7" Type="http://schemas.openxmlformats.org/officeDocument/2006/relationships/image" Target="../media/image77.png"/><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20.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81.tmp"/><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image" Target="../media/image80.jpg"/><Relationship Id="rId5" Type="http://schemas.openxmlformats.org/officeDocument/2006/relationships/image" Target="../media/image79.jpg"/><Relationship Id="rId4" Type="http://schemas.openxmlformats.org/officeDocument/2006/relationships/image" Target="../media/image78.jpg"/></Relationships>
</file>

<file path=ppt/slides/_rels/slide21.xml.rels><?xml version="1.0" encoding="UTF-8" standalone="yes"?>
<Relationships xmlns="http://schemas.openxmlformats.org/package/2006/relationships"><Relationship Id="rId3" Type="http://schemas.openxmlformats.org/officeDocument/2006/relationships/image" Target="../media/image82.tmp"/><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83.tmp"/><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84.tmp"/><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4.xml"/><Relationship Id="rId1" Type="http://schemas.openxmlformats.org/officeDocument/2006/relationships/slideLayout" Target="../slideLayouts/slideLayout9.xml"/><Relationship Id="rId5" Type="http://schemas.openxmlformats.org/officeDocument/2006/relationships/image" Target="../media/image87.png"/><Relationship Id="rId4" Type="http://schemas.openxmlformats.org/officeDocument/2006/relationships/image" Target="../media/image86.png"/></Relationships>
</file>

<file path=ppt/slides/_rels/slide2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6.xml.rels><?xml version="1.0" encoding="UTF-8" standalone="yes"?>
<Relationships xmlns="http://schemas.openxmlformats.org/package/2006/relationships"><Relationship Id="rId3" Type="http://schemas.openxmlformats.org/officeDocument/2006/relationships/image" Target="../media/image84.tmp"/><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2.xml"/><Relationship Id="rId1" Type="http://schemas.openxmlformats.org/officeDocument/2006/relationships/tags" Target="../tags/tag1.xml"/><Relationship Id="rId5" Type="http://schemas.openxmlformats.org/officeDocument/2006/relationships/image" Target="../media/image89.png"/><Relationship Id="rId4" Type="http://schemas.openxmlformats.org/officeDocument/2006/relationships/image" Target="../media/image88.jp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2.xml"/><Relationship Id="rId1" Type="http://schemas.openxmlformats.org/officeDocument/2006/relationships/tags" Target="../tags/tag2.xml"/><Relationship Id="rId6" Type="http://schemas.openxmlformats.org/officeDocument/2006/relationships/image" Target="../media/image90.tmp"/><Relationship Id="rId5" Type="http://schemas.openxmlformats.org/officeDocument/2006/relationships/image" Target="../media/image89.png"/><Relationship Id="rId4" Type="http://schemas.openxmlformats.org/officeDocument/2006/relationships/image" Target="../media/image88.jp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2.xml"/><Relationship Id="rId1" Type="http://schemas.openxmlformats.org/officeDocument/2006/relationships/slideLayout" Target="../slideLayouts/slideLayout9.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3.xml.rels><?xml version="1.0" encoding="UTF-8" standalone="yes"?>
<Relationships xmlns="http://schemas.openxmlformats.org/package/2006/relationships"><Relationship Id="rId3" Type="http://schemas.openxmlformats.org/officeDocument/2006/relationships/image" Target="../media/image91.tmp"/><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92.tmp"/><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93.tmp"/><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94.tmp"/><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95.tmp"/><Relationship Id="rId7" Type="http://schemas.openxmlformats.org/officeDocument/2006/relationships/image" Target="../media/image77.png"/><Relationship Id="rId2" Type="http://schemas.openxmlformats.org/officeDocument/2006/relationships/notesSlide" Target="../notesSlides/notesSlide38.xml"/><Relationship Id="rId1" Type="http://schemas.openxmlformats.org/officeDocument/2006/relationships/slideLayout" Target="../slideLayouts/slideLayout9.xml"/><Relationship Id="rId6" Type="http://schemas.openxmlformats.org/officeDocument/2006/relationships/image" Target="../media/image75.png"/><Relationship Id="rId5" Type="http://schemas.openxmlformats.org/officeDocument/2006/relationships/image" Target="../media/image76.png"/><Relationship Id="rId4" Type="http://schemas.openxmlformats.org/officeDocument/2006/relationships/image" Target="../media/image74.png"/></Relationships>
</file>

<file path=ppt/slides/_rels/slide39.xml.rels><?xml version="1.0" encoding="UTF-8" standalone="yes"?>
<Relationships xmlns="http://schemas.openxmlformats.org/package/2006/relationships"><Relationship Id="rId3" Type="http://schemas.openxmlformats.org/officeDocument/2006/relationships/image" Target="../media/image96.tmp"/><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97.tmp"/><Relationship Id="rId7" Type="http://schemas.openxmlformats.org/officeDocument/2006/relationships/image" Target="../media/image77.png"/><Relationship Id="rId2" Type="http://schemas.openxmlformats.org/officeDocument/2006/relationships/notesSlide" Target="../notesSlides/notesSlide41.xml"/><Relationship Id="rId1" Type="http://schemas.openxmlformats.org/officeDocument/2006/relationships/slideLayout" Target="../slideLayouts/slideLayout9.xml"/><Relationship Id="rId6" Type="http://schemas.openxmlformats.org/officeDocument/2006/relationships/image" Target="../media/image75.png"/><Relationship Id="rId5" Type="http://schemas.openxmlformats.org/officeDocument/2006/relationships/image" Target="../media/image76.png"/><Relationship Id="rId4" Type="http://schemas.openxmlformats.org/officeDocument/2006/relationships/image" Target="../media/image74.png"/></Relationships>
</file>

<file path=ppt/slides/_rels/slide42.xml.rels><?xml version="1.0" encoding="UTF-8" standalone="yes"?>
<Relationships xmlns="http://schemas.openxmlformats.org/package/2006/relationships"><Relationship Id="rId3" Type="http://schemas.openxmlformats.org/officeDocument/2006/relationships/image" Target="../media/image98.tmp"/><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3.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4.xml"/><Relationship Id="rId1" Type="http://schemas.openxmlformats.org/officeDocument/2006/relationships/slideLayout" Target="../slideLayouts/slideLayout9.xml"/><Relationship Id="rId6" Type="http://schemas.openxmlformats.org/officeDocument/2006/relationships/image" Target="../media/image77.png"/><Relationship Id="rId5" Type="http://schemas.openxmlformats.org/officeDocument/2006/relationships/image" Target="../media/image75.png"/><Relationship Id="rId4" Type="http://schemas.openxmlformats.org/officeDocument/2006/relationships/image" Target="../media/image76.png"/></Relationships>
</file>

<file path=ppt/slides/_rels/slide4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5.xml"/><Relationship Id="rId1" Type="http://schemas.openxmlformats.org/officeDocument/2006/relationships/slideLayout" Target="../slideLayouts/slideLayout10.xml"/><Relationship Id="rId4" Type="http://schemas.openxmlformats.org/officeDocument/2006/relationships/image" Target="../media/image99.png"/></Relationships>
</file>

<file path=ppt/slides/_rels/slide46.xml.rels><?xml version="1.0" encoding="UTF-8" standalone="yes"?>
<Relationships xmlns="http://schemas.openxmlformats.org/package/2006/relationships"><Relationship Id="rId3" Type="http://schemas.openxmlformats.org/officeDocument/2006/relationships/image" Target="../media/image100.tmp"/><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101.png"/></Relationships>
</file>

<file path=ppt/slides/_rels/slide47.xml.rels><?xml version="1.0" encoding="UTF-8" standalone="yes"?>
<Relationships xmlns="http://schemas.openxmlformats.org/package/2006/relationships"><Relationship Id="rId3" Type="http://schemas.openxmlformats.org/officeDocument/2006/relationships/image" Target="../media/image102.tmp"/><Relationship Id="rId2" Type="http://schemas.openxmlformats.org/officeDocument/2006/relationships/notesSlide" Target="../notesSlides/notesSlide47.xml"/><Relationship Id="rId1" Type="http://schemas.openxmlformats.org/officeDocument/2006/relationships/slideLayout" Target="../slideLayouts/slideLayout10.xml"/><Relationship Id="rId4" Type="http://schemas.openxmlformats.org/officeDocument/2006/relationships/image" Target="../media/image103.tmp"/></Relationships>
</file>

<file path=ppt/slides/_rels/slide4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105.tmp"/><Relationship Id="rId2" Type="http://schemas.openxmlformats.org/officeDocument/2006/relationships/notesSlide" Target="../notesSlides/notesSlide49.xml"/><Relationship Id="rId1" Type="http://schemas.openxmlformats.org/officeDocument/2006/relationships/slideLayout" Target="../slideLayouts/slideLayout10.xml"/><Relationship Id="rId4" Type="http://schemas.openxmlformats.org/officeDocument/2006/relationships/image" Target="../media/image106.tmp"/></Relationships>
</file>

<file path=ppt/slides/_rels/slide5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0.xml"/><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2.xml"/><Relationship Id="rId1" Type="http://schemas.openxmlformats.org/officeDocument/2006/relationships/tags" Target="../tags/tag3.xml"/><Relationship Id="rId6" Type="http://schemas.openxmlformats.org/officeDocument/2006/relationships/image" Target="../media/image90.tmp"/><Relationship Id="rId5" Type="http://schemas.openxmlformats.org/officeDocument/2006/relationships/image" Target="../media/image89.png"/><Relationship Id="rId4" Type="http://schemas.openxmlformats.org/officeDocument/2006/relationships/image" Target="../media/image88.jp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2.xml"/><Relationship Id="rId1" Type="http://schemas.openxmlformats.org/officeDocument/2006/relationships/tags" Target="../tags/tag4.xml"/><Relationship Id="rId5" Type="http://schemas.openxmlformats.org/officeDocument/2006/relationships/image" Target="../media/image89.png"/><Relationship Id="rId4" Type="http://schemas.openxmlformats.org/officeDocument/2006/relationships/image" Target="../media/image88.jp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5.xml"/><Relationship Id="rId1" Type="http://schemas.openxmlformats.org/officeDocument/2006/relationships/slideLayout" Target="../slideLayouts/slideLayout9.xml"/><Relationship Id="rId6" Type="http://schemas.openxmlformats.org/officeDocument/2006/relationships/image" Target="../media/image77.png"/><Relationship Id="rId5" Type="http://schemas.openxmlformats.org/officeDocument/2006/relationships/image" Target="../media/image75.png"/><Relationship Id="rId4" Type="http://schemas.openxmlformats.org/officeDocument/2006/relationships/image" Target="../media/image76.png"/></Relationships>
</file>

<file path=ppt/slides/_rels/slide56.xml.rels><?xml version="1.0" encoding="UTF-8" standalone="yes"?>
<Relationships xmlns="http://schemas.openxmlformats.org/package/2006/relationships"><Relationship Id="rId3" Type="http://schemas.openxmlformats.org/officeDocument/2006/relationships/image" Target="../media/image107.tmp"/><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7.xml"/><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8" Type="http://schemas.openxmlformats.org/officeDocument/2006/relationships/image" Target="../media/image109.tmp"/><Relationship Id="rId3" Type="http://schemas.openxmlformats.org/officeDocument/2006/relationships/image" Target="../media/image74.png"/><Relationship Id="rId7" Type="http://schemas.openxmlformats.org/officeDocument/2006/relationships/image" Target="../media/image108.tmp"/><Relationship Id="rId2" Type="http://schemas.openxmlformats.org/officeDocument/2006/relationships/notesSlide" Target="../notesSlides/notesSlide58.xml"/><Relationship Id="rId1" Type="http://schemas.openxmlformats.org/officeDocument/2006/relationships/slideLayout" Target="../slideLayouts/slideLayout9.xml"/><Relationship Id="rId6" Type="http://schemas.openxmlformats.org/officeDocument/2006/relationships/image" Target="../media/image77.png"/><Relationship Id="rId5" Type="http://schemas.openxmlformats.org/officeDocument/2006/relationships/image" Target="../media/image75.png"/><Relationship Id="rId4" Type="http://schemas.openxmlformats.org/officeDocument/2006/relationships/image" Target="../media/image76.png"/></Relationships>
</file>

<file path=ppt/slides/_rels/slide59.xml.rels><?xml version="1.0" encoding="UTF-8" standalone="yes"?>
<Relationships xmlns="http://schemas.openxmlformats.org/package/2006/relationships"><Relationship Id="rId3" Type="http://schemas.openxmlformats.org/officeDocument/2006/relationships/image" Target="../media/image110.tmp"/><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0.xml"/><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1.xml"/><Relationship Id="rId1" Type="http://schemas.openxmlformats.org/officeDocument/2006/relationships/slideLayout" Target="../slideLayouts/slideLayout9.xml"/><Relationship Id="rId6" Type="http://schemas.openxmlformats.org/officeDocument/2006/relationships/image" Target="../media/image77.png"/><Relationship Id="rId5" Type="http://schemas.openxmlformats.org/officeDocument/2006/relationships/image" Target="../media/image75.png"/><Relationship Id="rId4" Type="http://schemas.openxmlformats.org/officeDocument/2006/relationships/image" Target="../media/image76.png"/></Relationships>
</file>

<file path=ppt/slides/_rels/slide62.xml.rels><?xml version="1.0" encoding="UTF-8" standalone="yes"?>
<Relationships xmlns="http://schemas.openxmlformats.org/package/2006/relationships"><Relationship Id="rId3" Type="http://schemas.openxmlformats.org/officeDocument/2006/relationships/image" Target="../media/image111.tmp"/><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112.tmp"/></Relationships>
</file>

<file path=ppt/slides/_rels/slide63.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63.xml"/><Relationship Id="rId1" Type="http://schemas.openxmlformats.org/officeDocument/2006/relationships/slideLayout" Target="../slideLayouts/slideLayout9.xml"/><Relationship Id="rId4" Type="http://schemas.openxmlformats.org/officeDocument/2006/relationships/image" Target="../media/image85.png"/></Relationships>
</file>

<file path=ppt/slides/_rels/slide6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64.xml"/><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12.xml"/><Relationship Id="rId1" Type="http://schemas.openxmlformats.org/officeDocument/2006/relationships/tags" Target="../tags/tag5.xml"/><Relationship Id="rId6" Type="http://schemas.openxmlformats.org/officeDocument/2006/relationships/image" Target="../media/image90.tmp"/><Relationship Id="rId5" Type="http://schemas.openxmlformats.org/officeDocument/2006/relationships/image" Target="../media/image89.png"/><Relationship Id="rId4" Type="http://schemas.openxmlformats.org/officeDocument/2006/relationships/image" Target="../media/image88.jp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3" Type="http://schemas.openxmlformats.org/officeDocument/2006/relationships/image" Target="../media/image115.tmp"/><Relationship Id="rId2" Type="http://schemas.openxmlformats.org/officeDocument/2006/relationships/notesSlide" Target="../notesSlides/notesSlide69.xml"/><Relationship Id="rId1" Type="http://schemas.openxmlformats.org/officeDocument/2006/relationships/slideLayout" Target="../slideLayouts/slideLayout9.xml"/><Relationship Id="rId5" Type="http://schemas.openxmlformats.org/officeDocument/2006/relationships/image" Target="../media/image117.tmp"/><Relationship Id="rId4" Type="http://schemas.openxmlformats.org/officeDocument/2006/relationships/image" Target="../media/image116.tmp"/></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118.tmp"/><Relationship Id="rId2" Type="http://schemas.openxmlformats.org/officeDocument/2006/relationships/notesSlide" Target="../notesSlides/notesSlide71.xml"/><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3" Type="http://schemas.openxmlformats.org/officeDocument/2006/relationships/image" Target="../media/image119.tmp"/><Relationship Id="rId2" Type="http://schemas.openxmlformats.org/officeDocument/2006/relationships/notesSlide" Target="../notesSlides/notesSlide72.xml"/><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3" Type="http://schemas.openxmlformats.org/officeDocument/2006/relationships/image" Target="../media/image120.tmp"/><Relationship Id="rId2" Type="http://schemas.openxmlformats.org/officeDocument/2006/relationships/notesSlide" Target="../notesSlides/notesSlide73.xml"/><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3" Type="http://schemas.openxmlformats.org/officeDocument/2006/relationships/image" Target="../media/image121.tmp"/><Relationship Id="rId2" Type="http://schemas.openxmlformats.org/officeDocument/2006/relationships/notesSlide" Target="../notesSlides/notesSlide75.xml"/><Relationship Id="rId1" Type="http://schemas.openxmlformats.org/officeDocument/2006/relationships/slideLayout" Target="../slideLayouts/slideLayout9.xml"/><Relationship Id="rId5" Type="http://schemas.openxmlformats.org/officeDocument/2006/relationships/image" Target="../media/image123.tmp"/><Relationship Id="rId4" Type="http://schemas.openxmlformats.org/officeDocument/2006/relationships/image" Target="../media/image122.tmp"/></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3" Type="http://schemas.openxmlformats.org/officeDocument/2006/relationships/hyperlink" Target="mailto:Annette.Mendoza@northwestern.edu" TargetMode="External"/><Relationship Id="rId2" Type="http://schemas.openxmlformats.org/officeDocument/2006/relationships/notesSlide" Target="../notesSlides/notesSlide79.xml"/><Relationship Id="rId1" Type="http://schemas.openxmlformats.org/officeDocument/2006/relationships/slideLayout" Target="../slideLayouts/slideLayout11.xml"/><Relationship Id="rId4" Type="http://schemas.openxmlformats.org/officeDocument/2006/relationships/hyperlink" Target="mailto:Karen.Gutzman@northwestern.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61894" y="2252824"/>
            <a:ext cx="3615564" cy="1695635"/>
          </a:xfrm>
        </p:spPr>
        <p:txBody>
          <a:bodyPr/>
          <a:lstStyle/>
          <a:p>
            <a:r>
              <a:rPr lang="en-US" dirty="0" smtClean="0"/>
              <a:t>All About Metrics:</a:t>
            </a:r>
            <a:br>
              <a:rPr lang="en-US" dirty="0" smtClean="0"/>
            </a:br>
            <a:r>
              <a:rPr lang="en-US" sz="2200" dirty="0" smtClean="0"/>
              <a:t>A review of research impact metrics and how to use them</a:t>
            </a:r>
            <a:r>
              <a:rPr lang="en-US" dirty="0"/>
              <a:t/>
            </a:r>
            <a:br>
              <a:rPr lang="en-US" dirty="0"/>
            </a:br>
            <a:endParaRPr lang="en-US" dirty="0"/>
          </a:p>
        </p:txBody>
      </p:sp>
      <p:sp>
        <p:nvSpPr>
          <p:cNvPr id="4" name="Subtitle 3"/>
          <p:cNvSpPr>
            <a:spLocks noGrp="1"/>
          </p:cNvSpPr>
          <p:nvPr>
            <p:ph type="subTitle" idx="1"/>
          </p:nvPr>
        </p:nvSpPr>
        <p:spPr>
          <a:xfrm>
            <a:off x="361894" y="4003829"/>
            <a:ext cx="4716395" cy="824844"/>
          </a:xfrm>
        </p:spPr>
        <p:txBody>
          <a:bodyPr/>
          <a:lstStyle/>
          <a:p>
            <a:pPr marL="0" indent="0">
              <a:buNone/>
            </a:pPr>
            <a:r>
              <a:rPr lang="en-US" sz="1800" dirty="0" smtClean="0"/>
              <a:t>Annette Mendoza, </a:t>
            </a:r>
            <a:r>
              <a:rPr lang="en-US" sz="1800" dirty="0" err="1" smtClean="0"/>
              <a:t>MLIS</a:t>
            </a:r>
            <a:endParaRPr lang="en-US" sz="1800" dirty="0" smtClean="0"/>
          </a:p>
          <a:p>
            <a:r>
              <a:rPr lang="en-US" sz="1800" dirty="0"/>
              <a:t>Karen Gutzman, </a:t>
            </a:r>
            <a:r>
              <a:rPr lang="en-US" sz="1800" dirty="0" err="1"/>
              <a:t>MSLS</a:t>
            </a:r>
            <a:r>
              <a:rPr lang="en-US" sz="1800" dirty="0"/>
              <a:t>, </a:t>
            </a:r>
            <a:r>
              <a:rPr lang="en-US" sz="1800" dirty="0" smtClean="0"/>
              <a:t>MA</a:t>
            </a:r>
          </a:p>
          <a:p>
            <a:r>
              <a:rPr lang="en-US" sz="1800" dirty="0" err="1" smtClean="0"/>
              <a:t>Galter</a:t>
            </a:r>
            <a:r>
              <a:rPr lang="en-US" sz="1800" dirty="0" smtClean="0"/>
              <a:t> Health Sciences Library &amp; Learning Center</a:t>
            </a:r>
            <a:endParaRPr lang="en-US" sz="1800" dirty="0"/>
          </a:p>
          <a:p>
            <a:pPr marL="0" indent="0">
              <a:buNone/>
            </a:pPr>
            <a:r>
              <a:rPr lang="en-US" sz="1800" dirty="0" smtClean="0"/>
              <a:t>Research Assessment and Communications</a:t>
            </a:r>
            <a:endParaRPr lang="en-US" sz="1800" dirty="0">
              <a:solidFill>
                <a:schemeClr val="bg1"/>
              </a:solidFill>
            </a:endParaRPr>
          </a:p>
        </p:txBody>
      </p:sp>
    </p:spTree>
    <p:extLst>
      <p:ext uri="{BB962C8B-B14F-4D97-AF65-F5344CB8AC3E}">
        <p14:creationId xmlns:p14="http://schemas.microsoft.com/office/powerpoint/2010/main" val="1627395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 About Metrics</a:t>
            </a:r>
            <a:r>
              <a:rPr lang="en-US" dirty="0" smtClean="0"/>
              <a:t>:</a:t>
            </a:r>
            <a:endParaRPr lang="en-US" dirty="0"/>
          </a:p>
        </p:txBody>
      </p:sp>
      <p:sp>
        <p:nvSpPr>
          <p:cNvPr id="3" name="Content Placeholder 2"/>
          <p:cNvSpPr>
            <a:spLocks noGrp="1"/>
          </p:cNvSpPr>
          <p:nvPr>
            <p:ph idx="1"/>
          </p:nvPr>
        </p:nvSpPr>
        <p:spPr>
          <a:xfrm>
            <a:off x="931380" y="1354083"/>
            <a:ext cx="7347440" cy="3149188"/>
          </a:xfrm>
        </p:spPr>
        <p:txBody>
          <a:bodyPr/>
          <a:lstStyle/>
          <a:p>
            <a:pPr marL="0" indent="0">
              <a:buNone/>
            </a:pPr>
            <a:r>
              <a:rPr lang="en-US" dirty="0" smtClean="0"/>
              <a:t>Course Description:  This 45 minute course will provide information on the most common research evaluation metrics. There will also be discussion around metrics in action, the responsible use of metrics, and examples on how to include metrics in your impact statements.</a:t>
            </a:r>
            <a:endParaRPr lang="en-US" dirty="0"/>
          </a:p>
          <a:p>
            <a:pPr marL="0" indent="0">
              <a:buNone/>
            </a:pPr>
            <a:endParaRPr lang="en-US" dirty="0" smtClean="0"/>
          </a:p>
          <a:p>
            <a:pPr marL="0" indent="0">
              <a:buNone/>
            </a:pPr>
            <a:r>
              <a:rPr lang="en-US" dirty="0" smtClean="0"/>
              <a:t>Course Outcomes:  At the end of the course, the attendee will:</a:t>
            </a:r>
          </a:p>
          <a:p>
            <a:pPr>
              <a:buFont typeface="Wingdings" panose="05000000000000000000" pitchFamily="2" charset="2"/>
              <a:buChar char="§"/>
            </a:pPr>
            <a:r>
              <a:rPr lang="en-US" dirty="0" smtClean="0"/>
              <a:t>Become familiar with the most metrics used in research impact.</a:t>
            </a:r>
          </a:p>
          <a:p>
            <a:pPr>
              <a:buFont typeface="Wingdings" panose="05000000000000000000" pitchFamily="2" charset="2"/>
              <a:buChar char="§"/>
            </a:pPr>
            <a:r>
              <a:rPr lang="en-US" dirty="0" smtClean="0"/>
              <a:t>Understand the concept of responsible metrics.</a:t>
            </a:r>
          </a:p>
          <a:p>
            <a:pPr>
              <a:buFont typeface="Wingdings" panose="05000000000000000000" pitchFamily="2" charset="2"/>
              <a:buChar char="§"/>
            </a:pPr>
            <a:r>
              <a:rPr lang="en-US" dirty="0" smtClean="0"/>
              <a:t>Be able to create descriptive statements that include metrics.</a:t>
            </a:r>
          </a:p>
          <a:p>
            <a:pPr>
              <a:buFont typeface="Wingdings" panose="05000000000000000000" pitchFamily="2" charset="2"/>
              <a:buChar char="§"/>
            </a:pPr>
            <a:r>
              <a:rPr lang="en-US" dirty="0" smtClean="0"/>
              <a:t>Become aware of the metrics services available to them through Galter Library.</a:t>
            </a:r>
          </a:p>
          <a:p>
            <a:pPr marL="0" indent="0">
              <a:buNone/>
            </a:pPr>
            <a:endParaRPr lang="en-US" dirty="0" smtClean="0"/>
          </a:p>
        </p:txBody>
      </p:sp>
      <p:sp>
        <p:nvSpPr>
          <p:cNvPr id="4" name="Text Placeholder 3"/>
          <p:cNvSpPr>
            <a:spLocks noGrp="1"/>
          </p:cNvSpPr>
          <p:nvPr>
            <p:ph type="body" sz="quarter" idx="13"/>
          </p:nvPr>
        </p:nvSpPr>
        <p:spPr/>
        <p:txBody>
          <a:bodyPr/>
          <a:lstStyle/>
          <a:p>
            <a:r>
              <a:rPr lang="en-US" dirty="0"/>
              <a:t>A review of research impact metrics and how to use them</a:t>
            </a:r>
          </a:p>
        </p:txBody>
      </p:sp>
      <p:sp>
        <p:nvSpPr>
          <p:cNvPr id="9" name="Slide Number Placeholder 8"/>
          <p:cNvSpPr>
            <a:spLocks noGrp="1"/>
          </p:cNvSpPr>
          <p:nvPr>
            <p:ph type="sldNum" sz="quarter" idx="16"/>
          </p:nvPr>
        </p:nvSpPr>
        <p:spPr/>
        <p:txBody>
          <a:bodyPr/>
          <a:lstStyle/>
          <a:p>
            <a:fld id="{0D558541-60C9-42A2-8392-FF12533A6B7A}" type="slidenum">
              <a:rPr lang="en-US" smtClean="0"/>
              <a:pPr/>
              <a:t>2</a:t>
            </a:fld>
            <a:endParaRPr lang="en-US" dirty="0"/>
          </a:p>
        </p:txBody>
      </p:sp>
    </p:spTree>
    <p:extLst>
      <p:ext uri="{BB962C8B-B14F-4D97-AF65-F5344CB8AC3E}">
        <p14:creationId xmlns:p14="http://schemas.microsoft.com/office/powerpoint/2010/main" val="19804581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6"/>
          </p:nvPr>
        </p:nvSpPr>
        <p:spPr/>
        <p:txBody>
          <a:bodyPr/>
          <a:lstStyle/>
          <a:p>
            <a:fld id="{0D558541-60C9-42A2-8392-FF12533A6B7A}" type="slidenum">
              <a:rPr lang="en-US" smtClean="0"/>
              <a:pPr/>
              <a:t>3</a:t>
            </a:fld>
            <a:endParaRPr lang="en-US" dirty="0"/>
          </a:p>
        </p:txBody>
      </p:sp>
      <p:sp>
        <p:nvSpPr>
          <p:cNvPr id="4" name="Title 1"/>
          <p:cNvSpPr txBox="1">
            <a:spLocks/>
          </p:cNvSpPr>
          <p:nvPr/>
        </p:nvSpPr>
        <p:spPr>
          <a:xfrm>
            <a:off x="5787704" y="3700957"/>
            <a:ext cx="3579921" cy="482758"/>
          </a:xfrm>
          <a:prstGeom prst="rect">
            <a:avLst/>
          </a:prstGeom>
        </p:spPr>
        <p:txBody>
          <a:bodyPr/>
          <a:lst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a:lstStyle>
          <a:p>
            <a:r>
              <a:rPr lang="en-US" sz="2400" b="1" dirty="0" smtClean="0"/>
              <a:t>We are just a click away.</a:t>
            </a:r>
            <a:endParaRPr lang="en-US" sz="2400" b="1" dirty="0"/>
          </a:p>
        </p:txBody>
      </p:sp>
      <p:sp>
        <p:nvSpPr>
          <p:cNvPr id="5" name="Text Placeholder 3"/>
          <p:cNvSpPr txBox="1">
            <a:spLocks/>
          </p:cNvSpPr>
          <p:nvPr/>
        </p:nvSpPr>
        <p:spPr>
          <a:xfrm>
            <a:off x="5710103" y="4187089"/>
            <a:ext cx="3433897" cy="457200"/>
          </a:xfrm>
          <a:prstGeom prst="rect">
            <a:avLst/>
          </a:prstGeom>
        </p:spPr>
        <p:txBody>
          <a:bodyPr/>
          <a:lst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SzPct val="80000"/>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858838" indent="-176213" algn="l" defTabSz="457200" rtl="0" eaLnBrk="1" latinLnBrk="0" hangingPunct="1">
              <a:spcBef>
                <a:spcPct val="20000"/>
              </a:spcBef>
              <a:buFont typeface="Arial"/>
              <a:buChar char="•"/>
              <a:defRPr sz="1400" kern="1200">
                <a:solidFill>
                  <a:schemeClr val="tx1"/>
                </a:solidFill>
                <a:latin typeface="+mn-lt"/>
                <a:ea typeface="+mn-ea"/>
                <a:cs typeface="+mn-cs"/>
              </a:defRPr>
            </a:lvl4pPr>
            <a:lvl5pPr marL="1025525" indent="-166688"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400" dirty="0" smtClean="0"/>
              <a:t>galter.northwestern.edu</a:t>
            </a:r>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6242" y="4473095"/>
            <a:ext cx="615178" cy="615178"/>
          </a:xfrm>
          <a:prstGeom prst="rect">
            <a:avLst/>
          </a:prstGeom>
        </p:spPr>
      </p:pic>
      <p:sp>
        <p:nvSpPr>
          <p:cNvPr id="7" name="Rectangle 6"/>
          <p:cNvSpPr/>
          <p:nvPr/>
        </p:nvSpPr>
        <p:spPr>
          <a:xfrm>
            <a:off x="-7363" y="-25639"/>
            <a:ext cx="2617397" cy="514350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8" name="Group 7"/>
          <p:cNvGrpSpPr/>
          <p:nvPr/>
        </p:nvGrpSpPr>
        <p:grpSpPr>
          <a:xfrm>
            <a:off x="2720612" y="1597284"/>
            <a:ext cx="4230341" cy="661405"/>
            <a:chOff x="2680909" y="2720913"/>
            <a:chExt cx="4230341" cy="661405"/>
          </a:xfrm>
        </p:grpSpPr>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4631" y="2731889"/>
              <a:ext cx="626619" cy="626619"/>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54025" y="2735046"/>
              <a:ext cx="647272" cy="647272"/>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28378" y="2737553"/>
              <a:ext cx="615292" cy="615292"/>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80909" y="2720913"/>
              <a:ext cx="635037" cy="635037"/>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50105" y="2743932"/>
              <a:ext cx="586088" cy="612462"/>
            </a:xfrm>
            <a:prstGeom prst="rect">
              <a:avLst/>
            </a:prstGeom>
          </p:spPr>
        </p:pic>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30655" y="2744197"/>
              <a:ext cx="600000" cy="602007"/>
            </a:xfrm>
            <a:prstGeom prst="rect">
              <a:avLst/>
            </a:prstGeom>
          </p:spPr>
        </p:pic>
      </p:grpSp>
      <p:grpSp>
        <p:nvGrpSpPr>
          <p:cNvPr id="15" name="Group 14"/>
          <p:cNvGrpSpPr/>
          <p:nvPr/>
        </p:nvGrpSpPr>
        <p:grpSpPr>
          <a:xfrm>
            <a:off x="2720080" y="89560"/>
            <a:ext cx="4937119" cy="679334"/>
            <a:chOff x="2645309" y="104369"/>
            <a:chExt cx="4937119" cy="679334"/>
          </a:xfrm>
        </p:grpSpPr>
        <p:pic>
          <p:nvPicPr>
            <p:cNvPr id="16" name="Picture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97939" y="111201"/>
              <a:ext cx="646585" cy="646585"/>
            </a:xfrm>
            <a:prstGeom prst="rect">
              <a:avLst/>
            </a:prstGeom>
          </p:spPr>
        </p:pic>
        <p:pic>
          <p:nvPicPr>
            <p:cNvPr id="17" name="Picture 1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091395" y="116460"/>
              <a:ext cx="615707" cy="615707"/>
            </a:xfrm>
            <a:prstGeom prst="rect">
              <a:avLst/>
            </a:prstGeom>
          </p:spPr>
        </p:pic>
        <p:pic>
          <p:nvPicPr>
            <p:cNvPr id="18" name="Picture 1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779612" y="118602"/>
              <a:ext cx="645498" cy="645498"/>
            </a:xfrm>
            <a:prstGeom prst="rect">
              <a:avLst/>
            </a:prstGeom>
          </p:spPr>
        </p:pic>
        <p:pic>
          <p:nvPicPr>
            <p:cNvPr id="19" name="Picture 1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645309" y="116460"/>
              <a:ext cx="636069" cy="636069"/>
            </a:xfrm>
            <a:prstGeom prst="rect">
              <a:avLst/>
            </a:prstGeom>
          </p:spPr>
        </p:pic>
        <p:pic>
          <p:nvPicPr>
            <p:cNvPr id="20" name="Picture 1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919150" y="120425"/>
              <a:ext cx="663278" cy="663278"/>
            </a:xfrm>
            <a:prstGeom prst="rect">
              <a:avLst/>
            </a:prstGeom>
          </p:spPr>
        </p:pic>
        <p:pic>
          <p:nvPicPr>
            <p:cNvPr id="21" name="Picture 2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352987" y="104369"/>
              <a:ext cx="659731" cy="659731"/>
            </a:xfrm>
            <a:prstGeom prst="rect">
              <a:avLst/>
            </a:prstGeom>
          </p:spPr>
        </p:pic>
        <p:pic>
          <p:nvPicPr>
            <p:cNvPr id="22" name="Picture 2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212759" y="118602"/>
              <a:ext cx="638156" cy="638156"/>
            </a:xfrm>
            <a:prstGeom prst="rect">
              <a:avLst/>
            </a:prstGeom>
          </p:spPr>
        </p:pic>
      </p:grpSp>
      <p:grpSp>
        <p:nvGrpSpPr>
          <p:cNvPr id="23" name="Group 22"/>
          <p:cNvGrpSpPr/>
          <p:nvPr/>
        </p:nvGrpSpPr>
        <p:grpSpPr>
          <a:xfrm>
            <a:off x="2713095" y="818184"/>
            <a:ext cx="4226575" cy="705407"/>
            <a:chOff x="2655272" y="1861117"/>
            <a:chExt cx="4226575" cy="705407"/>
          </a:xfrm>
        </p:grpSpPr>
        <p:pic>
          <p:nvPicPr>
            <p:cNvPr id="24" name="Picture 23"/>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240747" y="1876783"/>
              <a:ext cx="641100" cy="641100"/>
            </a:xfrm>
            <a:prstGeom prst="rect">
              <a:avLst/>
            </a:prstGeom>
          </p:spPr>
        </p:pic>
        <p:grpSp>
          <p:nvGrpSpPr>
            <p:cNvPr id="25" name="Group 24"/>
            <p:cNvGrpSpPr/>
            <p:nvPr/>
          </p:nvGrpSpPr>
          <p:grpSpPr>
            <a:xfrm>
              <a:off x="2655272" y="1861117"/>
              <a:ext cx="3516535" cy="705407"/>
              <a:chOff x="2655272" y="1861117"/>
              <a:chExt cx="3516535" cy="705407"/>
            </a:xfrm>
          </p:grpSpPr>
          <p:pic>
            <p:nvPicPr>
              <p:cNvPr id="26" name="Picture 25"/>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812239" y="1861117"/>
                <a:ext cx="633834" cy="633834"/>
              </a:xfrm>
              <a:prstGeom prst="rect">
                <a:avLst/>
              </a:prstGeom>
            </p:spPr>
          </p:pic>
          <p:pic>
            <p:nvPicPr>
              <p:cNvPr id="27" name="Picture 26"/>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099549" y="1880467"/>
                <a:ext cx="645714" cy="645714"/>
              </a:xfrm>
              <a:prstGeom prst="rect">
                <a:avLst/>
              </a:prstGeom>
            </p:spPr>
          </p:pic>
          <p:pic>
            <p:nvPicPr>
              <p:cNvPr id="28" name="Picture 27"/>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655272" y="1887697"/>
                <a:ext cx="676122" cy="678827"/>
              </a:xfrm>
              <a:prstGeom prst="rect">
                <a:avLst/>
              </a:prstGeom>
            </p:spPr>
          </p:pic>
          <p:pic>
            <p:nvPicPr>
              <p:cNvPr id="29" name="Picture 28"/>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517873" y="1870366"/>
                <a:ext cx="653934" cy="653934"/>
              </a:xfrm>
              <a:prstGeom prst="rect">
                <a:avLst/>
              </a:prstGeom>
            </p:spPr>
          </p:pic>
          <p:pic>
            <p:nvPicPr>
              <p:cNvPr id="30" name="Picture 29"/>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3418974" y="1891119"/>
                <a:ext cx="621571" cy="624410"/>
              </a:xfrm>
              <a:prstGeom prst="rect">
                <a:avLst/>
              </a:prstGeom>
            </p:spPr>
          </p:pic>
        </p:grpSp>
      </p:grpSp>
      <p:grpSp>
        <p:nvGrpSpPr>
          <p:cNvPr id="31" name="Group 30"/>
          <p:cNvGrpSpPr/>
          <p:nvPr/>
        </p:nvGrpSpPr>
        <p:grpSpPr>
          <a:xfrm>
            <a:off x="2728126" y="2264389"/>
            <a:ext cx="3494009" cy="692035"/>
            <a:chOff x="2720696" y="806475"/>
            <a:chExt cx="3494009" cy="692035"/>
          </a:xfrm>
        </p:grpSpPr>
        <p:pic>
          <p:nvPicPr>
            <p:cNvPr id="32" name="Picture 31"/>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457785" y="851238"/>
              <a:ext cx="647272" cy="647272"/>
            </a:xfrm>
            <a:prstGeom prst="rect">
              <a:avLst/>
            </a:prstGeom>
          </p:spPr>
        </p:pic>
        <p:pic>
          <p:nvPicPr>
            <p:cNvPr id="33" name="Picture 32"/>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5597987" y="806475"/>
              <a:ext cx="616718" cy="616718"/>
            </a:xfrm>
            <a:prstGeom prst="rect">
              <a:avLst/>
            </a:prstGeom>
          </p:spPr>
        </p:pic>
        <p:pic>
          <p:nvPicPr>
            <p:cNvPr id="34" name="Picture 33"/>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4158606" y="832206"/>
              <a:ext cx="646536" cy="648545"/>
            </a:xfrm>
            <a:prstGeom prst="rect">
              <a:avLst/>
            </a:prstGeom>
          </p:spPr>
        </p:pic>
        <p:pic>
          <p:nvPicPr>
            <p:cNvPr id="35" name="Picture 34"/>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720696" y="828997"/>
              <a:ext cx="654964" cy="654964"/>
            </a:xfrm>
            <a:prstGeom prst="rect">
              <a:avLst/>
            </a:prstGeom>
          </p:spPr>
        </p:pic>
        <p:pic>
          <p:nvPicPr>
            <p:cNvPr id="36" name="Picture 35"/>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4843928" y="818041"/>
              <a:ext cx="642550" cy="642550"/>
            </a:xfrm>
            <a:prstGeom prst="rect">
              <a:avLst/>
            </a:prstGeom>
          </p:spPr>
        </p:pic>
      </p:grpSp>
      <p:sp>
        <p:nvSpPr>
          <p:cNvPr id="37" name="TextBox 36"/>
          <p:cNvSpPr txBox="1"/>
          <p:nvPr/>
        </p:nvSpPr>
        <p:spPr>
          <a:xfrm>
            <a:off x="445589" y="203490"/>
            <a:ext cx="2086875" cy="369332"/>
          </a:xfrm>
          <a:prstGeom prst="rect">
            <a:avLst/>
          </a:prstGeom>
          <a:noFill/>
        </p:spPr>
        <p:txBody>
          <a:bodyPr wrap="square" rtlCol="0">
            <a:spAutoFit/>
          </a:bodyPr>
          <a:lstStyle/>
          <a:p>
            <a:pPr algn="r"/>
            <a:r>
              <a:rPr lang="en-US" b="1" dirty="0">
                <a:solidFill>
                  <a:schemeClr val="bg1"/>
                </a:solidFill>
              </a:rPr>
              <a:t>User Services</a:t>
            </a:r>
            <a:endParaRPr lang="en-US" dirty="0">
              <a:solidFill>
                <a:schemeClr val="bg1"/>
              </a:solidFill>
            </a:endParaRPr>
          </a:p>
        </p:txBody>
      </p:sp>
      <p:sp>
        <p:nvSpPr>
          <p:cNvPr id="38" name="TextBox 37"/>
          <p:cNvSpPr txBox="1"/>
          <p:nvPr/>
        </p:nvSpPr>
        <p:spPr>
          <a:xfrm>
            <a:off x="260192" y="4550815"/>
            <a:ext cx="2272413" cy="369332"/>
          </a:xfrm>
          <a:prstGeom prst="rect">
            <a:avLst/>
          </a:prstGeom>
          <a:noFill/>
        </p:spPr>
        <p:txBody>
          <a:bodyPr wrap="square" rtlCol="0">
            <a:spAutoFit/>
          </a:bodyPr>
          <a:lstStyle/>
          <a:p>
            <a:pPr algn="r"/>
            <a:r>
              <a:rPr lang="en-US" b="1" dirty="0" smtClean="0">
                <a:solidFill>
                  <a:schemeClr val="bg1"/>
                </a:solidFill>
              </a:rPr>
              <a:t>Special Collections</a:t>
            </a:r>
            <a:endParaRPr lang="en-US" dirty="0">
              <a:solidFill>
                <a:schemeClr val="bg1"/>
              </a:solidFill>
            </a:endParaRPr>
          </a:p>
        </p:txBody>
      </p:sp>
      <p:sp>
        <p:nvSpPr>
          <p:cNvPr id="39" name="TextBox 38"/>
          <p:cNvSpPr txBox="1"/>
          <p:nvPr/>
        </p:nvSpPr>
        <p:spPr>
          <a:xfrm>
            <a:off x="538840" y="3113592"/>
            <a:ext cx="1945342" cy="369332"/>
          </a:xfrm>
          <a:prstGeom prst="rect">
            <a:avLst/>
          </a:prstGeom>
          <a:noFill/>
        </p:spPr>
        <p:txBody>
          <a:bodyPr wrap="square" rtlCol="0">
            <a:spAutoFit/>
          </a:bodyPr>
          <a:lstStyle/>
          <a:p>
            <a:pPr algn="r"/>
            <a:r>
              <a:rPr lang="en-US" b="1" dirty="0">
                <a:solidFill>
                  <a:schemeClr val="bg1"/>
                </a:solidFill>
              </a:rPr>
              <a:t>Administration</a:t>
            </a:r>
            <a:endParaRPr lang="en-US" dirty="0">
              <a:solidFill>
                <a:schemeClr val="bg1"/>
              </a:solidFill>
            </a:endParaRPr>
          </a:p>
        </p:txBody>
      </p:sp>
      <p:sp>
        <p:nvSpPr>
          <p:cNvPr id="40" name="TextBox 39"/>
          <p:cNvSpPr txBox="1"/>
          <p:nvPr/>
        </p:nvSpPr>
        <p:spPr>
          <a:xfrm>
            <a:off x="52464" y="2261602"/>
            <a:ext cx="2533708" cy="646331"/>
          </a:xfrm>
          <a:prstGeom prst="rect">
            <a:avLst/>
          </a:prstGeom>
          <a:noFill/>
        </p:spPr>
        <p:txBody>
          <a:bodyPr wrap="square" rtlCol="0">
            <a:spAutoFit/>
          </a:bodyPr>
          <a:lstStyle/>
          <a:p>
            <a:pPr algn="r"/>
            <a:r>
              <a:rPr lang="en-US" b="1" dirty="0">
                <a:solidFill>
                  <a:schemeClr val="bg1"/>
                </a:solidFill>
              </a:rPr>
              <a:t>Collection Management and Metadata </a:t>
            </a:r>
            <a:r>
              <a:rPr lang="en-US" b="1" dirty="0" smtClean="0">
                <a:solidFill>
                  <a:schemeClr val="bg1"/>
                </a:solidFill>
              </a:rPr>
              <a:t>Services</a:t>
            </a:r>
            <a:endParaRPr lang="en-US" dirty="0"/>
          </a:p>
        </p:txBody>
      </p:sp>
      <p:sp>
        <p:nvSpPr>
          <p:cNvPr id="41" name="TextBox 40"/>
          <p:cNvSpPr txBox="1"/>
          <p:nvPr/>
        </p:nvSpPr>
        <p:spPr>
          <a:xfrm>
            <a:off x="783784" y="952237"/>
            <a:ext cx="1787804" cy="369332"/>
          </a:xfrm>
          <a:prstGeom prst="rect">
            <a:avLst/>
          </a:prstGeom>
          <a:noFill/>
        </p:spPr>
        <p:txBody>
          <a:bodyPr wrap="square" rtlCol="0">
            <a:spAutoFit/>
          </a:bodyPr>
          <a:lstStyle/>
          <a:p>
            <a:pPr algn="r"/>
            <a:r>
              <a:rPr lang="en-US" b="1" dirty="0">
                <a:solidFill>
                  <a:schemeClr val="bg1"/>
                </a:solidFill>
              </a:rPr>
              <a:t>Digital </a:t>
            </a:r>
            <a:r>
              <a:rPr lang="en-US" b="1" dirty="0" smtClean="0">
                <a:solidFill>
                  <a:schemeClr val="bg1"/>
                </a:solidFill>
              </a:rPr>
              <a:t>Systems</a:t>
            </a:r>
            <a:endParaRPr lang="en-US" dirty="0">
              <a:solidFill>
                <a:schemeClr val="bg1"/>
              </a:solidFill>
            </a:endParaRPr>
          </a:p>
        </p:txBody>
      </p:sp>
      <p:sp>
        <p:nvSpPr>
          <p:cNvPr id="42" name="TextBox 41"/>
          <p:cNvSpPr txBox="1"/>
          <p:nvPr/>
        </p:nvSpPr>
        <p:spPr>
          <a:xfrm>
            <a:off x="306208" y="1577464"/>
            <a:ext cx="2275321" cy="646331"/>
          </a:xfrm>
          <a:prstGeom prst="rect">
            <a:avLst/>
          </a:prstGeom>
          <a:noFill/>
        </p:spPr>
        <p:txBody>
          <a:bodyPr wrap="square" rtlCol="0">
            <a:spAutoFit/>
          </a:bodyPr>
          <a:lstStyle/>
          <a:p>
            <a:pPr algn="r"/>
            <a:r>
              <a:rPr lang="en-US" b="1" dirty="0">
                <a:solidFill>
                  <a:schemeClr val="bg1"/>
                </a:solidFill>
              </a:rPr>
              <a:t>Research and Information </a:t>
            </a:r>
            <a:r>
              <a:rPr lang="en-US" b="1" dirty="0" smtClean="0">
                <a:solidFill>
                  <a:schemeClr val="bg1"/>
                </a:solidFill>
              </a:rPr>
              <a:t>Services</a:t>
            </a:r>
            <a:endParaRPr lang="en-US" dirty="0">
              <a:solidFill>
                <a:schemeClr val="bg1"/>
              </a:solidFill>
            </a:endParaRPr>
          </a:p>
        </p:txBody>
      </p:sp>
      <p:sp>
        <p:nvSpPr>
          <p:cNvPr id="43" name="TextBox 42"/>
          <p:cNvSpPr txBox="1"/>
          <p:nvPr/>
        </p:nvSpPr>
        <p:spPr>
          <a:xfrm>
            <a:off x="276140" y="3704015"/>
            <a:ext cx="2275321" cy="646331"/>
          </a:xfrm>
          <a:prstGeom prst="rect">
            <a:avLst/>
          </a:prstGeom>
          <a:noFill/>
        </p:spPr>
        <p:txBody>
          <a:bodyPr wrap="square" rtlCol="0">
            <a:spAutoFit/>
          </a:bodyPr>
          <a:lstStyle/>
          <a:p>
            <a:pPr algn="r"/>
            <a:r>
              <a:rPr lang="en-US" b="1" dirty="0">
                <a:solidFill>
                  <a:schemeClr val="bg1"/>
                </a:solidFill>
              </a:rPr>
              <a:t>Research </a:t>
            </a:r>
            <a:r>
              <a:rPr lang="en-US" b="1" dirty="0" smtClean="0">
                <a:solidFill>
                  <a:schemeClr val="bg1"/>
                </a:solidFill>
              </a:rPr>
              <a:t>Assessment and Communications</a:t>
            </a:r>
            <a:endParaRPr lang="en-US" dirty="0">
              <a:solidFill>
                <a:schemeClr val="bg1"/>
              </a:solidFill>
            </a:endParaRPr>
          </a:p>
        </p:txBody>
      </p:sp>
      <p:grpSp>
        <p:nvGrpSpPr>
          <p:cNvPr id="44" name="Group 43"/>
          <p:cNvGrpSpPr/>
          <p:nvPr/>
        </p:nvGrpSpPr>
        <p:grpSpPr>
          <a:xfrm>
            <a:off x="2713095" y="3732356"/>
            <a:ext cx="2773383" cy="659499"/>
            <a:chOff x="2710268" y="4190595"/>
            <a:chExt cx="2773383" cy="659499"/>
          </a:xfrm>
        </p:grpSpPr>
        <p:pic>
          <p:nvPicPr>
            <p:cNvPr id="45" name="Picture 44"/>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4118746" y="4190595"/>
              <a:ext cx="659499" cy="659499"/>
            </a:xfrm>
            <a:prstGeom prst="rect">
              <a:avLst/>
            </a:prstGeom>
          </p:spPr>
        </p:pic>
        <p:pic>
          <p:nvPicPr>
            <p:cNvPr id="46" name="Picture 45"/>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3438171" y="4214455"/>
              <a:ext cx="633834" cy="633834"/>
            </a:xfrm>
            <a:prstGeom prst="rect">
              <a:avLst/>
            </a:prstGeom>
          </p:spPr>
        </p:pic>
        <p:pic>
          <p:nvPicPr>
            <p:cNvPr id="47" name="Picture 46"/>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4845495" y="4197739"/>
              <a:ext cx="638156" cy="638156"/>
            </a:xfrm>
            <a:prstGeom prst="rect">
              <a:avLst/>
            </a:prstGeom>
          </p:spPr>
        </p:pic>
        <p:pic>
          <p:nvPicPr>
            <p:cNvPr id="48" name="Picture 47"/>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2710268" y="4215770"/>
              <a:ext cx="606284" cy="613174"/>
            </a:xfrm>
            <a:prstGeom prst="rect">
              <a:avLst/>
            </a:prstGeom>
          </p:spPr>
        </p:pic>
      </p:grpSp>
      <p:grpSp>
        <p:nvGrpSpPr>
          <p:cNvPr id="49" name="Group 48"/>
          <p:cNvGrpSpPr/>
          <p:nvPr/>
        </p:nvGrpSpPr>
        <p:grpSpPr>
          <a:xfrm>
            <a:off x="2745320" y="3002422"/>
            <a:ext cx="2797409" cy="654686"/>
            <a:chOff x="2679275" y="4519248"/>
            <a:chExt cx="2797409" cy="654686"/>
          </a:xfrm>
        </p:grpSpPr>
        <p:pic>
          <p:nvPicPr>
            <p:cNvPr id="50" name="Picture 49"/>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2679275" y="4521444"/>
              <a:ext cx="652490" cy="652490"/>
            </a:xfrm>
            <a:prstGeom prst="rect">
              <a:avLst/>
            </a:prstGeom>
          </p:spPr>
        </p:pic>
        <p:pic>
          <p:nvPicPr>
            <p:cNvPr id="51" name="Picture 50"/>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3403343" y="4534515"/>
              <a:ext cx="626353" cy="626353"/>
            </a:xfrm>
            <a:prstGeom prst="rect">
              <a:avLst/>
            </a:prstGeom>
          </p:spPr>
        </p:pic>
        <p:pic>
          <p:nvPicPr>
            <p:cNvPr id="52" name="Picture 51"/>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4099971" y="4519248"/>
              <a:ext cx="613084" cy="613084"/>
            </a:xfrm>
            <a:prstGeom prst="rect">
              <a:avLst/>
            </a:prstGeom>
          </p:spPr>
        </p:pic>
        <p:pic>
          <p:nvPicPr>
            <p:cNvPr id="53" name="Picture 52"/>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4865799" y="4542247"/>
              <a:ext cx="610885" cy="610885"/>
            </a:xfrm>
            <a:prstGeom prst="rect">
              <a:avLst/>
            </a:prstGeom>
          </p:spPr>
        </p:pic>
      </p:grpSp>
    </p:spTree>
    <p:extLst>
      <p:ext uri="{BB962C8B-B14F-4D97-AF65-F5344CB8AC3E}">
        <p14:creationId xmlns:p14="http://schemas.microsoft.com/office/powerpoint/2010/main" val="21067566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11097" y="1044493"/>
            <a:ext cx="4928400" cy="2976561"/>
          </a:xfrm>
        </p:spPr>
        <p:txBody>
          <a:bodyPr/>
          <a:lstStyle/>
          <a:p>
            <a:pPr marL="0" indent="0">
              <a:buNone/>
            </a:pPr>
            <a:r>
              <a:rPr lang="en-US" sz="1600" dirty="0">
                <a:latin typeface="Adobe Fan Heiti Std B" panose="020B0700000000000000" pitchFamily="34" charset="-128"/>
                <a:ea typeface="Adobe Fan Heiti Std B" panose="020B0700000000000000" pitchFamily="34" charset="-128"/>
              </a:rPr>
              <a:t>research productivity</a:t>
            </a:r>
          </a:p>
          <a:p>
            <a:pPr marL="0" indent="0">
              <a:buNone/>
            </a:pPr>
            <a:r>
              <a:rPr lang="en-US" sz="1600" dirty="0">
                <a:latin typeface="Adobe Fan Heiti Std B" panose="020B0700000000000000" pitchFamily="34" charset="-128"/>
                <a:ea typeface="Adobe Fan Heiti Std B" panose="020B0700000000000000" pitchFamily="34" charset="-128"/>
              </a:rPr>
              <a:t>innovative or impactful research</a:t>
            </a:r>
          </a:p>
          <a:p>
            <a:pPr marL="0" indent="0">
              <a:buNone/>
            </a:pPr>
            <a:r>
              <a:rPr lang="en-US" sz="1600" dirty="0">
                <a:latin typeface="Adobe Fan Heiti Std B" panose="020B0700000000000000" pitchFamily="34" charset="-128"/>
                <a:ea typeface="Adobe Fan Heiti Std B" panose="020B0700000000000000" pitchFamily="34" charset="-128"/>
              </a:rPr>
              <a:t>quality of research communication</a:t>
            </a:r>
          </a:p>
          <a:p>
            <a:pPr marL="0" indent="0">
              <a:buNone/>
            </a:pPr>
            <a:r>
              <a:rPr lang="en-US" sz="1600" dirty="0">
                <a:latin typeface="Adobe Fan Heiti Std B" panose="020B0700000000000000" pitchFamily="34" charset="-128"/>
                <a:ea typeface="Adobe Fan Heiti Std B" panose="020B0700000000000000" pitchFamily="34" charset="-128"/>
              </a:rPr>
              <a:t>collaboration between individuals or groups</a:t>
            </a:r>
          </a:p>
          <a:p>
            <a:pPr marL="0" indent="0">
              <a:buNone/>
            </a:pPr>
            <a:r>
              <a:rPr lang="en-US" sz="1600" dirty="0">
                <a:latin typeface="Adobe Fan Heiti Std B" panose="020B0700000000000000" pitchFamily="34" charset="-128"/>
                <a:ea typeface="Adobe Fan Heiti Std B" panose="020B0700000000000000" pitchFamily="34" charset="-128"/>
              </a:rPr>
              <a:t>engagement with various audiences</a:t>
            </a:r>
          </a:p>
          <a:p>
            <a:pPr marL="0" indent="0">
              <a:buNone/>
            </a:pPr>
            <a:r>
              <a:rPr lang="en-US" sz="1600" dirty="0">
                <a:latin typeface="Adobe Fan Heiti Std B" panose="020B0700000000000000" pitchFamily="34" charset="-128"/>
                <a:ea typeface="Adobe Fan Heiti Std B" panose="020B0700000000000000" pitchFamily="34" charset="-128"/>
              </a:rPr>
              <a:t>advancement of knowledge</a:t>
            </a:r>
          </a:p>
          <a:p>
            <a:pPr marL="0" indent="0">
              <a:buNone/>
            </a:pPr>
            <a:r>
              <a:rPr lang="en-US" sz="1600" dirty="0">
                <a:latin typeface="Adobe Fan Heiti Std B" panose="020B0700000000000000" pitchFamily="34" charset="-128"/>
                <a:ea typeface="Adobe Fan Heiti Std B" panose="020B0700000000000000" pitchFamily="34" charset="-128"/>
              </a:rPr>
              <a:t>health or policy impacts</a:t>
            </a:r>
          </a:p>
          <a:p>
            <a:pPr marL="0" indent="0">
              <a:buNone/>
            </a:pPr>
            <a:r>
              <a:rPr lang="en-US" sz="1600" dirty="0">
                <a:latin typeface="Adobe Fan Heiti Std B" panose="020B0700000000000000" pitchFamily="34" charset="-128"/>
                <a:ea typeface="Adobe Fan Heiti Std B" panose="020B0700000000000000" pitchFamily="34" charset="-128"/>
              </a:rPr>
              <a:t>scientific potential</a:t>
            </a:r>
          </a:p>
          <a:p>
            <a:pPr marL="0" indent="0">
              <a:buNone/>
            </a:pPr>
            <a:r>
              <a:rPr lang="en-US" sz="1600" dirty="0">
                <a:latin typeface="Adobe Fan Heiti Std B" panose="020B0700000000000000" pitchFamily="34" charset="-128"/>
                <a:ea typeface="Adobe Fan Heiti Std B" panose="020B0700000000000000" pitchFamily="34" charset="-128"/>
              </a:rPr>
              <a:t>career prestige</a:t>
            </a:r>
          </a:p>
          <a:p>
            <a:pPr marL="0" indent="0">
              <a:buNone/>
            </a:pPr>
            <a:r>
              <a:rPr lang="en-US" sz="1600" dirty="0">
                <a:latin typeface="Adobe Fan Heiti Std B" panose="020B0700000000000000" pitchFamily="34" charset="-128"/>
                <a:ea typeface="Adobe Fan Heiti Std B" panose="020B0700000000000000" pitchFamily="34" charset="-128"/>
              </a:rPr>
              <a:t>and more. . .</a:t>
            </a:r>
          </a:p>
          <a:p>
            <a:endParaRPr lang="en-US" dirty="0"/>
          </a:p>
        </p:txBody>
      </p:sp>
      <p:sp>
        <p:nvSpPr>
          <p:cNvPr id="4" name="Text Placeholder 3"/>
          <p:cNvSpPr>
            <a:spLocks noGrp="1"/>
          </p:cNvSpPr>
          <p:nvPr>
            <p:ph type="body" sz="quarter" idx="13"/>
          </p:nvPr>
        </p:nvSpPr>
        <p:spPr>
          <a:xfrm>
            <a:off x="3375151" y="376681"/>
            <a:ext cx="5768849" cy="309053"/>
          </a:xfrm>
        </p:spPr>
        <p:txBody>
          <a:bodyPr/>
          <a:lstStyle/>
          <a:p>
            <a:pPr algn="ctr"/>
            <a:r>
              <a:rPr lang="en-US" sz="2800" b="1" dirty="0" smtClean="0">
                <a:solidFill>
                  <a:schemeClr val="accent2">
                    <a:lumMod val="75000"/>
                  </a:schemeClr>
                </a:solidFill>
                <a:ea typeface="Adobe Fan Heiti Std B" panose="020B0700000000000000" pitchFamily="34" charset="-128"/>
              </a:rPr>
              <a:t>Metrics can be used to identify:</a:t>
            </a:r>
            <a:endParaRPr lang="en-US" sz="2800" b="1" dirty="0">
              <a:solidFill>
                <a:schemeClr val="accent2">
                  <a:lumMod val="75000"/>
                </a:schemeClr>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4</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83" y="0"/>
            <a:ext cx="3421534" cy="5130206"/>
          </a:xfrm>
          <a:prstGeom prst="rect">
            <a:avLst/>
          </a:prstGeom>
        </p:spPr>
      </p:pic>
    </p:spTree>
    <p:extLst>
      <p:ext uri="{BB962C8B-B14F-4D97-AF65-F5344CB8AC3E}">
        <p14:creationId xmlns:p14="http://schemas.microsoft.com/office/powerpoint/2010/main" val="1814126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4849458" cy="5143500"/>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38197" y="127411"/>
            <a:ext cx="4417779" cy="762000"/>
          </a:xfrm>
        </p:spPr>
        <p:txBody>
          <a:bodyPr/>
          <a:lstStyle/>
          <a:p>
            <a:r>
              <a:rPr lang="en-US" b="1" dirty="0" smtClean="0">
                <a:solidFill>
                  <a:schemeClr val="accent2">
                    <a:lumMod val="75000"/>
                  </a:schemeClr>
                </a:solidFill>
              </a:rPr>
              <a:t>How can Galter Library help?</a:t>
            </a:r>
            <a:endParaRPr lang="en-US" b="1" dirty="0">
              <a:solidFill>
                <a:schemeClr val="accent2">
                  <a:lumMod val="75000"/>
                </a:schemeClr>
              </a:solidFill>
            </a:endParaRPr>
          </a:p>
        </p:txBody>
      </p:sp>
      <p:sp>
        <p:nvSpPr>
          <p:cNvPr id="3" name="Content Placeholder 2"/>
          <p:cNvSpPr>
            <a:spLocks noGrp="1"/>
          </p:cNvSpPr>
          <p:nvPr>
            <p:ph idx="1"/>
          </p:nvPr>
        </p:nvSpPr>
        <p:spPr>
          <a:xfrm>
            <a:off x="383384" y="1357502"/>
            <a:ext cx="3967747" cy="1441682"/>
          </a:xfrm>
        </p:spPr>
        <p:txBody>
          <a:bodyPr/>
          <a:lstStyle/>
          <a:p>
            <a:pPr marL="0" indent="0">
              <a:lnSpc>
                <a:spcPct val="100000"/>
              </a:lnSpc>
              <a:buNone/>
            </a:pPr>
            <a:r>
              <a:rPr lang="en-US" sz="1800" dirty="0" smtClean="0">
                <a:ea typeface="Adobe Fan Heiti Std B" panose="020B0700000000000000" pitchFamily="34" charset="-128"/>
              </a:rPr>
              <a:t>Where possible, we want to help our faculty </a:t>
            </a:r>
            <a:r>
              <a:rPr lang="en-US" sz="1800" b="1" dirty="0" smtClean="0">
                <a:ea typeface="Adobe Fan Heiti Std B" panose="020B0700000000000000" pitchFamily="34" charset="-128"/>
              </a:rPr>
              <a:t>choose metrics </a:t>
            </a:r>
            <a:r>
              <a:rPr lang="en-US" sz="1800" b="1" dirty="0">
                <a:ea typeface="Adobe Fan Heiti Std B" panose="020B0700000000000000" pitchFamily="34" charset="-128"/>
              </a:rPr>
              <a:t>cautiously</a:t>
            </a:r>
            <a:r>
              <a:rPr lang="en-US" sz="1800" b="1" dirty="0">
                <a:effectLst>
                  <a:outerShdw blurRad="38100" dist="38100" dir="2700000" algn="tl">
                    <a:srgbClr val="000000">
                      <a:alpha val="43137"/>
                    </a:srgbClr>
                  </a:outerShdw>
                </a:effectLst>
                <a:ea typeface="Adobe Fan Heiti Std B" panose="020B0700000000000000" pitchFamily="34" charset="-128"/>
              </a:rPr>
              <a:t> </a:t>
            </a:r>
            <a:r>
              <a:rPr lang="en-US" sz="1800" dirty="0" smtClean="0">
                <a:ea typeface="Adobe Fan Heiti Std B" panose="020B0700000000000000" pitchFamily="34" charset="-128"/>
              </a:rPr>
              <a:t>and </a:t>
            </a:r>
            <a:r>
              <a:rPr lang="en-US" sz="1800" dirty="0">
                <a:ea typeface="Adobe Fan Heiti Std B" panose="020B0700000000000000" pitchFamily="34" charset="-128"/>
              </a:rPr>
              <a:t>to inform </a:t>
            </a:r>
            <a:r>
              <a:rPr lang="en-US" sz="1800" dirty="0" smtClean="0">
                <a:ea typeface="Adobe Fan Heiti Std B" panose="020B0700000000000000" pitchFamily="34" charset="-128"/>
              </a:rPr>
              <a:t>users </a:t>
            </a:r>
            <a:r>
              <a:rPr lang="en-US" sz="1800" dirty="0">
                <a:ea typeface="Adobe Fan Heiti Std B" panose="020B0700000000000000" pitchFamily="34" charset="-128"/>
              </a:rPr>
              <a:t>of bibliometric </a:t>
            </a:r>
            <a:r>
              <a:rPr lang="en-US" sz="1800" dirty="0" smtClean="0">
                <a:ea typeface="Adobe Fan Heiti Std B" panose="020B0700000000000000" pitchFamily="34" charset="-128"/>
              </a:rPr>
              <a:t>metrics </a:t>
            </a:r>
            <a:r>
              <a:rPr lang="en-US" sz="1800" b="1" dirty="0" smtClean="0">
                <a:ea typeface="Adobe Fan Heiti Std B" panose="020B0700000000000000" pitchFamily="34" charset="-128"/>
              </a:rPr>
              <a:t>about </a:t>
            </a:r>
            <a:r>
              <a:rPr lang="en-US" sz="1800" b="1" dirty="0">
                <a:ea typeface="Adobe Fan Heiti Std B" panose="020B0700000000000000" pitchFamily="34" charset="-128"/>
              </a:rPr>
              <a:t>their correct </a:t>
            </a:r>
            <a:r>
              <a:rPr lang="en-US" sz="1800" b="1" dirty="0" smtClean="0">
                <a:ea typeface="Adobe Fan Heiti Std B" panose="020B0700000000000000" pitchFamily="34" charset="-128"/>
              </a:rPr>
              <a:t>interpretation </a:t>
            </a:r>
            <a:r>
              <a:rPr lang="en-US" sz="1800" dirty="0" smtClean="0">
                <a:ea typeface="Adobe Fan Heiti Std B" panose="020B0700000000000000" pitchFamily="34" charset="-128"/>
              </a:rPr>
              <a:t>and </a:t>
            </a:r>
            <a:r>
              <a:rPr lang="en-US" sz="1800" dirty="0">
                <a:ea typeface="Adobe Fan Heiti Std B" panose="020B0700000000000000" pitchFamily="34" charset="-128"/>
              </a:rPr>
              <a:t>where necessary </a:t>
            </a:r>
            <a:r>
              <a:rPr lang="en-US" sz="1800" b="1" dirty="0" smtClean="0">
                <a:ea typeface="Adobe Fan Heiti Std B" panose="020B0700000000000000" pitchFamily="34" charset="-128"/>
              </a:rPr>
              <a:t>about </a:t>
            </a:r>
            <a:r>
              <a:rPr lang="en-US" sz="1800" b="1" dirty="0">
                <a:ea typeface="Adobe Fan Heiti Std B" panose="020B0700000000000000" pitchFamily="34" charset="-128"/>
              </a:rPr>
              <a:t>their limitations</a:t>
            </a:r>
            <a:r>
              <a:rPr lang="en-US" sz="1800" dirty="0">
                <a:ea typeface="Adobe Fan Heiti Std B" panose="020B0700000000000000" pitchFamily="34" charset="-128"/>
              </a:rPr>
              <a:t>.</a:t>
            </a:r>
          </a:p>
          <a:p>
            <a:endParaRPr lang="en-US" dirty="0"/>
          </a:p>
        </p:txBody>
      </p:sp>
      <p:sp>
        <p:nvSpPr>
          <p:cNvPr id="4" name="Slide Number Placeholder 3"/>
          <p:cNvSpPr>
            <a:spLocks noGrp="1"/>
          </p:cNvSpPr>
          <p:nvPr>
            <p:ph type="sldNum" sz="quarter" idx="16"/>
          </p:nvPr>
        </p:nvSpPr>
        <p:spPr/>
        <p:txBody>
          <a:bodyPr/>
          <a:lstStyle/>
          <a:p>
            <a:fld id="{0D558541-60C9-42A2-8392-FF12533A6B7A}" type="slidenum">
              <a:rPr lang="en-US" smtClean="0"/>
              <a:pPr/>
              <a:t>5</a:t>
            </a:fld>
            <a:endParaRPr lang="en-US" dirty="0"/>
          </a:p>
        </p:txBody>
      </p:sp>
      <p:sp>
        <p:nvSpPr>
          <p:cNvPr id="5" name="TextBox 4"/>
          <p:cNvSpPr txBox="1"/>
          <p:nvPr/>
        </p:nvSpPr>
        <p:spPr>
          <a:xfrm>
            <a:off x="238197" y="3783905"/>
            <a:ext cx="4112934" cy="1384995"/>
          </a:xfrm>
          <a:prstGeom prst="rect">
            <a:avLst/>
          </a:prstGeom>
          <a:noFill/>
        </p:spPr>
        <p:txBody>
          <a:bodyPr wrap="square" rtlCol="0">
            <a:spAutoFit/>
          </a:bodyPr>
          <a:lstStyle/>
          <a:p>
            <a:r>
              <a:rPr lang="en-US" sz="1200" dirty="0"/>
              <a:t>Reference: </a:t>
            </a:r>
            <a:r>
              <a:rPr lang="en-US" sz="1200" dirty="0" smtClean="0"/>
              <a:t>Glänzel</a:t>
            </a:r>
            <a:r>
              <a:rPr lang="en-US" sz="1200" dirty="0"/>
              <a:t>, Thijs. “Productivity, Performance, Efficiency, impact—What Do We Measure Anyway?: Some Comments on the Paper ‘A Farewell to the MNCS and Like Size-Independent Indicators’ by Abramo and D’Angelo.” Journal of Informetrics, vol. 10, no. 2, Elsevier Ltd, May 2016, pp. 658–60, doi:10.1016/j.joi.2016.04.008.</a:t>
            </a:r>
          </a:p>
          <a:p>
            <a:endParaRPr lang="en-US" sz="1200" dirty="0"/>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25826" r="23800"/>
          <a:stretch/>
        </p:blipFill>
        <p:spPr>
          <a:xfrm>
            <a:off x="4849458" y="-25400"/>
            <a:ext cx="4301413" cy="5168900"/>
          </a:xfrm>
          <a:prstGeom prst="rect">
            <a:avLst/>
          </a:prstGeom>
        </p:spPr>
      </p:pic>
    </p:spTree>
    <p:extLst>
      <p:ext uri="{BB962C8B-B14F-4D97-AF65-F5344CB8AC3E}">
        <p14:creationId xmlns:p14="http://schemas.microsoft.com/office/powerpoint/2010/main" val="3973632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1" y="0"/>
            <a:ext cx="3594313"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Rectangle 15"/>
          <p:cNvSpPr/>
          <p:nvPr/>
        </p:nvSpPr>
        <p:spPr>
          <a:xfrm>
            <a:off x="3545429" y="5636"/>
            <a:ext cx="5581074" cy="5143500"/>
          </a:xfrm>
          <a:prstGeom prst="rect">
            <a:avLst/>
          </a:prstGeom>
          <a:solidFill>
            <a:schemeClr val="accent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3945761" y="83841"/>
            <a:ext cx="4840430" cy="762000"/>
          </a:xfrm>
        </p:spPr>
        <p:txBody>
          <a:bodyPr/>
          <a:lstStyle/>
          <a:p>
            <a:r>
              <a:rPr lang="en-US" b="1" dirty="0" smtClean="0">
                <a:ln w="0"/>
                <a:solidFill>
                  <a:schemeClr val="bg1"/>
                </a:solidFill>
                <a:effectLst>
                  <a:outerShdw blurRad="38100" dist="19050" dir="2700000" algn="tl" rotWithShape="0">
                    <a:schemeClr val="dk1">
                      <a:alpha val="40000"/>
                    </a:schemeClr>
                  </a:outerShdw>
                </a:effectLst>
              </a:rPr>
              <a:t>Responsible Metrics Movement</a:t>
            </a:r>
            <a:endParaRPr lang="en-US" b="1" dirty="0">
              <a:ln w="0"/>
              <a:solidFill>
                <a:schemeClr val="bg1"/>
              </a:solidFill>
              <a:effectLst>
                <a:outerShdw blurRad="38100" dist="19050" dir="2700000" algn="tl" rotWithShape="0">
                  <a:schemeClr val="dk1">
                    <a:alpha val="40000"/>
                  </a:schemeClr>
                </a:outerShdw>
              </a:effectLst>
            </a:endParaRPr>
          </a:p>
        </p:txBody>
      </p:sp>
      <p:sp>
        <p:nvSpPr>
          <p:cNvPr id="3" name="Slide Number Placeholder 2"/>
          <p:cNvSpPr>
            <a:spLocks noGrp="1"/>
          </p:cNvSpPr>
          <p:nvPr>
            <p:ph type="sldNum" sz="quarter" idx="16"/>
          </p:nvPr>
        </p:nvSpPr>
        <p:spPr/>
        <p:txBody>
          <a:bodyPr/>
          <a:lstStyle/>
          <a:p>
            <a:fld id="{0D558541-60C9-42A2-8392-FF12533A6B7A}" type="slidenum">
              <a:rPr lang="en-US" smtClean="0"/>
              <a:pPr/>
              <a:t>6</a:t>
            </a:fld>
            <a:endParaRPr lang="en-US" dirty="0"/>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714" y="293278"/>
            <a:ext cx="2498001" cy="1105126"/>
          </a:xfrm>
          <a:prstGeom prst="rect">
            <a:avLst/>
          </a:prstGeom>
        </p:spPr>
      </p:pic>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3614" y="1569972"/>
            <a:ext cx="1318259" cy="1840590"/>
          </a:xfrm>
          <a:prstGeom prst="rect">
            <a:avLst/>
          </a:prstGeom>
        </p:spPr>
      </p:pic>
      <p:pic>
        <p:nvPicPr>
          <p:cNvPr id="8" name="Picture 7"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8023" y="3604386"/>
            <a:ext cx="2366816" cy="1345290"/>
          </a:xfrm>
          <a:prstGeom prst="rect">
            <a:avLst/>
          </a:prstGeom>
          <a:ln w="3175">
            <a:noFill/>
          </a:ln>
        </p:spPr>
      </p:pic>
      <p:sp>
        <p:nvSpPr>
          <p:cNvPr id="9" name="TextBox 8"/>
          <p:cNvSpPr txBox="1"/>
          <p:nvPr/>
        </p:nvSpPr>
        <p:spPr>
          <a:xfrm>
            <a:off x="3882887" y="4233720"/>
            <a:ext cx="4650249" cy="830997"/>
          </a:xfrm>
          <a:prstGeom prst="rect">
            <a:avLst/>
          </a:prstGeom>
          <a:noFill/>
        </p:spPr>
        <p:txBody>
          <a:bodyPr wrap="square" rtlCol="0">
            <a:spAutoFit/>
          </a:bodyPr>
          <a:lstStyle/>
          <a:p>
            <a:r>
              <a:rPr lang="en-US" sz="1200" dirty="0" smtClean="0">
                <a:solidFill>
                  <a:schemeClr val="bg1"/>
                </a:solidFill>
              </a:rPr>
              <a:t>In addition, academic institutions and other organizations have written their own responsible metrics statements. </a:t>
            </a:r>
          </a:p>
          <a:p>
            <a:r>
              <a:rPr lang="en-US" sz="1200" dirty="0" smtClean="0">
                <a:solidFill>
                  <a:schemeClr val="bg1"/>
                </a:solidFill>
              </a:rPr>
              <a:t>See: https</a:t>
            </a:r>
            <a:r>
              <a:rPr lang="en-US" sz="1200" dirty="0">
                <a:solidFill>
                  <a:schemeClr val="bg1"/>
                </a:solidFill>
              </a:rPr>
              <a:t>://thebibliomagician.wordpress.com/statements-of-responsible-metrics-2/</a:t>
            </a:r>
          </a:p>
        </p:txBody>
      </p:sp>
      <p:sp>
        <p:nvSpPr>
          <p:cNvPr id="18" name="TextBox 17"/>
          <p:cNvSpPr txBox="1"/>
          <p:nvPr/>
        </p:nvSpPr>
        <p:spPr>
          <a:xfrm>
            <a:off x="3828605" y="1097596"/>
            <a:ext cx="4644887" cy="1077218"/>
          </a:xfrm>
          <a:prstGeom prst="rect">
            <a:avLst/>
          </a:prstGeom>
          <a:noFill/>
        </p:spPr>
        <p:txBody>
          <a:bodyPr wrap="square" rtlCol="0">
            <a:spAutoFit/>
          </a:bodyPr>
          <a:lstStyle/>
          <a:p>
            <a:r>
              <a:rPr lang="en-US" sz="1600" dirty="0" smtClean="0">
                <a:solidFill>
                  <a:schemeClr val="bg1"/>
                </a:solidFill>
              </a:rPr>
              <a:t>The </a:t>
            </a:r>
            <a:r>
              <a:rPr lang="en-US" sz="1600" b="1" dirty="0" smtClean="0">
                <a:solidFill>
                  <a:schemeClr val="bg1"/>
                </a:solidFill>
              </a:rPr>
              <a:t>Declaration </a:t>
            </a:r>
            <a:r>
              <a:rPr lang="en-US" sz="1600" b="1" dirty="0">
                <a:solidFill>
                  <a:schemeClr val="bg1"/>
                </a:solidFill>
              </a:rPr>
              <a:t>on Research </a:t>
            </a:r>
            <a:r>
              <a:rPr lang="en-US" sz="1600" b="1" dirty="0" smtClean="0">
                <a:solidFill>
                  <a:schemeClr val="bg1"/>
                </a:solidFill>
              </a:rPr>
              <a:t>Assessment </a:t>
            </a:r>
            <a:r>
              <a:rPr lang="en-US" sz="1600" dirty="0" smtClean="0">
                <a:solidFill>
                  <a:schemeClr val="bg1"/>
                </a:solidFill>
              </a:rPr>
              <a:t>(DORA) is </a:t>
            </a:r>
            <a:r>
              <a:rPr lang="en-US" sz="1600" dirty="0">
                <a:solidFill>
                  <a:schemeClr val="bg1"/>
                </a:solidFill>
              </a:rPr>
              <a:t>a </a:t>
            </a:r>
            <a:r>
              <a:rPr lang="en-US" sz="1600" dirty="0" smtClean="0">
                <a:solidFill>
                  <a:schemeClr val="bg1"/>
                </a:solidFill>
              </a:rPr>
              <a:t>initiative to </a:t>
            </a:r>
            <a:r>
              <a:rPr lang="en-US" sz="1600" dirty="0">
                <a:solidFill>
                  <a:schemeClr val="bg1"/>
                </a:solidFill>
              </a:rPr>
              <a:t>improve the ways in which researchers and the outputs of scholarly research are </a:t>
            </a:r>
            <a:r>
              <a:rPr lang="en-US" sz="1600" dirty="0" smtClean="0">
                <a:solidFill>
                  <a:schemeClr val="bg1"/>
                </a:solidFill>
              </a:rPr>
              <a:t>evaluated (2012).</a:t>
            </a:r>
            <a:endParaRPr lang="en-US" sz="1600" dirty="0">
              <a:solidFill>
                <a:schemeClr val="bg1"/>
              </a:solidFill>
            </a:endParaRPr>
          </a:p>
        </p:txBody>
      </p:sp>
      <p:sp>
        <p:nvSpPr>
          <p:cNvPr id="19" name="TextBox 18"/>
          <p:cNvSpPr txBox="1"/>
          <p:nvPr/>
        </p:nvSpPr>
        <p:spPr>
          <a:xfrm>
            <a:off x="3828605" y="2376249"/>
            <a:ext cx="4655280" cy="584775"/>
          </a:xfrm>
          <a:prstGeom prst="rect">
            <a:avLst/>
          </a:prstGeom>
          <a:noFill/>
        </p:spPr>
        <p:txBody>
          <a:bodyPr wrap="square" rtlCol="0">
            <a:spAutoFit/>
          </a:bodyPr>
          <a:lstStyle/>
          <a:p>
            <a:r>
              <a:rPr lang="en-US" sz="1600" dirty="0" smtClean="0">
                <a:solidFill>
                  <a:schemeClr val="bg1"/>
                </a:solidFill>
              </a:rPr>
              <a:t>The </a:t>
            </a:r>
            <a:r>
              <a:rPr lang="en-US" sz="1600" b="1" dirty="0" smtClean="0">
                <a:solidFill>
                  <a:schemeClr val="bg1"/>
                </a:solidFill>
              </a:rPr>
              <a:t>Metric Tide </a:t>
            </a:r>
            <a:r>
              <a:rPr lang="en-US" sz="1600" dirty="0" smtClean="0">
                <a:solidFill>
                  <a:schemeClr val="bg1"/>
                </a:solidFill>
              </a:rPr>
              <a:t>is an independent </a:t>
            </a:r>
            <a:r>
              <a:rPr lang="en-US" sz="1600" dirty="0">
                <a:solidFill>
                  <a:schemeClr val="bg1"/>
                </a:solidFill>
              </a:rPr>
              <a:t>review of the role of metrics in research </a:t>
            </a:r>
            <a:r>
              <a:rPr lang="en-US" sz="1600" dirty="0" smtClean="0">
                <a:solidFill>
                  <a:schemeClr val="bg1"/>
                </a:solidFill>
              </a:rPr>
              <a:t>assessment (2015).</a:t>
            </a:r>
            <a:endParaRPr lang="en-US" sz="1600" dirty="0">
              <a:solidFill>
                <a:schemeClr val="bg1"/>
              </a:solidFill>
            </a:endParaRPr>
          </a:p>
        </p:txBody>
      </p:sp>
      <p:sp>
        <p:nvSpPr>
          <p:cNvPr id="20" name="TextBox 19"/>
          <p:cNvSpPr txBox="1"/>
          <p:nvPr/>
        </p:nvSpPr>
        <p:spPr>
          <a:xfrm>
            <a:off x="3828605" y="3272410"/>
            <a:ext cx="4477194" cy="584775"/>
          </a:xfrm>
          <a:prstGeom prst="rect">
            <a:avLst/>
          </a:prstGeom>
          <a:noFill/>
        </p:spPr>
        <p:txBody>
          <a:bodyPr wrap="square" rtlCol="0">
            <a:spAutoFit/>
          </a:bodyPr>
          <a:lstStyle/>
          <a:p>
            <a:r>
              <a:rPr lang="en-US" sz="1600" dirty="0" smtClean="0">
                <a:solidFill>
                  <a:schemeClr val="bg1"/>
                </a:solidFill>
              </a:rPr>
              <a:t>The </a:t>
            </a:r>
            <a:r>
              <a:rPr lang="en-US" sz="1600" b="1" dirty="0" smtClean="0">
                <a:solidFill>
                  <a:schemeClr val="bg1"/>
                </a:solidFill>
              </a:rPr>
              <a:t>Leiden Manifesto </a:t>
            </a:r>
            <a:r>
              <a:rPr lang="en-US" sz="1600" dirty="0" smtClean="0">
                <a:solidFill>
                  <a:schemeClr val="bg1"/>
                </a:solidFill>
              </a:rPr>
              <a:t>is a list </a:t>
            </a:r>
            <a:r>
              <a:rPr lang="en-US" sz="1600" dirty="0">
                <a:solidFill>
                  <a:schemeClr val="bg1"/>
                </a:solidFill>
              </a:rPr>
              <a:t>of </a:t>
            </a:r>
            <a:r>
              <a:rPr lang="en-US" sz="1600" dirty="0" smtClean="0">
                <a:solidFill>
                  <a:schemeClr val="bg1"/>
                </a:solidFill>
              </a:rPr>
              <a:t>ten </a:t>
            </a:r>
            <a:r>
              <a:rPr lang="en-US" sz="1600" dirty="0">
                <a:solidFill>
                  <a:schemeClr val="bg1"/>
                </a:solidFill>
              </a:rPr>
              <a:t>principles to guide research </a:t>
            </a:r>
            <a:r>
              <a:rPr lang="en-US" sz="1600" dirty="0" smtClean="0">
                <a:solidFill>
                  <a:schemeClr val="bg1"/>
                </a:solidFill>
              </a:rPr>
              <a:t>evaluation (2015).</a:t>
            </a:r>
            <a:endParaRPr lang="en-US" sz="1600" dirty="0">
              <a:solidFill>
                <a:schemeClr val="bg1"/>
              </a:solidFill>
            </a:endParaRPr>
          </a:p>
        </p:txBody>
      </p:sp>
    </p:spTree>
    <p:extLst>
      <p:ext uri="{BB962C8B-B14F-4D97-AF65-F5344CB8AC3E}">
        <p14:creationId xmlns:p14="http://schemas.microsoft.com/office/powerpoint/2010/main" val="1421405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5401"/>
          <a:stretch/>
        </p:blipFill>
        <p:spPr>
          <a:xfrm>
            <a:off x="0" y="-9395"/>
            <a:ext cx="9144000" cy="5159893"/>
          </a:xfrm>
          <a:prstGeom prst="rect">
            <a:avLst/>
          </a:prstGeom>
        </p:spPr>
      </p:pic>
      <p:sp>
        <p:nvSpPr>
          <p:cNvPr id="5" name="Rectangle 4"/>
          <p:cNvSpPr/>
          <p:nvPr/>
        </p:nvSpPr>
        <p:spPr>
          <a:xfrm>
            <a:off x="792123" y="383893"/>
            <a:ext cx="7458092" cy="431909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012185" y="220021"/>
            <a:ext cx="7180264" cy="762000"/>
          </a:xfrm>
        </p:spPr>
        <p:txBody>
          <a:bodyPr/>
          <a:lstStyle/>
          <a:p>
            <a:r>
              <a:rPr lang="en-US" b="1" dirty="0"/>
              <a:t>Best Practices for Metrics or Indicators</a:t>
            </a:r>
          </a:p>
        </p:txBody>
      </p:sp>
      <p:sp>
        <p:nvSpPr>
          <p:cNvPr id="3" name="Slide Number Placeholder 2"/>
          <p:cNvSpPr>
            <a:spLocks noGrp="1"/>
          </p:cNvSpPr>
          <p:nvPr>
            <p:ph type="sldNum" sz="quarter" idx="16"/>
          </p:nvPr>
        </p:nvSpPr>
        <p:spPr/>
        <p:txBody>
          <a:bodyPr/>
          <a:lstStyle/>
          <a:p>
            <a:fld id="{0D558541-60C9-42A2-8392-FF12533A6B7A}" type="slidenum">
              <a:rPr lang="en-US" smtClean="0"/>
              <a:pPr/>
              <a:t>7</a:t>
            </a:fld>
            <a:endParaRPr lang="en-US" dirty="0"/>
          </a:p>
        </p:txBody>
      </p:sp>
      <p:sp>
        <p:nvSpPr>
          <p:cNvPr id="8" name="TextBox 7"/>
          <p:cNvSpPr txBox="1"/>
          <p:nvPr/>
        </p:nvSpPr>
        <p:spPr>
          <a:xfrm>
            <a:off x="1048225" y="916701"/>
            <a:ext cx="7620000" cy="305891"/>
          </a:xfrm>
          <a:prstGeom prst="rect">
            <a:avLst/>
          </a:prstGeom>
          <a:noFill/>
        </p:spPr>
        <p:txBody>
          <a:bodyPr wrap="square" lIns="0" tIns="0" rIns="0" bIns="0" rtlCol="0">
            <a:noAutofit/>
          </a:bodyPr>
          <a:lstStyle/>
          <a:p>
            <a:pPr>
              <a:lnSpc>
                <a:spcPct val="90000"/>
              </a:lnSpc>
              <a:spcBef>
                <a:spcPts val="600"/>
              </a:spcBef>
            </a:pPr>
            <a:r>
              <a:rPr lang="en-US" sz="1600" i="1" spc="-50" dirty="0" smtClean="0"/>
              <a:t>a metric or an indicator is a proxy; it has the authority to represent something else </a:t>
            </a:r>
          </a:p>
          <a:p>
            <a:pPr>
              <a:lnSpc>
                <a:spcPct val="90000"/>
              </a:lnSpc>
              <a:spcBef>
                <a:spcPts val="600"/>
              </a:spcBef>
            </a:pPr>
            <a:endParaRPr lang="en-US" sz="1850" spc="-50" dirty="0" smtClean="0"/>
          </a:p>
        </p:txBody>
      </p:sp>
      <p:grpSp>
        <p:nvGrpSpPr>
          <p:cNvPr id="10" name="Group 9"/>
          <p:cNvGrpSpPr/>
          <p:nvPr/>
        </p:nvGrpSpPr>
        <p:grpSpPr>
          <a:xfrm>
            <a:off x="1776574" y="1433780"/>
            <a:ext cx="5229716" cy="919541"/>
            <a:chOff x="685801" y="1416308"/>
            <a:chExt cx="5866996" cy="977892"/>
          </a:xfrm>
        </p:grpSpPr>
        <p:sp>
          <p:nvSpPr>
            <p:cNvPr id="11" name="Rounded Rectangle 10"/>
            <p:cNvSpPr/>
            <p:nvPr/>
          </p:nvSpPr>
          <p:spPr>
            <a:xfrm>
              <a:off x="685801" y="1416308"/>
              <a:ext cx="5866996" cy="977892"/>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ed Rectangle 11"/>
            <p:cNvSpPr/>
            <p:nvPr/>
          </p:nvSpPr>
          <p:spPr>
            <a:xfrm>
              <a:off x="873756" y="1527900"/>
              <a:ext cx="990600" cy="6990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2045737" y="1569019"/>
              <a:ext cx="3957460" cy="657888"/>
            </a:xfrm>
            <a:prstGeom prst="rect">
              <a:avLst/>
            </a:prstGeom>
          </p:spPr>
          <p:txBody>
            <a:bodyPr wrap="square">
              <a:spAutoFit/>
            </a:bodyPr>
            <a:lstStyle/>
            <a:p>
              <a:pPr>
                <a:lnSpc>
                  <a:spcPct val="90000"/>
                </a:lnSpc>
                <a:spcBef>
                  <a:spcPts val="600"/>
                </a:spcBef>
              </a:pPr>
              <a:r>
                <a:rPr lang="en-US" spc="-50" dirty="0">
                  <a:solidFill>
                    <a:schemeClr val="bg1"/>
                  </a:solidFill>
                </a:rPr>
                <a:t>Metrics should be easy to understand, open and transparent.</a:t>
              </a:r>
              <a:r>
                <a:rPr lang="en-US" sz="2000" spc="-50" dirty="0">
                  <a:solidFill>
                    <a:schemeClr val="bg1"/>
                  </a:solidFill>
                </a:rPr>
                <a:t> </a:t>
              </a: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4077" y="1572424"/>
              <a:ext cx="609957" cy="609957"/>
            </a:xfrm>
            <a:prstGeom prst="rect">
              <a:avLst/>
            </a:prstGeom>
          </p:spPr>
        </p:pic>
      </p:grpSp>
      <p:grpSp>
        <p:nvGrpSpPr>
          <p:cNvPr id="15" name="Group 14"/>
          <p:cNvGrpSpPr/>
          <p:nvPr/>
        </p:nvGrpSpPr>
        <p:grpSpPr>
          <a:xfrm>
            <a:off x="1776572" y="2469816"/>
            <a:ext cx="5315858" cy="836335"/>
            <a:chOff x="-853692" y="2232866"/>
            <a:chExt cx="5944195" cy="977891"/>
          </a:xfrm>
        </p:grpSpPr>
        <p:sp>
          <p:nvSpPr>
            <p:cNvPr id="16" name="Rounded Rectangle 15"/>
            <p:cNvSpPr/>
            <p:nvPr/>
          </p:nvSpPr>
          <p:spPr>
            <a:xfrm>
              <a:off x="-853692" y="2232866"/>
              <a:ext cx="5847875" cy="977891"/>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p:cNvGrpSpPr/>
            <p:nvPr/>
          </p:nvGrpSpPr>
          <p:grpSpPr>
            <a:xfrm>
              <a:off x="-619125" y="2335323"/>
              <a:ext cx="5709628" cy="735991"/>
              <a:chOff x="-619125" y="2335323"/>
              <a:chExt cx="5709628" cy="735991"/>
            </a:xfrm>
          </p:grpSpPr>
          <p:sp>
            <p:nvSpPr>
              <p:cNvPr id="18" name="Rounded Rectangle 17"/>
              <p:cNvSpPr/>
              <p:nvPr/>
            </p:nvSpPr>
            <p:spPr>
              <a:xfrm>
                <a:off x="-619125" y="2372307"/>
                <a:ext cx="990600" cy="6990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7784" y="2396633"/>
                <a:ext cx="634056" cy="634056"/>
              </a:xfrm>
              <a:prstGeom prst="rect">
                <a:avLst/>
              </a:prstGeom>
            </p:spPr>
          </p:pic>
          <p:sp>
            <p:nvSpPr>
              <p:cNvPr id="20" name="Rectangle 19"/>
              <p:cNvSpPr/>
              <p:nvPr/>
            </p:nvSpPr>
            <p:spPr>
              <a:xfrm>
                <a:off x="553932" y="2335323"/>
                <a:ext cx="4536571" cy="723338"/>
              </a:xfrm>
              <a:prstGeom prst="rect">
                <a:avLst/>
              </a:prstGeom>
            </p:spPr>
            <p:txBody>
              <a:bodyPr wrap="square">
                <a:spAutoFit/>
              </a:bodyPr>
              <a:lstStyle/>
              <a:p>
                <a:pPr>
                  <a:lnSpc>
                    <a:spcPct val="90000"/>
                  </a:lnSpc>
                  <a:spcBef>
                    <a:spcPts val="600"/>
                  </a:spcBef>
                </a:pPr>
                <a:r>
                  <a:rPr lang="en-US" spc="-50" dirty="0">
                    <a:solidFill>
                      <a:schemeClr val="bg1"/>
                    </a:solidFill>
                  </a:rPr>
                  <a:t>Metrics should not substitute for </a:t>
                </a:r>
                <a:r>
                  <a:rPr lang="en-US" spc="-50" dirty="0" smtClean="0">
                    <a:solidFill>
                      <a:schemeClr val="bg1"/>
                    </a:solidFill>
                  </a:rPr>
                  <a:t>informed, </a:t>
                </a:r>
                <a:r>
                  <a:rPr lang="en-US" spc="-50" dirty="0">
                    <a:solidFill>
                      <a:schemeClr val="bg1"/>
                    </a:solidFill>
                  </a:rPr>
                  <a:t>qualitative assessment.</a:t>
                </a:r>
                <a:r>
                  <a:rPr lang="en-US" sz="2000" spc="-50" dirty="0">
                    <a:solidFill>
                      <a:schemeClr val="bg1"/>
                    </a:solidFill>
                  </a:rPr>
                  <a:t> </a:t>
                </a:r>
              </a:p>
            </p:txBody>
          </p:sp>
        </p:grpSp>
      </p:grpSp>
      <p:grpSp>
        <p:nvGrpSpPr>
          <p:cNvPr id="21" name="Group 20"/>
          <p:cNvGrpSpPr/>
          <p:nvPr/>
        </p:nvGrpSpPr>
        <p:grpSpPr>
          <a:xfrm>
            <a:off x="1776572" y="3410604"/>
            <a:ext cx="5229717" cy="861490"/>
            <a:chOff x="1033822" y="3548039"/>
            <a:chExt cx="8039550" cy="977892"/>
          </a:xfrm>
        </p:grpSpPr>
        <p:sp>
          <p:nvSpPr>
            <p:cNvPr id="22" name="Rounded Rectangle 21"/>
            <p:cNvSpPr/>
            <p:nvPr/>
          </p:nvSpPr>
          <p:spPr>
            <a:xfrm>
              <a:off x="1033822" y="3548039"/>
              <a:ext cx="8039550" cy="977892"/>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ounded Rectangle 22"/>
            <p:cNvSpPr/>
            <p:nvPr/>
          </p:nvSpPr>
          <p:spPr>
            <a:xfrm>
              <a:off x="1349883" y="3694310"/>
              <a:ext cx="1348936" cy="6990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2940347" y="3698406"/>
              <a:ext cx="5869257" cy="386335"/>
            </a:xfrm>
            <a:prstGeom prst="rect">
              <a:avLst/>
            </a:prstGeom>
          </p:spPr>
          <p:txBody>
            <a:bodyPr wrap="square">
              <a:spAutoFit/>
            </a:bodyPr>
            <a:lstStyle/>
            <a:p>
              <a:pPr>
                <a:lnSpc>
                  <a:spcPct val="90000"/>
                </a:lnSpc>
                <a:spcBef>
                  <a:spcPts val="600"/>
                </a:spcBef>
              </a:pPr>
              <a:r>
                <a:rPr lang="en-US" spc="-50" dirty="0">
                  <a:solidFill>
                    <a:schemeClr val="bg1"/>
                  </a:solidFill>
                </a:rPr>
                <a:t>Different contexts may require different sets of metrics</a:t>
              </a:r>
              <a:r>
                <a:rPr lang="en-US" spc="-50" dirty="0" smtClean="0">
                  <a:solidFill>
                    <a:schemeClr val="bg1"/>
                  </a:solidFill>
                </a:rPr>
                <a:t>.</a:t>
              </a:r>
              <a:endParaRPr lang="en-US" spc="-50" dirty="0">
                <a:solidFill>
                  <a:schemeClr val="bg1"/>
                </a:solidFill>
              </a:endParaRPr>
            </a:p>
          </p:txBody>
        </p:sp>
        <p:pic>
          <p:nvPicPr>
            <p:cNvPr id="25" name="Picture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44908" y="3592160"/>
              <a:ext cx="1158882" cy="877109"/>
            </a:xfrm>
            <a:prstGeom prst="rect">
              <a:avLst/>
            </a:prstGeom>
          </p:spPr>
        </p:pic>
      </p:grpSp>
      <p:sp>
        <p:nvSpPr>
          <p:cNvPr id="31" name="TextBox 30"/>
          <p:cNvSpPr txBox="1"/>
          <p:nvPr/>
        </p:nvSpPr>
        <p:spPr>
          <a:xfrm>
            <a:off x="3333205" y="4502144"/>
            <a:ext cx="6019800" cy="706544"/>
          </a:xfrm>
          <a:prstGeom prst="rect">
            <a:avLst/>
          </a:prstGeom>
          <a:noFill/>
        </p:spPr>
        <p:txBody>
          <a:bodyPr wrap="square" lIns="0" tIns="0" rIns="0" bIns="0" rtlCol="0">
            <a:noAutofit/>
          </a:bodyPr>
          <a:lstStyle/>
          <a:p>
            <a:pPr>
              <a:lnSpc>
                <a:spcPct val="90000"/>
              </a:lnSpc>
            </a:pPr>
            <a:endParaRPr lang="en-US" sz="1200" spc="-50" dirty="0" smtClean="0"/>
          </a:p>
          <a:p>
            <a:pPr>
              <a:lnSpc>
                <a:spcPct val="90000"/>
              </a:lnSpc>
            </a:pPr>
            <a:endParaRPr lang="en-US" sz="1200" spc="-50" dirty="0"/>
          </a:p>
        </p:txBody>
      </p:sp>
    </p:spTree>
    <p:extLst>
      <p:ext uri="{BB962C8B-B14F-4D97-AF65-F5344CB8AC3E}">
        <p14:creationId xmlns:p14="http://schemas.microsoft.com/office/powerpoint/2010/main" val="3436380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3">
            <a:extLst>
              <a:ext uri="{28A0092B-C50C-407E-A947-70E740481C1C}">
                <a14:useLocalDpi xmlns:a14="http://schemas.microsoft.com/office/drawing/2010/main" val="0"/>
              </a:ext>
            </a:extLst>
          </a:blip>
          <a:srcRect b="15401"/>
          <a:stretch/>
        </p:blipFill>
        <p:spPr>
          <a:xfrm>
            <a:off x="0" y="-9395"/>
            <a:ext cx="9144000" cy="5159893"/>
          </a:xfrm>
          <a:prstGeom prst="rect">
            <a:avLst/>
          </a:prstGeom>
        </p:spPr>
      </p:pic>
      <p:sp>
        <p:nvSpPr>
          <p:cNvPr id="20" name="Rectangle 19"/>
          <p:cNvSpPr/>
          <p:nvPr/>
        </p:nvSpPr>
        <p:spPr>
          <a:xfrm>
            <a:off x="744016" y="411004"/>
            <a:ext cx="7458092" cy="431909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118434" y="264185"/>
            <a:ext cx="7479835" cy="762000"/>
          </a:xfrm>
        </p:spPr>
        <p:txBody>
          <a:bodyPr/>
          <a:lstStyle/>
          <a:p>
            <a:r>
              <a:rPr lang="en-US" b="1" dirty="0"/>
              <a:t>Best Practices for Metrics or </a:t>
            </a:r>
            <a:r>
              <a:rPr lang="en-US" b="1" dirty="0" smtClean="0"/>
              <a:t>Indicators</a:t>
            </a:r>
            <a:endParaRPr lang="en-US" b="1" dirty="0"/>
          </a:p>
        </p:txBody>
      </p:sp>
      <p:sp>
        <p:nvSpPr>
          <p:cNvPr id="3" name="Content Placeholder 2"/>
          <p:cNvSpPr>
            <a:spLocks noGrp="1"/>
          </p:cNvSpPr>
          <p:nvPr>
            <p:ph idx="1"/>
          </p:nvPr>
        </p:nvSpPr>
        <p:spPr>
          <a:xfrm>
            <a:off x="1630016" y="3183203"/>
            <a:ext cx="5400262" cy="1389234"/>
          </a:xfrm>
          <a:ln w="38100">
            <a:noFill/>
          </a:ln>
        </p:spPr>
        <p:txBody>
          <a:bodyPr/>
          <a:lstStyle/>
          <a:p>
            <a:pPr marL="0" indent="0">
              <a:spcBef>
                <a:spcPts val="0"/>
              </a:spcBef>
              <a:buNone/>
            </a:pPr>
            <a:r>
              <a:rPr lang="en-US" sz="1400" spc="-50" dirty="0" smtClean="0"/>
              <a:t>Keep in mind that basic </a:t>
            </a:r>
            <a:r>
              <a:rPr lang="en-US" sz="1400" spc="-50" dirty="0"/>
              <a:t>citation </a:t>
            </a:r>
            <a:r>
              <a:rPr lang="en-US" sz="1400" b="1" spc="-50" dirty="0"/>
              <a:t>metrics can have bias </a:t>
            </a:r>
            <a:r>
              <a:rPr lang="en-US" sz="1400" spc="-50" dirty="0"/>
              <a:t>caused by differences </a:t>
            </a:r>
            <a:r>
              <a:rPr lang="en-US" sz="1400" spc="-50" dirty="0" smtClean="0"/>
              <a:t>in:</a:t>
            </a:r>
          </a:p>
          <a:p>
            <a:pPr>
              <a:spcBef>
                <a:spcPts val="0"/>
              </a:spcBef>
            </a:pPr>
            <a:r>
              <a:rPr lang="en-US" sz="1400" spc="-50" dirty="0" smtClean="0"/>
              <a:t>publication </a:t>
            </a:r>
            <a:r>
              <a:rPr lang="en-US" sz="1400" spc="-50" dirty="0"/>
              <a:t>patterns between research fields, </a:t>
            </a:r>
            <a:endParaRPr lang="en-US" sz="1400" spc="-50" dirty="0" smtClean="0"/>
          </a:p>
          <a:p>
            <a:pPr>
              <a:spcBef>
                <a:spcPts val="0"/>
              </a:spcBef>
            </a:pPr>
            <a:r>
              <a:rPr lang="en-US" sz="1400" spc="-50" dirty="0" smtClean="0"/>
              <a:t>publication </a:t>
            </a:r>
            <a:r>
              <a:rPr lang="en-US" sz="1400" spc="-50" dirty="0"/>
              <a:t>growth and speed, </a:t>
            </a:r>
            <a:endParaRPr lang="en-US" sz="1400" spc="-50" dirty="0" smtClean="0"/>
          </a:p>
          <a:p>
            <a:pPr>
              <a:spcBef>
                <a:spcPts val="0"/>
              </a:spcBef>
            </a:pPr>
            <a:r>
              <a:rPr lang="en-US" sz="1400" spc="-50" dirty="0" smtClean="0"/>
              <a:t>different </a:t>
            </a:r>
            <a:r>
              <a:rPr lang="en-US" sz="1400" spc="-50" dirty="0"/>
              <a:t>document types, </a:t>
            </a:r>
            <a:endParaRPr lang="en-US" sz="1400" spc="-50" dirty="0" smtClean="0"/>
          </a:p>
          <a:p>
            <a:pPr>
              <a:spcBef>
                <a:spcPts val="0"/>
              </a:spcBef>
            </a:pPr>
            <a:r>
              <a:rPr lang="en-US" sz="1400" spc="-50" dirty="0" smtClean="0"/>
              <a:t>time </a:t>
            </a:r>
            <a:r>
              <a:rPr lang="en-US" sz="1400" spc="-50" dirty="0"/>
              <a:t>frames </a:t>
            </a:r>
            <a:endParaRPr lang="en-US" sz="1400" spc="-50" dirty="0" smtClean="0"/>
          </a:p>
          <a:p>
            <a:pPr>
              <a:spcBef>
                <a:spcPts val="0"/>
              </a:spcBef>
            </a:pPr>
            <a:r>
              <a:rPr lang="en-US" sz="1400" spc="-50" dirty="0" smtClean="0"/>
              <a:t>and/or </a:t>
            </a:r>
            <a:r>
              <a:rPr lang="en-US" sz="1400" spc="-50" dirty="0"/>
              <a:t>database coverage. </a:t>
            </a:r>
          </a:p>
          <a:p>
            <a:pPr marL="0" indent="0">
              <a:buNone/>
            </a:pPr>
            <a:endParaRPr lang="en-US" dirty="0"/>
          </a:p>
        </p:txBody>
      </p:sp>
      <p:sp>
        <p:nvSpPr>
          <p:cNvPr id="4" name="Slide Number Placeholder 3"/>
          <p:cNvSpPr>
            <a:spLocks noGrp="1"/>
          </p:cNvSpPr>
          <p:nvPr>
            <p:ph type="sldNum" sz="quarter" idx="16"/>
          </p:nvPr>
        </p:nvSpPr>
        <p:spPr/>
        <p:txBody>
          <a:bodyPr/>
          <a:lstStyle/>
          <a:p>
            <a:fld id="{0D558541-60C9-42A2-8392-FF12533A6B7A}" type="slidenum">
              <a:rPr lang="en-US" smtClean="0"/>
              <a:pPr/>
              <a:t>8</a:t>
            </a:fld>
            <a:endParaRPr lang="en-US" dirty="0"/>
          </a:p>
        </p:txBody>
      </p:sp>
      <p:grpSp>
        <p:nvGrpSpPr>
          <p:cNvPr id="8" name="Group 7"/>
          <p:cNvGrpSpPr/>
          <p:nvPr/>
        </p:nvGrpSpPr>
        <p:grpSpPr>
          <a:xfrm>
            <a:off x="1630016" y="2081075"/>
            <a:ext cx="5225526" cy="895485"/>
            <a:chOff x="-792434" y="1678274"/>
            <a:chExt cx="7924800" cy="977892"/>
          </a:xfrm>
        </p:grpSpPr>
        <p:sp>
          <p:nvSpPr>
            <p:cNvPr id="9" name="Rounded Rectangle 8"/>
            <p:cNvSpPr/>
            <p:nvPr/>
          </p:nvSpPr>
          <p:spPr>
            <a:xfrm>
              <a:off x="-792434" y="1678274"/>
              <a:ext cx="7924800" cy="977892"/>
            </a:xfrm>
            <a:prstGeom prst="roundRect">
              <a:avLst/>
            </a:prstGeom>
            <a:solidFill>
              <a:srgbClr val="61468B">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10" name="Rounded Rectangle 9"/>
            <p:cNvSpPr/>
            <p:nvPr/>
          </p:nvSpPr>
          <p:spPr>
            <a:xfrm>
              <a:off x="-585191" y="1844770"/>
              <a:ext cx="1138252" cy="645187"/>
            </a:xfrm>
            <a:prstGeom prst="round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11" name="Rectangle 10"/>
            <p:cNvSpPr/>
            <p:nvPr/>
          </p:nvSpPr>
          <p:spPr>
            <a:xfrm>
              <a:off x="944967" y="1803086"/>
              <a:ext cx="6141520" cy="645311"/>
            </a:xfrm>
            <a:prstGeom prst="rect">
              <a:avLst/>
            </a:prstGeom>
          </p:spPr>
          <p:txBody>
            <a:bodyPr wrap="square">
              <a:spAutoFit/>
            </a:bodyPr>
            <a:lstStyle/>
            <a:p>
              <a:pPr marL="0" marR="0" lvl="0" indent="0" defTabSz="914400" eaLnBrk="1" fontAlgn="auto" latinLnBrk="0" hangingPunct="1">
                <a:lnSpc>
                  <a:spcPct val="90000"/>
                </a:lnSpc>
                <a:spcBef>
                  <a:spcPts val="600"/>
                </a:spcBef>
                <a:spcAft>
                  <a:spcPts val="0"/>
                </a:spcAft>
                <a:buClrTx/>
                <a:buSzTx/>
                <a:buFontTx/>
                <a:buNone/>
                <a:tabLst/>
                <a:defRPr/>
              </a:pPr>
              <a:r>
                <a:rPr kumimoji="0" lang="en-US" b="0" i="0" u="none" strike="noStrike" kern="0" cap="none" spc="-50" normalizeH="0" baseline="0" noProof="0" dirty="0" smtClean="0">
                  <a:ln>
                    <a:noFill/>
                  </a:ln>
                  <a:solidFill>
                    <a:prstClr val="white"/>
                  </a:solidFill>
                  <a:effectLst/>
                  <a:uLnTx/>
                  <a:uFillTx/>
                </a:rPr>
                <a:t>Account for variation in fields related to publication and citation practices.</a:t>
              </a:r>
            </a:p>
          </p:txBody>
        </p:sp>
      </p:gr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74942" y="2278594"/>
            <a:ext cx="440943" cy="484210"/>
          </a:xfrm>
          <a:prstGeom prst="rect">
            <a:avLst/>
          </a:prstGeom>
        </p:spPr>
      </p:pic>
      <p:grpSp>
        <p:nvGrpSpPr>
          <p:cNvPr id="13" name="Group 12"/>
          <p:cNvGrpSpPr/>
          <p:nvPr/>
        </p:nvGrpSpPr>
        <p:grpSpPr>
          <a:xfrm>
            <a:off x="1630016" y="1091789"/>
            <a:ext cx="5219595" cy="858158"/>
            <a:chOff x="685800" y="4484408"/>
            <a:chExt cx="7924800" cy="977892"/>
          </a:xfrm>
        </p:grpSpPr>
        <p:sp>
          <p:nvSpPr>
            <p:cNvPr id="14" name="Rounded Rectangle 13"/>
            <p:cNvSpPr/>
            <p:nvPr/>
          </p:nvSpPr>
          <p:spPr>
            <a:xfrm>
              <a:off x="685800" y="4484408"/>
              <a:ext cx="7924800" cy="977892"/>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ounded Rectangle 14"/>
            <p:cNvSpPr/>
            <p:nvPr/>
          </p:nvSpPr>
          <p:spPr>
            <a:xfrm>
              <a:off x="889065" y="4664142"/>
              <a:ext cx="1143759" cy="600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2425175" y="4633923"/>
              <a:ext cx="5594547" cy="673380"/>
            </a:xfrm>
            <a:prstGeom prst="rect">
              <a:avLst/>
            </a:prstGeom>
          </p:spPr>
          <p:txBody>
            <a:bodyPr wrap="square">
              <a:spAutoFit/>
            </a:bodyPr>
            <a:lstStyle/>
            <a:p>
              <a:pPr>
                <a:lnSpc>
                  <a:spcPct val="90000"/>
                </a:lnSpc>
                <a:spcBef>
                  <a:spcPts val="600"/>
                </a:spcBef>
              </a:pPr>
              <a:r>
                <a:rPr lang="en-US" spc="-50" dirty="0">
                  <a:solidFill>
                    <a:schemeClr val="bg1"/>
                  </a:solidFill>
                </a:rPr>
                <a:t>Allow those evaluated to verify data and analysis.</a:t>
              </a:r>
              <a:endParaRPr lang="en-US" dirty="0">
                <a:solidFill>
                  <a:schemeClr val="bg1"/>
                </a:solidFill>
              </a:endParaRPr>
            </a:p>
          </p:txBody>
        </p:sp>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5628" y="4705984"/>
              <a:ext cx="686460" cy="558407"/>
            </a:xfrm>
            <a:prstGeom prst="rect">
              <a:avLst/>
            </a:prstGeom>
          </p:spPr>
        </p:pic>
      </p:grpSp>
    </p:spTree>
    <p:extLst>
      <p:ext uri="{BB962C8B-B14F-4D97-AF65-F5344CB8AC3E}">
        <p14:creationId xmlns:p14="http://schemas.microsoft.com/office/powerpoint/2010/main" val="39208930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7042" y="4097071"/>
            <a:ext cx="3501400" cy="447805"/>
          </a:xfrm>
        </p:spPr>
        <p:txBody>
          <a:bodyPr/>
          <a:lstStyle/>
          <a:p>
            <a:r>
              <a:rPr lang="en-US" dirty="0" smtClean="0"/>
              <a:t>Where we are going</a:t>
            </a:r>
            <a:endParaRPr lang="en-US" dirty="0"/>
          </a:p>
        </p:txBody>
      </p:sp>
      <p:sp>
        <p:nvSpPr>
          <p:cNvPr id="3" name="Subtitle 2"/>
          <p:cNvSpPr>
            <a:spLocks noGrp="1"/>
          </p:cNvSpPr>
          <p:nvPr>
            <p:ph type="subTitle" idx="1"/>
          </p:nvPr>
        </p:nvSpPr>
        <p:spPr>
          <a:xfrm>
            <a:off x="477042" y="4543262"/>
            <a:ext cx="2251981" cy="319362"/>
          </a:xfrm>
        </p:spPr>
        <p:txBody>
          <a:bodyPr/>
          <a:lstStyle/>
          <a:p>
            <a:r>
              <a:rPr lang="en-US" dirty="0" smtClean="0"/>
              <a:t>(Technology time)</a:t>
            </a:r>
            <a:endParaRPr lang="en-US" dirty="0"/>
          </a:p>
        </p:txBody>
      </p:sp>
    </p:spTree>
    <p:extLst>
      <p:ext uri="{BB962C8B-B14F-4D97-AF65-F5344CB8AC3E}">
        <p14:creationId xmlns:p14="http://schemas.microsoft.com/office/powerpoint/2010/main" val="21508886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42259" y="4584199"/>
            <a:ext cx="2129920" cy="55930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Slide Number Placeholder 3"/>
          <p:cNvSpPr>
            <a:spLocks noGrp="1"/>
          </p:cNvSpPr>
          <p:nvPr>
            <p:ph type="sldNum" sz="quarter" idx="16"/>
          </p:nvPr>
        </p:nvSpPr>
        <p:spPr/>
        <p:txBody>
          <a:bodyPr/>
          <a:lstStyle/>
          <a:p>
            <a:fld id="{0D558541-60C9-42A2-8392-FF12533A6B7A}" type="slidenum">
              <a:rPr lang="en-US" smtClean="0"/>
              <a:pPr/>
              <a:t>10</a:t>
            </a:fld>
            <a:endParaRPr lang="en-US" dirty="0"/>
          </a:p>
        </p:txBody>
      </p:sp>
      <p:sp>
        <p:nvSpPr>
          <p:cNvPr id="5" name="Title 1"/>
          <p:cNvSpPr txBox="1">
            <a:spLocks/>
          </p:cNvSpPr>
          <p:nvPr/>
        </p:nvSpPr>
        <p:spPr>
          <a:xfrm>
            <a:off x="1414019" y="322145"/>
            <a:ext cx="7144254" cy="507588"/>
          </a:xfrm>
          <a:prstGeom prst="rect">
            <a:avLst/>
          </a:prstGeom>
        </p:spPr>
        <p:txBody>
          <a:bodyPr/>
          <a:lst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a:lstStyle>
          <a:p>
            <a:r>
              <a:rPr lang="en-US" dirty="0" smtClean="0"/>
              <a:t>A Quick </a:t>
            </a:r>
            <a:r>
              <a:rPr lang="en-US" dirty="0"/>
              <a:t>N</a:t>
            </a:r>
            <a:r>
              <a:rPr lang="en-US" dirty="0" smtClean="0"/>
              <a:t>ote:  Databases</a:t>
            </a:r>
            <a:endParaRPr lang="en-US" dirty="0"/>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15804"/>
          <a:stretch/>
        </p:blipFill>
        <p:spPr>
          <a:xfrm>
            <a:off x="534209" y="110281"/>
            <a:ext cx="895706" cy="754144"/>
          </a:xfrm>
          <a:prstGeom prst="rect">
            <a:avLst/>
          </a:prstGeom>
        </p:spPr>
      </p:pic>
      <p:graphicFrame>
        <p:nvGraphicFramePr>
          <p:cNvPr id="10" name="Table 9"/>
          <p:cNvGraphicFramePr>
            <a:graphicFrameLocks noGrp="1"/>
          </p:cNvGraphicFramePr>
          <p:nvPr>
            <p:extLst>
              <p:ext uri="{D42A27DB-BD31-4B8C-83A1-F6EECF244321}">
                <p14:modId xmlns:p14="http://schemas.microsoft.com/office/powerpoint/2010/main" val="2531358031"/>
              </p:ext>
            </p:extLst>
          </p:nvPr>
        </p:nvGraphicFramePr>
        <p:xfrm>
          <a:off x="381740" y="881006"/>
          <a:ext cx="8362765" cy="3938313"/>
        </p:xfrm>
        <a:graphic>
          <a:graphicData uri="http://schemas.openxmlformats.org/drawingml/2006/table">
            <a:tbl>
              <a:tblPr>
                <a:tableStyleId>{5C22544A-7EE6-4342-B048-85BDC9FD1C3A}</a:tableStyleId>
              </a:tblPr>
              <a:tblGrid>
                <a:gridCol w="1731145">
                  <a:extLst>
                    <a:ext uri="{9D8B030D-6E8A-4147-A177-3AD203B41FA5}">
                      <a16:colId xmlns:a16="http://schemas.microsoft.com/office/drawing/2014/main" val="4091835895"/>
                    </a:ext>
                  </a:extLst>
                </a:gridCol>
                <a:gridCol w="2334828">
                  <a:extLst>
                    <a:ext uri="{9D8B030D-6E8A-4147-A177-3AD203B41FA5}">
                      <a16:colId xmlns:a16="http://schemas.microsoft.com/office/drawing/2014/main" val="3572780087"/>
                    </a:ext>
                  </a:extLst>
                </a:gridCol>
                <a:gridCol w="1331650">
                  <a:extLst>
                    <a:ext uri="{9D8B030D-6E8A-4147-A177-3AD203B41FA5}">
                      <a16:colId xmlns:a16="http://schemas.microsoft.com/office/drawing/2014/main" val="2361273477"/>
                    </a:ext>
                  </a:extLst>
                </a:gridCol>
                <a:gridCol w="1393794">
                  <a:extLst>
                    <a:ext uri="{9D8B030D-6E8A-4147-A177-3AD203B41FA5}">
                      <a16:colId xmlns:a16="http://schemas.microsoft.com/office/drawing/2014/main" val="989519705"/>
                    </a:ext>
                  </a:extLst>
                </a:gridCol>
                <a:gridCol w="1571348">
                  <a:extLst>
                    <a:ext uri="{9D8B030D-6E8A-4147-A177-3AD203B41FA5}">
                      <a16:colId xmlns:a16="http://schemas.microsoft.com/office/drawing/2014/main" val="3434377801"/>
                    </a:ext>
                  </a:extLst>
                </a:gridCol>
              </a:tblGrid>
              <a:tr h="520943">
                <a:tc>
                  <a:txBody>
                    <a:bodyPr/>
                    <a:lstStyle/>
                    <a:p>
                      <a:pPr algn="ctr" fontAlgn="ctr"/>
                      <a:r>
                        <a:rPr lang="en-US" sz="1600" u="none" strike="noStrike" dirty="0">
                          <a:solidFill>
                            <a:schemeClr val="bg1"/>
                          </a:solidFill>
                          <a:effectLst/>
                          <a:latin typeface="+mj-lt"/>
                        </a:rPr>
                        <a:t>Database</a:t>
                      </a:r>
                      <a:endParaRPr lang="en-US" sz="1600" b="0" i="0" u="none" strike="noStrike" dirty="0">
                        <a:solidFill>
                          <a:schemeClr val="bg1"/>
                        </a:solidFill>
                        <a:effectLst/>
                        <a:latin typeface="+mj-lt"/>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fontAlgn="ctr"/>
                      <a:r>
                        <a:rPr lang="en-US" sz="1600" u="none" strike="noStrike" dirty="0">
                          <a:solidFill>
                            <a:schemeClr val="bg1"/>
                          </a:solidFill>
                          <a:effectLst/>
                          <a:latin typeface="+mj-lt"/>
                        </a:rPr>
                        <a:t>Item </a:t>
                      </a:r>
                      <a:r>
                        <a:rPr lang="en-US" sz="1600" u="none" strike="noStrike" dirty="0" smtClean="0">
                          <a:solidFill>
                            <a:schemeClr val="bg1"/>
                          </a:solidFill>
                          <a:effectLst/>
                          <a:latin typeface="+mj-lt"/>
                        </a:rPr>
                        <a:t>Count and </a:t>
                      </a:r>
                    </a:p>
                    <a:p>
                      <a:pPr algn="ctr" fontAlgn="ctr"/>
                      <a:r>
                        <a:rPr lang="en-US" sz="1600" u="none" strike="noStrike" dirty="0" smtClean="0">
                          <a:solidFill>
                            <a:schemeClr val="bg1"/>
                          </a:solidFill>
                          <a:effectLst/>
                          <a:latin typeface="+mj-lt"/>
                        </a:rPr>
                        <a:t>Content Coverage</a:t>
                      </a:r>
                      <a:endParaRPr lang="en-US" sz="1600" b="0" i="0" u="none" strike="noStrike" dirty="0">
                        <a:solidFill>
                          <a:schemeClr val="bg1"/>
                        </a:solidFill>
                        <a:effectLst/>
                        <a:latin typeface="+mj-lt"/>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fontAlgn="ctr"/>
                      <a:r>
                        <a:rPr lang="en-US" sz="1600" u="none" strike="noStrike" dirty="0" smtClean="0">
                          <a:solidFill>
                            <a:schemeClr val="bg1"/>
                          </a:solidFill>
                          <a:effectLst/>
                          <a:latin typeface="+mj-lt"/>
                        </a:rPr>
                        <a:t>Availability</a:t>
                      </a:r>
                      <a:endParaRPr lang="en-US" sz="1600" b="0" i="0" u="none" strike="noStrike" dirty="0">
                        <a:solidFill>
                          <a:schemeClr val="bg1"/>
                        </a:solidFill>
                        <a:effectLst/>
                        <a:latin typeface="+mj-lt"/>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fontAlgn="ctr"/>
                      <a:r>
                        <a:rPr lang="en-US" sz="1600" u="none" strike="noStrike" dirty="0" smtClean="0">
                          <a:solidFill>
                            <a:schemeClr val="bg1"/>
                          </a:solidFill>
                          <a:effectLst/>
                          <a:latin typeface="+mj-lt"/>
                        </a:rPr>
                        <a:t>Basic Metrics</a:t>
                      </a:r>
                      <a:endParaRPr lang="en-US" sz="1600" b="0" i="0" u="none" strike="noStrike" dirty="0">
                        <a:solidFill>
                          <a:schemeClr val="bg1"/>
                        </a:solidFill>
                        <a:effectLst/>
                        <a:latin typeface="+mj-lt"/>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fontAlgn="ctr"/>
                      <a:r>
                        <a:rPr lang="en-US" sz="1600" b="0" i="0" u="none" strike="noStrike" dirty="0" smtClean="0">
                          <a:solidFill>
                            <a:schemeClr val="bg1"/>
                          </a:solidFill>
                          <a:effectLst/>
                          <a:latin typeface="+mj-lt"/>
                        </a:rPr>
                        <a:t>Advanced</a:t>
                      </a:r>
                      <a:r>
                        <a:rPr lang="en-US" sz="1600" b="0" i="0" u="none" strike="noStrike" baseline="0" dirty="0" smtClean="0">
                          <a:solidFill>
                            <a:schemeClr val="bg1"/>
                          </a:solidFill>
                          <a:effectLst/>
                          <a:latin typeface="+mj-lt"/>
                        </a:rPr>
                        <a:t> Metrics</a:t>
                      </a:r>
                      <a:endParaRPr lang="en-US" sz="1600" b="0" i="0" u="none" strike="noStrike" dirty="0">
                        <a:solidFill>
                          <a:schemeClr val="bg1"/>
                        </a:solidFill>
                        <a:effectLst/>
                        <a:latin typeface="+mj-lt"/>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2780907436"/>
                  </a:ext>
                </a:extLst>
              </a:tr>
              <a:tr h="520943">
                <a:tc>
                  <a:txBody>
                    <a:bodyPr/>
                    <a:lstStyle/>
                    <a:p>
                      <a:pPr algn="ctr" fontAlgn="ctr"/>
                      <a:endParaRPr lang="en-US" sz="1600" b="0" i="0" u="none" strike="noStrike" dirty="0">
                        <a:solidFill>
                          <a:srgbClr val="000000"/>
                        </a:solidFill>
                        <a:effectLst/>
                        <a:latin typeface="+mj-lt"/>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b="1" u="none" strike="noStrike" dirty="0" smtClean="0">
                          <a:effectLst/>
                          <a:latin typeface="+mj-lt"/>
                        </a:rPr>
                        <a:t>160M records </a:t>
                      </a:r>
                      <a:r>
                        <a:rPr lang="en-US" sz="1200" b="0" u="none" strike="noStrike" dirty="0" smtClean="0">
                          <a:effectLst/>
                          <a:latin typeface="+mj-lt"/>
                        </a:rPr>
                        <a:t>[articles,</a:t>
                      </a:r>
                      <a:r>
                        <a:rPr lang="en-US" sz="1200" b="0" u="none" strike="noStrike" baseline="0" dirty="0" smtClean="0">
                          <a:effectLst/>
                          <a:latin typeface="+mj-lt"/>
                        </a:rPr>
                        <a:t> books, theses, abstracts, court opinions, etc.]</a:t>
                      </a:r>
                      <a:endParaRPr lang="en-US" sz="1200" b="1" i="0" u="none" strike="noStrike" dirty="0">
                        <a:solidFill>
                          <a:srgbClr val="000000"/>
                        </a:solidFill>
                        <a:effectLst/>
                        <a:latin typeface="+mj-lt"/>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dirty="0" smtClean="0">
                          <a:solidFill>
                            <a:schemeClr val="dk1"/>
                          </a:solidFill>
                          <a:effectLst/>
                          <a:latin typeface="+mj-lt"/>
                        </a:rPr>
                        <a:t>Full</a:t>
                      </a:r>
                      <a:r>
                        <a:rPr lang="en-US" sz="1500" b="0" i="0" u="none" strike="noStrike" baseline="0" dirty="0" smtClean="0">
                          <a:solidFill>
                            <a:schemeClr val="dk1"/>
                          </a:solidFill>
                          <a:effectLst/>
                          <a:latin typeface="+mj-lt"/>
                        </a:rPr>
                        <a:t> free version</a:t>
                      </a:r>
                      <a:endParaRPr lang="en-US" sz="1500" b="0" i="0" u="none" strike="noStrike" dirty="0">
                        <a:solidFill>
                          <a:srgbClr val="000000"/>
                        </a:solidFill>
                        <a:effectLst/>
                        <a:latin typeface="+mj-lt"/>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0" i="0" u="none" strike="noStrike" dirty="0" smtClean="0">
                          <a:solidFill>
                            <a:schemeClr val="dk1"/>
                          </a:solidFill>
                          <a:effectLst/>
                          <a:latin typeface="+mj-lt"/>
                        </a:rPr>
                        <a:t>Google</a:t>
                      </a:r>
                      <a:r>
                        <a:rPr lang="en-US" sz="1600" b="0" i="0" u="none" strike="noStrike" baseline="0" dirty="0" smtClean="0">
                          <a:solidFill>
                            <a:schemeClr val="dk1"/>
                          </a:solidFill>
                          <a:effectLst/>
                          <a:latin typeface="+mj-lt"/>
                        </a:rPr>
                        <a:t> Scholar</a:t>
                      </a:r>
                      <a:endParaRPr lang="en-US" sz="1600" b="0" i="0" u="none" strike="noStrike" dirty="0">
                        <a:solidFill>
                          <a:srgbClr val="000000"/>
                        </a:solidFill>
                        <a:effectLst/>
                        <a:latin typeface="+mj-lt"/>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u="none" strike="noStrike" kern="1200" dirty="0" smtClean="0">
                          <a:solidFill>
                            <a:schemeClr val="dk1"/>
                          </a:solidFill>
                          <a:effectLst/>
                          <a:latin typeface="+mj-lt"/>
                          <a:ea typeface="+mn-ea"/>
                          <a:cs typeface="+mn-cs"/>
                        </a:rPr>
                        <a:t>Publish or Perish (free tool)</a:t>
                      </a:r>
                      <a:endParaRPr lang="en-US" sz="1600" u="none" strike="noStrike" kern="1200" dirty="0">
                        <a:solidFill>
                          <a:schemeClr val="dk1"/>
                        </a:solidFill>
                        <a:effectLst/>
                        <a:latin typeface="+mj-lt"/>
                        <a:ea typeface="+mn-ea"/>
                        <a:cs typeface="+mn-cs"/>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49342869"/>
                  </a:ext>
                </a:extLst>
              </a:tr>
              <a:tr h="968897">
                <a:tc>
                  <a:txBody>
                    <a:bodyPr/>
                    <a:lstStyle/>
                    <a:p>
                      <a:pPr algn="ctr" fontAlgn="ctr"/>
                      <a:endParaRPr lang="en-US" sz="1600" b="0" i="0" u="none" strike="noStrike" dirty="0">
                        <a:solidFill>
                          <a:srgbClr val="000000"/>
                        </a:solidFill>
                        <a:effectLst/>
                        <a:latin typeface="+mj-lt"/>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b="1" u="none" strike="noStrike" dirty="0" smtClean="0">
                          <a:effectLst/>
                          <a:latin typeface="+mj-lt"/>
                        </a:rPr>
                        <a:t>32M records </a:t>
                      </a:r>
                      <a:r>
                        <a:rPr lang="en-US" sz="1200" u="none" strike="noStrike" dirty="0" smtClean="0">
                          <a:effectLst/>
                          <a:latin typeface="+mj-lt"/>
                        </a:rPr>
                        <a:t>[5,618</a:t>
                      </a:r>
                      <a:r>
                        <a:rPr lang="en-US" sz="1200" u="none" strike="noStrike" baseline="0" dirty="0" smtClean="0">
                          <a:effectLst/>
                          <a:latin typeface="+mj-lt"/>
                        </a:rPr>
                        <a:t> Medline journals as well as life sciences journals from PubMed Central and books from NCBI Bookshelf]</a:t>
                      </a:r>
                      <a:endParaRPr lang="en-US" sz="1200" b="0" i="0" u="none" strike="noStrike" dirty="0">
                        <a:solidFill>
                          <a:srgbClr val="000000"/>
                        </a:solidFill>
                        <a:effectLst/>
                        <a:latin typeface="+mj-lt"/>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dirty="0" smtClean="0">
                          <a:solidFill>
                            <a:schemeClr val="dk1"/>
                          </a:solidFill>
                          <a:effectLst/>
                          <a:latin typeface="+mj-lt"/>
                        </a:rPr>
                        <a:t>Limited free version; Galter Library full version</a:t>
                      </a:r>
                      <a:endParaRPr lang="en-US" sz="1500" b="0" i="0" u="none" strike="noStrike" dirty="0">
                        <a:solidFill>
                          <a:srgbClr val="000000"/>
                        </a:solidFill>
                        <a:effectLst/>
                        <a:latin typeface="+mj-lt"/>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u="none" strike="noStrike" dirty="0" smtClean="0">
                          <a:effectLst/>
                          <a:latin typeface="+mj-lt"/>
                        </a:rPr>
                        <a:t>iCite</a:t>
                      </a:r>
                      <a:endParaRPr lang="en-US" sz="1600" b="0" i="0" u="none" strike="noStrike" dirty="0">
                        <a:solidFill>
                          <a:srgbClr val="000000"/>
                        </a:solidFill>
                        <a:effectLst/>
                        <a:latin typeface="+mj-lt"/>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u="none" strike="noStrike" kern="1200" dirty="0" smtClean="0">
                          <a:solidFill>
                            <a:schemeClr val="dk1"/>
                          </a:solidFill>
                          <a:effectLst/>
                          <a:latin typeface="+mj-lt"/>
                          <a:ea typeface="+mn-ea"/>
                          <a:cs typeface="+mn-cs"/>
                        </a:rPr>
                        <a:t>iCite (free tool)</a:t>
                      </a:r>
                      <a:endParaRPr lang="en-US" sz="1600" u="none" strike="noStrike" kern="1200" dirty="0">
                        <a:solidFill>
                          <a:schemeClr val="dk1"/>
                        </a:solidFill>
                        <a:effectLst/>
                        <a:latin typeface="+mj-lt"/>
                        <a:ea typeface="+mn-ea"/>
                        <a:cs typeface="+mn-cs"/>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35423145"/>
                  </a:ext>
                </a:extLst>
              </a:tr>
              <a:tr h="899235">
                <a:tc>
                  <a:txBody>
                    <a:bodyPr/>
                    <a:lstStyle/>
                    <a:p>
                      <a:pPr algn="ctr" fontAlgn="ctr"/>
                      <a:endParaRPr lang="en-US" sz="1600" b="0" i="0" u="none" strike="noStrike" dirty="0">
                        <a:solidFill>
                          <a:srgbClr val="000000"/>
                        </a:solidFill>
                        <a:effectLst/>
                        <a:latin typeface="+mj-lt"/>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b="1" u="none" strike="noStrike" dirty="0" smtClean="0">
                          <a:effectLst/>
                          <a:latin typeface="+mj-lt"/>
                        </a:rPr>
                        <a:t>75M records </a:t>
                      </a:r>
                      <a:r>
                        <a:rPr lang="en-US" sz="1200" u="none" strike="noStrike" dirty="0" smtClean="0">
                          <a:effectLst/>
                          <a:latin typeface="+mj-lt"/>
                        </a:rPr>
                        <a:t>[210K books, </a:t>
                      </a:r>
                    </a:p>
                    <a:p>
                      <a:pPr algn="ctr" fontAlgn="ctr"/>
                      <a:r>
                        <a:rPr lang="en-US" sz="1200" u="none" strike="noStrike" dirty="0" smtClean="0">
                          <a:effectLst/>
                          <a:latin typeface="+mj-lt"/>
                        </a:rPr>
                        <a:t>120K conferences, 44M</a:t>
                      </a:r>
                      <a:r>
                        <a:rPr lang="en-US" sz="1200" u="none" strike="noStrike" baseline="0" dirty="0" smtClean="0">
                          <a:effectLst/>
                          <a:latin typeface="+mj-lt"/>
                        </a:rPr>
                        <a:t> patents, </a:t>
                      </a:r>
                      <a:r>
                        <a:rPr lang="en-US" sz="1200" u="none" strike="noStrike" dirty="0" smtClean="0">
                          <a:effectLst/>
                          <a:latin typeface="+mj-lt"/>
                        </a:rPr>
                        <a:t>25,100 journals]</a:t>
                      </a:r>
                      <a:endParaRPr lang="en-US" sz="1200" b="0" i="0" u="none" strike="noStrike" dirty="0">
                        <a:solidFill>
                          <a:srgbClr val="000000"/>
                        </a:solidFill>
                        <a:effectLst/>
                        <a:latin typeface="+mj-lt"/>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dirty="0" smtClean="0">
                          <a:solidFill>
                            <a:schemeClr val="dk1"/>
                          </a:solidFill>
                          <a:effectLst/>
                          <a:latin typeface="+mj-lt"/>
                        </a:rPr>
                        <a:t>Limited free version;</a:t>
                      </a:r>
                      <a:r>
                        <a:rPr lang="en-US" sz="1500" b="0" i="0" u="none" strike="noStrike" baseline="0" dirty="0" smtClean="0">
                          <a:solidFill>
                            <a:schemeClr val="dk1"/>
                          </a:solidFill>
                          <a:effectLst/>
                          <a:latin typeface="+mj-lt"/>
                        </a:rPr>
                        <a:t> Galter Library full version</a:t>
                      </a:r>
                      <a:endParaRPr lang="en-US" sz="1500" b="0" i="0" u="none" strike="noStrike" dirty="0">
                        <a:solidFill>
                          <a:srgbClr val="000000"/>
                        </a:solidFill>
                        <a:effectLst/>
                        <a:latin typeface="+mj-lt"/>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0" i="0" u="none" strike="noStrike" baseline="0" dirty="0" smtClean="0">
                          <a:solidFill>
                            <a:schemeClr val="dk1"/>
                          </a:solidFill>
                          <a:effectLst/>
                          <a:latin typeface="+mj-lt"/>
                        </a:rPr>
                        <a:t>Scopus</a:t>
                      </a:r>
                      <a:endParaRPr lang="en-US" sz="1600" b="0" i="0" u="none" strike="noStrike" dirty="0">
                        <a:solidFill>
                          <a:srgbClr val="000000"/>
                        </a:solidFill>
                        <a:effectLst/>
                        <a:latin typeface="+mj-lt"/>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u="none" strike="noStrike" kern="1200" dirty="0" smtClean="0">
                          <a:solidFill>
                            <a:schemeClr val="dk1"/>
                          </a:solidFill>
                          <a:effectLst/>
                          <a:latin typeface="+mj-lt"/>
                          <a:ea typeface="+mn-ea"/>
                          <a:cs typeface="+mn-cs"/>
                        </a:rPr>
                        <a:t>SciVal (no access at Northwestern)</a:t>
                      </a:r>
                      <a:endParaRPr lang="en-US" sz="1600" u="none" strike="noStrike" kern="1200" dirty="0">
                        <a:solidFill>
                          <a:schemeClr val="dk1"/>
                        </a:solidFill>
                        <a:effectLst/>
                        <a:latin typeface="+mj-lt"/>
                        <a:ea typeface="+mn-ea"/>
                        <a:cs typeface="+mn-cs"/>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53091500"/>
                  </a:ext>
                </a:extLst>
              </a:tr>
              <a:tr h="942365">
                <a:tc>
                  <a:txBody>
                    <a:bodyPr/>
                    <a:lstStyle/>
                    <a:p>
                      <a:pPr algn="ctr" fontAlgn="ctr"/>
                      <a:endParaRPr lang="en-US" sz="1600" b="0" i="0" u="none" strike="noStrike" dirty="0">
                        <a:solidFill>
                          <a:srgbClr val="000000"/>
                        </a:solidFill>
                        <a:effectLst/>
                        <a:latin typeface="+mj-lt"/>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b="1" u="none" strike="noStrike" dirty="0" smtClean="0">
                          <a:effectLst/>
                          <a:latin typeface="+mj-lt"/>
                        </a:rPr>
                        <a:t>79M records </a:t>
                      </a:r>
                      <a:r>
                        <a:rPr lang="en-US" sz="1200" u="none" strike="noStrike" dirty="0" smtClean="0">
                          <a:effectLst/>
                          <a:latin typeface="+mj-lt"/>
                        </a:rPr>
                        <a:t>[119K books, </a:t>
                      </a:r>
                    </a:p>
                    <a:p>
                      <a:pPr algn="ctr" fontAlgn="ctr"/>
                      <a:r>
                        <a:rPr lang="en-US" sz="1200" u="none" strike="noStrike" dirty="0" smtClean="0">
                          <a:effectLst/>
                          <a:latin typeface="+mj-lt"/>
                        </a:rPr>
                        <a:t>220K conferences, 10M datasets, 46M</a:t>
                      </a:r>
                      <a:r>
                        <a:rPr lang="en-US" sz="1200" u="none" strike="noStrike" baseline="0" dirty="0" smtClean="0">
                          <a:effectLst/>
                          <a:latin typeface="+mj-lt"/>
                        </a:rPr>
                        <a:t> patents, 34,586 journals] </a:t>
                      </a:r>
                      <a:endParaRPr lang="en-US" sz="1200" b="0" i="0" u="none" strike="noStrike" dirty="0">
                        <a:solidFill>
                          <a:srgbClr val="000000"/>
                        </a:solidFill>
                        <a:effectLst/>
                        <a:latin typeface="+mj-lt"/>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dirty="0" smtClean="0">
                          <a:solidFill>
                            <a:schemeClr val="dk1"/>
                          </a:solidFill>
                          <a:effectLst/>
                          <a:latin typeface="+mj-lt"/>
                        </a:rPr>
                        <a:t>Limited free version;</a:t>
                      </a:r>
                      <a:r>
                        <a:rPr lang="en-US" sz="1500" b="0" i="0" u="none" strike="noStrike" baseline="0" dirty="0" smtClean="0">
                          <a:solidFill>
                            <a:schemeClr val="dk1"/>
                          </a:solidFill>
                          <a:effectLst/>
                          <a:latin typeface="+mj-lt"/>
                        </a:rPr>
                        <a:t> Galter Library full version</a:t>
                      </a:r>
                      <a:endParaRPr lang="en-US" sz="1500" b="0" i="0" u="none" strike="noStrike" dirty="0">
                        <a:solidFill>
                          <a:srgbClr val="000000"/>
                        </a:solidFill>
                        <a:effectLst/>
                        <a:latin typeface="+mj-lt"/>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0" i="0" u="none" strike="noStrike" baseline="0" dirty="0" smtClean="0">
                          <a:solidFill>
                            <a:schemeClr val="dk1"/>
                          </a:solidFill>
                          <a:effectLst/>
                          <a:latin typeface="+mj-lt"/>
                        </a:rPr>
                        <a:t>Web of Science</a:t>
                      </a:r>
                      <a:endParaRPr lang="en-US" sz="1600" b="0" i="0" u="none" strike="noStrike" dirty="0">
                        <a:solidFill>
                          <a:srgbClr val="000000"/>
                        </a:solidFill>
                        <a:effectLst/>
                        <a:latin typeface="+mj-lt"/>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u="none" strike="noStrike" kern="1200" dirty="0" smtClean="0">
                          <a:solidFill>
                            <a:schemeClr val="dk1"/>
                          </a:solidFill>
                          <a:effectLst/>
                          <a:latin typeface="+mj-lt"/>
                          <a:ea typeface="+mn-ea"/>
                          <a:cs typeface="+mn-cs"/>
                        </a:rPr>
                        <a:t>InCites (limited Galter Library access)</a:t>
                      </a:r>
                      <a:endParaRPr lang="en-US" sz="1600" u="none" strike="noStrike" kern="1200" dirty="0">
                        <a:solidFill>
                          <a:schemeClr val="dk1"/>
                        </a:solidFill>
                        <a:effectLst/>
                        <a:latin typeface="+mj-lt"/>
                        <a:ea typeface="+mn-ea"/>
                        <a:cs typeface="+mn-cs"/>
                      </a:endParaRPr>
                    </a:p>
                  </a:txBody>
                  <a:tcPr marL="6294" marR="6294" marT="62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07354466"/>
                  </a:ext>
                </a:extLst>
              </a:tr>
            </a:tbl>
          </a:graphicData>
        </a:graphic>
      </p:graphicFrame>
      <p:pic>
        <p:nvPicPr>
          <p:cNvPr id="20" name="Picture 19"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259" y="1447790"/>
            <a:ext cx="1471861" cy="261865"/>
          </a:xfrm>
          <a:prstGeom prst="rect">
            <a:avLst/>
          </a:prstGeom>
        </p:spPr>
      </p:pic>
      <p:pic>
        <p:nvPicPr>
          <p:cNvPr id="21" name="Picture 20"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6157" y="2072863"/>
            <a:ext cx="1487962" cy="457448"/>
          </a:xfrm>
          <a:prstGeom prst="rect">
            <a:avLst/>
          </a:prstGeom>
        </p:spPr>
      </p:pic>
      <p:pic>
        <p:nvPicPr>
          <p:cNvPr id="23" name="Picture 22"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5778" y="3148342"/>
            <a:ext cx="884769" cy="315273"/>
          </a:xfrm>
          <a:prstGeom prst="rect">
            <a:avLst/>
          </a:prstGeom>
        </p:spPr>
      </p:pic>
      <p:pic>
        <p:nvPicPr>
          <p:cNvPr id="24" name="Picture 23" descr="Screen Clippi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2208" y="4110335"/>
            <a:ext cx="1531911" cy="251914"/>
          </a:xfrm>
          <a:prstGeom prst="rect">
            <a:avLst/>
          </a:prstGeom>
        </p:spPr>
      </p:pic>
      <p:sp>
        <p:nvSpPr>
          <p:cNvPr id="6" name="TextBox 5"/>
          <p:cNvSpPr txBox="1"/>
          <p:nvPr/>
        </p:nvSpPr>
        <p:spPr>
          <a:xfrm>
            <a:off x="930920" y="1667720"/>
            <a:ext cx="1509935" cy="276999"/>
          </a:xfrm>
          <a:prstGeom prst="rect">
            <a:avLst/>
          </a:prstGeom>
          <a:noFill/>
        </p:spPr>
        <p:txBody>
          <a:bodyPr wrap="square" rtlCol="0">
            <a:spAutoFit/>
          </a:bodyPr>
          <a:lstStyle/>
          <a:p>
            <a:r>
              <a:rPr lang="en-US" sz="1200" dirty="0"/>
              <a:t>b</a:t>
            </a:r>
            <a:r>
              <a:rPr lang="en-US" sz="1200" dirty="0" smtClean="0"/>
              <a:t>y Google</a:t>
            </a:r>
            <a:endParaRPr lang="en-US" sz="1200" dirty="0"/>
          </a:p>
        </p:txBody>
      </p:sp>
      <p:sp>
        <p:nvSpPr>
          <p:cNvPr id="12" name="TextBox 11"/>
          <p:cNvSpPr txBox="1"/>
          <p:nvPr/>
        </p:nvSpPr>
        <p:spPr>
          <a:xfrm>
            <a:off x="448802" y="2505874"/>
            <a:ext cx="1698496" cy="461665"/>
          </a:xfrm>
          <a:prstGeom prst="rect">
            <a:avLst/>
          </a:prstGeom>
          <a:noFill/>
        </p:spPr>
        <p:txBody>
          <a:bodyPr wrap="square" rtlCol="0">
            <a:spAutoFit/>
          </a:bodyPr>
          <a:lstStyle/>
          <a:p>
            <a:pPr algn="ctr"/>
            <a:r>
              <a:rPr lang="en-US" sz="1200" dirty="0"/>
              <a:t>b</a:t>
            </a:r>
            <a:r>
              <a:rPr lang="en-US" sz="1200" dirty="0" smtClean="0"/>
              <a:t>y US National Library of Medicine</a:t>
            </a:r>
            <a:endParaRPr lang="en-US" sz="1200" dirty="0"/>
          </a:p>
        </p:txBody>
      </p:sp>
      <p:sp>
        <p:nvSpPr>
          <p:cNvPr id="13" name="TextBox 12"/>
          <p:cNvSpPr txBox="1"/>
          <p:nvPr/>
        </p:nvSpPr>
        <p:spPr>
          <a:xfrm>
            <a:off x="816762" y="3404362"/>
            <a:ext cx="1509935" cy="276999"/>
          </a:xfrm>
          <a:prstGeom prst="rect">
            <a:avLst/>
          </a:prstGeom>
          <a:noFill/>
        </p:spPr>
        <p:txBody>
          <a:bodyPr wrap="square" rtlCol="0">
            <a:spAutoFit/>
          </a:bodyPr>
          <a:lstStyle/>
          <a:p>
            <a:r>
              <a:rPr lang="en-US" sz="1200" dirty="0"/>
              <a:t>b</a:t>
            </a:r>
            <a:r>
              <a:rPr lang="en-US" sz="1200" dirty="0" smtClean="0"/>
              <a:t>y Elsevier</a:t>
            </a:r>
            <a:endParaRPr lang="en-US" sz="1200" dirty="0"/>
          </a:p>
        </p:txBody>
      </p:sp>
      <p:sp>
        <p:nvSpPr>
          <p:cNvPr id="14" name="TextBox 13"/>
          <p:cNvSpPr txBox="1"/>
          <p:nvPr/>
        </p:nvSpPr>
        <p:spPr>
          <a:xfrm>
            <a:off x="515168" y="4297358"/>
            <a:ext cx="1509935" cy="276999"/>
          </a:xfrm>
          <a:prstGeom prst="rect">
            <a:avLst/>
          </a:prstGeom>
          <a:noFill/>
        </p:spPr>
        <p:txBody>
          <a:bodyPr wrap="square" rtlCol="0">
            <a:spAutoFit/>
          </a:bodyPr>
          <a:lstStyle/>
          <a:p>
            <a:r>
              <a:rPr lang="en-US" sz="1200" dirty="0"/>
              <a:t>b</a:t>
            </a:r>
            <a:r>
              <a:rPr lang="en-US" sz="1200" dirty="0" smtClean="0"/>
              <a:t>y Clarivate Analytics</a:t>
            </a:r>
            <a:endParaRPr lang="en-US" sz="1200" dirty="0"/>
          </a:p>
        </p:txBody>
      </p:sp>
      <p:sp>
        <p:nvSpPr>
          <p:cNvPr id="8" name="TextBox 7"/>
          <p:cNvSpPr txBox="1"/>
          <p:nvPr/>
        </p:nvSpPr>
        <p:spPr>
          <a:xfrm>
            <a:off x="6773662" y="4792685"/>
            <a:ext cx="1606858" cy="276999"/>
          </a:xfrm>
          <a:prstGeom prst="rect">
            <a:avLst/>
          </a:prstGeom>
          <a:noFill/>
        </p:spPr>
        <p:txBody>
          <a:bodyPr wrap="square" rtlCol="0">
            <a:spAutoFit/>
          </a:bodyPr>
          <a:lstStyle/>
          <a:p>
            <a:r>
              <a:rPr lang="en-US" sz="1200" dirty="0" smtClean="0"/>
              <a:t>Last updated 03/2021</a:t>
            </a:r>
            <a:endParaRPr lang="en-US" sz="1200" dirty="0"/>
          </a:p>
        </p:txBody>
      </p:sp>
    </p:spTree>
    <p:extLst>
      <p:ext uri="{BB962C8B-B14F-4D97-AF65-F5344CB8AC3E}">
        <p14:creationId xmlns:p14="http://schemas.microsoft.com/office/powerpoint/2010/main" val="21058242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fld id="{0D558541-60C9-42A2-8392-FF12533A6B7A}" type="slidenum">
              <a:rPr lang="en-US" smtClean="0"/>
              <a:pPr/>
              <a:t>11</a:t>
            </a:fld>
            <a:endParaRPr lang="en-US" dirty="0"/>
          </a:p>
        </p:txBody>
      </p:sp>
      <p:sp>
        <p:nvSpPr>
          <p:cNvPr id="5" name="Title 1"/>
          <p:cNvSpPr txBox="1">
            <a:spLocks/>
          </p:cNvSpPr>
          <p:nvPr/>
        </p:nvSpPr>
        <p:spPr>
          <a:xfrm>
            <a:off x="1414019" y="322145"/>
            <a:ext cx="7144254" cy="507588"/>
          </a:xfrm>
          <a:prstGeom prst="rect">
            <a:avLst/>
          </a:prstGeom>
        </p:spPr>
        <p:txBody>
          <a:bodyPr/>
          <a:lst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a:lstStyle>
          <a:p>
            <a:r>
              <a:rPr lang="en-US" dirty="0" smtClean="0"/>
              <a:t>A Quick </a:t>
            </a:r>
            <a:r>
              <a:rPr lang="en-US" dirty="0"/>
              <a:t>N</a:t>
            </a:r>
            <a:r>
              <a:rPr lang="en-US" dirty="0" smtClean="0"/>
              <a:t>ote:  Databases</a:t>
            </a:r>
            <a:endParaRPr lang="en-US" dirty="0"/>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15804"/>
          <a:stretch/>
        </p:blipFill>
        <p:spPr>
          <a:xfrm>
            <a:off x="534209" y="216817"/>
            <a:ext cx="895706" cy="754144"/>
          </a:xfrm>
          <a:prstGeom prst="rect">
            <a:avLst/>
          </a:prstGeom>
        </p:spPr>
      </p:pic>
      <p:pic>
        <p:nvPicPr>
          <p:cNvPr id="3" name="Picture 2"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8296" y="1126048"/>
            <a:ext cx="2607518" cy="549566"/>
          </a:xfrm>
          <a:prstGeom prst="rect">
            <a:avLst/>
          </a:prstGeom>
        </p:spPr>
      </p:pic>
      <p:pic>
        <p:nvPicPr>
          <p:cNvPr id="6" name="Picture 5"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1200" y="2921631"/>
            <a:ext cx="2958286" cy="426304"/>
          </a:xfrm>
          <a:prstGeom prst="rect">
            <a:avLst/>
          </a:prstGeom>
        </p:spPr>
      </p:pic>
      <p:sp>
        <p:nvSpPr>
          <p:cNvPr id="7" name="TextBox 6"/>
          <p:cNvSpPr txBox="1"/>
          <p:nvPr/>
        </p:nvSpPr>
        <p:spPr>
          <a:xfrm>
            <a:off x="428192" y="1550130"/>
            <a:ext cx="8424261" cy="1077218"/>
          </a:xfrm>
          <a:prstGeom prst="rect">
            <a:avLst/>
          </a:prstGeom>
          <a:noFill/>
        </p:spPr>
        <p:txBody>
          <a:bodyPr wrap="square" rtlCol="0">
            <a:spAutoFit/>
          </a:bodyPr>
          <a:lstStyle/>
          <a:p>
            <a:r>
              <a:rPr lang="en-US" sz="1600" dirty="0" smtClean="0"/>
              <a:t>A linked research information dataset that connects grants, publications, datasets and clinical trials to patents and policy documents</a:t>
            </a:r>
            <a:r>
              <a:rPr lang="en-US" sz="1600" dirty="0"/>
              <a:t>. Dimensions indexes data from a myriad of sources so that you can track and understand the complete research cycle. </a:t>
            </a:r>
            <a:r>
              <a:rPr lang="en-US" sz="1600" dirty="0" smtClean="0"/>
              <a:t>The platform includes a free version as well as subscriptions for analytics and cloud services.</a:t>
            </a:r>
            <a:endParaRPr lang="en-US" sz="1600" dirty="0"/>
          </a:p>
        </p:txBody>
      </p:sp>
      <p:sp>
        <p:nvSpPr>
          <p:cNvPr id="14" name="TextBox 13"/>
          <p:cNvSpPr txBox="1"/>
          <p:nvPr/>
        </p:nvSpPr>
        <p:spPr>
          <a:xfrm>
            <a:off x="428192" y="3347935"/>
            <a:ext cx="8424261" cy="1323439"/>
          </a:xfrm>
          <a:prstGeom prst="rect">
            <a:avLst/>
          </a:prstGeom>
          <a:noFill/>
        </p:spPr>
        <p:txBody>
          <a:bodyPr wrap="square" rtlCol="0">
            <a:spAutoFit/>
          </a:bodyPr>
          <a:lstStyle/>
          <a:p>
            <a:r>
              <a:rPr lang="en-US" sz="1600" dirty="0" smtClean="0"/>
              <a:t>Microsoft Academic (MA) </a:t>
            </a:r>
            <a:r>
              <a:rPr lang="en-US" sz="1600" dirty="0"/>
              <a:t>uses machine readers powered by artificial intelligence (AI) to scan and extract knowledge from all scholarly publications discovered and indexed by Bing. Bing indexes data from a variety of sources ranging from publisher sites to individual authors' personal homepages. MA's AI agent then cleans and organizes these data into a graph database we call the Microsoft Academic Graph (MAG).</a:t>
            </a:r>
          </a:p>
        </p:txBody>
      </p:sp>
      <p:cxnSp>
        <p:nvCxnSpPr>
          <p:cNvPr id="11" name="Straight Connector 10"/>
          <p:cNvCxnSpPr/>
          <p:nvPr/>
        </p:nvCxnSpPr>
        <p:spPr>
          <a:xfrm>
            <a:off x="428192" y="2720112"/>
            <a:ext cx="8424261" cy="0"/>
          </a:xfrm>
          <a:prstGeom prst="line">
            <a:avLst/>
          </a:prstGeom>
          <a:ln w="3175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49342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to Scopus, Web of Science and PubMed</a:t>
            </a:r>
            <a:endParaRPr lang="en-US" dirty="0"/>
          </a:p>
        </p:txBody>
      </p:sp>
      <p:sp>
        <p:nvSpPr>
          <p:cNvPr id="5" name="Slide Number Placeholder 4"/>
          <p:cNvSpPr>
            <a:spLocks noGrp="1"/>
          </p:cNvSpPr>
          <p:nvPr>
            <p:ph type="sldNum" sz="quarter" idx="16"/>
          </p:nvPr>
        </p:nvSpPr>
        <p:spPr/>
        <p:txBody>
          <a:bodyPr/>
          <a:lstStyle/>
          <a:p>
            <a:fld id="{0D558541-60C9-42A2-8392-FF12533A6B7A}" type="slidenum">
              <a:rPr lang="en-US" smtClean="0"/>
              <a:pPr/>
              <a:t>12</a:t>
            </a:fld>
            <a:endParaRPr lang="en-US" dirty="0"/>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264" y="1109179"/>
            <a:ext cx="4665529" cy="3153001"/>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sp>
        <p:nvSpPr>
          <p:cNvPr id="7" name="Donut 6"/>
          <p:cNvSpPr/>
          <p:nvPr/>
        </p:nvSpPr>
        <p:spPr>
          <a:xfrm>
            <a:off x="4262699" y="1300181"/>
            <a:ext cx="822252" cy="609600"/>
          </a:xfrm>
          <a:prstGeom prst="donut">
            <a:avLst>
              <a:gd name="adj" fmla="val 12341"/>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pic>
        <p:nvPicPr>
          <p:cNvPr id="8" name="Picture 7"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6739" y="2420546"/>
            <a:ext cx="6987807" cy="1890734"/>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sp>
        <p:nvSpPr>
          <p:cNvPr id="9" name="Down Arrow 8"/>
          <p:cNvSpPr/>
          <p:nvPr/>
        </p:nvSpPr>
        <p:spPr>
          <a:xfrm>
            <a:off x="8121361" y="2134517"/>
            <a:ext cx="683672" cy="992372"/>
          </a:xfrm>
          <a:prstGeom prst="downArrow">
            <a:avLst>
              <a:gd name="adj1" fmla="val 32554"/>
              <a:gd name="adj2" fmla="val 50969"/>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ight Arrow 10"/>
          <p:cNvSpPr/>
          <p:nvPr/>
        </p:nvSpPr>
        <p:spPr>
          <a:xfrm>
            <a:off x="5506278" y="3481744"/>
            <a:ext cx="843918" cy="510362"/>
          </a:xfrm>
          <a:prstGeom prst="rightArrow">
            <a:avLst>
              <a:gd name="adj1" fmla="val 31823"/>
              <a:gd name="adj2"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5280990" y="1282460"/>
            <a:ext cx="3524043" cy="923330"/>
          </a:xfrm>
          <a:prstGeom prst="rect">
            <a:avLst/>
          </a:prstGeom>
          <a:noFill/>
        </p:spPr>
        <p:txBody>
          <a:bodyPr wrap="square" rtlCol="0">
            <a:spAutoFit/>
          </a:bodyPr>
          <a:lstStyle/>
          <a:p>
            <a:r>
              <a:rPr lang="en-US" dirty="0" smtClean="0"/>
              <a:t>Galter Health Sciences </a:t>
            </a:r>
          </a:p>
          <a:p>
            <a:r>
              <a:rPr lang="en-US" dirty="0" smtClean="0"/>
              <a:t>Library &amp; Learning Center:</a:t>
            </a:r>
          </a:p>
          <a:p>
            <a:r>
              <a:rPr lang="en-US" b="1" dirty="0" smtClean="0"/>
              <a:t>www.galter.northwestern.edu</a:t>
            </a:r>
            <a:endParaRPr lang="en-US" b="1" dirty="0"/>
          </a:p>
        </p:txBody>
      </p:sp>
      <p:sp>
        <p:nvSpPr>
          <p:cNvPr id="13" name="Right Arrow 12"/>
          <p:cNvSpPr/>
          <p:nvPr/>
        </p:nvSpPr>
        <p:spPr>
          <a:xfrm rot="10800000">
            <a:off x="7043011" y="3863646"/>
            <a:ext cx="843918" cy="510362"/>
          </a:xfrm>
          <a:prstGeom prst="rightArrow">
            <a:avLst>
              <a:gd name="adj1" fmla="val 31823"/>
              <a:gd name="adj2"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p:cNvSpPr txBox="1"/>
          <p:nvPr/>
        </p:nvSpPr>
        <p:spPr>
          <a:xfrm>
            <a:off x="3724711" y="4496499"/>
            <a:ext cx="4396650" cy="461665"/>
          </a:xfrm>
          <a:prstGeom prst="rect">
            <a:avLst/>
          </a:prstGeom>
          <a:noFill/>
        </p:spPr>
        <p:txBody>
          <a:bodyPr wrap="square" rtlCol="0">
            <a:spAutoFit/>
          </a:bodyPr>
          <a:lstStyle/>
          <a:p>
            <a:r>
              <a:rPr lang="en-US" sz="1200" dirty="0" smtClean="0"/>
              <a:t>To learn more about accessing resources at Galter Library visit the </a:t>
            </a:r>
            <a:r>
              <a:rPr lang="en-US" sz="1200" dirty="0" smtClean="0">
                <a:hlinkClick r:id="rId5"/>
              </a:rPr>
              <a:t>Online Resource Access </a:t>
            </a:r>
            <a:r>
              <a:rPr lang="en-US" sz="1200" dirty="0" smtClean="0"/>
              <a:t> page on the Library Services FAQs libguide.</a:t>
            </a:r>
            <a:endParaRPr lang="en-US" sz="1200" dirty="0"/>
          </a:p>
        </p:txBody>
      </p:sp>
      <p:sp>
        <p:nvSpPr>
          <p:cNvPr id="14" name="Right Arrow 13"/>
          <p:cNvSpPr/>
          <p:nvPr/>
        </p:nvSpPr>
        <p:spPr>
          <a:xfrm>
            <a:off x="3302752" y="3845890"/>
            <a:ext cx="843918" cy="510362"/>
          </a:xfrm>
          <a:prstGeom prst="rightArrow">
            <a:avLst>
              <a:gd name="adj1" fmla="val 31823"/>
              <a:gd name="adj2"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380128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Scopus and Web of Science Home Pages</a:t>
            </a:r>
            <a:endParaRPr lang="en-US" dirty="0"/>
          </a:p>
        </p:txBody>
      </p:sp>
      <p:sp>
        <p:nvSpPr>
          <p:cNvPr id="5" name="Slide Number Placeholder 4"/>
          <p:cNvSpPr>
            <a:spLocks noGrp="1"/>
          </p:cNvSpPr>
          <p:nvPr>
            <p:ph type="sldNum" sz="quarter" idx="16"/>
          </p:nvPr>
        </p:nvSpPr>
        <p:spPr/>
        <p:txBody>
          <a:bodyPr/>
          <a:lstStyle/>
          <a:p>
            <a:fld id="{0D558541-60C9-42A2-8392-FF12533A6B7A}" type="slidenum">
              <a:rPr lang="en-US" smtClean="0"/>
              <a:pPr/>
              <a:t>13</a:t>
            </a:fld>
            <a:endParaRPr lang="en-US" dirty="0"/>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888" y="974720"/>
            <a:ext cx="4072420" cy="2562378"/>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5332" y="1881574"/>
            <a:ext cx="4310643" cy="2654984"/>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269825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PubMed and iCite</a:t>
            </a:r>
            <a:endParaRPr lang="en-US" dirty="0"/>
          </a:p>
        </p:txBody>
      </p:sp>
      <p:sp>
        <p:nvSpPr>
          <p:cNvPr id="5" name="Slide Number Placeholder 4"/>
          <p:cNvSpPr>
            <a:spLocks noGrp="1"/>
          </p:cNvSpPr>
          <p:nvPr>
            <p:ph type="sldNum" sz="quarter" idx="16"/>
          </p:nvPr>
        </p:nvSpPr>
        <p:spPr/>
        <p:txBody>
          <a:bodyPr/>
          <a:lstStyle/>
          <a:p>
            <a:fld id="{0D558541-60C9-42A2-8392-FF12533A6B7A}" type="slidenum">
              <a:rPr lang="en-US" smtClean="0"/>
              <a:pPr/>
              <a:t>14</a:t>
            </a:fld>
            <a:endParaRPr lang="en-US" dirty="0"/>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446" y="1005764"/>
            <a:ext cx="4251948" cy="2843222"/>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3863" y="1624852"/>
            <a:ext cx="4051159" cy="2967805"/>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5062575" y="939905"/>
            <a:ext cx="3870251" cy="369332"/>
          </a:xfrm>
          <a:prstGeom prst="rect">
            <a:avLst/>
          </a:prstGeom>
          <a:noFill/>
        </p:spPr>
        <p:txBody>
          <a:bodyPr wrap="square" rtlCol="0">
            <a:spAutoFit/>
          </a:bodyPr>
          <a:lstStyle/>
          <a:p>
            <a:r>
              <a:rPr lang="en-US" dirty="0"/>
              <a:t>https://pubmed.ncbi.nlm.nih.gov/</a:t>
            </a:r>
          </a:p>
        </p:txBody>
      </p:sp>
      <p:sp>
        <p:nvSpPr>
          <p:cNvPr id="9" name="Left Arrow 8"/>
          <p:cNvSpPr/>
          <p:nvPr/>
        </p:nvSpPr>
        <p:spPr>
          <a:xfrm>
            <a:off x="4688689" y="1001374"/>
            <a:ext cx="373886" cy="246395"/>
          </a:xfrm>
          <a:prstGeom prst="leftArrow">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Box 9"/>
          <p:cNvSpPr txBox="1"/>
          <p:nvPr/>
        </p:nvSpPr>
        <p:spPr>
          <a:xfrm>
            <a:off x="1070327" y="4210486"/>
            <a:ext cx="3161414" cy="369332"/>
          </a:xfrm>
          <a:prstGeom prst="rect">
            <a:avLst/>
          </a:prstGeom>
          <a:noFill/>
        </p:spPr>
        <p:txBody>
          <a:bodyPr wrap="square" rtlCol="0">
            <a:spAutoFit/>
          </a:bodyPr>
          <a:lstStyle/>
          <a:p>
            <a:r>
              <a:rPr lang="en-US" dirty="0"/>
              <a:t>https://icite.od.nih.gov/analysis</a:t>
            </a:r>
          </a:p>
        </p:txBody>
      </p:sp>
      <p:sp>
        <p:nvSpPr>
          <p:cNvPr id="11" name="Right Arrow 10"/>
          <p:cNvSpPr/>
          <p:nvPr/>
        </p:nvSpPr>
        <p:spPr>
          <a:xfrm>
            <a:off x="4207848" y="4256929"/>
            <a:ext cx="411139" cy="276446"/>
          </a:xfrm>
          <a:prstGeom prst="rightArrow">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268953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GoogleScholar and Publish or Perish</a:t>
            </a:r>
            <a:endParaRPr lang="en-US" dirty="0"/>
          </a:p>
        </p:txBody>
      </p:sp>
      <p:sp>
        <p:nvSpPr>
          <p:cNvPr id="5" name="Slide Number Placeholder 4"/>
          <p:cNvSpPr>
            <a:spLocks noGrp="1"/>
          </p:cNvSpPr>
          <p:nvPr>
            <p:ph type="sldNum" sz="quarter" idx="16"/>
          </p:nvPr>
        </p:nvSpPr>
        <p:spPr/>
        <p:txBody>
          <a:bodyPr/>
          <a:lstStyle/>
          <a:p>
            <a:fld id="{0D558541-60C9-42A2-8392-FF12533A6B7A}" type="slidenum">
              <a:rPr lang="en-US" smtClean="0"/>
              <a:pPr/>
              <a:t>15</a:t>
            </a:fld>
            <a:endParaRPr lang="en-US" dirty="0"/>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60" y="999465"/>
            <a:ext cx="4095396" cy="2410048"/>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8" name="Picture 7"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7684" y="1624067"/>
            <a:ext cx="3643423" cy="3082421"/>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sp>
        <p:nvSpPr>
          <p:cNvPr id="9" name="TextBox 8"/>
          <p:cNvSpPr txBox="1"/>
          <p:nvPr/>
        </p:nvSpPr>
        <p:spPr>
          <a:xfrm>
            <a:off x="4983124" y="979929"/>
            <a:ext cx="3768656" cy="369332"/>
          </a:xfrm>
          <a:prstGeom prst="rect">
            <a:avLst/>
          </a:prstGeom>
          <a:noFill/>
        </p:spPr>
        <p:txBody>
          <a:bodyPr wrap="square" rtlCol="0">
            <a:spAutoFit/>
          </a:bodyPr>
          <a:lstStyle/>
          <a:p>
            <a:r>
              <a:rPr lang="en-US" dirty="0"/>
              <a:t>https://scholar.google.com/</a:t>
            </a:r>
          </a:p>
        </p:txBody>
      </p:sp>
      <p:sp>
        <p:nvSpPr>
          <p:cNvPr id="10" name="TextBox 9"/>
          <p:cNvSpPr txBox="1"/>
          <p:nvPr/>
        </p:nvSpPr>
        <p:spPr>
          <a:xfrm>
            <a:off x="347331" y="4316819"/>
            <a:ext cx="4543646" cy="338554"/>
          </a:xfrm>
          <a:prstGeom prst="rect">
            <a:avLst/>
          </a:prstGeom>
          <a:noFill/>
        </p:spPr>
        <p:txBody>
          <a:bodyPr wrap="square" rtlCol="0">
            <a:spAutoFit/>
          </a:bodyPr>
          <a:lstStyle/>
          <a:p>
            <a:r>
              <a:rPr lang="en-US" sz="1600" dirty="0"/>
              <a:t>https://</a:t>
            </a:r>
            <a:r>
              <a:rPr lang="en-US" sz="1600" dirty="0" smtClean="0"/>
              <a:t>harzing.com/resources/publish-or-perish </a:t>
            </a:r>
            <a:endParaRPr lang="en-US" sz="1600" dirty="0"/>
          </a:p>
        </p:txBody>
      </p:sp>
      <p:sp>
        <p:nvSpPr>
          <p:cNvPr id="11" name="Right Arrow 10"/>
          <p:cNvSpPr/>
          <p:nvPr/>
        </p:nvSpPr>
        <p:spPr>
          <a:xfrm>
            <a:off x="4501116" y="4343485"/>
            <a:ext cx="389861" cy="329186"/>
          </a:xfrm>
          <a:prstGeom prst="rightArrow">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Left Arrow 11"/>
          <p:cNvSpPr/>
          <p:nvPr/>
        </p:nvSpPr>
        <p:spPr>
          <a:xfrm>
            <a:off x="4660337" y="1003120"/>
            <a:ext cx="358232" cy="316880"/>
          </a:xfrm>
          <a:prstGeom prst="leftArrow">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401893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Altmetric Bookmarklet</a:t>
            </a:r>
            <a:endParaRPr lang="en-US" dirty="0"/>
          </a:p>
        </p:txBody>
      </p:sp>
      <p:sp>
        <p:nvSpPr>
          <p:cNvPr id="5" name="Slide Number Placeholder 4"/>
          <p:cNvSpPr>
            <a:spLocks noGrp="1"/>
          </p:cNvSpPr>
          <p:nvPr>
            <p:ph type="sldNum" sz="quarter" idx="16"/>
          </p:nvPr>
        </p:nvSpPr>
        <p:spPr/>
        <p:txBody>
          <a:bodyPr/>
          <a:lstStyle/>
          <a:p>
            <a:fld id="{0D558541-60C9-42A2-8392-FF12533A6B7A}" type="slidenum">
              <a:rPr lang="en-US" smtClean="0"/>
              <a:pPr/>
              <a:t>16</a:t>
            </a:fld>
            <a:endParaRPr lang="en-US" dirty="0"/>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5856" y="952793"/>
            <a:ext cx="4553988" cy="37411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425303" y="1502541"/>
            <a:ext cx="3359888" cy="2585323"/>
          </a:xfrm>
          <a:prstGeom prst="rect">
            <a:avLst/>
          </a:prstGeom>
          <a:noFill/>
        </p:spPr>
        <p:txBody>
          <a:bodyPr wrap="square" rtlCol="0">
            <a:spAutoFit/>
          </a:bodyPr>
          <a:lstStyle/>
          <a:p>
            <a:r>
              <a:rPr lang="en-US" dirty="0" smtClean="0"/>
              <a:t>How to get there:</a:t>
            </a:r>
          </a:p>
          <a:p>
            <a:pPr marL="342900" indent="-342900">
              <a:buAutoNum type="arabicPeriod"/>
            </a:pPr>
            <a:r>
              <a:rPr lang="en-US" dirty="0" smtClean="0"/>
              <a:t>Go to Altmetric.com</a:t>
            </a:r>
          </a:p>
          <a:p>
            <a:pPr marL="342900" indent="-342900">
              <a:buAutoNum type="arabicPeriod"/>
            </a:pPr>
            <a:r>
              <a:rPr lang="en-US" dirty="0" smtClean="0"/>
              <a:t>Click on “For Researchers”</a:t>
            </a:r>
          </a:p>
          <a:p>
            <a:pPr marL="342900" indent="-342900">
              <a:buAutoNum type="arabicPeriod"/>
            </a:pPr>
            <a:r>
              <a:rPr lang="en-US" dirty="0" smtClean="0"/>
              <a:t>Scroll down to section entitled “Tools for researchers”</a:t>
            </a:r>
          </a:p>
          <a:p>
            <a:pPr marL="342900" indent="-342900">
              <a:buAutoNum type="arabicPeriod"/>
            </a:pPr>
            <a:r>
              <a:rPr lang="en-US" dirty="0" smtClean="0"/>
              <a:t>Select “Altmetric Bookmarklet” </a:t>
            </a:r>
          </a:p>
          <a:p>
            <a:pPr marL="342900" indent="-342900">
              <a:buAutoNum type="arabicPeriod"/>
            </a:pPr>
            <a:r>
              <a:rPr lang="en-US" dirty="0" smtClean="0"/>
              <a:t>Follow the download instructions</a:t>
            </a:r>
            <a:endParaRPr lang="en-US" dirty="0"/>
          </a:p>
        </p:txBody>
      </p:sp>
    </p:spTree>
    <p:extLst>
      <p:ext uri="{BB962C8B-B14F-4D97-AF65-F5344CB8AC3E}">
        <p14:creationId xmlns:p14="http://schemas.microsoft.com/office/powerpoint/2010/main" val="12939616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6531" y="3499954"/>
            <a:ext cx="3501400" cy="484958"/>
          </a:xfrm>
        </p:spPr>
        <p:txBody>
          <a:bodyPr/>
          <a:lstStyle/>
          <a:p>
            <a:r>
              <a:rPr lang="en-US" dirty="0" smtClean="0"/>
              <a:t>Exploring Metrics</a:t>
            </a:r>
            <a:endParaRPr lang="en-US" dirty="0"/>
          </a:p>
        </p:txBody>
      </p:sp>
    </p:spTree>
    <p:extLst>
      <p:ext uri="{BB962C8B-B14F-4D97-AF65-F5344CB8AC3E}">
        <p14:creationId xmlns:p14="http://schemas.microsoft.com/office/powerpoint/2010/main" val="30723176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Author Level Metrics</a:t>
            </a:r>
            <a:endParaRPr lang="en-US" dirty="0"/>
          </a:p>
        </p:txBody>
      </p:sp>
      <p:sp>
        <p:nvSpPr>
          <p:cNvPr id="4" name="Text Placeholder 3"/>
          <p:cNvSpPr>
            <a:spLocks noGrp="1"/>
          </p:cNvSpPr>
          <p:nvPr>
            <p:ph type="body" sz="quarter" idx="13"/>
          </p:nvPr>
        </p:nvSpPr>
        <p:spPr>
          <a:xfrm>
            <a:off x="522347" y="920780"/>
            <a:ext cx="8216538" cy="457200"/>
          </a:xfrm>
        </p:spPr>
        <p:txBody>
          <a:bodyPr/>
          <a:lstStyle/>
          <a:p>
            <a:r>
              <a:rPr lang="en-US" sz="1900" b="1" dirty="0" smtClean="0"/>
              <a:t>Author level </a:t>
            </a:r>
            <a:r>
              <a:rPr lang="en-US" sz="1900" b="1" dirty="0"/>
              <a:t>metrics help track an individual researcher's impact in an academic discipline.</a:t>
            </a:r>
          </a:p>
        </p:txBody>
      </p:sp>
      <p:sp>
        <p:nvSpPr>
          <p:cNvPr id="6" name="Slide Number Placeholder 5"/>
          <p:cNvSpPr>
            <a:spLocks noGrp="1"/>
          </p:cNvSpPr>
          <p:nvPr>
            <p:ph type="sldNum" sz="quarter" idx="16"/>
          </p:nvPr>
        </p:nvSpPr>
        <p:spPr/>
        <p:txBody>
          <a:bodyPr/>
          <a:lstStyle/>
          <a:p>
            <a:fld id="{0D558541-60C9-42A2-8392-FF12533A6B7A}" type="slidenum">
              <a:rPr lang="en-US" smtClean="0"/>
              <a:pPr/>
              <a:t>18</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271685858"/>
              </p:ext>
            </p:extLst>
          </p:nvPr>
        </p:nvGraphicFramePr>
        <p:xfrm>
          <a:off x="587495" y="1401878"/>
          <a:ext cx="8086243" cy="2999323"/>
        </p:xfrm>
        <a:graphic>
          <a:graphicData uri="http://schemas.openxmlformats.org/drawingml/2006/table">
            <a:tbl>
              <a:tblPr/>
              <a:tblGrid>
                <a:gridCol w="2169057">
                  <a:extLst>
                    <a:ext uri="{9D8B030D-6E8A-4147-A177-3AD203B41FA5}">
                      <a16:colId xmlns:a16="http://schemas.microsoft.com/office/drawing/2014/main" val="2252172225"/>
                    </a:ext>
                  </a:extLst>
                </a:gridCol>
                <a:gridCol w="2984622">
                  <a:extLst>
                    <a:ext uri="{9D8B030D-6E8A-4147-A177-3AD203B41FA5}">
                      <a16:colId xmlns:a16="http://schemas.microsoft.com/office/drawing/2014/main" val="1521845406"/>
                    </a:ext>
                  </a:extLst>
                </a:gridCol>
                <a:gridCol w="2932564">
                  <a:extLst>
                    <a:ext uri="{9D8B030D-6E8A-4147-A177-3AD203B41FA5}">
                      <a16:colId xmlns:a16="http://schemas.microsoft.com/office/drawing/2014/main" val="697367937"/>
                    </a:ext>
                  </a:extLst>
                </a:gridCol>
              </a:tblGrid>
              <a:tr h="311818">
                <a:tc>
                  <a:txBody>
                    <a:bodyPr/>
                    <a:lstStyle/>
                    <a:p>
                      <a:pPr algn="ctr" fontAlgn="b"/>
                      <a:r>
                        <a:rPr lang="en-US" sz="1600" b="0" i="0" u="none" strike="noStrike" dirty="0">
                          <a:solidFill>
                            <a:srgbClr val="000000"/>
                          </a:solidFill>
                          <a:effectLst/>
                          <a:latin typeface="Calibri" panose="020F0502020204030204" pitchFamily="34" charset="0"/>
                        </a:rPr>
                        <a:t>Author Level </a:t>
                      </a:r>
                      <a:r>
                        <a:rPr lang="en-US" sz="1600" b="0" i="0" u="none" strike="noStrike" kern="1200" dirty="0" smtClean="0">
                          <a:solidFill>
                            <a:srgbClr val="000000"/>
                          </a:solidFill>
                          <a:effectLst/>
                          <a:latin typeface="Calibri" panose="020F0502020204030204" pitchFamily="34" charset="0"/>
                          <a:ea typeface="+mn-ea"/>
                          <a:cs typeface="+mn-cs"/>
                        </a:rPr>
                        <a:t>Metrics</a:t>
                      </a:r>
                      <a:endParaRPr lang="en-US" sz="1600" b="0" i="0" u="none" strike="noStrike" kern="1200" dirty="0">
                        <a:solidFill>
                          <a:srgbClr val="000000"/>
                        </a:solidFill>
                        <a:effectLst/>
                        <a:latin typeface="Calibri" panose="020F0502020204030204" pitchFamily="34" charset="0"/>
                        <a:ea typeface="+mn-ea"/>
                        <a:cs typeface="+mn-cs"/>
                      </a:endParaRP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r>
                        <a:rPr lang="en-US" sz="1600" b="0" i="0" u="none" strike="noStrike" dirty="0">
                          <a:solidFill>
                            <a:srgbClr val="000000"/>
                          </a:solidFill>
                          <a:effectLst/>
                          <a:latin typeface="Calibri" panose="020F0502020204030204" pitchFamily="34" charset="0"/>
                        </a:rPr>
                        <a:t>Article or Book Level </a:t>
                      </a:r>
                      <a:r>
                        <a:rPr lang="en-US" sz="1600" b="0" i="0" u="none" strike="noStrike" dirty="0" smtClean="0">
                          <a:solidFill>
                            <a:srgbClr val="000000"/>
                          </a:solidFill>
                          <a:effectLst/>
                          <a:latin typeface="Calibri" panose="020F0502020204030204" pitchFamily="34" charset="0"/>
                        </a:rPr>
                        <a:t>Metrics</a:t>
                      </a:r>
                      <a:endParaRPr lang="en-US" sz="1600" b="0" i="0" u="none" strike="noStrike" dirty="0">
                        <a:solidFill>
                          <a:srgbClr val="000000"/>
                        </a:solidFill>
                        <a:effectLst/>
                        <a:latin typeface="Calibri" panose="020F050202020403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r>
                        <a:rPr lang="en-US" sz="1600" b="0" i="0" u="none" strike="noStrike" dirty="0">
                          <a:solidFill>
                            <a:srgbClr val="000000"/>
                          </a:solidFill>
                          <a:effectLst/>
                          <a:latin typeface="Calibri" panose="020F0502020204030204" pitchFamily="34" charset="0"/>
                        </a:rPr>
                        <a:t>Journal Level </a:t>
                      </a:r>
                      <a:r>
                        <a:rPr lang="en-US" sz="1600" b="0" i="0" u="none" strike="noStrike" dirty="0" smtClean="0">
                          <a:solidFill>
                            <a:srgbClr val="000000"/>
                          </a:solidFill>
                          <a:effectLst/>
                          <a:latin typeface="Calibri" panose="020F0502020204030204" pitchFamily="34" charset="0"/>
                        </a:rPr>
                        <a:t>Metrics</a:t>
                      </a:r>
                      <a:endParaRPr lang="en-US" sz="1600" b="0" i="0" u="none" strike="noStrike" dirty="0">
                        <a:solidFill>
                          <a:srgbClr val="000000"/>
                        </a:solidFill>
                        <a:effectLst/>
                        <a:latin typeface="Calibri" panose="020F0502020204030204" pitchFamily="34" charset="0"/>
                      </a:endParaRP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4026027239"/>
                  </a:ext>
                </a:extLst>
              </a:tr>
              <a:tr h="311818">
                <a:tc>
                  <a:txBody>
                    <a:bodyPr/>
                    <a:lstStyle/>
                    <a:p>
                      <a:pPr algn="ctr" fontAlgn="ctr"/>
                      <a:r>
                        <a:rPr lang="en-US" sz="1600" b="0" i="0" u="none" strike="noStrike" dirty="0">
                          <a:solidFill>
                            <a:srgbClr val="000000"/>
                          </a:solidFill>
                          <a:effectLst/>
                          <a:latin typeface="Calibri" panose="020F0502020204030204" pitchFamily="34" charset="0"/>
                        </a:rPr>
                        <a:t>g-index</a:t>
                      </a: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Altmetrics </a:t>
                      </a:r>
                      <a:r>
                        <a:rPr lang="en-US" sz="1600" b="0" i="0" u="none" strike="noStrike" dirty="0" smtClean="0">
                          <a:solidFill>
                            <a:srgbClr val="000000"/>
                          </a:solidFill>
                          <a:effectLst/>
                          <a:latin typeface="Calibri" panose="020F0502020204030204" pitchFamily="34" charset="0"/>
                        </a:rPr>
                        <a:t>Attention Score</a:t>
                      </a:r>
                      <a:endParaRPr lang="en-US" sz="1600" b="0" i="0" u="none" strike="noStrike" dirty="0">
                        <a:solidFill>
                          <a:srgbClr val="000000"/>
                        </a:solidFill>
                        <a:effectLst/>
                        <a:latin typeface="Calibri" panose="020F050202020403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CiteScore</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2374107"/>
                  </a:ext>
                </a:extLst>
              </a:tr>
              <a:tr h="294613">
                <a:tc>
                  <a:txBody>
                    <a:bodyPr/>
                    <a:lstStyle/>
                    <a:p>
                      <a:pPr algn="ctr" fontAlgn="ctr"/>
                      <a:r>
                        <a:rPr lang="en-US" sz="1600" b="0" i="0" u="none" strike="noStrike" dirty="0">
                          <a:solidFill>
                            <a:srgbClr val="000000"/>
                          </a:solidFill>
                          <a:effectLst/>
                          <a:latin typeface="Calibri" panose="020F0502020204030204" pitchFamily="34" charset="0"/>
                        </a:rPr>
                        <a:t>h-index</a:t>
                      </a: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panose="020F0502020204030204" pitchFamily="34" charset="0"/>
                        </a:rPr>
                        <a:t>Category Normalized Citation Impact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Eigenfactor</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7428850"/>
                  </a:ext>
                </a:extLst>
              </a:tr>
              <a:tr h="311818">
                <a:tc>
                  <a:txBody>
                    <a:bodyPr/>
                    <a:lstStyle/>
                    <a:p>
                      <a:pPr algn="ctr" fontAlgn="ctr"/>
                      <a:r>
                        <a:rPr lang="en-US" sz="1600" b="0" i="0" u="none" strike="noStrike" dirty="0">
                          <a:solidFill>
                            <a:srgbClr val="000000"/>
                          </a:solidFill>
                          <a:effectLst/>
                          <a:latin typeface="Calibri" panose="020F0502020204030204" pitchFamily="34" charset="0"/>
                        </a:rPr>
                        <a:t>i10-index</a:t>
                      </a: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Citation Count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Immediacy Index</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0453582"/>
                  </a:ext>
                </a:extLst>
              </a:tr>
              <a:tr h="311818">
                <a:tc>
                  <a:txBody>
                    <a:bodyPr/>
                    <a:lstStyle/>
                    <a:p>
                      <a:pPr algn="ctr" fontAlgn="ctr"/>
                      <a:r>
                        <a:rPr lang="en-US" sz="1600" b="0" i="0" u="none" strike="noStrike" dirty="0">
                          <a:solidFill>
                            <a:srgbClr val="000000"/>
                          </a:solidFill>
                          <a:effectLst/>
                          <a:latin typeface="Calibri" panose="020F0502020204030204" pitchFamily="34" charset="0"/>
                        </a:rPr>
                        <a:t>m-quotient</a:t>
                      </a: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Field Citation Ratio (FCR)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Journal Impact Factor (JIF)</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1329734"/>
                  </a:ext>
                </a:extLst>
              </a:tr>
              <a:tr h="623634">
                <a:tc>
                  <a:txBody>
                    <a:bodyPr/>
                    <a:lstStyle/>
                    <a:p>
                      <a:pPr algn="ctr" fontAlgn="ctr"/>
                      <a:endParaRPr lang="en-US" sz="16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Field Weighted Citation Impact (FWCI)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SCImago Journal Rank (SJR)</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7849516"/>
                  </a:ext>
                </a:extLst>
              </a:tr>
              <a:tr h="634387">
                <a:tc>
                  <a:txBody>
                    <a:bodyPr/>
                    <a:lstStyle/>
                    <a:p>
                      <a:pPr algn="ctr" fontAlgn="ctr"/>
                      <a:r>
                        <a:rPr lang="en-US" sz="1600" b="0" i="0" u="none" strike="noStrike" dirty="0">
                          <a:solidFill>
                            <a:srgbClr val="000000"/>
                          </a:solidFill>
                          <a:effectLst/>
                          <a:latin typeface="Calibri" panose="020F0502020204030204" pitchFamily="34" charset="0"/>
                        </a:rPr>
                        <a:t> </a:t>
                      </a: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Relative Citation Ratio (RCR)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Source Normalized Impact per Paper (SNIP)</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260948"/>
                  </a:ext>
                </a:extLst>
              </a:tr>
            </a:tbl>
          </a:graphicData>
        </a:graphic>
      </p:graphicFrame>
      <p:sp>
        <p:nvSpPr>
          <p:cNvPr id="3" name="Rectangle 2"/>
          <p:cNvSpPr/>
          <p:nvPr/>
        </p:nvSpPr>
        <p:spPr>
          <a:xfrm>
            <a:off x="587495" y="1354082"/>
            <a:ext cx="2168957" cy="3047119"/>
          </a:xfrm>
          <a:prstGeom prst="rect">
            <a:avLst/>
          </a:prstGeom>
          <a:noFill/>
          <a:ln w="762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30562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h-index</a:t>
            </a:r>
            <a:endParaRPr lang="en-US" dirty="0"/>
          </a:p>
        </p:txBody>
      </p:sp>
      <p:sp>
        <p:nvSpPr>
          <p:cNvPr id="5" name="Slide Number Placeholder 4"/>
          <p:cNvSpPr>
            <a:spLocks noGrp="1"/>
          </p:cNvSpPr>
          <p:nvPr>
            <p:ph type="sldNum" sz="quarter" idx="16"/>
          </p:nvPr>
        </p:nvSpPr>
        <p:spPr/>
        <p:txBody>
          <a:bodyPr/>
          <a:lstStyle/>
          <a:p>
            <a:fld id="{0D558541-60C9-42A2-8392-FF12533A6B7A}" type="slidenum">
              <a:rPr lang="en-US" smtClean="0"/>
              <a:pPr/>
              <a:t>19</a:t>
            </a:fld>
            <a:endParaRPr lang="en-US" dirty="0"/>
          </a:p>
        </p:txBody>
      </p:sp>
      <p:sp>
        <p:nvSpPr>
          <p:cNvPr id="10" name="Rectangle 9"/>
          <p:cNvSpPr/>
          <p:nvPr/>
        </p:nvSpPr>
        <p:spPr>
          <a:xfrm>
            <a:off x="543433" y="892297"/>
            <a:ext cx="8109111" cy="84202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530087" y="2835074"/>
            <a:ext cx="8171227" cy="852182"/>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extBox 15"/>
          <p:cNvSpPr txBox="1"/>
          <p:nvPr/>
        </p:nvSpPr>
        <p:spPr>
          <a:xfrm>
            <a:off x="1829695" y="1047511"/>
            <a:ext cx="6822849" cy="523220"/>
          </a:xfrm>
          <a:prstGeom prst="rect">
            <a:avLst/>
          </a:prstGeom>
          <a:noFill/>
        </p:spPr>
        <p:txBody>
          <a:bodyPr wrap="square" rtlCol="0">
            <a:spAutoFit/>
          </a:bodyPr>
          <a:lstStyle/>
          <a:p>
            <a:r>
              <a:rPr lang="en-US" sz="1400" b="1" dirty="0" smtClean="0"/>
              <a:t>The </a:t>
            </a:r>
            <a:r>
              <a:rPr lang="en-US" sz="1400" b="1" dirty="0"/>
              <a:t>h-index </a:t>
            </a:r>
            <a:r>
              <a:rPr lang="en-US" sz="1400" b="1" dirty="0" smtClean="0"/>
              <a:t>is used </a:t>
            </a:r>
            <a:r>
              <a:rPr lang="en-US" sz="1400" b="1" dirty="0"/>
              <a:t>as evidence of the scholarly influence of an author’s, or group of authors’, body of work. </a:t>
            </a:r>
          </a:p>
        </p:txBody>
      </p:sp>
      <p:sp>
        <p:nvSpPr>
          <p:cNvPr id="17" name="TextBox 16"/>
          <p:cNvSpPr txBox="1"/>
          <p:nvPr/>
        </p:nvSpPr>
        <p:spPr>
          <a:xfrm>
            <a:off x="1792514" y="1930364"/>
            <a:ext cx="4272620" cy="738664"/>
          </a:xfrm>
          <a:prstGeom prst="rect">
            <a:avLst/>
          </a:prstGeom>
          <a:noFill/>
        </p:spPr>
        <p:txBody>
          <a:bodyPr wrap="square" rtlCol="0">
            <a:spAutoFit/>
          </a:bodyPr>
          <a:lstStyle/>
          <a:p>
            <a:r>
              <a:rPr lang="en-US" sz="1400" b="1" dirty="0" smtClean="0"/>
              <a:t>The </a:t>
            </a:r>
            <a:r>
              <a:rPr lang="en-US" sz="1400" b="1" dirty="0"/>
              <a:t>h-index is equivalent to the number of h publications by an author that have been cited h number of times. </a:t>
            </a:r>
          </a:p>
        </p:txBody>
      </p:sp>
      <p:sp>
        <p:nvSpPr>
          <p:cNvPr id="18" name="TextBox 17"/>
          <p:cNvSpPr txBox="1"/>
          <p:nvPr/>
        </p:nvSpPr>
        <p:spPr>
          <a:xfrm>
            <a:off x="1832428" y="2928286"/>
            <a:ext cx="6647543" cy="523220"/>
          </a:xfrm>
          <a:prstGeom prst="rect">
            <a:avLst/>
          </a:prstGeom>
          <a:noFill/>
        </p:spPr>
        <p:txBody>
          <a:bodyPr wrap="square" rtlCol="0">
            <a:spAutoFit/>
          </a:bodyPr>
          <a:lstStyle/>
          <a:p>
            <a:r>
              <a:rPr lang="en-US" sz="1400" b="1" dirty="0" smtClean="0"/>
              <a:t>The </a:t>
            </a:r>
            <a:r>
              <a:rPr lang="en-US" sz="1400" b="1" dirty="0"/>
              <a:t>h-index can be calculated by hand, however it is offered in databases such as Scopus, Web of Science, and Google Scholar.</a:t>
            </a:r>
          </a:p>
        </p:txBody>
      </p:sp>
      <p:sp>
        <p:nvSpPr>
          <p:cNvPr id="19" name="TextBox 18"/>
          <p:cNvSpPr txBox="1"/>
          <p:nvPr/>
        </p:nvSpPr>
        <p:spPr>
          <a:xfrm>
            <a:off x="1792514" y="3804560"/>
            <a:ext cx="6727372" cy="738664"/>
          </a:xfrm>
          <a:prstGeom prst="rect">
            <a:avLst/>
          </a:prstGeom>
          <a:noFill/>
        </p:spPr>
        <p:txBody>
          <a:bodyPr wrap="square" rtlCol="0">
            <a:spAutoFit/>
          </a:bodyPr>
          <a:lstStyle/>
          <a:p>
            <a:pPr marL="285750" indent="-285750">
              <a:buFont typeface="Wingdings" panose="05000000000000000000" pitchFamily="2" charset="2"/>
              <a:buChar char="§"/>
            </a:pPr>
            <a:r>
              <a:rPr lang="en-US" sz="1400" b="1" dirty="0" smtClean="0"/>
              <a:t>Not </a:t>
            </a:r>
            <a:r>
              <a:rPr lang="en-US" sz="1400" b="1" dirty="0"/>
              <a:t>field normalized. </a:t>
            </a:r>
            <a:endParaRPr lang="en-US" sz="1400" b="1" dirty="0" smtClean="0"/>
          </a:p>
          <a:p>
            <a:pPr marL="285750" indent="-285750">
              <a:buFont typeface="Wingdings" panose="05000000000000000000" pitchFamily="2" charset="2"/>
              <a:buChar char="§"/>
            </a:pPr>
            <a:r>
              <a:rPr lang="en-US" sz="1400" b="1" dirty="0" smtClean="0"/>
              <a:t>Point </a:t>
            </a:r>
            <a:r>
              <a:rPr lang="en-US" sz="1400" b="1" dirty="0"/>
              <a:t>of time in a career will </a:t>
            </a:r>
            <a:r>
              <a:rPr lang="en-US" sz="1400" b="1" dirty="0" smtClean="0"/>
              <a:t>affect this metric.</a:t>
            </a:r>
          </a:p>
          <a:p>
            <a:pPr marL="285750" indent="-285750">
              <a:buFont typeface="Wingdings" panose="05000000000000000000" pitchFamily="2" charset="2"/>
              <a:buChar char="§"/>
            </a:pPr>
            <a:r>
              <a:rPr lang="en-US" sz="1400" b="1" dirty="0" smtClean="0"/>
              <a:t>Inconsistent </a:t>
            </a:r>
            <a:r>
              <a:rPr lang="en-US" sz="1400" b="1" dirty="0"/>
              <a:t>when you compare it from database to </a:t>
            </a:r>
            <a:r>
              <a:rPr lang="en-US" sz="1400" b="1" dirty="0" smtClean="0"/>
              <a:t>database.</a:t>
            </a:r>
            <a:endParaRPr lang="en-US" sz="1400" b="1" dirty="0"/>
          </a:p>
        </p:txBody>
      </p:sp>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7650" y="1729264"/>
            <a:ext cx="1421663" cy="1034577"/>
          </a:xfrm>
          <a:prstGeom prst="rect">
            <a:avLst/>
          </a:prstGeom>
        </p:spPr>
      </p:pic>
      <p:sp>
        <p:nvSpPr>
          <p:cNvPr id="4" name="Rectangle 3"/>
          <p:cNvSpPr/>
          <p:nvPr/>
        </p:nvSpPr>
        <p:spPr>
          <a:xfrm>
            <a:off x="7546694" y="1750078"/>
            <a:ext cx="252619" cy="17638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0" name="Group 19"/>
          <p:cNvGrpSpPr/>
          <p:nvPr/>
        </p:nvGrpSpPr>
        <p:grpSpPr>
          <a:xfrm>
            <a:off x="401081" y="877886"/>
            <a:ext cx="1420792" cy="886432"/>
            <a:chOff x="377786" y="909881"/>
            <a:chExt cx="1420792" cy="886432"/>
          </a:xfrm>
        </p:grpSpPr>
        <p:pic>
          <p:nvPicPr>
            <p:cNvPr id="21" name="Picture 20"/>
            <p:cNvPicPr>
              <a:picLocks noChangeAspect="1"/>
            </p:cNvPicPr>
            <p:nvPr/>
          </p:nvPicPr>
          <p:blipFill rotWithShape="1">
            <a:blip r:embed="rId4">
              <a:duotone>
                <a:prstClr val="black"/>
                <a:schemeClr val="bg1">
                  <a:tint val="45000"/>
                  <a:satMod val="400000"/>
                </a:schemeClr>
              </a:duotone>
              <a:extLst>
                <a:ext uri="{28A0092B-C50C-407E-A947-70E740481C1C}">
                  <a14:useLocalDpi xmlns:a14="http://schemas.microsoft.com/office/drawing/2010/main" val="0"/>
                </a:ext>
              </a:extLst>
            </a:blip>
            <a:srcRect r="2539" b="22433"/>
            <a:stretch/>
          </p:blipFill>
          <p:spPr>
            <a:xfrm>
              <a:off x="653142" y="909881"/>
              <a:ext cx="824266" cy="656016"/>
            </a:xfrm>
            <a:prstGeom prst="rect">
              <a:avLst/>
            </a:prstGeom>
          </p:spPr>
        </p:pic>
        <p:sp>
          <p:nvSpPr>
            <p:cNvPr id="22" name="TextBox 21"/>
            <p:cNvSpPr txBox="1"/>
            <p:nvPr/>
          </p:nvSpPr>
          <p:spPr>
            <a:xfrm>
              <a:off x="377786" y="1488536"/>
              <a:ext cx="1420792" cy="307777"/>
            </a:xfrm>
            <a:prstGeom prst="rect">
              <a:avLst/>
            </a:prstGeom>
            <a:noFill/>
          </p:spPr>
          <p:txBody>
            <a:bodyPr wrap="square" rtlCol="0">
              <a:spAutoFit/>
            </a:bodyPr>
            <a:lstStyle/>
            <a:p>
              <a:pPr algn="ctr"/>
              <a:r>
                <a:rPr lang="en-US" sz="1400" b="1" dirty="0" smtClean="0"/>
                <a:t>Use Case</a:t>
              </a:r>
              <a:endParaRPr lang="en-US" sz="1400" b="1" dirty="0"/>
            </a:p>
          </p:txBody>
        </p:sp>
      </p:grpSp>
      <p:grpSp>
        <p:nvGrpSpPr>
          <p:cNvPr id="23" name="Group 22"/>
          <p:cNvGrpSpPr/>
          <p:nvPr/>
        </p:nvGrpSpPr>
        <p:grpSpPr>
          <a:xfrm>
            <a:off x="364981" y="2881774"/>
            <a:ext cx="1394949" cy="805482"/>
            <a:chOff x="364981" y="2881774"/>
            <a:chExt cx="1394949" cy="805482"/>
          </a:xfrm>
        </p:grpSpPr>
        <p:pic>
          <p:nvPicPr>
            <p:cNvPr id="24" name="Picture 23"/>
            <p:cNvPicPr>
              <a:picLocks noChangeAspect="1"/>
            </p:cNvPicPr>
            <p:nvPr/>
          </p:nvPicPr>
          <p:blipFill rotWithShape="1">
            <a:blip r:embed="rId5">
              <a:extLst>
                <a:ext uri="{28A0092B-C50C-407E-A947-70E740481C1C}">
                  <a14:useLocalDpi xmlns:a14="http://schemas.microsoft.com/office/drawing/2010/main" val="0"/>
                </a:ext>
              </a:extLst>
            </a:blip>
            <a:srcRect b="16907"/>
            <a:stretch/>
          </p:blipFill>
          <p:spPr>
            <a:xfrm>
              <a:off x="739779" y="2881774"/>
              <a:ext cx="691902" cy="574924"/>
            </a:xfrm>
            <a:prstGeom prst="rect">
              <a:avLst/>
            </a:prstGeom>
          </p:spPr>
        </p:pic>
        <p:sp>
          <p:nvSpPr>
            <p:cNvPr id="25" name="TextBox 24"/>
            <p:cNvSpPr txBox="1"/>
            <p:nvPr/>
          </p:nvSpPr>
          <p:spPr>
            <a:xfrm>
              <a:off x="364981" y="3379479"/>
              <a:ext cx="1394949" cy="307777"/>
            </a:xfrm>
            <a:prstGeom prst="rect">
              <a:avLst/>
            </a:prstGeom>
            <a:noFill/>
          </p:spPr>
          <p:txBody>
            <a:bodyPr wrap="square" rtlCol="0">
              <a:spAutoFit/>
            </a:bodyPr>
            <a:lstStyle/>
            <a:p>
              <a:pPr algn="ctr"/>
              <a:r>
                <a:rPr lang="en-US" sz="1400" b="1" dirty="0" smtClean="0"/>
                <a:t>Location</a:t>
              </a:r>
              <a:endParaRPr lang="en-US" sz="1400" b="1" dirty="0"/>
            </a:p>
          </p:txBody>
        </p:sp>
      </p:grpSp>
      <p:grpSp>
        <p:nvGrpSpPr>
          <p:cNvPr id="26" name="Group 25"/>
          <p:cNvGrpSpPr/>
          <p:nvPr/>
        </p:nvGrpSpPr>
        <p:grpSpPr>
          <a:xfrm>
            <a:off x="367801" y="1920648"/>
            <a:ext cx="1394949" cy="884456"/>
            <a:chOff x="367801" y="1920648"/>
            <a:chExt cx="1394949" cy="884456"/>
          </a:xfrm>
        </p:grpSpPr>
        <p:pic>
          <p:nvPicPr>
            <p:cNvPr id="27" name="Picture 26"/>
            <p:cNvPicPr>
              <a:picLocks noChangeAspect="1"/>
            </p:cNvPicPr>
            <p:nvPr/>
          </p:nvPicPr>
          <p:blipFill rotWithShape="1">
            <a:blip r:embed="rId6">
              <a:extLst>
                <a:ext uri="{28A0092B-C50C-407E-A947-70E740481C1C}">
                  <a14:useLocalDpi xmlns:a14="http://schemas.microsoft.com/office/drawing/2010/main" val="0"/>
                </a:ext>
              </a:extLst>
            </a:blip>
            <a:srcRect b="17467"/>
            <a:stretch/>
          </p:blipFill>
          <p:spPr>
            <a:xfrm>
              <a:off x="716193" y="1920648"/>
              <a:ext cx="764727" cy="631148"/>
            </a:xfrm>
            <a:prstGeom prst="rect">
              <a:avLst/>
            </a:prstGeom>
          </p:spPr>
        </p:pic>
        <p:sp>
          <p:nvSpPr>
            <p:cNvPr id="28" name="TextBox 27"/>
            <p:cNvSpPr txBox="1"/>
            <p:nvPr/>
          </p:nvSpPr>
          <p:spPr>
            <a:xfrm>
              <a:off x="367801" y="2497327"/>
              <a:ext cx="1394949" cy="307777"/>
            </a:xfrm>
            <a:prstGeom prst="rect">
              <a:avLst/>
            </a:prstGeom>
            <a:noFill/>
          </p:spPr>
          <p:txBody>
            <a:bodyPr wrap="square" rtlCol="0">
              <a:spAutoFit/>
            </a:bodyPr>
            <a:lstStyle/>
            <a:p>
              <a:pPr algn="ctr"/>
              <a:r>
                <a:rPr lang="en-US" sz="1400" b="1" dirty="0" smtClean="0"/>
                <a:t>Definition</a:t>
              </a:r>
              <a:endParaRPr lang="en-US" sz="1400" b="1" dirty="0"/>
            </a:p>
          </p:txBody>
        </p:sp>
      </p:grpSp>
      <p:grpSp>
        <p:nvGrpSpPr>
          <p:cNvPr id="29" name="Group 28"/>
          <p:cNvGrpSpPr/>
          <p:nvPr/>
        </p:nvGrpSpPr>
        <p:grpSpPr>
          <a:xfrm>
            <a:off x="358146" y="3830162"/>
            <a:ext cx="1394949" cy="802418"/>
            <a:chOff x="358146" y="3830162"/>
            <a:chExt cx="1394949" cy="802418"/>
          </a:xfrm>
        </p:grpSpPr>
        <p:pic>
          <p:nvPicPr>
            <p:cNvPr id="30" name="Picture 29"/>
            <p:cNvPicPr>
              <a:picLocks noChangeAspect="1"/>
            </p:cNvPicPr>
            <p:nvPr/>
          </p:nvPicPr>
          <p:blipFill rotWithShape="1">
            <a:blip r:embed="rId7">
              <a:extLst>
                <a:ext uri="{28A0092B-C50C-407E-A947-70E740481C1C}">
                  <a14:useLocalDpi xmlns:a14="http://schemas.microsoft.com/office/drawing/2010/main" val="0"/>
                </a:ext>
              </a:extLst>
            </a:blip>
            <a:srcRect t="-1" b="12981"/>
            <a:stretch/>
          </p:blipFill>
          <p:spPr>
            <a:xfrm>
              <a:off x="716193" y="3830162"/>
              <a:ext cx="700528" cy="609600"/>
            </a:xfrm>
            <a:prstGeom prst="rect">
              <a:avLst/>
            </a:prstGeom>
          </p:spPr>
        </p:pic>
        <p:sp>
          <p:nvSpPr>
            <p:cNvPr id="31" name="TextBox 30"/>
            <p:cNvSpPr txBox="1"/>
            <p:nvPr/>
          </p:nvSpPr>
          <p:spPr>
            <a:xfrm>
              <a:off x="358146" y="4324803"/>
              <a:ext cx="1394949" cy="307777"/>
            </a:xfrm>
            <a:prstGeom prst="rect">
              <a:avLst/>
            </a:prstGeom>
            <a:noFill/>
          </p:spPr>
          <p:txBody>
            <a:bodyPr wrap="square" rtlCol="0">
              <a:spAutoFit/>
            </a:bodyPr>
            <a:lstStyle/>
            <a:p>
              <a:pPr algn="ctr"/>
              <a:r>
                <a:rPr lang="en-US" sz="1400" b="1" dirty="0" smtClean="0"/>
                <a:t>Caveats</a:t>
              </a:r>
              <a:endParaRPr lang="en-US" sz="1400" b="1" dirty="0"/>
            </a:p>
          </p:txBody>
        </p:sp>
      </p:grpSp>
    </p:spTree>
    <p:extLst>
      <p:ext uri="{BB962C8B-B14F-4D97-AF65-F5344CB8AC3E}">
        <p14:creationId xmlns:p14="http://schemas.microsoft.com/office/powerpoint/2010/main" val="46740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414019" y="322145"/>
            <a:ext cx="7144254" cy="507588"/>
          </a:xfrm>
          <a:prstGeom prst="rect">
            <a:avLst/>
          </a:prstGeom>
        </p:spPr>
        <p:txBody>
          <a:bodyPr/>
          <a:lst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a:lstStyle>
          <a:p>
            <a:r>
              <a:rPr lang="en-US" dirty="0" smtClean="0"/>
              <a:t>A Quick </a:t>
            </a:r>
            <a:r>
              <a:rPr lang="en-US" dirty="0"/>
              <a:t>N</a:t>
            </a:r>
            <a:r>
              <a:rPr lang="en-US" dirty="0" smtClean="0"/>
              <a:t>ote: Field Normalized  </a:t>
            </a:r>
            <a:endParaRPr lang="en-US" dirty="0"/>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15804"/>
          <a:stretch/>
        </p:blipFill>
        <p:spPr>
          <a:xfrm>
            <a:off x="534209" y="216817"/>
            <a:ext cx="895706" cy="754144"/>
          </a:xfrm>
          <a:prstGeom prst="rect">
            <a:avLst/>
          </a:prstGeom>
        </p:spPr>
      </p:pic>
      <p:sp>
        <p:nvSpPr>
          <p:cNvPr id="3" name="TextBox 2"/>
          <p:cNvSpPr txBox="1"/>
          <p:nvPr/>
        </p:nvSpPr>
        <p:spPr>
          <a:xfrm>
            <a:off x="3105603" y="3701799"/>
            <a:ext cx="2081539" cy="954107"/>
          </a:xfrm>
          <a:prstGeom prst="rect">
            <a:avLst/>
          </a:prstGeom>
          <a:noFill/>
        </p:spPr>
        <p:txBody>
          <a:bodyPr wrap="square" rtlCol="0">
            <a:spAutoFit/>
          </a:bodyPr>
          <a:lstStyle/>
          <a:p>
            <a:r>
              <a:rPr lang="en-US" sz="1200" dirty="0" smtClean="0"/>
              <a:t>Reference: </a:t>
            </a:r>
            <a:r>
              <a:rPr lang="en-US" sz="1100" dirty="0" smtClean="0"/>
              <a:t>Waltman</a:t>
            </a:r>
            <a:r>
              <a:rPr lang="en-US" sz="1100" dirty="0"/>
              <a:t>,  v. (2018). Field normalization of scientometric indicators. https://</a:t>
            </a:r>
            <a:r>
              <a:rPr lang="en-US" sz="1100" dirty="0" smtClean="0"/>
              <a:t>arxiv.org/ftp/arxiv/papers/1801/1801.09985.pdf</a:t>
            </a:r>
            <a:endParaRPr lang="en-US" sz="1100"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843" y="1040400"/>
            <a:ext cx="1514474" cy="1007813"/>
          </a:xfrm>
          <a:prstGeom prst="rect">
            <a:avLst/>
          </a:prstGeom>
        </p:spPr>
      </p:pic>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t="3952" r="1070" b="6474"/>
          <a:stretch/>
        </p:blipFill>
        <p:spPr>
          <a:xfrm>
            <a:off x="658420" y="2362558"/>
            <a:ext cx="1511197" cy="1024896"/>
          </a:xfrm>
          <a:prstGeom prst="rect">
            <a:avLst/>
          </a:prstGeom>
        </p:spPr>
      </p:pic>
      <p:pic>
        <p:nvPicPr>
          <p:cNvPr id="11" name="Picture 10"/>
          <p:cNvPicPr>
            <a:picLocks noChangeAspect="1"/>
          </p:cNvPicPr>
          <p:nvPr/>
        </p:nvPicPr>
        <p:blipFill rotWithShape="1">
          <a:blip r:embed="rId6">
            <a:extLst>
              <a:ext uri="{28A0092B-C50C-407E-A947-70E740481C1C}">
                <a14:useLocalDpi xmlns:a14="http://schemas.microsoft.com/office/drawing/2010/main" val="0"/>
              </a:ext>
            </a:extLst>
          </a:blip>
          <a:srcRect t="5584" b="5957"/>
          <a:stretch/>
        </p:blipFill>
        <p:spPr>
          <a:xfrm>
            <a:off x="614706" y="3701799"/>
            <a:ext cx="1538143" cy="993313"/>
          </a:xfrm>
          <a:prstGeom prst="rect">
            <a:avLst/>
          </a:prstGeom>
        </p:spPr>
      </p:pic>
      <p:sp>
        <p:nvSpPr>
          <p:cNvPr id="13" name="TextBox 12"/>
          <p:cNvSpPr txBox="1"/>
          <p:nvPr/>
        </p:nvSpPr>
        <p:spPr>
          <a:xfrm>
            <a:off x="982062" y="1965083"/>
            <a:ext cx="928717" cy="461665"/>
          </a:xfrm>
          <a:prstGeom prst="rect">
            <a:avLst/>
          </a:prstGeom>
          <a:noFill/>
        </p:spPr>
        <p:txBody>
          <a:bodyPr wrap="square" rtlCol="0">
            <a:spAutoFit/>
          </a:bodyPr>
          <a:lstStyle/>
          <a:p>
            <a:r>
              <a:rPr lang="en-US" sz="2400" dirty="0" smtClean="0"/>
              <a:t>? ≠ ?</a:t>
            </a:r>
            <a:endParaRPr lang="en-US" sz="2400" dirty="0"/>
          </a:p>
        </p:txBody>
      </p:sp>
      <p:sp>
        <p:nvSpPr>
          <p:cNvPr id="15" name="TextBox 14"/>
          <p:cNvSpPr txBox="1"/>
          <p:nvPr/>
        </p:nvSpPr>
        <p:spPr>
          <a:xfrm>
            <a:off x="2701636" y="1423460"/>
            <a:ext cx="2676700" cy="1754326"/>
          </a:xfrm>
          <a:prstGeom prst="rect">
            <a:avLst/>
          </a:prstGeom>
          <a:noFill/>
        </p:spPr>
        <p:txBody>
          <a:bodyPr wrap="square" rtlCol="0">
            <a:spAutoFit/>
          </a:bodyPr>
          <a:lstStyle/>
          <a:p>
            <a:pPr algn="ctr"/>
            <a:r>
              <a:rPr lang="en-US" dirty="0"/>
              <a:t>“a scientometric indicator that in some way corrects for differences between scientific fields…is referred to as a field-normalized </a:t>
            </a:r>
            <a:r>
              <a:rPr lang="en-US" dirty="0" smtClean="0"/>
              <a:t>indicator”</a:t>
            </a:r>
            <a:endParaRPr lang="en-US" dirty="0"/>
          </a:p>
        </p:txBody>
      </p:sp>
      <p:sp>
        <p:nvSpPr>
          <p:cNvPr id="4" name="Slide Number Placeholder 3"/>
          <p:cNvSpPr>
            <a:spLocks noGrp="1"/>
          </p:cNvSpPr>
          <p:nvPr>
            <p:ph type="sldNum" sz="quarter" idx="16"/>
          </p:nvPr>
        </p:nvSpPr>
        <p:spPr/>
        <p:txBody>
          <a:bodyPr/>
          <a:lstStyle/>
          <a:p>
            <a:fld id="{0D558541-60C9-42A2-8392-FF12533A6B7A}" type="slidenum">
              <a:rPr lang="en-US" smtClean="0"/>
              <a:pPr/>
              <a:t>20</a:t>
            </a:fld>
            <a:endParaRPr lang="en-US" dirty="0"/>
          </a:p>
        </p:txBody>
      </p:sp>
      <p:sp>
        <p:nvSpPr>
          <p:cNvPr id="12" name="TextBox 11"/>
          <p:cNvSpPr txBox="1"/>
          <p:nvPr/>
        </p:nvSpPr>
        <p:spPr>
          <a:xfrm>
            <a:off x="949659" y="3331539"/>
            <a:ext cx="928717" cy="461665"/>
          </a:xfrm>
          <a:prstGeom prst="rect">
            <a:avLst/>
          </a:prstGeom>
          <a:noFill/>
        </p:spPr>
        <p:txBody>
          <a:bodyPr wrap="square" rtlCol="0">
            <a:spAutoFit/>
          </a:bodyPr>
          <a:lstStyle/>
          <a:p>
            <a:r>
              <a:rPr lang="en-US" sz="2400" dirty="0" smtClean="0"/>
              <a:t>? ≠ ?</a:t>
            </a:r>
            <a:endParaRPr lang="en-US" sz="2400" dirty="0"/>
          </a:p>
        </p:txBody>
      </p:sp>
      <p:pic>
        <p:nvPicPr>
          <p:cNvPr id="6" name="Picture 5" descr="Screen Clippi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11126" y="779267"/>
            <a:ext cx="2941418" cy="3876639"/>
          </a:xfrm>
          <a:prstGeom prst="rect">
            <a:avLst/>
          </a:prstGeom>
        </p:spPr>
      </p:pic>
    </p:spTree>
    <p:extLst>
      <p:ext uri="{BB962C8B-B14F-4D97-AF65-F5344CB8AC3E}">
        <p14:creationId xmlns:p14="http://schemas.microsoft.com/office/powerpoint/2010/main" val="5311220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fld id="{0D558541-60C9-42A2-8392-FF12533A6B7A}" type="slidenum">
              <a:rPr lang="en-US" smtClean="0"/>
              <a:pPr/>
              <a:t>21</a:t>
            </a:fld>
            <a:endParaRPr lang="en-US" dirty="0"/>
          </a:p>
        </p:txBody>
      </p:sp>
      <p:sp>
        <p:nvSpPr>
          <p:cNvPr id="5" name="Title 1"/>
          <p:cNvSpPr txBox="1">
            <a:spLocks/>
          </p:cNvSpPr>
          <p:nvPr/>
        </p:nvSpPr>
        <p:spPr>
          <a:xfrm>
            <a:off x="421223" y="322145"/>
            <a:ext cx="7180264" cy="507588"/>
          </a:xfrm>
          <a:prstGeom prst="rect">
            <a:avLst/>
          </a:prstGeom>
        </p:spPr>
        <p:txBody>
          <a:bodyPr/>
          <a:lst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a:lstStyle>
          <a:p>
            <a:r>
              <a:rPr lang="en-US" dirty="0" smtClean="0"/>
              <a:t>Where to find it:  h-index</a:t>
            </a:r>
            <a:endParaRPr lang="en-US" dirty="0"/>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7742" y="873533"/>
            <a:ext cx="4765483" cy="3498228"/>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sp>
        <p:nvSpPr>
          <p:cNvPr id="7" name="Right Arrow 6"/>
          <p:cNvSpPr/>
          <p:nvPr/>
        </p:nvSpPr>
        <p:spPr>
          <a:xfrm>
            <a:off x="1263191" y="3695305"/>
            <a:ext cx="1225485" cy="772998"/>
          </a:xfrm>
          <a:prstGeom prst="rightArrow">
            <a:avLst>
              <a:gd name="adj1" fmla="val 36285"/>
              <a:gd name="adj2"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84278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2308" y="889033"/>
            <a:ext cx="5499383" cy="3562533"/>
          </a:xfrm>
          <a:prstGeom prst="rect">
            <a:avLst/>
          </a:prstGeom>
          <a:ln w="38100">
            <a:solidFill>
              <a:schemeClr val="accent2">
                <a:lumMod val="75000"/>
              </a:schemeClr>
            </a:solidFill>
          </a:ln>
        </p:spPr>
      </p:pic>
      <p:sp>
        <p:nvSpPr>
          <p:cNvPr id="4" name="Slide Number Placeholder 3"/>
          <p:cNvSpPr>
            <a:spLocks noGrp="1"/>
          </p:cNvSpPr>
          <p:nvPr>
            <p:ph type="sldNum" sz="quarter" idx="16"/>
          </p:nvPr>
        </p:nvSpPr>
        <p:spPr/>
        <p:txBody>
          <a:bodyPr/>
          <a:lstStyle/>
          <a:p>
            <a:fld id="{0D558541-60C9-42A2-8392-FF12533A6B7A}" type="slidenum">
              <a:rPr lang="en-US" smtClean="0"/>
              <a:pPr/>
              <a:t>22</a:t>
            </a:fld>
            <a:endParaRPr lang="en-US" dirty="0"/>
          </a:p>
        </p:txBody>
      </p:sp>
      <p:sp>
        <p:nvSpPr>
          <p:cNvPr id="5" name="Title 1"/>
          <p:cNvSpPr txBox="1">
            <a:spLocks/>
          </p:cNvSpPr>
          <p:nvPr/>
        </p:nvSpPr>
        <p:spPr>
          <a:xfrm>
            <a:off x="421223" y="322145"/>
            <a:ext cx="7180264" cy="507588"/>
          </a:xfrm>
          <a:prstGeom prst="rect">
            <a:avLst/>
          </a:prstGeom>
        </p:spPr>
        <p:txBody>
          <a:bodyPr/>
          <a:lst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a:lstStyle>
          <a:p>
            <a:r>
              <a:rPr lang="en-US" dirty="0" smtClean="0"/>
              <a:t>Where to find it:  h-index</a:t>
            </a:r>
            <a:endParaRPr lang="en-US" dirty="0"/>
          </a:p>
        </p:txBody>
      </p:sp>
      <p:sp>
        <p:nvSpPr>
          <p:cNvPr id="7" name="Right Arrow 6"/>
          <p:cNvSpPr/>
          <p:nvPr/>
        </p:nvSpPr>
        <p:spPr>
          <a:xfrm rot="10800000">
            <a:off x="6582129" y="3076515"/>
            <a:ext cx="1225485" cy="772998"/>
          </a:xfrm>
          <a:prstGeom prst="rightArrow">
            <a:avLst>
              <a:gd name="adj1" fmla="val 36285"/>
              <a:gd name="adj2"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802333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9869" y="1018095"/>
            <a:ext cx="7208550" cy="3091992"/>
          </a:xfrm>
          <a:prstGeom prst="rect">
            <a:avLst/>
          </a:prstGeom>
          <a:ln w="38100">
            <a:solidFill>
              <a:schemeClr val="accent2">
                <a:lumMod val="75000"/>
              </a:schemeClr>
            </a:solidFill>
          </a:ln>
        </p:spPr>
      </p:pic>
      <p:sp>
        <p:nvSpPr>
          <p:cNvPr id="4" name="Slide Number Placeholder 3"/>
          <p:cNvSpPr>
            <a:spLocks noGrp="1"/>
          </p:cNvSpPr>
          <p:nvPr>
            <p:ph type="sldNum" sz="quarter" idx="16"/>
          </p:nvPr>
        </p:nvSpPr>
        <p:spPr/>
        <p:txBody>
          <a:bodyPr/>
          <a:lstStyle/>
          <a:p>
            <a:fld id="{0D558541-60C9-42A2-8392-FF12533A6B7A}" type="slidenum">
              <a:rPr lang="en-US" smtClean="0"/>
              <a:pPr/>
              <a:t>23</a:t>
            </a:fld>
            <a:endParaRPr lang="en-US" dirty="0"/>
          </a:p>
        </p:txBody>
      </p:sp>
      <p:sp>
        <p:nvSpPr>
          <p:cNvPr id="5" name="Title 1"/>
          <p:cNvSpPr txBox="1">
            <a:spLocks/>
          </p:cNvSpPr>
          <p:nvPr/>
        </p:nvSpPr>
        <p:spPr>
          <a:xfrm>
            <a:off x="421223" y="322145"/>
            <a:ext cx="7180264" cy="507588"/>
          </a:xfrm>
          <a:prstGeom prst="rect">
            <a:avLst/>
          </a:prstGeom>
        </p:spPr>
        <p:txBody>
          <a:bodyPr/>
          <a:lst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a:lstStyle>
          <a:p>
            <a:r>
              <a:rPr lang="en-US" dirty="0" smtClean="0"/>
              <a:t>Where to find it:  h-index</a:t>
            </a:r>
            <a:endParaRPr lang="en-US" dirty="0"/>
          </a:p>
        </p:txBody>
      </p:sp>
      <p:sp>
        <p:nvSpPr>
          <p:cNvPr id="7" name="Right Arrow 6"/>
          <p:cNvSpPr/>
          <p:nvPr/>
        </p:nvSpPr>
        <p:spPr>
          <a:xfrm>
            <a:off x="4542457" y="1794197"/>
            <a:ext cx="1225485" cy="772998"/>
          </a:xfrm>
          <a:prstGeom prst="rightArrow">
            <a:avLst>
              <a:gd name="adj1" fmla="val 44857"/>
              <a:gd name="adj2"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243913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Thoughts:  h-index</a:t>
            </a:r>
            <a:endParaRPr lang="en-US" dirty="0"/>
          </a:p>
        </p:txBody>
      </p:sp>
      <p:sp>
        <p:nvSpPr>
          <p:cNvPr id="3" name="Slide Number Placeholder 2"/>
          <p:cNvSpPr>
            <a:spLocks noGrp="1"/>
          </p:cNvSpPr>
          <p:nvPr>
            <p:ph type="sldNum" sz="quarter" idx="16"/>
          </p:nvPr>
        </p:nvSpPr>
        <p:spPr/>
        <p:txBody>
          <a:bodyPr/>
          <a:lstStyle/>
          <a:p>
            <a:fld id="{0D558541-60C9-42A2-8392-FF12533A6B7A}" type="slidenum">
              <a:rPr lang="en-US" smtClean="0"/>
              <a:pPr/>
              <a:t>24</a:t>
            </a:fld>
            <a:endParaRPr lang="en-US" dirty="0"/>
          </a:p>
        </p:txBody>
      </p:sp>
      <p:sp>
        <p:nvSpPr>
          <p:cNvPr id="17" name="TextBox 16"/>
          <p:cNvSpPr txBox="1"/>
          <p:nvPr/>
        </p:nvSpPr>
        <p:spPr>
          <a:xfrm>
            <a:off x="287183" y="1015483"/>
            <a:ext cx="8435491" cy="1077218"/>
          </a:xfrm>
          <a:prstGeom prst="rect">
            <a:avLst/>
          </a:prstGeom>
          <a:noFill/>
          <a:ln>
            <a:noFill/>
          </a:ln>
        </p:spPr>
        <p:txBody>
          <a:bodyPr wrap="square" rtlCol="0">
            <a:spAutoFit/>
          </a:bodyPr>
          <a:lstStyle/>
          <a:p>
            <a:pPr algn="ctr"/>
            <a:r>
              <a:rPr lang="en-US" sz="1600" b="1" i="1" dirty="0" smtClean="0"/>
              <a:t>Metric statement: </a:t>
            </a:r>
            <a:r>
              <a:rPr lang="en-US" sz="1600" i="1" dirty="0" smtClean="0"/>
              <a:t>Dr</a:t>
            </a:r>
            <a:r>
              <a:rPr lang="en-US" sz="1600" i="1" dirty="0"/>
              <a:t>. Fauci has created an output of 1174 documents between 1965 and 2020, </a:t>
            </a:r>
            <a:endParaRPr lang="en-US" sz="1600" i="1" dirty="0" smtClean="0"/>
          </a:p>
          <a:p>
            <a:pPr algn="ctr"/>
            <a:r>
              <a:rPr lang="en-US" sz="1600" i="1" dirty="0" smtClean="0"/>
              <a:t>and </a:t>
            </a:r>
            <a:r>
              <a:rPr lang="en-US" sz="1600" i="1" dirty="0"/>
              <a:t>his h-index is 178 (Scopus</a:t>
            </a:r>
            <a:r>
              <a:rPr lang="en-US" sz="1600" i="1" dirty="0" smtClean="0"/>
              <a:t>).</a:t>
            </a:r>
          </a:p>
          <a:p>
            <a:pPr algn="ctr"/>
            <a:endParaRPr lang="en-US" sz="1600" i="1" dirty="0"/>
          </a:p>
          <a:p>
            <a:pPr algn="ctr"/>
            <a:r>
              <a:rPr lang="en-US" sz="1600" b="1" i="1" dirty="0" smtClean="0"/>
              <a:t>What that means: </a:t>
            </a:r>
            <a:r>
              <a:rPr lang="en-US" sz="1600" i="1" dirty="0" smtClean="0"/>
              <a:t>Dr. Fauci has at least 178 papers that have been cited  at least 178 times.</a:t>
            </a:r>
            <a:endParaRPr lang="en-US" sz="1600" i="1" dirty="0"/>
          </a:p>
        </p:txBody>
      </p:sp>
      <p:pic>
        <p:nvPicPr>
          <p:cNvPr id="18" name="Picture 17"/>
          <p:cNvPicPr>
            <a:picLocks noChangeAspect="1"/>
          </p:cNvPicPr>
          <p:nvPr/>
        </p:nvPicPr>
        <p:blipFill rotWithShape="1">
          <a:blip r:embed="rId3">
            <a:extLst>
              <a:ext uri="{28A0092B-C50C-407E-A947-70E740481C1C}">
                <a14:useLocalDpi xmlns:a14="http://schemas.microsoft.com/office/drawing/2010/main" val="0"/>
              </a:ext>
            </a:extLst>
          </a:blip>
          <a:srcRect b="20254"/>
          <a:stretch/>
        </p:blipFill>
        <p:spPr>
          <a:xfrm>
            <a:off x="823036" y="2912814"/>
            <a:ext cx="1529659" cy="1219842"/>
          </a:xfrm>
          <a:prstGeom prst="rect">
            <a:avLst/>
          </a:prstGeom>
        </p:spPr>
      </p:pic>
      <p:pic>
        <p:nvPicPr>
          <p:cNvPr id="19" name="Picture 18"/>
          <p:cNvPicPr>
            <a:picLocks noChangeAspect="1"/>
          </p:cNvPicPr>
          <p:nvPr/>
        </p:nvPicPr>
        <p:blipFill rotWithShape="1">
          <a:blip r:embed="rId4">
            <a:extLst>
              <a:ext uri="{28A0092B-C50C-407E-A947-70E740481C1C}">
                <a14:useLocalDpi xmlns:a14="http://schemas.microsoft.com/office/drawing/2010/main" val="0"/>
              </a:ext>
            </a:extLst>
          </a:blip>
          <a:srcRect b="13143"/>
          <a:stretch/>
        </p:blipFill>
        <p:spPr>
          <a:xfrm>
            <a:off x="5650863" y="3202498"/>
            <a:ext cx="821327" cy="713381"/>
          </a:xfrm>
          <a:prstGeom prst="rect">
            <a:avLst/>
          </a:prstGeom>
        </p:spPr>
      </p:pic>
      <p:pic>
        <p:nvPicPr>
          <p:cNvPr id="20" name="Picture 19"/>
          <p:cNvPicPr>
            <a:picLocks noChangeAspect="1"/>
          </p:cNvPicPr>
          <p:nvPr/>
        </p:nvPicPr>
        <p:blipFill>
          <a:blip r:embed="rId5"/>
          <a:stretch>
            <a:fillRect/>
          </a:stretch>
        </p:blipFill>
        <p:spPr>
          <a:xfrm>
            <a:off x="2356703" y="3202498"/>
            <a:ext cx="816935" cy="713294"/>
          </a:xfrm>
          <a:prstGeom prst="rect">
            <a:avLst/>
          </a:prstGeom>
        </p:spPr>
      </p:pic>
      <p:sp>
        <p:nvSpPr>
          <p:cNvPr id="21" name="TextBox 20"/>
          <p:cNvSpPr txBox="1"/>
          <p:nvPr/>
        </p:nvSpPr>
        <p:spPr>
          <a:xfrm>
            <a:off x="6291500" y="2844711"/>
            <a:ext cx="1887161" cy="1569660"/>
          </a:xfrm>
          <a:prstGeom prst="rect">
            <a:avLst/>
          </a:prstGeom>
          <a:noFill/>
        </p:spPr>
        <p:txBody>
          <a:bodyPr wrap="square" rtlCol="0">
            <a:spAutoFit/>
          </a:bodyPr>
          <a:lstStyle/>
          <a:p>
            <a:pPr algn="ctr"/>
            <a:r>
              <a:rPr lang="en-US" sz="1600" b="1" dirty="0" smtClean="0"/>
              <a:t>h-index = 10</a:t>
            </a:r>
          </a:p>
          <a:p>
            <a:pPr algn="ctr"/>
            <a:r>
              <a:rPr lang="en-US" sz="1600" dirty="0" smtClean="0"/>
              <a:t>[10 papers w/</a:t>
            </a:r>
          </a:p>
          <a:p>
            <a:pPr algn="ctr"/>
            <a:r>
              <a:rPr lang="en-US" sz="1600" dirty="0" smtClean="0"/>
              <a:t>10 citations each</a:t>
            </a:r>
          </a:p>
          <a:p>
            <a:pPr algn="ctr"/>
            <a:r>
              <a:rPr lang="en-US" sz="1600" dirty="0" smtClean="0"/>
              <a:t>AND</a:t>
            </a:r>
          </a:p>
          <a:p>
            <a:pPr algn="ctr"/>
            <a:r>
              <a:rPr lang="en-US" sz="1600" dirty="0" smtClean="0"/>
              <a:t>90 papers w/</a:t>
            </a:r>
          </a:p>
          <a:p>
            <a:pPr algn="ctr"/>
            <a:r>
              <a:rPr lang="en-US" sz="1600" dirty="0" smtClean="0"/>
              <a:t>9 citations each]</a:t>
            </a:r>
            <a:endParaRPr lang="en-US" sz="1600" dirty="0"/>
          </a:p>
        </p:txBody>
      </p:sp>
      <p:sp>
        <p:nvSpPr>
          <p:cNvPr id="22" name="TextBox 21"/>
          <p:cNvSpPr txBox="1"/>
          <p:nvPr/>
        </p:nvSpPr>
        <p:spPr>
          <a:xfrm>
            <a:off x="3058663" y="3167206"/>
            <a:ext cx="1887161" cy="830997"/>
          </a:xfrm>
          <a:prstGeom prst="rect">
            <a:avLst/>
          </a:prstGeom>
          <a:noFill/>
        </p:spPr>
        <p:txBody>
          <a:bodyPr wrap="square" rtlCol="0">
            <a:spAutoFit/>
          </a:bodyPr>
          <a:lstStyle/>
          <a:p>
            <a:pPr algn="ctr"/>
            <a:r>
              <a:rPr lang="en-US" sz="1600" b="1" dirty="0" smtClean="0"/>
              <a:t>h-index = 10</a:t>
            </a:r>
          </a:p>
          <a:p>
            <a:pPr algn="ctr"/>
            <a:r>
              <a:rPr lang="en-US" sz="1600" dirty="0" smtClean="0"/>
              <a:t>[10 papers w/</a:t>
            </a:r>
          </a:p>
          <a:p>
            <a:pPr algn="ctr"/>
            <a:r>
              <a:rPr lang="en-US" sz="1600" dirty="0" smtClean="0"/>
              <a:t>10 citations each]</a:t>
            </a:r>
            <a:endParaRPr lang="en-US" sz="1600" dirty="0"/>
          </a:p>
        </p:txBody>
      </p:sp>
      <p:sp>
        <p:nvSpPr>
          <p:cNvPr id="26" name="TextBox 25"/>
          <p:cNvSpPr txBox="1"/>
          <p:nvPr/>
        </p:nvSpPr>
        <p:spPr>
          <a:xfrm>
            <a:off x="4967237" y="2718639"/>
            <a:ext cx="548640" cy="1754326"/>
          </a:xfrm>
          <a:prstGeom prst="rect">
            <a:avLst/>
          </a:prstGeom>
          <a:noFill/>
        </p:spPr>
        <p:txBody>
          <a:bodyPr wrap="square" rtlCol="0">
            <a:spAutoFit/>
          </a:bodyPr>
          <a:lstStyle/>
          <a:p>
            <a:r>
              <a:rPr lang="en-US" sz="3600" dirty="0" smtClean="0"/>
              <a:t>?</a:t>
            </a:r>
          </a:p>
          <a:p>
            <a:r>
              <a:rPr lang="en-US" sz="3600" dirty="0" smtClean="0"/>
              <a:t>=</a:t>
            </a:r>
          </a:p>
          <a:p>
            <a:r>
              <a:rPr lang="en-US" sz="3600" dirty="0"/>
              <a:t>?</a:t>
            </a:r>
          </a:p>
        </p:txBody>
      </p:sp>
      <p:sp>
        <p:nvSpPr>
          <p:cNvPr id="4" name="TextBox 3"/>
          <p:cNvSpPr txBox="1"/>
          <p:nvPr/>
        </p:nvSpPr>
        <p:spPr>
          <a:xfrm>
            <a:off x="771018" y="2912814"/>
            <a:ext cx="925713" cy="646331"/>
          </a:xfrm>
          <a:prstGeom prst="rect">
            <a:avLst/>
          </a:prstGeom>
          <a:noFill/>
        </p:spPr>
        <p:txBody>
          <a:bodyPr wrap="square" rtlCol="0">
            <a:spAutoFit/>
          </a:bodyPr>
          <a:lstStyle/>
          <a:p>
            <a:r>
              <a:rPr lang="en-US" sz="1200" b="1" i="1" dirty="0" smtClean="0"/>
              <a:t>Something To Think About</a:t>
            </a:r>
            <a:endParaRPr lang="en-US" sz="1200" b="1" i="1" dirty="0"/>
          </a:p>
        </p:txBody>
      </p:sp>
      <p:sp>
        <p:nvSpPr>
          <p:cNvPr id="27" name="Frame 26"/>
          <p:cNvSpPr/>
          <p:nvPr/>
        </p:nvSpPr>
        <p:spPr>
          <a:xfrm>
            <a:off x="5507462" y="2718639"/>
            <a:ext cx="2671199" cy="1754326"/>
          </a:xfrm>
          <a:prstGeom prst="frame">
            <a:avLst>
              <a:gd name="adj1" fmla="val 149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5" name="Frame 4"/>
          <p:cNvSpPr/>
          <p:nvPr/>
        </p:nvSpPr>
        <p:spPr>
          <a:xfrm>
            <a:off x="526978" y="2582177"/>
            <a:ext cx="8125566" cy="2035444"/>
          </a:xfrm>
          <a:prstGeom prst="frame">
            <a:avLst>
              <a:gd name="adj1" fmla="val 130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8" name="Frame 27"/>
          <p:cNvSpPr/>
          <p:nvPr/>
        </p:nvSpPr>
        <p:spPr>
          <a:xfrm>
            <a:off x="2203845" y="2718639"/>
            <a:ext cx="2671199" cy="1754326"/>
          </a:xfrm>
          <a:prstGeom prst="frame">
            <a:avLst>
              <a:gd name="adj1" fmla="val 149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5905316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a:t>
            </a:r>
            <a:r>
              <a:rPr lang="en-US" dirty="0" smtClean="0"/>
              <a:t>10-index</a:t>
            </a:r>
            <a:endParaRPr lang="en-US" dirty="0"/>
          </a:p>
        </p:txBody>
      </p:sp>
      <p:sp>
        <p:nvSpPr>
          <p:cNvPr id="3" name="Slide Number Placeholder 2"/>
          <p:cNvSpPr>
            <a:spLocks noGrp="1"/>
          </p:cNvSpPr>
          <p:nvPr>
            <p:ph type="sldNum" sz="quarter" idx="16"/>
          </p:nvPr>
        </p:nvSpPr>
        <p:spPr/>
        <p:txBody>
          <a:bodyPr/>
          <a:lstStyle/>
          <a:p>
            <a:fld id="{0D558541-60C9-42A2-8392-FF12533A6B7A}" type="slidenum">
              <a:rPr lang="en-US" smtClean="0"/>
              <a:pPr/>
              <a:t>25</a:t>
            </a:fld>
            <a:endParaRPr lang="en-US" dirty="0"/>
          </a:p>
        </p:txBody>
      </p:sp>
      <p:sp>
        <p:nvSpPr>
          <p:cNvPr id="10" name="Rectangle 9"/>
          <p:cNvSpPr/>
          <p:nvPr/>
        </p:nvSpPr>
        <p:spPr>
          <a:xfrm>
            <a:off x="549965" y="889411"/>
            <a:ext cx="8151349" cy="898394"/>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549965" y="2805103"/>
            <a:ext cx="8151349" cy="907449"/>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extBox 15"/>
          <p:cNvSpPr txBox="1"/>
          <p:nvPr/>
        </p:nvSpPr>
        <p:spPr>
          <a:xfrm>
            <a:off x="1792514" y="1039956"/>
            <a:ext cx="6801417" cy="523220"/>
          </a:xfrm>
          <a:prstGeom prst="rect">
            <a:avLst/>
          </a:prstGeom>
          <a:noFill/>
        </p:spPr>
        <p:txBody>
          <a:bodyPr wrap="square" rtlCol="0">
            <a:spAutoFit/>
          </a:bodyPr>
          <a:lstStyle/>
          <a:p>
            <a:r>
              <a:rPr lang="en-US" sz="1400" b="1" dirty="0"/>
              <a:t>The </a:t>
            </a:r>
            <a:r>
              <a:rPr lang="en-US" sz="1400" b="1" dirty="0" smtClean="0"/>
              <a:t>1-10 index is used as evidence </a:t>
            </a:r>
            <a:r>
              <a:rPr lang="en-US" sz="1400" b="1" dirty="0"/>
              <a:t>of the scholarly influence of an author’s, or group of authors’, body of work. </a:t>
            </a:r>
          </a:p>
        </p:txBody>
      </p:sp>
      <p:sp>
        <p:nvSpPr>
          <p:cNvPr id="17" name="TextBox 16"/>
          <p:cNvSpPr txBox="1"/>
          <p:nvPr/>
        </p:nvSpPr>
        <p:spPr>
          <a:xfrm>
            <a:off x="1792514" y="2019832"/>
            <a:ext cx="6727372" cy="523220"/>
          </a:xfrm>
          <a:prstGeom prst="rect">
            <a:avLst/>
          </a:prstGeom>
          <a:noFill/>
        </p:spPr>
        <p:txBody>
          <a:bodyPr wrap="square" rtlCol="0">
            <a:spAutoFit/>
          </a:bodyPr>
          <a:lstStyle/>
          <a:p>
            <a:r>
              <a:rPr lang="en-US" sz="1400" b="1" dirty="0" smtClean="0"/>
              <a:t>The i10-index is equivalent to the number </a:t>
            </a:r>
            <a:r>
              <a:rPr lang="en-US" sz="1400" b="1" dirty="0"/>
              <a:t>of publications by an </a:t>
            </a:r>
            <a:r>
              <a:rPr lang="en-US" sz="1400" b="1" dirty="0" smtClean="0"/>
              <a:t>author </a:t>
            </a:r>
            <a:r>
              <a:rPr lang="en-US" sz="1400" b="1" dirty="0"/>
              <a:t>with at least 10 citations.</a:t>
            </a:r>
          </a:p>
        </p:txBody>
      </p:sp>
      <p:sp>
        <p:nvSpPr>
          <p:cNvPr id="18" name="TextBox 17"/>
          <p:cNvSpPr txBox="1"/>
          <p:nvPr/>
        </p:nvSpPr>
        <p:spPr>
          <a:xfrm>
            <a:off x="1792514" y="3086154"/>
            <a:ext cx="6647543" cy="307777"/>
          </a:xfrm>
          <a:prstGeom prst="rect">
            <a:avLst/>
          </a:prstGeom>
          <a:noFill/>
        </p:spPr>
        <p:txBody>
          <a:bodyPr wrap="square" rtlCol="0">
            <a:spAutoFit/>
          </a:bodyPr>
          <a:lstStyle/>
          <a:p>
            <a:r>
              <a:rPr lang="en-US" sz="1400" b="1" dirty="0" smtClean="0"/>
              <a:t>The i10-index can be found in Google Scholar.</a:t>
            </a:r>
            <a:endParaRPr lang="en-US" sz="1400" b="1" dirty="0"/>
          </a:p>
        </p:txBody>
      </p:sp>
      <p:sp>
        <p:nvSpPr>
          <p:cNvPr id="19" name="TextBox 18"/>
          <p:cNvSpPr txBox="1"/>
          <p:nvPr/>
        </p:nvSpPr>
        <p:spPr>
          <a:xfrm>
            <a:off x="1792514" y="3916542"/>
            <a:ext cx="6727372" cy="523220"/>
          </a:xfrm>
          <a:prstGeom prst="rect">
            <a:avLst/>
          </a:prstGeom>
          <a:noFill/>
        </p:spPr>
        <p:txBody>
          <a:bodyPr wrap="square" rtlCol="0">
            <a:spAutoFit/>
          </a:bodyPr>
          <a:lstStyle/>
          <a:p>
            <a:pPr marL="285750" indent="-285750">
              <a:buFont typeface="Wingdings" panose="05000000000000000000" pitchFamily="2" charset="2"/>
              <a:buChar char="§"/>
            </a:pPr>
            <a:r>
              <a:rPr lang="en-US" sz="1400" b="1" dirty="0" smtClean="0"/>
              <a:t>Not field normalized.</a:t>
            </a:r>
          </a:p>
          <a:p>
            <a:pPr marL="285750" indent="-285750">
              <a:buFont typeface="Wingdings" panose="05000000000000000000" pitchFamily="2" charset="2"/>
              <a:buChar char="§"/>
            </a:pPr>
            <a:r>
              <a:rPr lang="en-US" sz="1400" b="1" dirty="0" smtClean="0"/>
              <a:t>Only available in Google Scholar.</a:t>
            </a:r>
            <a:endParaRPr lang="en-US" sz="1400" b="1" dirty="0"/>
          </a:p>
        </p:txBody>
      </p:sp>
      <p:grpSp>
        <p:nvGrpSpPr>
          <p:cNvPr id="20" name="Group 19"/>
          <p:cNvGrpSpPr/>
          <p:nvPr/>
        </p:nvGrpSpPr>
        <p:grpSpPr>
          <a:xfrm>
            <a:off x="421862" y="877886"/>
            <a:ext cx="1394949" cy="886432"/>
            <a:chOff x="398567" y="909881"/>
            <a:chExt cx="1394949" cy="886432"/>
          </a:xfrm>
        </p:grpSpPr>
        <p:pic>
          <p:nvPicPr>
            <p:cNvPr id="21" name="Picture 20"/>
            <p:cNvPicPr>
              <a:picLocks noChangeAspect="1"/>
            </p:cNvPicPr>
            <p:nvPr/>
          </p:nvPicPr>
          <p:blipFill rotWithShape="1">
            <a:blip r:embed="rId3">
              <a:duotone>
                <a:prstClr val="black"/>
                <a:schemeClr val="bg1">
                  <a:tint val="45000"/>
                  <a:satMod val="400000"/>
                </a:schemeClr>
              </a:duotone>
              <a:extLst>
                <a:ext uri="{28A0092B-C50C-407E-A947-70E740481C1C}">
                  <a14:useLocalDpi xmlns:a14="http://schemas.microsoft.com/office/drawing/2010/main" val="0"/>
                </a:ext>
              </a:extLst>
            </a:blip>
            <a:srcRect r="2539" b="22433"/>
            <a:stretch/>
          </p:blipFill>
          <p:spPr>
            <a:xfrm>
              <a:off x="653142" y="909881"/>
              <a:ext cx="824266" cy="656016"/>
            </a:xfrm>
            <a:prstGeom prst="rect">
              <a:avLst/>
            </a:prstGeom>
          </p:spPr>
        </p:pic>
        <p:sp>
          <p:nvSpPr>
            <p:cNvPr id="22" name="TextBox 21"/>
            <p:cNvSpPr txBox="1"/>
            <p:nvPr/>
          </p:nvSpPr>
          <p:spPr>
            <a:xfrm>
              <a:off x="398567" y="1488536"/>
              <a:ext cx="1394949" cy="307777"/>
            </a:xfrm>
            <a:prstGeom prst="rect">
              <a:avLst/>
            </a:prstGeom>
            <a:noFill/>
          </p:spPr>
          <p:txBody>
            <a:bodyPr wrap="square" rtlCol="0">
              <a:spAutoFit/>
            </a:bodyPr>
            <a:lstStyle/>
            <a:p>
              <a:pPr algn="ctr"/>
              <a:r>
                <a:rPr lang="en-US" sz="1400" b="1" dirty="0" smtClean="0"/>
                <a:t>Use Case</a:t>
              </a:r>
              <a:endParaRPr lang="en-US" sz="1400" b="1" dirty="0"/>
            </a:p>
          </p:txBody>
        </p:sp>
      </p:grpSp>
      <p:grpSp>
        <p:nvGrpSpPr>
          <p:cNvPr id="23" name="Group 22"/>
          <p:cNvGrpSpPr/>
          <p:nvPr/>
        </p:nvGrpSpPr>
        <p:grpSpPr>
          <a:xfrm>
            <a:off x="364981" y="2914904"/>
            <a:ext cx="1394949" cy="805482"/>
            <a:chOff x="364981" y="2881774"/>
            <a:chExt cx="1394949" cy="805482"/>
          </a:xfrm>
        </p:grpSpPr>
        <p:pic>
          <p:nvPicPr>
            <p:cNvPr id="24" name="Picture 23"/>
            <p:cNvPicPr>
              <a:picLocks noChangeAspect="1"/>
            </p:cNvPicPr>
            <p:nvPr/>
          </p:nvPicPr>
          <p:blipFill rotWithShape="1">
            <a:blip r:embed="rId4">
              <a:extLst>
                <a:ext uri="{28A0092B-C50C-407E-A947-70E740481C1C}">
                  <a14:useLocalDpi xmlns:a14="http://schemas.microsoft.com/office/drawing/2010/main" val="0"/>
                </a:ext>
              </a:extLst>
            </a:blip>
            <a:srcRect b="16907"/>
            <a:stretch/>
          </p:blipFill>
          <p:spPr>
            <a:xfrm>
              <a:off x="739779" y="2881774"/>
              <a:ext cx="691902" cy="574924"/>
            </a:xfrm>
            <a:prstGeom prst="rect">
              <a:avLst/>
            </a:prstGeom>
          </p:spPr>
        </p:pic>
        <p:sp>
          <p:nvSpPr>
            <p:cNvPr id="25" name="TextBox 24"/>
            <p:cNvSpPr txBox="1"/>
            <p:nvPr/>
          </p:nvSpPr>
          <p:spPr>
            <a:xfrm>
              <a:off x="364981" y="3379479"/>
              <a:ext cx="1394949" cy="307777"/>
            </a:xfrm>
            <a:prstGeom prst="rect">
              <a:avLst/>
            </a:prstGeom>
            <a:noFill/>
          </p:spPr>
          <p:txBody>
            <a:bodyPr wrap="square" rtlCol="0">
              <a:spAutoFit/>
            </a:bodyPr>
            <a:lstStyle/>
            <a:p>
              <a:pPr algn="ctr"/>
              <a:r>
                <a:rPr lang="en-US" sz="1400" b="1" dirty="0" smtClean="0"/>
                <a:t>Location</a:t>
              </a:r>
              <a:endParaRPr lang="en-US" sz="1400" b="1" dirty="0"/>
            </a:p>
          </p:txBody>
        </p:sp>
      </p:grpSp>
      <p:grpSp>
        <p:nvGrpSpPr>
          <p:cNvPr id="26" name="Group 25"/>
          <p:cNvGrpSpPr/>
          <p:nvPr/>
        </p:nvGrpSpPr>
        <p:grpSpPr>
          <a:xfrm>
            <a:off x="367801" y="1920648"/>
            <a:ext cx="1394949" cy="884456"/>
            <a:chOff x="367801" y="1920648"/>
            <a:chExt cx="1394949" cy="884456"/>
          </a:xfrm>
        </p:grpSpPr>
        <p:pic>
          <p:nvPicPr>
            <p:cNvPr id="27" name="Picture 26"/>
            <p:cNvPicPr>
              <a:picLocks noChangeAspect="1"/>
            </p:cNvPicPr>
            <p:nvPr/>
          </p:nvPicPr>
          <p:blipFill rotWithShape="1">
            <a:blip r:embed="rId5">
              <a:extLst>
                <a:ext uri="{28A0092B-C50C-407E-A947-70E740481C1C}">
                  <a14:useLocalDpi xmlns:a14="http://schemas.microsoft.com/office/drawing/2010/main" val="0"/>
                </a:ext>
              </a:extLst>
            </a:blip>
            <a:srcRect b="17467"/>
            <a:stretch/>
          </p:blipFill>
          <p:spPr>
            <a:xfrm>
              <a:off x="716193" y="1920648"/>
              <a:ext cx="764727" cy="631148"/>
            </a:xfrm>
            <a:prstGeom prst="rect">
              <a:avLst/>
            </a:prstGeom>
          </p:spPr>
        </p:pic>
        <p:sp>
          <p:nvSpPr>
            <p:cNvPr id="28" name="TextBox 27"/>
            <p:cNvSpPr txBox="1"/>
            <p:nvPr/>
          </p:nvSpPr>
          <p:spPr>
            <a:xfrm>
              <a:off x="367801" y="2497327"/>
              <a:ext cx="1394949" cy="307777"/>
            </a:xfrm>
            <a:prstGeom prst="rect">
              <a:avLst/>
            </a:prstGeom>
            <a:noFill/>
          </p:spPr>
          <p:txBody>
            <a:bodyPr wrap="square" rtlCol="0">
              <a:spAutoFit/>
            </a:bodyPr>
            <a:lstStyle/>
            <a:p>
              <a:pPr algn="ctr"/>
              <a:r>
                <a:rPr lang="en-US" sz="1400" b="1" dirty="0" smtClean="0"/>
                <a:t>Definition</a:t>
              </a:r>
              <a:endParaRPr lang="en-US" sz="1400" b="1" dirty="0"/>
            </a:p>
          </p:txBody>
        </p:sp>
      </p:grpSp>
      <p:grpSp>
        <p:nvGrpSpPr>
          <p:cNvPr id="29" name="Group 28"/>
          <p:cNvGrpSpPr/>
          <p:nvPr/>
        </p:nvGrpSpPr>
        <p:grpSpPr>
          <a:xfrm>
            <a:off x="358146" y="3830162"/>
            <a:ext cx="1394949" cy="802418"/>
            <a:chOff x="358146" y="3830162"/>
            <a:chExt cx="1394949" cy="802418"/>
          </a:xfrm>
        </p:grpSpPr>
        <p:pic>
          <p:nvPicPr>
            <p:cNvPr id="30" name="Picture 29"/>
            <p:cNvPicPr>
              <a:picLocks noChangeAspect="1"/>
            </p:cNvPicPr>
            <p:nvPr/>
          </p:nvPicPr>
          <p:blipFill rotWithShape="1">
            <a:blip r:embed="rId6">
              <a:extLst>
                <a:ext uri="{28A0092B-C50C-407E-A947-70E740481C1C}">
                  <a14:useLocalDpi xmlns:a14="http://schemas.microsoft.com/office/drawing/2010/main" val="0"/>
                </a:ext>
              </a:extLst>
            </a:blip>
            <a:srcRect t="-1" b="12981"/>
            <a:stretch/>
          </p:blipFill>
          <p:spPr>
            <a:xfrm>
              <a:off x="716193" y="3830162"/>
              <a:ext cx="700528" cy="609600"/>
            </a:xfrm>
            <a:prstGeom prst="rect">
              <a:avLst/>
            </a:prstGeom>
          </p:spPr>
        </p:pic>
        <p:sp>
          <p:nvSpPr>
            <p:cNvPr id="31" name="TextBox 30"/>
            <p:cNvSpPr txBox="1"/>
            <p:nvPr/>
          </p:nvSpPr>
          <p:spPr>
            <a:xfrm>
              <a:off x="358146" y="4324803"/>
              <a:ext cx="1394949" cy="307777"/>
            </a:xfrm>
            <a:prstGeom prst="rect">
              <a:avLst/>
            </a:prstGeom>
            <a:noFill/>
          </p:spPr>
          <p:txBody>
            <a:bodyPr wrap="square" rtlCol="0">
              <a:spAutoFit/>
            </a:bodyPr>
            <a:lstStyle/>
            <a:p>
              <a:pPr algn="ctr"/>
              <a:r>
                <a:rPr lang="en-US" sz="1400" b="1" dirty="0" smtClean="0"/>
                <a:t>Caveats</a:t>
              </a:r>
              <a:endParaRPr lang="en-US" sz="1400" b="1" dirty="0"/>
            </a:p>
          </p:txBody>
        </p:sp>
      </p:grpSp>
    </p:spTree>
    <p:extLst>
      <p:ext uri="{BB962C8B-B14F-4D97-AF65-F5344CB8AC3E}">
        <p14:creationId xmlns:p14="http://schemas.microsoft.com/office/powerpoint/2010/main" val="2250035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fld id="{0D558541-60C9-42A2-8392-FF12533A6B7A}" type="slidenum">
              <a:rPr lang="en-US" smtClean="0"/>
              <a:pPr/>
              <a:t>26</a:t>
            </a:fld>
            <a:endParaRPr lang="en-US" dirty="0"/>
          </a:p>
        </p:txBody>
      </p:sp>
      <p:sp>
        <p:nvSpPr>
          <p:cNvPr id="5" name="Title 1"/>
          <p:cNvSpPr txBox="1">
            <a:spLocks/>
          </p:cNvSpPr>
          <p:nvPr/>
        </p:nvSpPr>
        <p:spPr>
          <a:xfrm>
            <a:off x="421223" y="322145"/>
            <a:ext cx="7180264" cy="507588"/>
          </a:xfrm>
          <a:prstGeom prst="rect">
            <a:avLst/>
          </a:prstGeom>
        </p:spPr>
        <p:txBody>
          <a:bodyPr/>
          <a:lst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a:lstStyle>
          <a:p>
            <a:r>
              <a:rPr lang="en-US" dirty="0" smtClean="0"/>
              <a:t>Where to find it:  i10-index</a:t>
            </a:r>
            <a:endParaRPr lang="en-US" dirty="0"/>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9869" y="1018095"/>
            <a:ext cx="7208550" cy="30919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ight Arrow 6"/>
          <p:cNvSpPr/>
          <p:nvPr/>
        </p:nvSpPr>
        <p:spPr>
          <a:xfrm rot="16200000">
            <a:off x="5447431" y="2586049"/>
            <a:ext cx="1225485" cy="772998"/>
          </a:xfrm>
          <a:prstGeom prst="rightArrow">
            <a:avLst>
              <a:gd name="adj1" fmla="val 37999"/>
              <a:gd name="adj2"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647540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Thoughts:  i10-index</a:t>
            </a:r>
            <a:endParaRPr lang="en-US" dirty="0"/>
          </a:p>
        </p:txBody>
      </p:sp>
      <p:sp>
        <p:nvSpPr>
          <p:cNvPr id="4" name="Slide Number Placeholder 3"/>
          <p:cNvSpPr>
            <a:spLocks noGrp="1"/>
          </p:cNvSpPr>
          <p:nvPr>
            <p:ph type="sldNum" sz="quarter" idx="16"/>
          </p:nvPr>
        </p:nvSpPr>
        <p:spPr/>
        <p:txBody>
          <a:bodyPr/>
          <a:lstStyle/>
          <a:p>
            <a:fld id="{0D558541-60C9-42A2-8392-FF12533A6B7A}" type="slidenum">
              <a:rPr lang="en-US" smtClean="0"/>
              <a:pPr/>
              <a:t>27</a:t>
            </a:fld>
            <a:endParaRPr lang="en-US" dirty="0"/>
          </a:p>
        </p:txBody>
      </p:sp>
      <p:sp>
        <p:nvSpPr>
          <p:cNvPr id="22" name="TextBox 21"/>
          <p:cNvSpPr txBox="1"/>
          <p:nvPr/>
        </p:nvSpPr>
        <p:spPr>
          <a:xfrm>
            <a:off x="957612" y="1142371"/>
            <a:ext cx="7226475" cy="830997"/>
          </a:xfrm>
          <a:prstGeom prst="rect">
            <a:avLst/>
          </a:prstGeom>
          <a:noFill/>
          <a:ln>
            <a:noFill/>
          </a:ln>
        </p:spPr>
        <p:txBody>
          <a:bodyPr wrap="square" rtlCol="0">
            <a:spAutoFit/>
          </a:bodyPr>
          <a:lstStyle/>
          <a:p>
            <a:pPr algn="ctr"/>
            <a:r>
              <a:rPr lang="en-US" sz="1600" b="1" i="1" dirty="0" smtClean="0"/>
              <a:t>Metric statement: </a:t>
            </a:r>
            <a:r>
              <a:rPr lang="en-US" sz="1600" i="1" dirty="0" smtClean="0"/>
              <a:t>Dr</a:t>
            </a:r>
            <a:r>
              <a:rPr lang="en-US" sz="1600" i="1" dirty="0"/>
              <a:t>. Fauci </a:t>
            </a:r>
            <a:r>
              <a:rPr lang="en-US" sz="1600" i="1" dirty="0" smtClean="0"/>
              <a:t>currently has an i10-index of 1190 (Google Scholar).</a:t>
            </a:r>
          </a:p>
          <a:p>
            <a:pPr algn="ctr"/>
            <a:endParaRPr lang="en-US" sz="1600" i="1" dirty="0"/>
          </a:p>
          <a:p>
            <a:pPr algn="ctr"/>
            <a:r>
              <a:rPr lang="en-US" sz="1600" b="1" i="1" dirty="0" smtClean="0"/>
              <a:t>What that means: </a:t>
            </a:r>
            <a:r>
              <a:rPr lang="en-US" sz="1600" i="1" dirty="0" smtClean="0"/>
              <a:t>Dr. Fauci has at least 1190 papers that are cited at least 10 times.</a:t>
            </a:r>
            <a:endParaRPr lang="en-US" sz="1600" i="1" dirty="0"/>
          </a:p>
        </p:txBody>
      </p:sp>
      <p:pic>
        <p:nvPicPr>
          <p:cNvPr id="29" name="Picture 28"/>
          <p:cNvPicPr>
            <a:picLocks noChangeAspect="1"/>
          </p:cNvPicPr>
          <p:nvPr/>
        </p:nvPicPr>
        <p:blipFill rotWithShape="1">
          <a:blip r:embed="rId3">
            <a:extLst>
              <a:ext uri="{28A0092B-C50C-407E-A947-70E740481C1C}">
                <a14:useLocalDpi xmlns:a14="http://schemas.microsoft.com/office/drawing/2010/main" val="0"/>
              </a:ext>
            </a:extLst>
          </a:blip>
          <a:srcRect b="20254"/>
          <a:stretch/>
        </p:blipFill>
        <p:spPr>
          <a:xfrm>
            <a:off x="1231947" y="2949820"/>
            <a:ext cx="1458562" cy="1163145"/>
          </a:xfrm>
          <a:prstGeom prst="rect">
            <a:avLst/>
          </a:prstGeom>
        </p:spPr>
      </p:pic>
      <p:sp>
        <p:nvSpPr>
          <p:cNvPr id="30" name="TextBox 29"/>
          <p:cNvSpPr txBox="1"/>
          <p:nvPr/>
        </p:nvSpPr>
        <p:spPr>
          <a:xfrm>
            <a:off x="2637515" y="2996153"/>
            <a:ext cx="5546572" cy="1323439"/>
          </a:xfrm>
          <a:prstGeom prst="rect">
            <a:avLst/>
          </a:prstGeom>
          <a:noFill/>
          <a:ln w="38100">
            <a:noFill/>
          </a:ln>
        </p:spPr>
        <p:txBody>
          <a:bodyPr wrap="square" rtlCol="0">
            <a:spAutoFit/>
          </a:bodyPr>
          <a:lstStyle/>
          <a:p>
            <a:r>
              <a:rPr lang="en-US" sz="1600" dirty="0" smtClean="0"/>
              <a:t>Problems with reproducibility in Google Scholar – why?</a:t>
            </a:r>
          </a:p>
          <a:p>
            <a:pPr marL="463550" indent="-285750">
              <a:buFont typeface="Wingdings" panose="05000000000000000000" pitchFamily="2" charset="2"/>
              <a:buChar char="§"/>
            </a:pPr>
            <a:r>
              <a:rPr lang="en-US" sz="1600" dirty="0" smtClean="0"/>
              <a:t>Low quality of metadata, including lack of DOI</a:t>
            </a:r>
          </a:p>
          <a:p>
            <a:pPr marL="463550" indent="-285750">
              <a:buFont typeface="Wingdings" panose="05000000000000000000" pitchFamily="2" charset="2"/>
              <a:buChar char="§"/>
            </a:pPr>
            <a:r>
              <a:rPr lang="en-US" sz="1600" dirty="0" smtClean="0"/>
              <a:t>Lack of advanced search options</a:t>
            </a:r>
          </a:p>
          <a:p>
            <a:pPr marL="463550" indent="-285750">
              <a:buFont typeface="Wingdings" panose="05000000000000000000" pitchFamily="2" charset="2"/>
              <a:buChar char="§"/>
            </a:pPr>
            <a:r>
              <a:rPr lang="en-US" sz="1600" dirty="0" smtClean="0"/>
              <a:t>Data manipulations due to fake documents on the web</a:t>
            </a:r>
          </a:p>
          <a:p>
            <a:pPr marL="177800"/>
            <a:endParaRPr lang="en-US" sz="1600" dirty="0"/>
          </a:p>
        </p:txBody>
      </p:sp>
      <p:sp>
        <p:nvSpPr>
          <p:cNvPr id="31" name="TextBox 30"/>
          <p:cNvSpPr txBox="1"/>
          <p:nvPr/>
        </p:nvSpPr>
        <p:spPr>
          <a:xfrm>
            <a:off x="1035515" y="2981863"/>
            <a:ext cx="925713" cy="646331"/>
          </a:xfrm>
          <a:prstGeom prst="rect">
            <a:avLst/>
          </a:prstGeom>
          <a:noFill/>
        </p:spPr>
        <p:txBody>
          <a:bodyPr wrap="square" rtlCol="0">
            <a:spAutoFit/>
          </a:bodyPr>
          <a:lstStyle/>
          <a:p>
            <a:r>
              <a:rPr lang="en-US" sz="1200" b="1" i="1" dirty="0" smtClean="0"/>
              <a:t>Something To Think About</a:t>
            </a:r>
            <a:endParaRPr lang="en-US" sz="1200" b="1" i="1" dirty="0"/>
          </a:p>
        </p:txBody>
      </p:sp>
      <p:sp>
        <p:nvSpPr>
          <p:cNvPr id="6" name="Frame 5"/>
          <p:cNvSpPr/>
          <p:nvPr/>
        </p:nvSpPr>
        <p:spPr>
          <a:xfrm>
            <a:off x="662529" y="2743193"/>
            <a:ext cx="7816642" cy="1735717"/>
          </a:xfrm>
          <a:prstGeom prst="frame">
            <a:avLst>
              <a:gd name="adj1" fmla="val 154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2827322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Author Level Metrics – the others</a:t>
            </a:r>
            <a:endParaRPr lang="en-US" dirty="0"/>
          </a:p>
        </p:txBody>
      </p:sp>
      <p:sp>
        <p:nvSpPr>
          <p:cNvPr id="25" name="Slide Number Placeholder 24"/>
          <p:cNvSpPr>
            <a:spLocks noGrp="1"/>
          </p:cNvSpPr>
          <p:nvPr>
            <p:ph type="sldNum" sz="quarter" idx="16"/>
          </p:nvPr>
        </p:nvSpPr>
        <p:spPr/>
        <p:txBody>
          <a:bodyPr/>
          <a:lstStyle/>
          <a:p>
            <a:fld id="{0D558541-60C9-42A2-8392-FF12533A6B7A}" type="slidenum">
              <a:rPr lang="en-US" smtClean="0"/>
              <a:pPr/>
              <a:t>28</a:t>
            </a:fld>
            <a:endParaRPr lang="en-US" dirty="0"/>
          </a:p>
        </p:txBody>
      </p:sp>
      <p:sp>
        <p:nvSpPr>
          <p:cNvPr id="3" name="Frame 2"/>
          <p:cNvSpPr/>
          <p:nvPr/>
        </p:nvSpPr>
        <p:spPr>
          <a:xfrm>
            <a:off x="459938" y="997527"/>
            <a:ext cx="3767678" cy="3377357"/>
          </a:xfrm>
          <a:prstGeom prst="frame">
            <a:avLst>
              <a:gd name="adj1" fmla="val 1719"/>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8" name="Frame 7"/>
          <p:cNvSpPr/>
          <p:nvPr/>
        </p:nvSpPr>
        <p:spPr>
          <a:xfrm>
            <a:off x="4714362" y="975234"/>
            <a:ext cx="3938182" cy="3399650"/>
          </a:xfrm>
          <a:prstGeom prst="frame">
            <a:avLst>
              <a:gd name="adj1" fmla="val 1423"/>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7" name="TextBox 6"/>
          <p:cNvSpPr txBox="1"/>
          <p:nvPr/>
        </p:nvSpPr>
        <p:spPr>
          <a:xfrm>
            <a:off x="1670964" y="1004914"/>
            <a:ext cx="1270659" cy="523220"/>
          </a:xfrm>
          <a:prstGeom prst="rect">
            <a:avLst/>
          </a:prstGeom>
          <a:noFill/>
        </p:spPr>
        <p:txBody>
          <a:bodyPr wrap="square" rtlCol="0">
            <a:spAutoFit/>
          </a:bodyPr>
          <a:lstStyle/>
          <a:p>
            <a:r>
              <a:rPr lang="en-US" sz="2700" dirty="0" smtClean="0"/>
              <a:t>g-index</a:t>
            </a:r>
            <a:endParaRPr lang="en-US" sz="2700" dirty="0"/>
          </a:p>
        </p:txBody>
      </p:sp>
      <p:sp>
        <p:nvSpPr>
          <p:cNvPr id="12" name="TextBox 11"/>
          <p:cNvSpPr txBox="1"/>
          <p:nvPr/>
        </p:nvSpPr>
        <p:spPr>
          <a:xfrm>
            <a:off x="5735787" y="997528"/>
            <a:ext cx="1900051" cy="523220"/>
          </a:xfrm>
          <a:prstGeom prst="rect">
            <a:avLst/>
          </a:prstGeom>
          <a:noFill/>
        </p:spPr>
        <p:txBody>
          <a:bodyPr wrap="square" rtlCol="0">
            <a:spAutoFit/>
          </a:bodyPr>
          <a:lstStyle/>
          <a:p>
            <a:r>
              <a:rPr lang="en-US" sz="2700" dirty="0" smtClean="0"/>
              <a:t>m-quotient</a:t>
            </a:r>
            <a:endParaRPr lang="en-US" sz="2700" dirty="0"/>
          </a:p>
        </p:txBody>
      </p:sp>
      <p:cxnSp>
        <p:nvCxnSpPr>
          <p:cNvPr id="15" name="Straight Connector 14"/>
          <p:cNvCxnSpPr/>
          <p:nvPr/>
        </p:nvCxnSpPr>
        <p:spPr>
          <a:xfrm>
            <a:off x="696397" y="1496999"/>
            <a:ext cx="324621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4984180" y="1496999"/>
            <a:ext cx="3434003" cy="11874"/>
          </a:xfrm>
          <a:prstGeom prst="line">
            <a:avLst/>
          </a:prstGeom>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23214" y="1562713"/>
            <a:ext cx="3641126" cy="2062103"/>
          </a:xfrm>
          <a:prstGeom prst="rect">
            <a:avLst/>
          </a:prstGeom>
          <a:noFill/>
        </p:spPr>
        <p:txBody>
          <a:bodyPr wrap="square" rtlCol="0">
            <a:spAutoFit/>
          </a:bodyPr>
          <a:lstStyle/>
          <a:p>
            <a:pPr algn="ctr"/>
            <a:r>
              <a:rPr lang="en-US" sz="1600" dirty="0" smtClean="0"/>
              <a:t>The </a:t>
            </a:r>
            <a:r>
              <a:rPr lang="en-US" sz="1600" dirty="0"/>
              <a:t>g-index is the (unique) largest number such that the top g </a:t>
            </a:r>
            <a:r>
              <a:rPr lang="en-US" sz="1600" dirty="0" smtClean="0"/>
              <a:t>articles received </a:t>
            </a:r>
            <a:r>
              <a:rPr lang="en-US" sz="1600" dirty="0"/>
              <a:t>(together) at least </a:t>
            </a:r>
            <a:r>
              <a:rPr lang="en-US" sz="1600" dirty="0" smtClean="0"/>
              <a:t>g² </a:t>
            </a:r>
            <a:r>
              <a:rPr lang="en-US" sz="1600" dirty="0"/>
              <a:t>citations</a:t>
            </a:r>
            <a:r>
              <a:rPr lang="en-US" sz="1600" dirty="0" smtClean="0"/>
              <a:t>.</a:t>
            </a:r>
          </a:p>
          <a:p>
            <a:pPr algn="ctr"/>
            <a:endParaRPr lang="en-US" sz="1600" dirty="0" smtClean="0"/>
          </a:p>
          <a:p>
            <a:pPr algn="ctr"/>
            <a:r>
              <a:rPr lang="en-US" sz="1600" i="1" dirty="0"/>
              <a:t>A g-index of 20 means that </a:t>
            </a:r>
            <a:r>
              <a:rPr lang="en-US" sz="1600" i="1" dirty="0" smtClean="0"/>
              <a:t>an </a:t>
            </a:r>
            <a:r>
              <a:rPr lang="en-US" sz="1600" i="1" dirty="0"/>
              <a:t>academic has published at least 20 articles that </a:t>
            </a:r>
            <a:r>
              <a:rPr lang="en-US" sz="1600" b="1" i="1" dirty="0"/>
              <a:t>combined</a:t>
            </a:r>
            <a:r>
              <a:rPr lang="en-US" sz="1600" i="1" dirty="0"/>
              <a:t> have received at least 400 citations. </a:t>
            </a:r>
            <a:endParaRPr lang="en-US" sz="1600" dirty="0"/>
          </a:p>
        </p:txBody>
      </p:sp>
      <p:sp>
        <p:nvSpPr>
          <p:cNvPr id="22" name="TextBox 21"/>
          <p:cNvSpPr txBox="1"/>
          <p:nvPr/>
        </p:nvSpPr>
        <p:spPr>
          <a:xfrm>
            <a:off x="831273" y="3683536"/>
            <a:ext cx="3111335" cy="584775"/>
          </a:xfrm>
          <a:prstGeom prst="rect">
            <a:avLst/>
          </a:prstGeom>
          <a:noFill/>
        </p:spPr>
        <p:txBody>
          <a:bodyPr wrap="square" rtlCol="0">
            <a:spAutoFit/>
          </a:bodyPr>
          <a:lstStyle/>
          <a:p>
            <a:pPr algn="ctr"/>
            <a:r>
              <a:rPr lang="en-US" sz="1600" dirty="0" smtClean="0"/>
              <a:t>Not available readily calculated in any citation databases.</a:t>
            </a:r>
            <a:endParaRPr lang="en-US" sz="1600" dirty="0"/>
          </a:p>
        </p:txBody>
      </p:sp>
      <p:sp>
        <p:nvSpPr>
          <p:cNvPr id="23" name="TextBox 22"/>
          <p:cNvSpPr txBox="1"/>
          <p:nvPr/>
        </p:nvSpPr>
        <p:spPr>
          <a:xfrm>
            <a:off x="5167486" y="3600541"/>
            <a:ext cx="3111335" cy="584775"/>
          </a:xfrm>
          <a:prstGeom prst="rect">
            <a:avLst/>
          </a:prstGeom>
          <a:noFill/>
        </p:spPr>
        <p:txBody>
          <a:bodyPr wrap="square" rtlCol="0">
            <a:spAutoFit/>
          </a:bodyPr>
          <a:lstStyle/>
          <a:p>
            <a:pPr algn="ctr"/>
            <a:r>
              <a:rPr lang="en-US" sz="1600" dirty="0" smtClean="0"/>
              <a:t>Not available readily calculated in any citation databases.</a:t>
            </a:r>
            <a:endParaRPr lang="en-US" sz="1600" dirty="0"/>
          </a:p>
        </p:txBody>
      </p:sp>
      <p:sp>
        <p:nvSpPr>
          <p:cNvPr id="24" name="TextBox 23"/>
          <p:cNvSpPr txBox="1"/>
          <p:nvPr/>
        </p:nvSpPr>
        <p:spPr>
          <a:xfrm>
            <a:off x="5224091" y="1594696"/>
            <a:ext cx="2998123" cy="1569660"/>
          </a:xfrm>
          <a:prstGeom prst="rect">
            <a:avLst/>
          </a:prstGeom>
          <a:noFill/>
        </p:spPr>
        <p:txBody>
          <a:bodyPr wrap="square" rtlCol="0">
            <a:spAutoFit/>
          </a:bodyPr>
          <a:lstStyle/>
          <a:p>
            <a:pPr algn="ctr"/>
            <a:r>
              <a:rPr lang="en-US" sz="1600" dirty="0" smtClean="0"/>
              <a:t>The m-quotient is calculated by dividing </a:t>
            </a:r>
            <a:r>
              <a:rPr lang="en-US" sz="1600" dirty="0"/>
              <a:t>the h-index by the number of years the academic has been active (measured as the number of years since the first published paper</a:t>
            </a:r>
            <a:r>
              <a:rPr lang="en-US" sz="1600" dirty="0" smtClean="0"/>
              <a:t>).</a:t>
            </a:r>
            <a:endParaRPr lang="en-US" sz="1600" dirty="0"/>
          </a:p>
        </p:txBody>
      </p:sp>
    </p:spTree>
    <p:extLst>
      <p:ext uri="{BB962C8B-B14F-4D97-AF65-F5344CB8AC3E}">
        <p14:creationId xmlns:p14="http://schemas.microsoft.com/office/powerpoint/2010/main" val="30356125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pic>
        <p:nvPicPr>
          <p:cNvPr id="53" name="Logo" descr="Ein Bild, das Zeichnung enthält.&#10;&#10;Automatisch generierte Beschreibung">
            <a:extLst>
              <a:ext uri="{FF2B5EF4-FFF2-40B4-BE49-F238E27FC236}">
                <a16:creationId xmlns:a16="http://schemas.microsoft.com/office/drawing/2014/main" id="{E07A0138-2AAC-465C-BC0F-BD8EFE90A1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58100" y="4785995"/>
            <a:ext cx="1350165" cy="270033"/>
          </a:xfrm>
          <a:prstGeom prst="rect">
            <a:avLst/>
          </a:prstGeom>
        </p:spPr>
      </p:pic>
      <p:cxnSp>
        <p:nvCxnSpPr>
          <p:cNvPr id="35" name="Gerader Verbinder 34">
            <a:extLst>
              <a:ext uri="{FF2B5EF4-FFF2-40B4-BE49-F238E27FC236}">
                <a16:creationId xmlns:a16="http://schemas.microsoft.com/office/drawing/2014/main" id="{5A1A3439-00E7-4432-A3A0-98D8B232E1BB}"/>
              </a:ext>
            </a:extLst>
          </p:cNvPr>
          <p:cNvCxnSpPr>
            <a:cxnSpLocks/>
          </p:cNvCxnSpPr>
          <p:nvPr/>
        </p:nvCxnSpPr>
        <p:spPr>
          <a:xfrm>
            <a:off x="1133318" y="2663188"/>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Gerader Verbinder 33">
            <a:extLst>
              <a:ext uri="{FF2B5EF4-FFF2-40B4-BE49-F238E27FC236}">
                <a16:creationId xmlns:a16="http://schemas.microsoft.com/office/drawing/2014/main" id="{EE12C152-13DE-49AE-AB36-4C73C029DBDA}"/>
              </a:ext>
            </a:extLst>
          </p:cNvPr>
          <p:cNvCxnSpPr>
            <a:cxnSpLocks/>
          </p:cNvCxnSpPr>
          <p:nvPr/>
        </p:nvCxnSpPr>
        <p:spPr>
          <a:xfrm>
            <a:off x="3642395" y="2663189"/>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Gerader Verbinder 31">
            <a:extLst>
              <a:ext uri="{FF2B5EF4-FFF2-40B4-BE49-F238E27FC236}">
                <a16:creationId xmlns:a16="http://schemas.microsoft.com/office/drawing/2014/main" id="{4B3665B6-2593-4BC5-8FDA-AA27F41A448C}"/>
              </a:ext>
            </a:extLst>
          </p:cNvPr>
          <p:cNvCxnSpPr>
            <a:cxnSpLocks/>
          </p:cNvCxnSpPr>
          <p:nvPr/>
        </p:nvCxnSpPr>
        <p:spPr>
          <a:xfrm>
            <a:off x="8018250" y="2663187"/>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Gerader Verbinder 32">
            <a:extLst>
              <a:ext uri="{FF2B5EF4-FFF2-40B4-BE49-F238E27FC236}">
                <a16:creationId xmlns:a16="http://schemas.microsoft.com/office/drawing/2014/main" id="{2667290E-5D35-4508-92A0-A6007F50051D}"/>
              </a:ext>
            </a:extLst>
          </p:cNvPr>
          <p:cNvCxnSpPr>
            <a:cxnSpLocks/>
          </p:cNvCxnSpPr>
          <p:nvPr/>
        </p:nvCxnSpPr>
        <p:spPr>
          <a:xfrm>
            <a:off x="5511095" y="2762178"/>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Gerader Verbinder 28">
            <a:extLst>
              <a:ext uri="{FF2B5EF4-FFF2-40B4-BE49-F238E27FC236}">
                <a16:creationId xmlns:a16="http://schemas.microsoft.com/office/drawing/2014/main" id="{9484927B-2452-4403-9CD6-910C4C609263}"/>
              </a:ext>
            </a:extLst>
          </p:cNvPr>
          <p:cNvCxnSpPr>
            <a:cxnSpLocks/>
          </p:cNvCxnSpPr>
          <p:nvPr/>
        </p:nvCxnSpPr>
        <p:spPr>
          <a:xfrm>
            <a:off x="6774931" y="2219053"/>
            <a:ext cx="1" cy="206066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Gerader Verbinder 24">
            <a:extLst>
              <a:ext uri="{FF2B5EF4-FFF2-40B4-BE49-F238E27FC236}">
                <a16:creationId xmlns:a16="http://schemas.microsoft.com/office/drawing/2014/main" id="{AB1C324E-A86E-4D4C-A17B-97962AFC74DB}"/>
              </a:ext>
            </a:extLst>
          </p:cNvPr>
          <p:cNvCxnSpPr>
            <a:cxnSpLocks/>
            <a:stCxn id="4" idx="0"/>
            <a:endCxn id="8" idx="2"/>
          </p:cNvCxnSpPr>
          <p:nvPr/>
        </p:nvCxnSpPr>
        <p:spPr>
          <a:xfrm>
            <a:off x="2387351" y="2219053"/>
            <a:ext cx="1" cy="206066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1BBA8BE5-E9BD-467E-9CED-4DEBCDDB76D8}"/>
              </a:ext>
            </a:extLst>
          </p:cNvPr>
          <p:cNvCxnSpPr>
            <a:cxnSpLocks/>
          </p:cNvCxnSpPr>
          <p:nvPr/>
        </p:nvCxnSpPr>
        <p:spPr>
          <a:xfrm>
            <a:off x="0" y="2663190"/>
            <a:ext cx="914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078BE2E4-046D-42C8-AC3A-ED75D668A658}"/>
              </a:ext>
            </a:extLst>
          </p:cNvPr>
          <p:cNvCxnSpPr>
            <a:cxnSpLocks/>
          </p:cNvCxnSpPr>
          <p:nvPr/>
        </p:nvCxnSpPr>
        <p:spPr>
          <a:xfrm>
            <a:off x="-9683" y="3842580"/>
            <a:ext cx="914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Gerader Verbinder 29">
            <a:extLst>
              <a:ext uri="{FF2B5EF4-FFF2-40B4-BE49-F238E27FC236}">
                <a16:creationId xmlns:a16="http://schemas.microsoft.com/office/drawing/2014/main" id="{94EA4D68-6FF2-4258-9278-89C1289CADFF}"/>
              </a:ext>
            </a:extLst>
          </p:cNvPr>
          <p:cNvCxnSpPr>
            <a:cxnSpLocks/>
          </p:cNvCxnSpPr>
          <p:nvPr/>
        </p:nvCxnSpPr>
        <p:spPr>
          <a:xfrm>
            <a:off x="4592513" y="2663190"/>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 name="Answer D">
            <a:extLst>
              <a:ext uri="{FF2B5EF4-FFF2-40B4-BE49-F238E27FC236}">
                <a16:creationId xmlns:a16="http://schemas.microsoft.com/office/drawing/2014/main" id="{41CF37D0-A07A-41A6-8580-EC4BF7A9AE00}"/>
              </a:ext>
            </a:extLst>
          </p:cNvPr>
          <p:cNvGrpSpPr/>
          <p:nvPr/>
        </p:nvGrpSpPr>
        <p:grpSpPr>
          <a:xfrm>
            <a:off x="4696100" y="3391445"/>
            <a:ext cx="4101737" cy="1073801"/>
            <a:chOff x="6261466" y="4521926"/>
            <a:chExt cx="5468983" cy="1431735"/>
          </a:xfrm>
        </p:grpSpPr>
        <p:sp>
          <p:nvSpPr>
            <p:cNvPr id="10" name="Box D">
              <a:extLst>
                <a:ext uri="{FF2B5EF4-FFF2-40B4-BE49-F238E27FC236}">
                  <a16:creationId xmlns:a16="http://schemas.microsoft.com/office/drawing/2014/main" id="{052EF063-3F11-4A9A-8E68-1C9DFAAF9C04}"/>
                </a:ext>
              </a:extLst>
            </p:cNvPr>
            <p:cNvSpPr/>
            <p:nvPr/>
          </p:nvSpPr>
          <p:spPr>
            <a:xfrm>
              <a:off x="6261466" y="4521926"/>
              <a:ext cx="5468983" cy="1184366"/>
            </a:xfrm>
            <a:prstGeom prst="flowChartPreparation">
              <a:avLst/>
            </a:prstGeom>
            <a:solidFill>
              <a:srgbClr val="000B22"/>
            </a:solidFill>
            <a:ln w="190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de-DE" sz="1350">
                <a:solidFill>
                  <a:prstClr val="white"/>
                </a:solidFill>
                <a:latin typeface="Calibri" panose="020F0502020204030204"/>
              </a:endParaRPr>
            </a:p>
          </p:txBody>
        </p:sp>
        <p:sp>
          <p:nvSpPr>
            <p:cNvPr id="37" name="Moon">
              <a:extLst>
                <a:ext uri="{FF2B5EF4-FFF2-40B4-BE49-F238E27FC236}">
                  <a16:creationId xmlns:a16="http://schemas.microsoft.com/office/drawing/2014/main" id="{2ED0EDFD-EC58-4EB1-9A50-236C3EEBAC42}"/>
                </a:ext>
              </a:extLst>
            </p:cNvPr>
            <p:cNvSpPr/>
            <p:nvPr/>
          </p:nvSpPr>
          <p:spPr>
            <a:xfrm>
              <a:off x="7132999" y="4847525"/>
              <a:ext cx="430255" cy="562796"/>
            </a:xfrm>
            <a:prstGeom prst="moon">
              <a:avLst>
                <a:gd name="adj" fmla="val 57274"/>
              </a:avLst>
            </a:prstGeom>
            <a:solidFill>
              <a:srgbClr val="A9F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de-DE" sz="1350">
                <a:solidFill>
                  <a:prstClr val="white"/>
                </a:solidFill>
                <a:latin typeface="Calibri" panose="020F0502020204030204"/>
              </a:endParaRPr>
            </a:p>
          </p:txBody>
        </p:sp>
        <p:sp>
          <p:nvSpPr>
            <p:cNvPr id="51" name="#sl-pollanswer(3)">
              <a:extLst>
                <a:ext uri="{FF2B5EF4-FFF2-40B4-BE49-F238E27FC236}">
                  <a16:creationId xmlns:a16="http://schemas.microsoft.com/office/drawing/2014/main" id="{574739F1-AA3D-4D3B-BA27-13B307A10ABE}"/>
                </a:ext>
              </a:extLst>
            </p:cNvPr>
            <p:cNvSpPr txBox="1">
              <a:spLocks/>
            </p:cNvSpPr>
            <p:nvPr/>
          </p:nvSpPr>
          <p:spPr>
            <a:xfrm>
              <a:off x="7865661" y="4769295"/>
              <a:ext cx="3195487" cy="1184366"/>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685800">
                <a:defRPr/>
              </a:pPr>
              <a:r>
                <a:rPr lang="en-US" sz="1600" dirty="0">
                  <a:solidFill>
                    <a:schemeClr val="bg1"/>
                  </a:solidFill>
                </a:rPr>
                <a:t>D. </a:t>
              </a:r>
              <a:r>
                <a:rPr lang="en-US" sz="1600" dirty="0" smtClean="0">
                  <a:solidFill>
                    <a:schemeClr val="bg1"/>
                  </a:solidFill>
                </a:rPr>
                <a:t>Estimating </a:t>
              </a:r>
              <a:r>
                <a:rPr lang="en-US" sz="1600" dirty="0">
                  <a:solidFill>
                    <a:schemeClr val="bg1"/>
                  </a:solidFill>
                </a:rPr>
                <a:t>the broad impact of a researcher’s contributions.</a:t>
              </a:r>
            </a:p>
            <a:p>
              <a:pPr algn="l" defTabSz="685800">
                <a:defRPr/>
              </a:pPr>
              <a:endParaRPr lang="de-DE" sz="2400" dirty="0">
                <a:solidFill>
                  <a:prstClr val="white"/>
                </a:solidFill>
                <a:latin typeface="Abadi Extra Light" panose="020B0204020104020204" pitchFamily="34" charset="0"/>
              </a:endParaRPr>
            </a:p>
          </p:txBody>
        </p:sp>
      </p:grpSp>
      <p:grpSp>
        <p:nvGrpSpPr>
          <p:cNvPr id="11" name="Answer C">
            <a:extLst>
              <a:ext uri="{FF2B5EF4-FFF2-40B4-BE49-F238E27FC236}">
                <a16:creationId xmlns:a16="http://schemas.microsoft.com/office/drawing/2014/main" id="{00757EC5-C750-4CC8-8B0D-F321836D65A6}"/>
              </a:ext>
            </a:extLst>
          </p:cNvPr>
          <p:cNvGrpSpPr/>
          <p:nvPr/>
        </p:nvGrpSpPr>
        <p:grpSpPr>
          <a:xfrm>
            <a:off x="336483" y="3391444"/>
            <a:ext cx="4101737" cy="888275"/>
            <a:chOff x="461553" y="4521925"/>
            <a:chExt cx="5468983" cy="1184367"/>
          </a:xfrm>
        </p:grpSpPr>
        <p:sp>
          <p:nvSpPr>
            <p:cNvPr id="8" name="Box C">
              <a:extLst>
                <a:ext uri="{FF2B5EF4-FFF2-40B4-BE49-F238E27FC236}">
                  <a16:creationId xmlns:a16="http://schemas.microsoft.com/office/drawing/2014/main" id="{3F7A8336-0B67-4CCF-9A32-E80489E6B783}"/>
                </a:ext>
              </a:extLst>
            </p:cNvPr>
            <p:cNvSpPr/>
            <p:nvPr/>
          </p:nvSpPr>
          <p:spPr>
            <a:xfrm>
              <a:off x="461553" y="4521926"/>
              <a:ext cx="5468983" cy="1184366"/>
            </a:xfrm>
            <a:prstGeom prst="flowChartPreparation">
              <a:avLst/>
            </a:prstGeom>
            <a:solidFill>
              <a:srgbClr val="000B22"/>
            </a:solidFill>
            <a:ln w="190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de-DE" sz="1350">
                <a:solidFill>
                  <a:prstClr val="white"/>
                </a:solidFill>
                <a:latin typeface="Calibri" panose="020F0502020204030204"/>
              </a:endParaRPr>
            </a:p>
          </p:txBody>
        </p:sp>
        <p:sp>
          <p:nvSpPr>
            <p:cNvPr id="43" name="Star 2">
              <a:extLst>
                <a:ext uri="{FF2B5EF4-FFF2-40B4-BE49-F238E27FC236}">
                  <a16:creationId xmlns:a16="http://schemas.microsoft.com/office/drawing/2014/main" id="{03EDAE4F-DFD5-46BD-AA59-F0C8848B681D}"/>
                </a:ext>
              </a:extLst>
            </p:cNvPr>
            <p:cNvSpPr/>
            <p:nvPr/>
          </p:nvSpPr>
          <p:spPr>
            <a:xfrm>
              <a:off x="1288737" y="4780729"/>
              <a:ext cx="603608" cy="603608"/>
            </a:xfrm>
            <a:prstGeom prst="star5">
              <a:avLst/>
            </a:prstGeom>
            <a:solidFill>
              <a:srgbClr val="D8B2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de-DE" sz="1350">
                <a:solidFill>
                  <a:prstClr val="white"/>
                </a:solidFill>
                <a:latin typeface="Calibri" panose="020F0502020204030204"/>
              </a:endParaRPr>
            </a:p>
          </p:txBody>
        </p:sp>
        <p:sp>
          <p:nvSpPr>
            <p:cNvPr id="49" name="#sl-pollanswer(2)">
              <a:extLst>
                <a:ext uri="{FF2B5EF4-FFF2-40B4-BE49-F238E27FC236}">
                  <a16:creationId xmlns:a16="http://schemas.microsoft.com/office/drawing/2014/main" id="{9372FA14-F39E-4AFB-91FC-DD8024D8E5EF}"/>
                </a:ext>
              </a:extLst>
            </p:cNvPr>
            <p:cNvSpPr txBox="1">
              <a:spLocks/>
            </p:cNvSpPr>
            <p:nvPr/>
          </p:nvSpPr>
          <p:spPr>
            <a:xfrm>
              <a:off x="2127605" y="4521925"/>
              <a:ext cx="3355794" cy="1184366"/>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685800">
                <a:defRPr/>
              </a:pPr>
              <a:r>
                <a:rPr lang="en-US" sz="1600" dirty="0">
                  <a:solidFill>
                    <a:schemeClr val="bg1"/>
                  </a:solidFill>
                </a:rPr>
                <a:t>C. Deciding </a:t>
              </a:r>
              <a:r>
                <a:rPr lang="en-US" sz="1600" dirty="0" smtClean="0">
                  <a:solidFill>
                    <a:schemeClr val="bg1"/>
                  </a:solidFill>
                </a:rPr>
                <a:t>which researcher </a:t>
              </a:r>
              <a:r>
                <a:rPr lang="en-US" sz="1600" dirty="0">
                  <a:solidFill>
                    <a:schemeClr val="bg1"/>
                  </a:solidFill>
                </a:rPr>
                <a:t>should receive an award.</a:t>
              </a:r>
              <a:endParaRPr lang="de-DE" sz="1600" dirty="0">
                <a:solidFill>
                  <a:schemeClr val="bg1"/>
                </a:solidFill>
                <a:latin typeface="Abadi Extra Light" panose="020B0204020104020204" pitchFamily="34" charset="0"/>
              </a:endParaRPr>
            </a:p>
          </p:txBody>
        </p:sp>
      </p:grpSp>
      <p:grpSp>
        <p:nvGrpSpPr>
          <p:cNvPr id="7" name="Answer B">
            <a:extLst>
              <a:ext uri="{FF2B5EF4-FFF2-40B4-BE49-F238E27FC236}">
                <a16:creationId xmlns:a16="http://schemas.microsoft.com/office/drawing/2014/main" id="{3C3C4E0E-8B83-474E-BE50-86A8C0E07073}"/>
              </a:ext>
            </a:extLst>
          </p:cNvPr>
          <p:cNvGrpSpPr/>
          <p:nvPr/>
        </p:nvGrpSpPr>
        <p:grpSpPr>
          <a:xfrm>
            <a:off x="4698447" y="2219054"/>
            <a:ext cx="4101737" cy="888275"/>
            <a:chOff x="6264595" y="2958737"/>
            <a:chExt cx="5468983" cy="1184366"/>
          </a:xfrm>
        </p:grpSpPr>
        <p:sp>
          <p:nvSpPr>
            <p:cNvPr id="6" name="Box B">
              <a:extLst>
                <a:ext uri="{FF2B5EF4-FFF2-40B4-BE49-F238E27FC236}">
                  <a16:creationId xmlns:a16="http://schemas.microsoft.com/office/drawing/2014/main" id="{40ED9455-0D8A-4756-A5E3-8D47378B6FB2}"/>
                </a:ext>
              </a:extLst>
            </p:cNvPr>
            <p:cNvSpPr/>
            <p:nvPr/>
          </p:nvSpPr>
          <p:spPr>
            <a:xfrm>
              <a:off x="6264595" y="2958737"/>
              <a:ext cx="5468983" cy="1184366"/>
            </a:xfrm>
            <a:prstGeom prst="flowChartPreparation">
              <a:avLst/>
            </a:prstGeom>
            <a:solidFill>
              <a:srgbClr val="000B22"/>
            </a:solidFill>
            <a:ln w="190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de-DE" sz="1350">
                <a:solidFill>
                  <a:prstClr val="white"/>
                </a:solidFill>
                <a:latin typeface="Calibri" panose="020F0502020204030204"/>
              </a:endParaRPr>
            </a:p>
          </p:txBody>
        </p:sp>
        <p:sp>
          <p:nvSpPr>
            <p:cNvPr id="38" name="Star">
              <a:extLst>
                <a:ext uri="{FF2B5EF4-FFF2-40B4-BE49-F238E27FC236}">
                  <a16:creationId xmlns:a16="http://schemas.microsoft.com/office/drawing/2014/main" id="{56C3A333-D35A-4405-81D8-8791FD83E8BE}"/>
                </a:ext>
              </a:extLst>
            </p:cNvPr>
            <p:cNvSpPr/>
            <p:nvPr/>
          </p:nvSpPr>
          <p:spPr>
            <a:xfrm>
              <a:off x="7045718" y="3229865"/>
              <a:ext cx="630958" cy="630958"/>
            </a:xfrm>
            <a:prstGeom prst="star4">
              <a:avLst>
                <a:gd name="adj" fmla="val 15519"/>
              </a:avLst>
            </a:prstGeom>
            <a:solidFill>
              <a:srgbClr val="9BD9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de-DE" sz="1350">
                <a:solidFill>
                  <a:prstClr val="white"/>
                </a:solidFill>
                <a:latin typeface="Calibri" panose="020F0502020204030204"/>
              </a:endParaRPr>
            </a:p>
          </p:txBody>
        </p:sp>
        <p:sp>
          <p:nvSpPr>
            <p:cNvPr id="47" name="#sl-pollanswer(1)">
              <a:extLst>
                <a:ext uri="{FF2B5EF4-FFF2-40B4-BE49-F238E27FC236}">
                  <a16:creationId xmlns:a16="http://schemas.microsoft.com/office/drawing/2014/main" id="{911E1872-9B8F-4A5D-8895-977F0043ADC5}"/>
                </a:ext>
              </a:extLst>
            </p:cNvPr>
            <p:cNvSpPr txBox="1">
              <a:spLocks/>
            </p:cNvSpPr>
            <p:nvPr/>
          </p:nvSpPr>
          <p:spPr>
            <a:xfrm>
              <a:off x="7817919" y="3303545"/>
              <a:ext cx="3525942" cy="786552"/>
            </a:xfrm>
            <a:prstGeom prst="rect">
              <a:avLst/>
            </a:prstGeom>
          </p:spPr>
          <p:txBody>
            <a:bodyPr vert="horz" lIns="68580" tIns="34290" rIns="68580" bIns="34290" rtlCol="0" anchor="ctr">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685800">
                <a:defRPr/>
              </a:pPr>
              <a:r>
                <a:rPr lang="en-US" sz="2300" dirty="0">
                  <a:solidFill>
                    <a:schemeClr val="bg1"/>
                  </a:solidFill>
                </a:rPr>
                <a:t>B. Finding highly cited researchers in a field of interest.</a:t>
              </a:r>
            </a:p>
            <a:p>
              <a:pPr algn="l" defTabSz="685800">
                <a:defRPr/>
              </a:pPr>
              <a:endParaRPr lang="de-DE" sz="2400" dirty="0">
                <a:solidFill>
                  <a:prstClr val="white"/>
                </a:solidFill>
                <a:latin typeface="Abadi Extra Light" panose="020B0204020104020204" pitchFamily="34" charset="0"/>
              </a:endParaRPr>
            </a:p>
          </p:txBody>
        </p:sp>
      </p:grpSp>
      <p:grpSp>
        <p:nvGrpSpPr>
          <p:cNvPr id="3" name="Answer A">
            <a:extLst>
              <a:ext uri="{FF2B5EF4-FFF2-40B4-BE49-F238E27FC236}">
                <a16:creationId xmlns:a16="http://schemas.microsoft.com/office/drawing/2014/main" id="{55347929-E912-4E24-AF68-8041BECCCB82}"/>
              </a:ext>
            </a:extLst>
          </p:cNvPr>
          <p:cNvGrpSpPr/>
          <p:nvPr/>
        </p:nvGrpSpPr>
        <p:grpSpPr>
          <a:xfrm>
            <a:off x="336482" y="2219053"/>
            <a:ext cx="4101737" cy="888275"/>
            <a:chOff x="461552" y="2958736"/>
            <a:chExt cx="5468983" cy="1184367"/>
          </a:xfrm>
        </p:grpSpPr>
        <p:sp>
          <p:nvSpPr>
            <p:cNvPr id="4" name="Box A">
              <a:extLst>
                <a:ext uri="{FF2B5EF4-FFF2-40B4-BE49-F238E27FC236}">
                  <a16:creationId xmlns:a16="http://schemas.microsoft.com/office/drawing/2014/main" id="{3CE5A95D-D718-4754-9D1C-A9DE26F7F2E4}"/>
                </a:ext>
              </a:extLst>
            </p:cNvPr>
            <p:cNvSpPr/>
            <p:nvPr/>
          </p:nvSpPr>
          <p:spPr>
            <a:xfrm>
              <a:off x="461552" y="2958737"/>
              <a:ext cx="5468983" cy="1184366"/>
            </a:xfrm>
            <a:prstGeom prst="flowChartPreparation">
              <a:avLst/>
            </a:prstGeom>
            <a:solidFill>
              <a:srgbClr val="000B22"/>
            </a:solidFill>
            <a:ln w="190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de-DE" sz="1350">
                <a:solidFill>
                  <a:prstClr val="white"/>
                </a:solidFill>
                <a:latin typeface="Calibri" panose="020F0502020204030204"/>
              </a:endParaRPr>
            </a:p>
          </p:txBody>
        </p:sp>
        <p:sp>
          <p:nvSpPr>
            <p:cNvPr id="39" name="Sonne 38">
              <a:extLst>
                <a:ext uri="{FF2B5EF4-FFF2-40B4-BE49-F238E27FC236}">
                  <a16:creationId xmlns:a16="http://schemas.microsoft.com/office/drawing/2014/main" id="{A648ECBF-4DFB-44CF-BDAA-D257ADBF2D57}"/>
                </a:ext>
              </a:extLst>
            </p:cNvPr>
            <p:cNvSpPr/>
            <p:nvPr/>
          </p:nvSpPr>
          <p:spPr>
            <a:xfrm>
              <a:off x="1288737" y="3229865"/>
              <a:ext cx="630956" cy="630956"/>
            </a:xfrm>
            <a:prstGeom prst="sun">
              <a:avLst/>
            </a:prstGeom>
            <a:solidFill>
              <a:srgbClr val="F9B9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de-DE" sz="1350">
                <a:solidFill>
                  <a:prstClr val="white"/>
                </a:solidFill>
                <a:latin typeface="Calibri" panose="020F0502020204030204"/>
              </a:endParaRPr>
            </a:p>
          </p:txBody>
        </p:sp>
        <p:sp>
          <p:nvSpPr>
            <p:cNvPr id="44" name="#sl-pollanswer(0)">
              <a:extLst>
                <a:ext uri="{FF2B5EF4-FFF2-40B4-BE49-F238E27FC236}">
                  <a16:creationId xmlns:a16="http://schemas.microsoft.com/office/drawing/2014/main" id="{D5B626FF-0DB3-4CC3-9832-61917FF38770}"/>
                </a:ext>
              </a:extLst>
            </p:cNvPr>
            <p:cNvSpPr txBox="1">
              <a:spLocks/>
            </p:cNvSpPr>
            <p:nvPr/>
          </p:nvSpPr>
          <p:spPr>
            <a:xfrm>
              <a:off x="2154957" y="2958736"/>
              <a:ext cx="3245915" cy="1184367"/>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685800">
                <a:defRPr/>
              </a:pPr>
              <a:r>
                <a:rPr lang="en-US" sz="1600" dirty="0">
                  <a:solidFill>
                    <a:schemeClr val="bg1"/>
                  </a:solidFill>
                </a:rPr>
                <a:t>A. Comparing the citation impact of researchers from different fields.</a:t>
              </a:r>
              <a:endParaRPr lang="de-DE" sz="1600" dirty="0">
                <a:solidFill>
                  <a:schemeClr val="bg1"/>
                </a:solidFill>
                <a:latin typeface="Abadi Extra Light" panose="020B0204020104020204" pitchFamily="34" charset="0"/>
              </a:endParaRPr>
            </a:p>
          </p:txBody>
        </p:sp>
      </p:grpSp>
      <p:sp>
        <p:nvSpPr>
          <p:cNvPr id="2" name="#sl-pollquestion()">
            <a:extLst>
              <a:ext uri="{FF2B5EF4-FFF2-40B4-BE49-F238E27FC236}">
                <a16:creationId xmlns:a16="http://schemas.microsoft.com/office/drawing/2014/main" id="{63E3B87A-BB46-456E-8356-9FE619FB4FB1}"/>
              </a:ext>
            </a:extLst>
          </p:cNvPr>
          <p:cNvSpPr>
            <a:spLocks noGrp="1"/>
          </p:cNvSpPr>
          <p:nvPr>
            <p:ph type="ctrTitle"/>
          </p:nvPr>
        </p:nvSpPr>
        <p:spPr>
          <a:xfrm>
            <a:off x="1267100" y="481110"/>
            <a:ext cx="6858000" cy="1131094"/>
          </a:xfrm>
        </p:spPr>
        <p:txBody>
          <a:bodyPr>
            <a:normAutofit/>
          </a:bodyPr>
          <a:lstStyle/>
          <a:p>
            <a:r>
              <a:rPr lang="en-US" sz="3200" dirty="0">
                <a:solidFill>
                  <a:schemeClr val="bg1"/>
                </a:solidFill>
              </a:rPr>
              <a:t>Which of the following </a:t>
            </a:r>
            <a:r>
              <a:rPr lang="en-US" sz="3200" dirty="0" smtClean="0">
                <a:solidFill>
                  <a:schemeClr val="bg1"/>
                </a:solidFill>
              </a:rPr>
              <a:t>situations </a:t>
            </a:r>
            <a:r>
              <a:rPr lang="en-US" sz="3200" dirty="0">
                <a:solidFill>
                  <a:schemeClr val="bg1"/>
                </a:solidFill>
              </a:rPr>
              <a:t>is a good use of the h-index?</a:t>
            </a:r>
          </a:p>
        </p:txBody>
      </p:sp>
      <p:sp>
        <p:nvSpPr>
          <p:cNvPr id="41" name="Title 1"/>
          <p:cNvSpPr txBox="1">
            <a:spLocks/>
          </p:cNvSpPr>
          <p:nvPr/>
        </p:nvSpPr>
        <p:spPr>
          <a:xfrm>
            <a:off x="-106874" y="159133"/>
            <a:ext cx="2480383" cy="484683"/>
          </a:xfrm>
          <a:prstGeom prst="rect">
            <a:avLst/>
          </a:prstGeom>
        </p:spPr>
        <p:txBody>
          <a:bodyPr vert="horz" lIns="91440" tIns="45720" rIns="91440" bIns="45720" rtlCol="0" anchor="b">
            <a:normAutofit fontScale="77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dirty="0">
                <a:solidFill>
                  <a:srgbClr val="938FC3"/>
                </a:solidFill>
              </a:rPr>
              <a:t>Pop Quiz!</a:t>
            </a:r>
          </a:p>
        </p:txBody>
      </p:sp>
    </p:spTree>
    <p:custDataLst>
      <p:tags r:id="rId1"/>
    </p:custDataLst>
    <p:extLst>
      <p:ext uri="{BB962C8B-B14F-4D97-AF65-F5344CB8AC3E}">
        <p14:creationId xmlns:p14="http://schemas.microsoft.com/office/powerpoint/2010/main" val="21222188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pic>
        <p:nvPicPr>
          <p:cNvPr id="53" name="Logo" descr="Ein Bild, das Zeichnung enthält.&#10;&#10;Automatisch generierte Beschreibung">
            <a:extLst>
              <a:ext uri="{FF2B5EF4-FFF2-40B4-BE49-F238E27FC236}">
                <a16:creationId xmlns:a16="http://schemas.microsoft.com/office/drawing/2014/main" id="{E07A0138-2AAC-465C-BC0F-BD8EFE90A1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58100" y="4785995"/>
            <a:ext cx="1350165" cy="270033"/>
          </a:xfrm>
          <a:prstGeom prst="rect">
            <a:avLst/>
          </a:prstGeom>
        </p:spPr>
      </p:pic>
      <p:cxnSp>
        <p:nvCxnSpPr>
          <p:cNvPr id="35" name="Gerader Verbinder 34">
            <a:extLst>
              <a:ext uri="{FF2B5EF4-FFF2-40B4-BE49-F238E27FC236}">
                <a16:creationId xmlns:a16="http://schemas.microsoft.com/office/drawing/2014/main" id="{5A1A3439-00E7-4432-A3A0-98D8B232E1BB}"/>
              </a:ext>
            </a:extLst>
          </p:cNvPr>
          <p:cNvCxnSpPr>
            <a:cxnSpLocks/>
          </p:cNvCxnSpPr>
          <p:nvPr/>
        </p:nvCxnSpPr>
        <p:spPr>
          <a:xfrm>
            <a:off x="1143000" y="2663188"/>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Gerader Verbinder 33">
            <a:extLst>
              <a:ext uri="{FF2B5EF4-FFF2-40B4-BE49-F238E27FC236}">
                <a16:creationId xmlns:a16="http://schemas.microsoft.com/office/drawing/2014/main" id="{EE12C152-13DE-49AE-AB36-4C73C029DBDA}"/>
              </a:ext>
            </a:extLst>
          </p:cNvPr>
          <p:cNvCxnSpPr>
            <a:cxnSpLocks/>
          </p:cNvCxnSpPr>
          <p:nvPr/>
        </p:nvCxnSpPr>
        <p:spPr>
          <a:xfrm>
            <a:off x="3642395" y="2663189"/>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Gerader Verbinder 31">
            <a:extLst>
              <a:ext uri="{FF2B5EF4-FFF2-40B4-BE49-F238E27FC236}">
                <a16:creationId xmlns:a16="http://schemas.microsoft.com/office/drawing/2014/main" id="{4B3665B6-2593-4BC5-8FDA-AA27F41A448C}"/>
              </a:ext>
            </a:extLst>
          </p:cNvPr>
          <p:cNvCxnSpPr>
            <a:cxnSpLocks/>
          </p:cNvCxnSpPr>
          <p:nvPr/>
        </p:nvCxnSpPr>
        <p:spPr>
          <a:xfrm>
            <a:off x="8018250" y="2663187"/>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Gerader Verbinder 32">
            <a:extLst>
              <a:ext uri="{FF2B5EF4-FFF2-40B4-BE49-F238E27FC236}">
                <a16:creationId xmlns:a16="http://schemas.microsoft.com/office/drawing/2014/main" id="{2667290E-5D35-4508-92A0-A6007F50051D}"/>
              </a:ext>
            </a:extLst>
          </p:cNvPr>
          <p:cNvCxnSpPr>
            <a:cxnSpLocks/>
          </p:cNvCxnSpPr>
          <p:nvPr/>
        </p:nvCxnSpPr>
        <p:spPr>
          <a:xfrm>
            <a:off x="5511095" y="2663187"/>
            <a:ext cx="0" cy="117939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Gerader Verbinder 28">
            <a:extLst>
              <a:ext uri="{FF2B5EF4-FFF2-40B4-BE49-F238E27FC236}">
                <a16:creationId xmlns:a16="http://schemas.microsoft.com/office/drawing/2014/main" id="{9484927B-2452-4403-9CD6-910C4C609263}"/>
              </a:ext>
            </a:extLst>
          </p:cNvPr>
          <p:cNvCxnSpPr>
            <a:cxnSpLocks/>
          </p:cNvCxnSpPr>
          <p:nvPr/>
        </p:nvCxnSpPr>
        <p:spPr>
          <a:xfrm>
            <a:off x="6774931" y="2663187"/>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Gerader Verbinder 24">
            <a:extLst>
              <a:ext uri="{FF2B5EF4-FFF2-40B4-BE49-F238E27FC236}">
                <a16:creationId xmlns:a16="http://schemas.microsoft.com/office/drawing/2014/main" id="{AB1C324E-A86E-4D4C-A17B-97962AFC74DB}"/>
              </a:ext>
            </a:extLst>
          </p:cNvPr>
          <p:cNvCxnSpPr>
            <a:cxnSpLocks/>
          </p:cNvCxnSpPr>
          <p:nvPr/>
        </p:nvCxnSpPr>
        <p:spPr>
          <a:xfrm>
            <a:off x="2397034" y="2663187"/>
            <a:ext cx="0" cy="117939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1BBA8BE5-E9BD-467E-9CED-4DEBCDDB76D8}"/>
              </a:ext>
            </a:extLst>
          </p:cNvPr>
          <p:cNvCxnSpPr>
            <a:cxnSpLocks/>
          </p:cNvCxnSpPr>
          <p:nvPr/>
        </p:nvCxnSpPr>
        <p:spPr>
          <a:xfrm>
            <a:off x="0" y="2663190"/>
            <a:ext cx="914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078BE2E4-046D-42C8-AC3A-ED75D668A658}"/>
              </a:ext>
            </a:extLst>
          </p:cNvPr>
          <p:cNvCxnSpPr>
            <a:cxnSpLocks/>
          </p:cNvCxnSpPr>
          <p:nvPr/>
        </p:nvCxnSpPr>
        <p:spPr>
          <a:xfrm>
            <a:off x="0" y="3842580"/>
            <a:ext cx="914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Gerader Verbinder 29">
            <a:extLst>
              <a:ext uri="{FF2B5EF4-FFF2-40B4-BE49-F238E27FC236}">
                <a16:creationId xmlns:a16="http://schemas.microsoft.com/office/drawing/2014/main" id="{94EA4D68-6FF2-4258-9278-89C1289CADFF}"/>
              </a:ext>
            </a:extLst>
          </p:cNvPr>
          <p:cNvCxnSpPr>
            <a:cxnSpLocks/>
          </p:cNvCxnSpPr>
          <p:nvPr/>
        </p:nvCxnSpPr>
        <p:spPr>
          <a:xfrm>
            <a:off x="4592513" y="2663190"/>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sl-pollquestion()">
            <a:extLst>
              <a:ext uri="{FF2B5EF4-FFF2-40B4-BE49-F238E27FC236}">
                <a16:creationId xmlns:a16="http://schemas.microsoft.com/office/drawing/2014/main" id="{63E3B87A-BB46-456E-8356-9FE619FB4FB1}"/>
              </a:ext>
            </a:extLst>
          </p:cNvPr>
          <p:cNvSpPr>
            <a:spLocks noGrp="1"/>
          </p:cNvSpPr>
          <p:nvPr>
            <p:ph type="ctrTitle"/>
          </p:nvPr>
        </p:nvSpPr>
        <p:spPr>
          <a:xfrm>
            <a:off x="1216572" y="537801"/>
            <a:ext cx="6858000" cy="1131094"/>
          </a:xfrm>
        </p:spPr>
        <p:txBody>
          <a:bodyPr>
            <a:normAutofit/>
          </a:bodyPr>
          <a:lstStyle/>
          <a:p>
            <a:r>
              <a:rPr lang="en-US" sz="3200" dirty="0" smtClean="0">
                <a:solidFill>
                  <a:schemeClr val="bg1"/>
                </a:solidFill>
                <a:latin typeface="Abadi Extra Light" panose="020B0204020104020204" pitchFamily="34" charset="0"/>
              </a:rPr>
              <a:t>Using the information in the table below, answer the four questions:</a:t>
            </a:r>
            <a:endParaRPr lang="de-DE" sz="3200" dirty="0">
              <a:solidFill>
                <a:schemeClr val="bg1"/>
              </a:solidFill>
              <a:latin typeface="Abadi Extra Light" panose="020B0204020104020204" pitchFamily="34" charset="0"/>
            </a:endParaRPr>
          </a:p>
        </p:txBody>
      </p:sp>
      <p:grpSp>
        <p:nvGrpSpPr>
          <p:cNvPr id="36" name="Poll Result">
            <a:extLst>
              <a:ext uri="{FF2B5EF4-FFF2-40B4-BE49-F238E27FC236}">
                <a16:creationId xmlns:a16="http://schemas.microsoft.com/office/drawing/2014/main" id="{2A54044E-5BE9-40E9-9811-1A0FB3C8B1D1}"/>
              </a:ext>
            </a:extLst>
          </p:cNvPr>
          <p:cNvGrpSpPr/>
          <p:nvPr/>
        </p:nvGrpSpPr>
        <p:grpSpPr>
          <a:xfrm>
            <a:off x="1143000" y="1832082"/>
            <a:ext cx="7054232" cy="2831578"/>
            <a:chOff x="2952237" y="2442776"/>
            <a:chExt cx="6602309" cy="3775437"/>
          </a:xfrm>
        </p:grpSpPr>
        <p:sp>
          <p:nvSpPr>
            <p:cNvPr id="24" name="Rectangle-background">
              <a:extLst>
                <a:ext uri="{FF2B5EF4-FFF2-40B4-BE49-F238E27FC236}">
                  <a16:creationId xmlns:a16="http://schemas.microsoft.com/office/drawing/2014/main" id="{2D4F6294-578E-4840-8CBE-7902148FCD99}"/>
                </a:ext>
              </a:extLst>
            </p:cNvPr>
            <p:cNvSpPr/>
            <p:nvPr/>
          </p:nvSpPr>
          <p:spPr>
            <a:xfrm>
              <a:off x="2952237" y="2446806"/>
              <a:ext cx="6602309" cy="3771407"/>
            </a:xfrm>
            <a:prstGeom prst="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28" name="#sl-pollresults()">
              <a:hlinkClick r:id="" action="ppaction://noaction"/>
              <a:extLst>
                <a:ext uri="{FF2B5EF4-FFF2-40B4-BE49-F238E27FC236}">
                  <a16:creationId xmlns:a16="http://schemas.microsoft.com/office/drawing/2014/main" id="{2B537D23-5CC2-4B27-A4A2-DEB92A6AB33D}"/>
                </a:ext>
              </a:extLst>
            </p:cNvPr>
            <p:cNvSpPr/>
            <p:nvPr/>
          </p:nvSpPr>
          <p:spPr>
            <a:xfrm>
              <a:off x="3048000" y="2442776"/>
              <a:ext cx="6191763" cy="3771381"/>
            </a:xfrm>
            <a:prstGeom prst="rect">
              <a:avLst/>
            </a:prstGeom>
            <a:noFill/>
            <a:ln w="12700" cap="flat" cmpd="sng" algn="ctr">
              <a:noFill/>
              <a:prstDash val="solid"/>
              <a:miter lim="800000"/>
            </a:ln>
            <a:effectLst>
              <a:softEdge rad="0"/>
            </a:effectLst>
            <a:extLst>
              <a:ext uri="{909E8E84-426E-40DD-AFC4-6F175D3DCCD1}">
                <a14:hiddenFill xmlns:a14="http://schemas.microsoft.com/office/drawing/2010/main">
                  <a:blipFill>
                    <a:blip r:embed="rId6"/>
                    <a:stretch>
                      <a:fillRect/>
                    </a:stretch>
                  </a:blip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srgbClr val="7030A0"/>
                </a:solidFill>
                <a:latin typeface="Calibri" panose="020F0502020204030204"/>
              </a:endParaRPr>
            </a:p>
          </p:txBody>
        </p:sp>
      </p:grpSp>
      <p:sp>
        <p:nvSpPr>
          <p:cNvPr id="26" name="Title 1"/>
          <p:cNvSpPr txBox="1">
            <a:spLocks/>
          </p:cNvSpPr>
          <p:nvPr/>
        </p:nvSpPr>
        <p:spPr>
          <a:xfrm>
            <a:off x="-106874" y="159133"/>
            <a:ext cx="2480383" cy="484683"/>
          </a:xfrm>
          <a:prstGeom prst="rect">
            <a:avLst/>
          </a:prstGeom>
        </p:spPr>
        <p:txBody>
          <a:bodyPr vert="horz" lIns="91440" tIns="45720" rIns="91440" bIns="45720" rtlCol="0" anchor="b">
            <a:normAutofit fontScale="77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dirty="0">
                <a:solidFill>
                  <a:srgbClr val="938FC3"/>
                </a:solidFill>
              </a:rPr>
              <a:t>Pop Quiz!</a:t>
            </a:r>
          </a:p>
        </p:txBody>
      </p:sp>
      <p:graphicFrame>
        <p:nvGraphicFramePr>
          <p:cNvPr id="3" name="Table 2"/>
          <p:cNvGraphicFramePr>
            <a:graphicFrameLocks noGrp="1"/>
          </p:cNvGraphicFramePr>
          <p:nvPr>
            <p:extLst>
              <p:ext uri="{D42A27DB-BD31-4B8C-83A1-F6EECF244321}">
                <p14:modId xmlns:p14="http://schemas.microsoft.com/office/powerpoint/2010/main" val="1149153070"/>
              </p:ext>
            </p:extLst>
          </p:nvPr>
        </p:nvGraphicFramePr>
        <p:xfrm>
          <a:off x="1457984" y="2225732"/>
          <a:ext cx="1897704" cy="1844562"/>
        </p:xfrm>
        <a:graphic>
          <a:graphicData uri="http://schemas.openxmlformats.org/drawingml/2006/table">
            <a:tbl>
              <a:tblPr/>
              <a:tblGrid>
                <a:gridCol w="948852">
                  <a:extLst>
                    <a:ext uri="{9D8B030D-6E8A-4147-A177-3AD203B41FA5}">
                      <a16:colId xmlns:a16="http://schemas.microsoft.com/office/drawing/2014/main" val="49834117"/>
                    </a:ext>
                  </a:extLst>
                </a:gridCol>
                <a:gridCol w="948852">
                  <a:extLst>
                    <a:ext uri="{9D8B030D-6E8A-4147-A177-3AD203B41FA5}">
                      <a16:colId xmlns:a16="http://schemas.microsoft.com/office/drawing/2014/main" val="2119219874"/>
                    </a:ext>
                  </a:extLst>
                </a:gridCol>
              </a:tblGrid>
              <a:tr h="307427">
                <a:tc>
                  <a:txBody>
                    <a:bodyPr/>
                    <a:lstStyle/>
                    <a:p>
                      <a:pPr algn="ctr" fontAlgn="ctr"/>
                      <a:r>
                        <a:rPr lang="en-US" sz="1600" b="0" i="0" u="none" strike="noStrike" dirty="0">
                          <a:solidFill>
                            <a:srgbClr val="000000"/>
                          </a:solidFill>
                          <a:effectLst/>
                          <a:latin typeface="Calibri" panose="020F0502020204030204" pitchFamily="34" charset="0"/>
                        </a:rPr>
                        <a:t>Paper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8FC3"/>
                    </a:solidFill>
                  </a:tcPr>
                </a:tc>
                <a:tc>
                  <a:txBody>
                    <a:bodyPr/>
                    <a:lstStyle/>
                    <a:p>
                      <a:pPr algn="ctr" fontAlgn="ctr"/>
                      <a:r>
                        <a:rPr lang="en-US" sz="1600" b="0" i="0" u="none" strike="noStrike" dirty="0">
                          <a:solidFill>
                            <a:srgbClr val="000000"/>
                          </a:solidFill>
                          <a:effectLst/>
                          <a:latin typeface="Calibri" panose="020F0502020204030204" pitchFamily="34" charset="0"/>
                        </a:rPr>
                        <a:t>Citations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8FC3"/>
                    </a:solidFill>
                  </a:tcPr>
                </a:tc>
                <a:extLst>
                  <a:ext uri="{0D108BD9-81ED-4DB2-BD59-A6C34878D82A}">
                    <a16:rowId xmlns:a16="http://schemas.microsoft.com/office/drawing/2014/main" val="3619460523"/>
                  </a:ext>
                </a:extLst>
              </a:tr>
              <a:tr h="307427">
                <a:tc>
                  <a:txBody>
                    <a:bodyPr/>
                    <a:lstStyle/>
                    <a:p>
                      <a:pPr algn="ctr" fontAlgn="ctr"/>
                      <a:r>
                        <a:rPr lang="en-US" sz="1600" b="0" i="0" u="none" strike="noStrike" dirty="0">
                          <a:solidFill>
                            <a:srgbClr val="000000"/>
                          </a:solidFill>
                          <a:effectLst/>
                          <a:latin typeface="Calibri" panose="020F0502020204030204" pitchFamily="34" charset="0"/>
                        </a:rPr>
                        <a:t>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0" i="0" u="none" strike="noStrike" dirty="0">
                          <a:solidFill>
                            <a:srgbClr val="000000"/>
                          </a:solidFill>
                          <a:effectLst/>
                          <a:latin typeface="Calibri" panose="020F0502020204030204" pitchFamily="34" charset="0"/>
                        </a:rPr>
                        <a:t>11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78422061"/>
                  </a:ext>
                </a:extLst>
              </a:tr>
              <a:tr h="307427">
                <a:tc>
                  <a:txBody>
                    <a:bodyPr/>
                    <a:lstStyle/>
                    <a:p>
                      <a:pPr algn="ctr" fontAlgn="ctr"/>
                      <a:r>
                        <a:rPr lang="en-US" sz="1600" b="0" i="0" u="none" strike="noStrike" dirty="0">
                          <a:solidFill>
                            <a:srgbClr val="000000"/>
                          </a:solidFill>
                          <a:effectLst/>
                          <a:latin typeface="Calibri" panose="020F0502020204030204" pitchFamily="34" charset="0"/>
                        </a:rPr>
                        <a:t>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0" i="0" u="none" strike="noStrike" dirty="0">
                          <a:solidFill>
                            <a:srgbClr val="000000"/>
                          </a:solidFill>
                          <a:effectLst/>
                          <a:latin typeface="Calibri" panose="020F0502020204030204" pitchFamily="34" charset="0"/>
                        </a:rPr>
                        <a:t>10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72807398"/>
                  </a:ext>
                </a:extLst>
              </a:tr>
              <a:tr h="307427">
                <a:tc>
                  <a:txBody>
                    <a:bodyPr/>
                    <a:lstStyle/>
                    <a:p>
                      <a:pPr algn="ctr" fontAlgn="ctr"/>
                      <a:r>
                        <a:rPr lang="en-US" sz="1600" b="0" i="0" u="none" strike="noStrike" dirty="0">
                          <a:solidFill>
                            <a:srgbClr val="000000"/>
                          </a:solidFill>
                          <a:effectLst/>
                          <a:latin typeface="Calibri" panose="020F0502020204030204" pitchFamily="34" charset="0"/>
                        </a:rPr>
                        <a:t>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0" i="0" u="none" strike="noStrike" dirty="0">
                          <a:solidFill>
                            <a:srgbClr val="000000"/>
                          </a:solidFill>
                          <a:effectLst/>
                          <a:latin typeface="Calibri" panose="020F0502020204030204" pitchFamily="34" charset="0"/>
                        </a:rPr>
                        <a:t>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32660424"/>
                  </a:ext>
                </a:extLst>
              </a:tr>
              <a:tr h="307427">
                <a:tc>
                  <a:txBody>
                    <a:bodyPr/>
                    <a:lstStyle/>
                    <a:p>
                      <a:pPr algn="ctr" fontAlgn="ctr"/>
                      <a:r>
                        <a:rPr lang="en-US" sz="1600" b="0" i="0" u="none" strike="noStrike" dirty="0">
                          <a:solidFill>
                            <a:srgbClr val="000000"/>
                          </a:solidFill>
                          <a:effectLst/>
                          <a:latin typeface="Calibri" panose="020F0502020204030204" pitchFamily="34" charset="0"/>
                        </a:rPr>
                        <a:t>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0" i="0" u="none" strike="noStrike" dirty="0">
                          <a:solidFill>
                            <a:srgbClr val="000000"/>
                          </a:solidFill>
                          <a:effectLst/>
                          <a:latin typeface="Calibri" panose="020F0502020204030204" pitchFamily="34" charset="0"/>
                        </a:rPr>
                        <a:t>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62543155"/>
                  </a:ext>
                </a:extLst>
              </a:tr>
              <a:tr h="307427">
                <a:tc>
                  <a:txBody>
                    <a:bodyPr/>
                    <a:lstStyle/>
                    <a:p>
                      <a:pPr algn="ctr" fontAlgn="ctr"/>
                      <a:r>
                        <a:rPr lang="en-US" sz="1600" b="0" i="0" u="none" strike="noStrike" dirty="0">
                          <a:solidFill>
                            <a:srgbClr val="000000"/>
                          </a:solidFill>
                          <a:effectLst/>
                          <a:latin typeface="Calibri" panose="020F0502020204030204" pitchFamily="34" charset="0"/>
                        </a:rPr>
                        <a:t>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0" i="0" u="none" strike="noStrike" dirty="0">
                          <a:solidFill>
                            <a:srgbClr val="000000"/>
                          </a:solidFill>
                          <a:effectLst/>
                          <a:latin typeface="Calibri" panose="020F0502020204030204" pitchFamily="34" charset="0"/>
                        </a:rPr>
                        <a:t>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64876862"/>
                  </a:ext>
                </a:extLst>
              </a:tr>
            </a:tbl>
          </a:graphicData>
        </a:graphic>
      </p:graphicFrame>
      <p:sp>
        <p:nvSpPr>
          <p:cNvPr id="4" name="TextBox 3"/>
          <p:cNvSpPr txBox="1"/>
          <p:nvPr/>
        </p:nvSpPr>
        <p:spPr>
          <a:xfrm>
            <a:off x="3445178" y="2315968"/>
            <a:ext cx="4628389" cy="1754326"/>
          </a:xfrm>
          <a:prstGeom prst="rect">
            <a:avLst/>
          </a:prstGeom>
          <a:noFill/>
        </p:spPr>
        <p:txBody>
          <a:bodyPr wrap="square" rtlCol="0">
            <a:spAutoFit/>
          </a:bodyPr>
          <a:lstStyle/>
          <a:p>
            <a:r>
              <a:rPr lang="en-US" dirty="0">
                <a:solidFill>
                  <a:schemeClr val="bg1"/>
                </a:solidFill>
              </a:rPr>
              <a:t>1. What is my h-index</a:t>
            </a:r>
            <a:r>
              <a:rPr lang="en-US" dirty="0" smtClean="0">
                <a:solidFill>
                  <a:schemeClr val="bg1"/>
                </a:solidFill>
              </a:rPr>
              <a:t>?</a:t>
            </a:r>
            <a:endParaRPr lang="en-US" dirty="0">
              <a:solidFill>
                <a:schemeClr val="bg1"/>
              </a:solidFill>
            </a:endParaRPr>
          </a:p>
          <a:p>
            <a:r>
              <a:rPr lang="en-US" dirty="0">
                <a:solidFill>
                  <a:schemeClr val="bg1"/>
                </a:solidFill>
              </a:rPr>
              <a:t>2. Which paper does NOT contribute to my h-index</a:t>
            </a:r>
            <a:r>
              <a:rPr lang="en-US" dirty="0" smtClean="0">
                <a:solidFill>
                  <a:schemeClr val="bg1"/>
                </a:solidFill>
              </a:rPr>
              <a:t>?</a:t>
            </a:r>
          </a:p>
          <a:p>
            <a:r>
              <a:rPr lang="en-US" dirty="0" smtClean="0">
                <a:solidFill>
                  <a:schemeClr val="bg1"/>
                </a:solidFill>
              </a:rPr>
              <a:t>3</a:t>
            </a:r>
            <a:r>
              <a:rPr lang="en-US" dirty="0">
                <a:solidFill>
                  <a:schemeClr val="bg1"/>
                </a:solidFill>
              </a:rPr>
              <a:t>. </a:t>
            </a:r>
            <a:r>
              <a:rPr lang="en-US" dirty="0" smtClean="0">
                <a:solidFill>
                  <a:schemeClr val="bg1"/>
                </a:solidFill>
              </a:rPr>
              <a:t>Which </a:t>
            </a:r>
            <a:r>
              <a:rPr lang="en-US" dirty="0">
                <a:solidFill>
                  <a:schemeClr val="bg1"/>
                </a:solidFill>
              </a:rPr>
              <a:t>paper could receive one more citation and my h-index would increase </a:t>
            </a:r>
            <a:r>
              <a:rPr lang="en-US" dirty="0" smtClean="0">
                <a:solidFill>
                  <a:schemeClr val="bg1"/>
                </a:solidFill>
              </a:rPr>
              <a:t>by one?</a:t>
            </a:r>
          </a:p>
          <a:p>
            <a:r>
              <a:rPr lang="en-US" dirty="0" smtClean="0">
                <a:solidFill>
                  <a:schemeClr val="bg1"/>
                </a:solidFill>
              </a:rPr>
              <a:t>4. </a:t>
            </a:r>
            <a:r>
              <a:rPr lang="en-US" dirty="0">
                <a:solidFill>
                  <a:schemeClr val="bg1"/>
                </a:solidFill>
              </a:rPr>
              <a:t>What is my i10-index? </a:t>
            </a:r>
          </a:p>
        </p:txBody>
      </p:sp>
    </p:spTree>
    <p:custDataLst>
      <p:tags r:id="rId1"/>
    </p:custDataLst>
    <p:extLst>
      <p:ext uri="{BB962C8B-B14F-4D97-AF65-F5344CB8AC3E}">
        <p14:creationId xmlns:p14="http://schemas.microsoft.com/office/powerpoint/2010/main" val="12374416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Article Level Metrics</a:t>
            </a:r>
            <a:endParaRPr lang="en-US" dirty="0"/>
          </a:p>
        </p:txBody>
      </p:sp>
      <p:sp>
        <p:nvSpPr>
          <p:cNvPr id="4" name="Text Placeholder 3"/>
          <p:cNvSpPr>
            <a:spLocks noGrp="1"/>
          </p:cNvSpPr>
          <p:nvPr>
            <p:ph type="body" sz="quarter" idx="13"/>
          </p:nvPr>
        </p:nvSpPr>
        <p:spPr/>
        <p:txBody>
          <a:bodyPr/>
          <a:lstStyle/>
          <a:p>
            <a:r>
              <a:rPr lang="en-US" sz="1900" b="1" dirty="0" smtClean="0"/>
              <a:t>Article level </a:t>
            </a:r>
            <a:r>
              <a:rPr lang="en-US" sz="1900" b="1" dirty="0"/>
              <a:t>metrics quantify the reach and impact of published research </a:t>
            </a:r>
          </a:p>
        </p:txBody>
      </p:sp>
      <p:sp>
        <p:nvSpPr>
          <p:cNvPr id="3" name="Slide Number Placeholder 2"/>
          <p:cNvSpPr>
            <a:spLocks noGrp="1"/>
          </p:cNvSpPr>
          <p:nvPr>
            <p:ph type="sldNum" sz="quarter" idx="16"/>
          </p:nvPr>
        </p:nvSpPr>
        <p:spPr/>
        <p:txBody>
          <a:bodyPr/>
          <a:lstStyle/>
          <a:p>
            <a:fld id="{0D558541-60C9-42A2-8392-FF12533A6B7A}" type="slidenum">
              <a:rPr lang="en-US" smtClean="0"/>
              <a:pPr/>
              <a:t>31</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092720464"/>
              </p:ext>
            </p:extLst>
          </p:nvPr>
        </p:nvGraphicFramePr>
        <p:xfrm>
          <a:off x="587495" y="1571697"/>
          <a:ext cx="8086243" cy="2999323"/>
        </p:xfrm>
        <a:graphic>
          <a:graphicData uri="http://schemas.openxmlformats.org/drawingml/2006/table">
            <a:tbl>
              <a:tblPr/>
              <a:tblGrid>
                <a:gridCol w="2169057">
                  <a:extLst>
                    <a:ext uri="{9D8B030D-6E8A-4147-A177-3AD203B41FA5}">
                      <a16:colId xmlns:a16="http://schemas.microsoft.com/office/drawing/2014/main" val="2252172225"/>
                    </a:ext>
                  </a:extLst>
                </a:gridCol>
                <a:gridCol w="2984622">
                  <a:extLst>
                    <a:ext uri="{9D8B030D-6E8A-4147-A177-3AD203B41FA5}">
                      <a16:colId xmlns:a16="http://schemas.microsoft.com/office/drawing/2014/main" val="1521845406"/>
                    </a:ext>
                  </a:extLst>
                </a:gridCol>
                <a:gridCol w="2932564">
                  <a:extLst>
                    <a:ext uri="{9D8B030D-6E8A-4147-A177-3AD203B41FA5}">
                      <a16:colId xmlns:a16="http://schemas.microsoft.com/office/drawing/2014/main" val="697367937"/>
                    </a:ext>
                  </a:extLst>
                </a:gridCol>
              </a:tblGrid>
              <a:tr h="311818">
                <a:tc>
                  <a:txBody>
                    <a:bodyPr/>
                    <a:lstStyle/>
                    <a:p>
                      <a:pPr algn="ctr" fontAlgn="b"/>
                      <a:r>
                        <a:rPr lang="en-US" sz="1600" b="0" i="0" u="none" strike="noStrike" dirty="0">
                          <a:solidFill>
                            <a:srgbClr val="000000"/>
                          </a:solidFill>
                          <a:effectLst/>
                          <a:latin typeface="Calibri" panose="020F0502020204030204" pitchFamily="34" charset="0"/>
                        </a:rPr>
                        <a:t>Author Level </a:t>
                      </a:r>
                      <a:r>
                        <a:rPr lang="en-US" sz="1600" b="0" i="0" u="none" strike="noStrike" dirty="0" smtClean="0">
                          <a:solidFill>
                            <a:srgbClr val="000000"/>
                          </a:solidFill>
                          <a:effectLst/>
                          <a:latin typeface="Calibri" panose="020F0502020204030204" pitchFamily="34" charset="0"/>
                        </a:rPr>
                        <a:t>Metrics</a:t>
                      </a:r>
                      <a:endParaRPr lang="en-US" sz="16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E1FF"/>
                    </a:solidFill>
                  </a:tcPr>
                </a:tc>
                <a:tc>
                  <a:txBody>
                    <a:bodyPr/>
                    <a:lstStyle/>
                    <a:p>
                      <a:pPr algn="ctr" fontAlgn="ctr"/>
                      <a:r>
                        <a:rPr lang="en-US" sz="1600" b="0" i="0" u="none" strike="noStrike" dirty="0">
                          <a:solidFill>
                            <a:srgbClr val="000000"/>
                          </a:solidFill>
                          <a:effectLst/>
                          <a:latin typeface="Calibri" panose="020F0502020204030204" pitchFamily="34" charset="0"/>
                        </a:rPr>
                        <a:t>Article or Book Level </a:t>
                      </a:r>
                      <a:r>
                        <a:rPr lang="en-US" sz="1600" b="0" i="0" u="none" strike="noStrike" dirty="0" smtClean="0">
                          <a:solidFill>
                            <a:srgbClr val="000000"/>
                          </a:solidFill>
                          <a:effectLst/>
                          <a:latin typeface="Calibri" panose="020F0502020204030204" pitchFamily="34" charset="0"/>
                        </a:rPr>
                        <a:t>Metrics</a:t>
                      </a:r>
                      <a:endParaRPr lang="en-US" sz="1600" b="0" i="0" u="none" strike="noStrike" dirty="0">
                        <a:solidFill>
                          <a:srgbClr val="000000"/>
                        </a:solidFill>
                        <a:effectLst/>
                        <a:latin typeface="Calibri" panose="020F050202020403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E1FF"/>
                    </a:solidFill>
                  </a:tcPr>
                </a:tc>
                <a:tc>
                  <a:txBody>
                    <a:bodyPr/>
                    <a:lstStyle/>
                    <a:p>
                      <a:pPr algn="ctr" fontAlgn="b"/>
                      <a:r>
                        <a:rPr lang="en-US" sz="1600" b="0" i="0" u="none" strike="noStrike" dirty="0">
                          <a:solidFill>
                            <a:srgbClr val="000000"/>
                          </a:solidFill>
                          <a:effectLst/>
                          <a:latin typeface="Calibri" panose="020F0502020204030204" pitchFamily="34" charset="0"/>
                        </a:rPr>
                        <a:t>Journal Level </a:t>
                      </a:r>
                      <a:r>
                        <a:rPr lang="en-US" sz="1600" b="0" i="0" u="none" strike="noStrike" dirty="0" smtClean="0">
                          <a:solidFill>
                            <a:srgbClr val="000000"/>
                          </a:solidFill>
                          <a:effectLst/>
                          <a:latin typeface="Calibri" panose="020F0502020204030204" pitchFamily="34" charset="0"/>
                        </a:rPr>
                        <a:t>Metrics</a:t>
                      </a:r>
                      <a:endParaRPr lang="en-US" sz="1600" b="0" i="0" u="none" strike="noStrike" dirty="0">
                        <a:solidFill>
                          <a:srgbClr val="000000"/>
                        </a:solidFill>
                        <a:effectLst/>
                        <a:latin typeface="Calibri" panose="020F0502020204030204" pitchFamily="34" charset="0"/>
                      </a:endParaRP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E1FF"/>
                    </a:solidFill>
                  </a:tcPr>
                </a:tc>
                <a:extLst>
                  <a:ext uri="{0D108BD9-81ED-4DB2-BD59-A6C34878D82A}">
                    <a16:rowId xmlns:a16="http://schemas.microsoft.com/office/drawing/2014/main" val="4026027239"/>
                  </a:ext>
                </a:extLst>
              </a:tr>
              <a:tr h="311818">
                <a:tc>
                  <a:txBody>
                    <a:bodyPr/>
                    <a:lstStyle/>
                    <a:p>
                      <a:pPr algn="ctr" fontAlgn="ctr"/>
                      <a:r>
                        <a:rPr lang="en-US" sz="1600" b="0" i="0" u="none" strike="noStrike" dirty="0">
                          <a:solidFill>
                            <a:srgbClr val="000000"/>
                          </a:solidFill>
                          <a:effectLst/>
                          <a:latin typeface="Calibri" panose="020F0502020204030204" pitchFamily="34" charset="0"/>
                        </a:rPr>
                        <a:t>g-index</a:t>
                      </a: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Altmetrics </a:t>
                      </a:r>
                      <a:r>
                        <a:rPr lang="en-US" sz="1600" b="0" i="0" u="none" strike="noStrike" dirty="0" smtClean="0">
                          <a:solidFill>
                            <a:srgbClr val="000000"/>
                          </a:solidFill>
                          <a:effectLst/>
                          <a:latin typeface="Calibri" panose="020F0502020204030204" pitchFamily="34" charset="0"/>
                        </a:rPr>
                        <a:t>Attention Score</a:t>
                      </a:r>
                      <a:endParaRPr lang="en-US" sz="1600" b="0" i="0" u="none" strike="noStrike" dirty="0">
                        <a:solidFill>
                          <a:srgbClr val="000000"/>
                        </a:solidFill>
                        <a:effectLst/>
                        <a:latin typeface="Calibri" panose="020F050202020403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CiteScore</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2374107"/>
                  </a:ext>
                </a:extLst>
              </a:tr>
              <a:tr h="294613">
                <a:tc>
                  <a:txBody>
                    <a:bodyPr/>
                    <a:lstStyle/>
                    <a:p>
                      <a:pPr algn="ctr" fontAlgn="ctr"/>
                      <a:r>
                        <a:rPr lang="en-US" sz="1600" b="0" i="0" u="none" strike="noStrike" dirty="0">
                          <a:solidFill>
                            <a:srgbClr val="000000"/>
                          </a:solidFill>
                          <a:effectLst/>
                          <a:latin typeface="Calibri" panose="020F0502020204030204" pitchFamily="34" charset="0"/>
                        </a:rPr>
                        <a:t>h-index</a:t>
                      </a: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panose="020F0502020204030204" pitchFamily="34" charset="0"/>
                        </a:rPr>
                        <a:t>Category Normalized Citation Impact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Eigenfactor</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7428850"/>
                  </a:ext>
                </a:extLst>
              </a:tr>
              <a:tr h="311818">
                <a:tc>
                  <a:txBody>
                    <a:bodyPr/>
                    <a:lstStyle/>
                    <a:p>
                      <a:pPr algn="ctr" fontAlgn="ctr"/>
                      <a:r>
                        <a:rPr lang="en-US" sz="1600" b="0" i="0" u="none" strike="noStrike" dirty="0">
                          <a:solidFill>
                            <a:srgbClr val="000000"/>
                          </a:solidFill>
                          <a:effectLst/>
                          <a:latin typeface="Calibri" panose="020F0502020204030204" pitchFamily="34" charset="0"/>
                        </a:rPr>
                        <a:t>i10-index</a:t>
                      </a: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Citation Count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Immediacy Index</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0453582"/>
                  </a:ext>
                </a:extLst>
              </a:tr>
              <a:tr h="311818">
                <a:tc>
                  <a:txBody>
                    <a:bodyPr/>
                    <a:lstStyle/>
                    <a:p>
                      <a:pPr algn="ctr" fontAlgn="ctr"/>
                      <a:r>
                        <a:rPr lang="en-US" sz="1600" b="0" i="0" u="none" strike="noStrike" dirty="0">
                          <a:solidFill>
                            <a:srgbClr val="000000"/>
                          </a:solidFill>
                          <a:effectLst/>
                          <a:latin typeface="Calibri" panose="020F0502020204030204" pitchFamily="34" charset="0"/>
                        </a:rPr>
                        <a:t>m-quotient</a:t>
                      </a: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Field Citation Ratio (FCR)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Journal Impact Factor (JIF)</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1329734"/>
                  </a:ext>
                </a:extLst>
              </a:tr>
              <a:tr h="623634">
                <a:tc>
                  <a:txBody>
                    <a:bodyPr/>
                    <a:lstStyle/>
                    <a:p>
                      <a:pPr algn="ctr" fontAlgn="ctr"/>
                      <a:endParaRPr lang="en-US" sz="16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Field Weighted Citation Impact (FWCI)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SCImago Journal Rank (SJR)</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7849516"/>
                  </a:ext>
                </a:extLst>
              </a:tr>
              <a:tr h="634387">
                <a:tc>
                  <a:txBody>
                    <a:bodyPr/>
                    <a:lstStyle/>
                    <a:p>
                      <a:pPr algn="ctr" fontAlgn="ctr"/>
                      <a:r>
                        <a:rPr lang="en-US" sz="1600" b="0" i="0" u="none" strike="noStrike" dirty="0">
                          <a:solidFill>
                            <a:srgbClr val="000000"/>
                          </a:solidFill>
                          <a:effectLst/>
                          <a:latin typeface="Calibri" panose="020F0502020204030204" pitchFamily="34" charset="0"/>
                        </a:rPr>
                        <a:t> </a:t>
                      </a: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Relative Citation Ratio (RCR)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Source Normalized Impact per Paper (SNIP)</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260948"/>
                  </a:ext>
                </a:extLst>
              </a:tr>
            </a:tbl>
          </a:graphicData>
        </a:graphic>
      </p:graphicFrame>
      <p:sp>
        <p:nvSpPr>
          <p:cNvPr id="8" name="Rectangle 7"/>
          <p:cNvSpPr/>
          <p:nvPr/>
        </p:nvSpPr>
        <p:spPr>
          <a:xfrm>
            <a:off x="2747599" y="1541417"/>
            <a:ext cx="2957462" cy="3047119"/>
          </a:xfrm>
          <a:prstGeom prst="rect">
            <a:avLst/>
          </a:prstGeom>
          <a:noFill/>
          <a:ln w="762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272627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Citation Count</a:t>
            </a:r>
            <a:endParaRPr lang="en-US" dirty="0"/>
          </a:p>
        </p:txBody>
      </p:sp>
      <p:sp>
        <p:nvSpPr>
          <p:cNvPr id="5" name="Slide Number Placeholder 4"/>
          <p:cNvSpPr>
            <a:spLocks noGrp="1"/>
          </p:cNvSpPr>
          <p:nvPr>
            <p:ph type="sldNum" sz="quarter" idx="16"/>
          </p:nvPr>
        </p:nvSpPr>
        <p:spPr/>
        <p:txBody>
          <a:bodyPr/>
          <a:lstStyle/>
          <a:p>
            <a:fld id="{0D558541-60C9-42A2-8392-FF12533A6B7A}" type="slidenum">
              <a:rPr lang="en-US" smtClean="0"/>
              <a:pPr/>
              <a:t>32</a:t>
            </a:fld>
            <a:endParaRPr lang="en-US" dirty="0"/>
          </a:p>
        </p:txBody>
      </p:sp>
      <p:sp>
        <p:nvSpPr>
          <p:cNvPr id="10" name="Rectangle 9"/>
          <p:cNvSpPr/>
          <p:nvPr/>
        </p:nvSpPr>
        <p:spPr>
          <a:xfrm>
            <a:off x="430696" y="889410"/>
            <a:ext cx="8270618" cy="930395"/>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454621" y="2840467"/>
            <a:ext cx="8270618" cy="865262"/>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extBox 15"/>
          <p:cNvSpPr txBox="1"/>
          <p:nvPr/>
        </p:nvSpPr>
        <p:spPr>
          <a:xfrm>
            <a:off x="1792514" y="1075319"/>
            <a:ext cx="6727372" cy="523220"/>
          </a:xfrm>
          <a:prstGeom prst="rect">
            <a:avLst/>
          </a:prstGeom>
          <a:noFill/>
        </p:spPr>
        <p:txBody>
          <a:bodyPr wrap="square" rtlCol="0">
            <a:spAutoFit/>
          </a:bodyPr>
          <a:lstStyle/>
          <a:p>
            <a:r>
              <a:rPr lang="en-US" sz="1400" b="1" dirty="0" smtClean="0"/>
              <a:t>Citation count allows you to go beyond a number and describe </a:t>
            </a:r>
            <a:r>
              <a:rPr lang="en-US" sz="1400" b="1" dirty="0"/>
              <a:t>why and where important ideas are spread from a researcher’s original work to subsequent citing </a:t>
            </a:r>
            <a:r>
              <a:rPr lang="en-US" sz="1400" b="1" dirty="0" smtClean="0"/>
              <a:t>works.</a:t>
            </a:r>
            <a:endParaRPr lang="en-US" sz="1400" b="1" dirty="0"/>
          </a:p>
        </p:txBody>
      </p:sp>
      <p:sp>
        <p:nvSpPr>
          <p:cNvPr id="3" name="TextBox 2"/>
          <p:cNvSpPr txBox="1"/>
          <p:nvPr/>
        </p:nvSpPr>
        <p:spPr>
          <a:xfrm>
            <a:off x="1829312" y="1989759"/>
            <a:ext cx="6170621" cy="523220"/>
          </a:xfrm>
          <a:prstGeom prst="rect">
            <a:avLst/>
          </a:prstGeom>
          <a:noFill/>
        </p:spPr>
        <p:txBody>
          <a:bodyPr wrap="square" rtlCol="0">
            <a:spAutoFit/>
          </a:bodyPr>
          <a:lstStyle/>
          <a:p>
            <a:r>
              <a:rPr lang="en-US" sz="1400" b="1" dirty="0" smtClean="0"/>
              <a:t>Citation count is the number of times an article is cited in other bodies of literature.</a:t>
            </a:r>
            <a:endParaRPr lang="en-US" sz="1400" b="1" dirty="0"/>
          </a:p>
        </p:txBody>
      </p:sp>
      <p:sp>
        <p:nvSpPr>
          <p:cNvPr id="4" name="TextBox 3"/>
          <p:cNvSpPr txBox="1"/>
          <p:nvPr/>
        </p:nvSpPr>
        <p:spPr>
          <a:xfrm>
            <a:off x="1829312" y="2999619"/>
            <a:ext cx="6388100" cy="523220"/>
          </a:xfrm>
          <a:prstGeom prst="rect">
            <a:avLst/>
          </a:prstGeom>
          <a:noFill/>
        </p:spPr>
        <p:txBody>
          <a:bodyPr wrap="square" rtlCol="0">
            <a:spAutoFit/>
          </a:bodyPr>
          <a:lstStyle/>
          <a:p>
            <a:r>
              <a:rPr lang="en-US" sz="1400" b="1" dirty="0" smtClean="0"/>
              <a:t>Citation databases including Google Scholar, Scopus, Web of Science, and Dimensions, and the citation tool iCite.</a:t>
            </a:r>
            <a:endParaRPr lang="en-US" sz="1400" b="1" dirty="0"/>
          </a:p>
        </p:txBody>
      </p:sp>
      <p:sp>
        <p:nvSpPr>
          <p:cNvPr id="17" name="TextBox 16"/>
          <p:cNvSpPr txBox="1"/>
          <p:nvPr/>
        </p:nvSpPr>
        <p:spPr>
          <a:xfrm>
            <a:off x="1792514" y="3777550"/>
            <a:ext cx="6727372" cy="1169551"/>
          </a:xfrm>
          <a:prstGeom prst="rect">
            <a:avLst/>
          </a:prstGeom>
          <a:noFill/>
        </p:spPr>
        <p:txBody>
          <a:bodyPr wrap="square" rtlCol="0">
            <a:spAutoFit/>
          </a:bodyPr>
          <a:lstStyle/>
          <a:p>
            <a:pPr marL="285750" indent="-285750">
              <a:buFont typeface="Wingdings" panose="05000000000000000000" pitchFamily="2" charset="2"/>
              <a:buChar char="§"/>
            </a:pPr>
            <a:r>
              <a:rPr lang="en-US" sz="1400" b="1" dirty="0" smtClean="0"/>
              <a:t>Not </a:t>
            </a:r>
            <a:r>
              <a:rPr lang="en-US" sz="1400" b="1" dirty="0"/>
              <a:t>field normalized. </a:t>
            </a:r>
            <a:endParaRPr lang="en-US" sz="1400" b="1" dirty="0" smtClean="0"/>
          </a:p>
          <a:p>
            <a:pPr marL="285750" indent="-285750">
              <a:buFont typeface="Wingdings" panose="05000000000000000000" pitchFamily="2" charset="2"/>
              <a:buChar char="§"/>
            </a:pPr>
            <a:r>
              <a:rPr lang="en-US" sz="1400" b="1" dirty="0" smtClean="0"/>
              <a:t>Inconsistent </a:t>
            </a:r>
            <a:r>
              <a:rPr lang="en-US" sz="1400" b="1" dirty="0"/>
              <a:t>when you compare it from database to </a:t>
            </a:r>
            <a:r>
              <a:rPr lang="en-US" sz="1400" b="1" dirty="0" smtClean="0"/>
              <a:t>database.</a:t>
            </a:r>
          </a:p>
          <a:p>
            <a:pPr marL="285750" indent="-285750">
              <a:buFont typeface="Wingdings" panose="05000000000000000000" pitchFamily="2" charset="2"/>
              <a:buChar char="§"/>
            </a:pPr>
            <a:r>
              <a:rPr lang="en-US" sz="1400" b="1" dirty="0" smtClean="0"/>
              <a:t>Citations are impacted by the age of the paper.</a:t>
            </a:r>
          </a:p>
          <a:p>
            <a:pPr marL="285750" indent="-285750">
              <a:buFont typeface="Wingdings" panose="05000000000000000000" pitchFamily="2" charset="2"/>
              <a:buChar char="§"/>
            </a:pPr>
            <a:r>
              <a:rPr lang="en-US" sz="1400" b="1" dirty="0" smtClean="0"/>
              <a:t>Difficult </a:t>
            </a:r>
            <a:r>
              <a:rPr lang="en-US" sz="1400" b="1" dirty="0"/>
              <a:t>to track citations to unpublished articles </a:t>
            </a:r>
            <a:r>
              <a:rPr lang="en-US" sz="1400" b="1" dirty="0" smtClean="0"/>
              <a:t>such as preprints or white papers.</a:t>
            </a:r>
            <a:endParaRPr lang="en-US" sz="1400" b="1" dirty="0"/>
          </a:p>
          <a:p>
            <a:pPr marL="285750" indent="-285750">
              <a:buFont typeface="Wingdings" panose="05000000000000000000" pitchFamily="2" charset="2"/>
              <a:buChar char="§"/>
            </a:pPr>
            <a:endParaRPr lang="en-US" sz="1400" b="1" dirty="0"/>
          </a:p>
        </p:txBody>
      </p:sp>
      <p:grpSp>
        <p:nvGrpSpPr>
          <p:cNvPr id="18" name="Group 17"/>
          <p:cNvGrpSpPr/>
          <p:nvPr/>
        </p:nvGrpSpPr>
        <p:grpSpPr>
          <a:xfrm>
            <a:off x="401081" y="877886"/>
            <a:ext cx="1394949" cy="886432"/>
            <a:chOff x="377786" y="909881"/>
            <a:chExt cx="1394949" cy="886432"/>
          </a:xfrm>
        </p:grpSpPr>
        <p:pic>
          <p:nvPicPr>
            <p:cNvPr id="19" name="Picture 18"/>
            <p:cNvPicPr>
              <a:picLocks noChangeAspect="1"/>
            </p:cNvPicPr>
            <p:nvPr/>
          </p:nvPicPr>
          <p:blipFill rotWithShape="1">
            <a:blip r:embed="rId3">
              <a:duotone>
                <a:prstClr val="black"/>
                <a:schemeClr val="bg1">
                  <a:tint val="45000"/>
                  <a:satMod val="400000"/>
                </a:schemeClr>
              </a:duotone>
              <a:extLst>
                <a:ext uri="{28A0092B-C50C-407E-A947-70E740481C1C}">
                  <a14:useLocalDpi xmlns:a14="http://schemas.microsoft.com/office/drawing/2010/main" val="0"/>
                </a:ext>
              </a:extLst>
            </a:blip>
            <a:srcRect r="2539" b="22433"/>
            <a:stretch/>
          </p:blipFill>
          <p:spPr>
            <a:xfrm>
              <a:off x="653142" y="909881"/>
              <a:ext cx="824266" cy="656016"/>
            </a:xfrm>
            <a:prstGeom prst="rect">
              <a:avLst/>
            </a:prstGeom>
          </p:spPr>
        </p:pic>
        <p:sp>
          <p:nvSpPr>
            <p:cNvPr id="20" name="TextBox 19"/>
            <p:cNvSpPr txBox="1"/>
            <p:nvPr/>
          </p:nvSpPr>
          <p:spPr>
            <a:xfrm>
              <a:off x="377786" y="1488536"/>
              <a:ext cx="1394949" cy="307777"/>
            </a:xfrm>
            <a:prstGeom prst="rect">
              <a:avLst/>
            </a:prstGeom>
            <a:noFill/>
          </p:spPr>
          <p:txBody>
            <a:bodyPr wrap="square" rtlCol="0">
              <a:spAutoFit/>
            </a:bodyPr>
            <a:lstStyle/>
            <a:p>
              <a:pPr algn="ctr"/>
              <a:r>
                <a:rPr lang="en-US" sz="1400" b="1" dirty="0" smtClean="0"/>
                <a:t>Use Case</a:t>
              </a:r>
              <a:endParaRPr lang="en-US" sz="1400" b="1" dirty="0"/>
            </a:p>
          </p:txBody>
        </p:sp>
      </p:grpSp>
      <p:grpSp>
        <p:nvGrpSpPr>
          <p:cNvPr id="21" name="Group 20"/>
          <p:cNvGrpSpPr/>
          <p:nvPr/>
        </p:nvGrpSpPr>
        <p:grpSpPr>
          <a:xfrm>
            <a:off x="364981" y="2914904"/>
            <a:ext cx="1394949" cy="805482"/>
            <a:chOff x="364981" y="2881774"/>
            <a:chExt cx="1394949" cy="805482"/>
          </a:xfrm>
        </p:grpSpPr>
        <p:pic>
          <p:nvPicPr>
            <p:cNvPr id="22" name="Picture 21"/>
            <p:cNvPicPr>
              <a:picLocks noChangeAspect="1"/>
            </p:cNvPicPr>
            <p:nvPr/>
          </p:nvPicPr>
          <p:blipFill rotWithShape="1">
            <a:blip r:embed="rId4">
              <a:extLst>
                <a:ext uri="{28A0092B-C50C-407E-A947-70E740481C1C}">
                  <a14:useLocalDpi xmlns:a14="http://schemas.microsoft.com/office/drawing/2010/main" val="0"/>
                </a:ext>
              </a:extLst>
            </a:blip>
            <a:srcRect b="16907"/>
            <a:stretch/>
          </p:blipFill>
          <p:spPr>
            <a:xfrm>
              <a:off x="739779" y="2881774"/>
              <a:ext cx="691902" cy="574924"/>
            </a:xfrm>
            <a:prstGeom prst="rect">
              <a:avLst/>
            </a:prstGeom>
          </p:spPr>
        </p:pic>
        <p:sp>
          <p:nvSpPr>
            <p:cNvPr id="23" name="TextBox 22"/>
            <p:cNvSpPr txBox="1"/>
            <p:nvPr/>
          </p:nvSpPr>
          <p:spPr>
            <a:xfrm>
              <a:off x="364981" y="3379479"/>
              <a:ext cx="1394949" cy="307777"/>
            </a:xfrm>
            <a:prstGeom prst="rect">
              <a:avLst/>
            </a:prstGeom>
            <a:noFill/>
          </p:spPr>
          <p:txBody>
            <a:bodyPr wrap="square" rtlCol="0">
              <a:spAutoFit/>
            </a:bodyPr>
            <a:lstStyle/>
            <a:p>
              <a:pPr algn="ctr"/>
              <a:r>
                <a:rPr lang="en-US" sz="1400" b="1" dirty="0" smtClean="0"/>
                <a:t>Location</a:t>
              </a:r>
              <a:endParaRPr lang="en-US" sz="1400" b="1" dirty="0"/>
            </a:p>
          </p:txBody>
        </p:sp>
      </p:grpSp>
      <p:grpSp>
        <p:nvGrpSpPr>
          <p:cNvPr id="24" name="Group 23"/>
          <p:cNvGrpSpPr/>
          <p:nvPr/>
        </p:nvGrpSpPr>
        <p:grpSpPr>
          <a:xfrm>
            <a:off x="367801" y="1920648"/>
            <a:ext cx="1394949" cy="884456"/>
            <a:chOff x="367801" y="1920648"/>
            <a:chExt cx="1394949" cy="884456"/>
          </a:xfrm>
        </p:grpSpPr>
        <p:pic>
          <p:nvPicPr>
            <p:cNvPr id="25" name="Picture 24"/>
            <p:cNvPicPr>
              <a:picLocks noChangeAspect="1"/>
            </p:cNvPicPr>
            <p:nvPr/>
          </p:nvPicPr>
          <p:blipFill rotWithShape="1">
            <a:blip r:embed="rId5">
              <a:extLst>
                <a:ext uri="{28A0092B-C50C-407E-A947-70E740481C1C}">
                  <a14:useLocalDpi xmlns:a14="http://schemas.microsoft.com/office/drawing/2010/main" val="0"/>
                </a:ext>
              </a:extLst>
            </a:blip>
            <a:srcRect b="17467"/>
            <a:stretch/>
          </p:blipFill>
          <p:spPr>
            <a:xfrm>
              <a:off x="716193" y="1920648"/>
              <a:ext cx="764727" cy="631148"/>
            </a:xfrm>
            <a:prstGeom prst="rect">
              <a:avLst/>
            </a:prstGeom>
          </p:spPr>
        </p:pic>
        <p:sp>
          <p:nvSpPr>
            <p:cNvPr id="26" name="TextBox 25"/>
            <p:cNvSpPr txBox="1"/>
            <p:nvPr/>
          </p:nvSpPr>
          <p:spPr>
            <a:xfrm>
              <a:off x="367801" y="2497327"/>
              <a:ext cx="1394949" cy="307777"/>
            </a:xfrm>
            <a:prstGeom prst="rect">
              <a:avLst/>
            </a:prstGeom>
            <a:noFill/>
          </p:spPr>
          <p:txBody>
            <a:bodyPr wrap="square" rtlCol="0">
              <a:spAutoFit/>
            </a:bodyPr>
            <a:lstStyle/>
            <a:p>
              <a:pPr algn="ctr"/>
              <a:r>
                <a:rPr lang="en-US" sz="1400" b="1" dirty="0" smtClean="0"/>
                <a:t>Definition</a:t>
              </a:r>
              <a:endParaRPr lang="en-US" sz="1400" b="1" dirty="0"/>
            </a:p>
          </p:txBody>
        </p:sp>
      </p:grpSp>
      <p:grpSp>
        <p:nvGrpSpPr>
          <p:cNvPr id="27" name="Group 26"/>
          <p:cNvGrpSpPr/>
          <p:nvPr/>
        </p:nvGrpSpPr>
        <p:grpSpPr>
          <a:xfrm>
            <a:off x="358146" y="3830162"/>
            <a:ext cx="1394949" cy="802418"/>
            <a:chOff x="358146" y="3830162"/>
            <a:chExt cx="1394949" cy="802418"/>
          </a:xfrm>
        </p:grpSpPr>
        <p:pic>
          <p:nvPicPr>
            <p:cNvPr id="28" name="Picture 27"/>
            <p:cNvPicPr>
              <a:picLocks noChangeAspect="1"/>
            </p:cNvPicPr>
            <p:nvPr/>
          </p:nvPicPr>
          <p:blipFill rotWithShape="1">
            <a:blip r:embed="rId6">
              <a:extLst>
                <a:ext uri="{28A0092B-C50C-407E-A947-70E740481C1C}">
                  <a14:useLocalDpi xmlns:a14="http://schemas.microsoft.com/office/drawing/2010/main" val="0"/>
                </a:ext>
              </a:extLst>
            </a:blip>
            <a:srcRect t="-1" b="12981"/>
            <a:stretch/>
          </p:blipFill>
          <p:spPr>
            <a:xfrm>
              <a:off x="716193" y="3830162"/>
              <a:ext cx="700528" cy="609600"/>
            </a:xfrm>
            <a:prstGeom prst="rect">
              <a:avLst/>
            </a:prstGeom>
          </p:spPr>
        </p:pic>
        <p:sp>
          <p:nvSpPr>
            <p:cNvPr id="29" name="TextBox 28"/>
            <p:cNvSpPr txBox="1"/>
            <p:nvPr/>
          </p:nvSpPr>
          <p:spPr>
            <a:xfrm>
              <a:off x="358146" y="4324803"/>
              <a:ext cx="1394949" cy="307777"/>
            </a:xfrm>
            <a:prstGeom prst="rect">
              <a:avLst/>
            </a:prstGeom>
            <a:noFill/>
          </p:spPr>
          <p:txBody>
            <a:bodyPr wrap="square" rtlCol="0">
              <a:spAutoFit/>
            </a:bodyPr>
            <a:lstStyle/>
            <a:p>
              <a:pPr algn="ctr"/>
              <a:r>
                <a:rPr lang="en-US" sz="1400" b="1" dirty="0" smtClean="0"/>
                <a:t>Caveats</a:t>
              </a:r>
              <a:endParaRPr lang="en-US" sz="1400" b="1" dirty="0"/>
            </a:p>
          </p:txBody>
        </p:sp>
      </p:grpSp>
    </p:spTree>
    <p:extLst>
      <p:ext uri="{BB962C8B-B14F-4D97-AF65-F5344CB8AC3E}">
        <p14:creationId xmlns:p14="http://schemas.microsoft.com/office/powerpoint/2010/main" val="3345732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fld id="{0D558541-60C9-42A2-8392-FF12533A6B7A}" type="slidenum">
              <a:rPr lang="en-US" smtClean="0"/>
              <a:pPr/>
              <a:t>33</a:t>
            </a:fld>
            <a:endParaRPr lang="en-US" dirty="0"/>
          </a:p>
        </p:txBody>
      </p:sp>
      <p:sp>
        <p:nvSpPr>
          <p:cNvPr id="5" name="Title 1"/>
          <p:cNvSpPr txBox="1">
            <a:spLocks/>
          </p:cNvSpPr>
          <p:nvPr/>
        </p:nvSpPr>
        <p:spPr>
          <a:xfrm>
            <a:off x="421223" y="322145"/>
            <a:ext cx="7180264" cy="507588"/>
          </a:xfrm>
          <a:prstGeom prst="rect">
            <a:avLst/>
          </a:prstGeom>
        </p:spPr>
        <p:txBody>
          <a:bodyPr/>
          <a:lst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a:lstStyle>
          <a:p>
            <a:r>
              <a:rPr lang="en-US" dirty="0" smtClean="0"/>
              <a:t>Where to find it: Citation Count</a:t>
            </a:r>
            <a:endParaRPr lang="en-US" dirty="0"/>
          </a:p>
        </p:txBody>
      </p:sp>
      <p:pic>
        <p:nvPicPr>
          <p:cNvPr id="2" name="Picture 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3770" y="1206443"/>
            <a:ext cx="6687110" cy="3047009"/>
          </a:xfrm>
          <a:prstGeom prst="rect">
            <a:avLst/>
          </a:prstGeom>
          <a:ln w="38100">
            <a:solidFill>
              <a:schemeClr val="accent2">
                <a:lumMod val="75000"/>
              </a:schemeClr>
            </a:solidFill>
          </a:ln>
        </p:spPr>
      </p:pic>
      <p:sp>
        <p:nvSpPr>
          <p:cNvPr id="3" name="Donut 2"/>
          <p:cNvSpPr/>
          <p:nvPr/>
        </p:nvSpPr>
        <p:spPr>
          <a:xfrm>
            <a:off x="6122503" y="2663687"/>
            <a:ext cx="1543879" cy="443947"/>
          </a:xfrm>
          <a:prstGeom prst="donut">
            <a:avLst>
              <a:gd name="adj" fmla="val 7929"/>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2005531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endParaRPr lang="en-US" dirty="0"/>
          </a:p>
        </p:txBody>
      </p:sp>
      <p:sp>
        <p:nvSpPr>
          <p:cNvPr id="5" name="Title 1"/>
          <p:cNvSpPr txBox="1">
            <a:spLocks/>
          </p:cNvSpPr>
          <p:nvPr/>
        </p:nvSpPr>
        <p:spPr>
          <a:xfrm>
            <a:off x="421223" y="322145"/>
            <a:ext cx="7180264" cy="507588"/>
          </a:xfrm>
          <a:prstGeom prst="rect">
            <a:avLst/>
          </a:prstGeom>
        </p:spPr>
        <p:txBody>
          <a:bodyPr/>
          <a:lst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a:lstStyle>
          <a:p>
            <a:r>
              <a:rPr lang="en-US" dirty="0" smtClean="0"/>
              <a:t>Where to find it: Citation Count</a:t>
            </a:r>
            <a:endParaRPr lang="en-US" dirty="0"/>
          </a:p>
        </p:txBody>
      </p:sp>
      <p:pic>
        <p:nvPicPr>
          <p:cNvPr id="2" name="Picture 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1899" y="964758"/>
            <a:ext cx="5505733" cy="3283119"/>
          </a:xfrm>
          <a:prstGeom prst="rect">
            <a:avLst/>
          </a:prstGeom>
          <a:ln w="38100">
            <a:solidFill>
              <a:schemeClr val="tx1">
                <a:lumMod val="50000"/>
              </a:schemeClr>
            </a:solidFill>
          </a:ln>
        </p:spPr>
      </p:pic>
      <p:sp>
        <p:nvSpPr>
          <p:cNvPr id="6" name="Donut 5"/>
          <p:cNvSpPr/>
          <p:nvPr/>
        </p:nvSpPr>
        <p:spPr>
          <a:xfrm>
            <a:off x="5738190" y="2715513"/>
            <a:ext cx="662609" cy="556593"/>
          </a:xfrm>
          <a:prstGeom prst="donut">
            <a:avLst>
              <a:gd name="adj" fmla="val 6571"/>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7632538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fld id="{0D558541-60C9-42A2-8392-FF12533A6B7A}" type="slidenum">
              <a:rPr lang="en-US" smtClean="0"/>
              <a:pPr/>
              <a:t>35</a:t>
            </a:fld>
            <a:endParaRPr lang="en-US" dirty="0"/>
          </a:p>
        </p:txBody>
      </p:sp>
      <p:sp>
        <p:nvSpPr>
          <p:cNvPr id="5" name="Title 1"/>
          <p:cNvSpPr txBox="1">
            <a:spLocks/>
          </p:cNvSpPr>
          <p:nvPr/>
        </p:nvSpPr>
        <p:spPr>
          <a:xfrm>
            <a:off x="421223" y="322145"/>
            <a:ext cx="7180264" cy="507588"/>
          </a:xfrm>
          <a:prstGeom prst="rect">
            <a:avLst/>
          </a:prstGeom>
        </p:spPr>
        <p:txBody>
          <a:bodyPr/>
          <a:lst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a:lstStyle>
          <a:p>
            <a:r>
              <a:rPr lang="en-US" dirty="0" smtClean="0"/>
              <a:t>Where to find it: Citation Count</a:t>
            </a:r>
            <a:endParaRPr lang="en-US" dirty="0"/>
          </a:p>
        </p:txBody>
      </p:sp>
      <p:pic>
        <p:nvPicPr>
          <p:cNvPr id="2" name="Picture 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123" y="1279496"/>
            <a:ext cx="8486701" cy="1819304"/>
          </a:xfrm>
          <a:prstGeom prst="rect">
            <a:avLst/>
          </a:prstGeom>
          <a:ln w="38100">
            <a:solidFill>
              <a:schemeClr val="accent2">
                <a:lumMod val="75000"/>
              </a:schemeClr>
            </a:solidFill>
          </a:ln>
        </p:spPr>
      </p:pic>
      <p:sp>
        <p:nvSpPr>
          <p:cNvPr id="6" name="Donut 5"/>
          <p:cNvSpPr/>
          <p:nvPr/>
        </p:nvSpPr>
        <p:spPr>
          <a:xfrm>
            <a:off x="1941968" y="2756452"/>
            <a:ext cx="794606" cy="342348"/>
          </a:xfrm>
          <a:prstGeom prst="donut">
            <a:avLst>
              <a:gd name="adj" fmla="val 9451"/>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1439513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fld id="{0D558541-60C9-42A2-8392-FF12533A6B7A}" type="slidenum">
              <a:rPr lang="en-US" smtClean="0"/>
              <a:pPr/>
              <a:t>36</a:t>
            </a:fld>
            <a:endParaRPr lang="en-US" dirty="0"/>
          </a:p>
        </p:txBody>
      </p:sp>
      <p:sp>
        <p:nvSpPr>
          <p:cNvPr id="5" name="Title 1"/>
          <p:cNvSpPr txBox="1">
            <a:spLocks/>
          </p:cNvSpPr>
          <p:nvPr/>
        </p:nvSpPr>
        <p:spPr>
          <a:xfrm>
            <a:off x="421223" y="322145"/>
            <a:ext cx="7180264" cy="507588"/>
          </a:xfrm>
          <a:prstGeom prst="rect">
            <a:avLst/>
          </a:prstGeom>
        </p:spPr>
        <p:txBody>
          <a:bodyPr/>
          <a:lst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a:lstStyle>
          <a:p>
            <a:r>
              <a:rPr lang="en-US" dirty="0" smtClean="0"/>
              <a:t>Where to find it: Citation Count</a:t>
            </a:r>
            <a:endParaRPr lang="en-US" dirty="0"/>
          </a:p>
        </p:txBody>
      </p:sp>
      <p:pic>
        <p:nvPicPr>
          <p:cNvPr id="2" name="Picture 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672" y="829733"/>
            <a:ext cx="5162815" cy="3924502"/>
          </a:xfrm>
          <a:prstGeom prst="rect">
            <a:avLst/>
          </a:prstGeom>
          <a:ln w="38100">
            <a:solidFill>
              <a:schemeClr val="accent2">
                <a:lumMod val="75000"/>
              </a:schemeClr>
            </a:solidFill>
          </a:ln>
        </p:spPr>
      </p:pic>
      <p:sp>
        <p:nvSpPr>
          <p:cNvPr id="6" name="Donut 5"/>
          <p:cNvSpPr/>
          <p:nvPr/>
        </p:nvSpPr>
        <p:spPr>
          <a:xfrm>
            <a:off x="4524334" y="1687384"/>
            <a:ext cx="730152" cy="843781"/>
          </a:xfrm>
          <a:prstGeom prst="donut">
            <a:avLst>
              <a:gd name="adj" fmla="val 5153"/>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5127444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Thoughts:  Citation Count</a:t>
            </a:r>
            <a:endParaRPr lang="en-US" dirty="0"/>
          </a:p>
        </p:txBody>
      </p:sp>
      <p:sp>
        <p:nvSpPr>
          <p:cNvPr id="5" name="Slide Number Placeholder 4"/>
          <p:cNvSpPr>
            <a:spLocks noGrp="1"/>
          </p:cNvSpPr>
          <p:nvPr>
            <p:ph type="sldNum" sz="quarter" idx="16"/>
          </p:nvPr>
        </p:nvSpPr>
        <p:spPr/>
        <p:txBody>
          <a:bodyPr/>
          <a:lstStyle/>
          <a:p>
            <a:fld id="{0D558541-60C9-42A2-8392-FF12533A6B7A}" type="slidenum">
              <a:rPr lang="en-US" smtClean="0"/>
              <a:pPr/>
              <a:t>37</a:t>
            </a:fld>
            <a:endParaRPr lang="en-US" dirty="0"/>
          </a:p>
        </p:txBody>
      </p:sp>
      <p:sp>
        <p:nvSpPr>
          <p:cNvPr id="17" name="TextBox 16"/>
          <p:cNvSpPr txBox="1"/>
          <p:nvPr/>
        </p:nvSpPr>
        <p:spPr>
          <a:xfrm>
            <a:off x="684430" y="1052946"/>
            <a:ext cx="7879171" cy="1323439"/>
          </a:xfrm>
          <a:prstGeom prst="rect">
            <a:avLst/>
          </a:prstGeom>
          <a:noFill/>
          <a:ln>
            <a:noFill/>
          </a:ln>
        </p:spPr>
        <p:txBody>
          <a:bodyPr wrap="square" rtlCol="0">
            <a:spAutoFit/>
          </a:bodyPr>
          <a:lstStyle/>
          <a:p>
            <a:pPr algn="ctr"/>
            <a:r>
              <a:rPr lang="en-US" sz="1600" b="1" i="1" dirty="0" smtClean="0"/>
              <a:t>Metric statement: </a:t>
            </a:r>
            <a:r>
              <a:rPr lang="en-US" sz="1600" i="1" dirty="0" smtClean="0"/>
              <a:t>The review article “</a:t>
            </a:r>
            <a:r>
              <a:rPr lang="en-US" sz="1600" dirty="0"/>
              <a:t>Influenza vaccines for the future” </a:t>
            </a:r>
            <a:r>
              <a:rPr lang="en-US" sz="1600" i="1" dirty="0" smtClean="0"/>
              <a:t>which </a:t>
            </a:r>
            <a:r>
              <a:rPr lang="en-US" sz="1600" i="1" dirty="0"/>
              <a:t>was co-authored by Dr. Fauci has 244 citations </a:t>
            </a:r>
            <a:r>
              <a:rPr lang="en-US" sz="1600" i="1" dirty="0" smtClean="0"/>
              <a:t>(Scopus).</a:t>
            </a:r>
          </a:p>
          <a:p>
            <a:pPr algn="ctr"/>
            <a:endParaRPr lang="en-US" sz="1600" i="1" dirty="0"/>
          </a:p>
          <a:p>
            <a:pPr algn="ctr"/>
            <a:r>
              <a:rPr lang="en-US" sz="1600" b="1" i="1" dirty="0" smtClean="0"/>
              <a:t>What that means: </a:t>
            </a:r>
            <a:r>
              <a:rPr lang="en-US" sz="1600" i="1" dirty="0" smtClean="0"/>
              <a:t>There are 244 publications that have used this paper in their reference list  since the paper was published in 2010.</a:t>
            </a:r>
            <a:endParaRPr lang="en-US" sz="1600" i="1" dirty="0"/>
          </a:p>
        </p:txBody>
      </p:sp>
      <p:pic>
        <p:nvPicPr>
          <p:cNvPr id="18" name="Picture 17"/>
          <p:cNvPicPr>
            <a:picLocks noChangeAspect="1"/>
          </p:cNvPicPr>
          <p:nvPr/>
        </p:nvPicPr>
        <p:blipFill rotWithShape="1">
          <a:blip r:embed="rId3">
            <a:extLst>
              <a:ext uri="{28A0092B-C50C-407E-A947-70E740481C1C}">
                <a14:useLocalDpi xmlns:a14="http://schemas.microsoft.com/office/drawing/2010/main" val="0"/>
              </a:ext>
            </a:extLst>
          </a:blip>
          <a:srcRect b="20254"/>
          <a:stretch/>
        </p:blipFill>
        <p:spPr>
          <a:xfrm>
            <a:off x="1011020" y="3022724"/>
            <a:ext cx="1509826" cy="1204026"/>
          </a:xfrm>
          <a:prstGeom prst="rect">
            <a:avLst/>
          </a:prstGeom>
        </p:spPr>
      </p:pic>
      <p:sp>
        <p:nvSpPr>
          <p:cNvPr id="3" name="TextBox 2"/>
          <p:cNvSpPr txBox="1"/>
          <p:nvPr/>
        </p:nvSpPr>
        <p:spPr>
          <a:xfrm>
            <a:off x="2442050" y="2928217"/>
            <a:ext cx="5272858" cy="338554"/>
          </a:xfrm>
          <a:prstGeom prst="rect">
            <a:avLst/>
          </a:prstGeom>
          <a:noFill/>
          <a:ln w="38100">
            <a:solidFill>
              <a:schemeClr val="accent2">
                <a:lumMod val="75000"/>
              </a:schemeClr>
            </a:solidFill>
          </a:ln>
        </p:spPr>
        <p:txBody>
          <a:bodyPr wrap="square" rtlCol="0">
            <a:spAutoFit/>
          </a:bodyPr>
          <a:lstStyle/>
          <a:p>
            <a:pPr algn="ctr"/>
            <a:r>
              <a:rPr lang="en-US" sz="1600" dirty="0" smtClean="0"/>
              <a:t>Self citations:  To include or not to include?</a:t>
            </a:r>
            <a:endParaRPr lang="en-US" sz="1600" dirty="0"/>
          </a:p>
        </p:txBody>
      </p:sp>
      <p:sp>
        <p:nvSpPr>
          <p:cNvPr id="4" name="TextBox 3"/>
          <p:cNvSpPr txBox="1"/>
          <p:nvPr/>
        </p:nvSpPr>
        <p:spPr>
          <a:xfrm>
            <a:off x="2328230" y="3355108"/>
            <a:ext cx="2590800" cy="1077218"/>
          </a:xfrm>
          <a:prstGeom prst="rect">
            <a:avLst/>
          </a:prstGeom>
          <a:noFill/>
        </p:spPr>
        <p:txBody>
          <a:bodyPr wrap="square" rtlCol="0">
            <a:spAutoFit/>
          </a:bodyPr>
          <a:lstStyle/>
          <a:p>
            <a:r>
              <a:rPr lang="en-US" sz="1600" dirty="0" smtClean="0"/>
              <a:t>For: You are an expert in a new field or are making strides in a field that continues to build on itself.</a:t>
            </a:r>
            <a:endParaRPr lang="en-US" sz="1600" dirty="0"/>
          </a:p>
        </p:txBody>
      </p:sp>
      <p:sp>
        <p:nvSpPr>
          <p:cNvPr id="27" name="TextBox 26"/>
          <p:cNvSpPr txBox="1"/>
          <p:nvPr/>
        </p:nvSpPr>
        <p:spPr>
          <a:xfrm>
            <a:off x="5032470" y="3355108"/>
            <a:ext cx="2834896" cy="1077218"/>
          </a:xfrm>
          <a:prstGeom prst="rect">
            <a:avLst/>
          </a:prstGeom>
          <a:noFill/>
        </p:spPr>
        <p:txBody>
          <a:bodyPr wrap="square" rtlCol="0">
            <a:spAutoFit/>
          </a:bodyPr>
          <a:lstStyle/>
          <a:p>
            <a:r>
              <a:rPr lang="en-US" sz="1600" dirty="0" smtClean="0"/>
              <a:t>Against: Including self-citations makes you concerned that there will be an impression that you are gaming the system.</a:t>
            </a:r>
            <a:endParaRPr lang="en-US" sz="1600" dirty="0"/>
          </a:p>
        </p:txBody>
      </p:sp>
      <p:cxnSp>
        <p:nvCxnSpPr>
          <p:cNvPr id="6" name="Straight Connector 5"/>
          <p:cNvCxnSpPr/>
          <p:nvPr/>
        </p:nvCxnSpPr>
        <p:spPr>
          <a:xfrm>
            <a:off x="4826000" y="3337896"/>
            <a:ext cx="3346" cy="1021361"/>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853327" y="3091648"/>
            <a:ext cx="925713" cy="646331"/>
          </a:xfrm>
          <a:prstGeom prst="rect">
            <a:avLst/>
          </a:prstGeom>
          <a:noFill/>
        </p:spPr>
        <p:txBody>
          <a:bodyPr wrap="square" rtlCol="0">
            <a:spAutoFit/>
          </a:bodyPr>
          <a:lstStyle/>
          <a:p>
            <a:r>
              <a:rPr lang="en-US" sz="1200" b="1" i="1" dirty="0" smtClean="0"/>
              <a:t>Something To Think About</a:t>
            </a:r>
            <a:endParaRPr lang="en-US" sz="1200" b="1" i="1" dirty="0"/>
          </a:p>
        </p:txBody>
      </p:sp>
      <p:sp>
        <p:nvSpPr>
          <p:cNvPr id="8" name="Frame 7"/>
          <p:cNvSpPr/>
          <p:nvPr/>
        </p:nvSpPr>
        <p:spPr>
          <a:xfrm>
            <a:off x="684431" y="2764682"/>
            <a:ext cx="7879171" cy="1795947"/>
          </a:xfrm>
          <a:prstGeom prst="frame">
            <a:avLst>
              <a:gd name="adj1" fmla="val 86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75876119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Field Weighted Citation Impact (FWCI)</a:t>
            </a:r>
            <a:endParaRPr lang="en-US" dirty="0"/>
          </a:p>
        </p:txBody>
      </p:sp>
      <p:sp>
        <p:nvSpPr>
          <p:cNvPr id="5" name="Slide Number Placeholder 4"/>
          <p:cNvSpPr>
            <a:spLocks noGrp="1"/>
          </p:cNvSpPr>
          <p:nvPr>
            <p:ph type="sldNum" sz="quarter" idx="16"/>
          </p:nvPr>
        </p:nvSpPr>
        <p:spPr/>
        <p:txBody>
          <a:bodyPr/>
          <a:lstStyle/>
          <a:p>
            <a:fld id="{0D558541-60C9-42A2-8392-FF12533A6B7A}" type="slidenum">
              <a:rPr lang="en-US" smtClean="0"/>
              <a:pPr/>
              <a:t>38</a:t>
            </a:fld>
            <a:endParaRPr lang="en-US" dirty="0"/>
          </a:p>
        </p:txBody>
      </p:sp>
      <p:sp>
        <p:nvSpPr>
          <p:cNvPr id="10" name="Rectangle 9"/>
          <p:cNvSpPr/>
          <p:nvPr/>
        </p:nvSpPr>
        <p:spPr>
          <a:xfrm>
            <a:off x="537882" y="889410"/>
            <a:ext cx="8163432" cy="834484"/>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537883" y="2837213"/>
            <a:ext cx="8163432" cy="849361"/>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extBox 15"/>
          <p:cNvSpPr txBox="1"/>
          <p:nvPr/>
        </p:nvSpPr>
        <p:spPr>
          <a:xfrm>
            <a:off x="1792513" y="964449"/>
            <a:ext cx="6829992" cy="738664"/>
          </a:xfrm>
          <a:prstGeom prst="rect">
            <a:avLst/>
          </a:prstGeom>
          <a:noFill/>
        </p:spPr>
        <p:txBody>
          <a:bodyPr wrap="square" rtlCol="0">
            <a:spAutoFit/>
          </a:bodyPr>
          <a:lstStyle/>
          <a:p>
            <a:r>
              <a:rPr lang="en-US" sz="1400" b="1" dirty="0" smtClean="0"/>
              <a:t>The FWCI facilitates </a:t>
            </a:r>
            <a:r>
              <a:rPr lang="en-US" sz="1400" b="1" dirty="0"/>
              <a:t>the benchmarking of citation performance across groups of different size, disciplinary scope and age, such as research large groups, institutions, or geographic regions. </a:t>
            </a:r>
          </a:p>
        </p:txBody>
      </p:sp>
      <p:sp>
        <p:nvSpPr>
          <p:cNvPr id="17" name="TextBox 16"/>
          <p:cNvSpPr txBox="1"/>
          <p:nvPr/>
        </p:nvSpPr>
        <p:spPr>
          <a:xfrm>
            <a:off x="1792513" y="1823184"/>
            <a:ext cx="4884912" cy="954107"/>
          </a:xfrm>
          <a:prstGeom prst="rect">
            <a:avLst/>
          </a:prstGeom>
          <a:noFill/>
        </p:spPr>
        <p:txBody>
          <a:bodyPr wrap="square" rtlCol="0">
            <a:spAutoFit/>
          </a:bodyPr>
          <a:lstStyle/>
          <a:p>
            <a:r>
              <a:rPr lang="en-US" sz="1400" b="1" dirty="0"/>
              <a:t>The FWCI is the ratio of the document's citations to the average number of citations received by all similar </a:t>
            </a:r>
            <a:r>
              <a:rPr lang="en-US" sz="1400" b="1" dirty="0" smtClean="0"/>
              <a:t>documents (same document type, publication and field) over </a:t>
            </a:r>
            <a:r>
              <a:rPr lang="en-US" sz="1400" b="1" dirty="0"/>
              <a:t>a three-year </a:t>
            </a:r>
            <a:r>
              <a:rPr lang="en-US" sz="1400" b="1" dirty="0" smtClean="0"/>
              <a:t>window (in the publication year and the following three years). </a:t>
            </a:r>
            <a:endParaRPr lang="en-US" sz="1400" b="1" dirty="0"/>
          </a:p>
        </p:txBody>
      </p:sp>
      <p:sp>
        <p:nvSpPr>
          <p:cNvPr id="18" name="TextBox 17"/>
          <p:cNvSpPr txBox="1"/>
          <p:nvPr/>
        </p:nvSpPr>
        <p:spPr>
          <a:xfrm>
            <a:off x="1792513" y="3121068"/>
            <a:ext cx="6647543" cy="307777"/>
          </a:xfrm>
          <a:prstGeom prst="rect">
            <a:avLst/>
          </a:prstGeom>
          <a:noFill/>
        </p:spPr>
        <p:txBody>
          <a:bodyPr wrap="square" rtlCol="0">
            <a:spAutoFit/>
          </a:bodyPr>
          <a:lstStyle/>
          <a:p>
            <a:r>
              <a:rPr lang="en-US" sz="1400" b="1" dirty="0" smtClean="0"/>
              <a:t>The </a:t>
            </a:r>
            <a:r>
              <a:rPr lang="en-US" sz="1400" b="1" dirty="0"/>
              <a:t>FWCI can be found in Scopus (SciVal).</a:t>
            </a:r>
          </a:p>
        </p:txBody>
      </p:sp>
      <p:sp>
        <p:nvSpPr>
          <p:cNvPr id="19" name="TextBox 18"/>
          <p:cNvSpPr txBox="1"/>
          <p:nvPr/>
        </p:nvSpPr>
        <p:spPr>
          <a:xfrm>
            <a:off x="1837944" y="3655838"/>
            <a:ext cx="7114031" cy="1600438"/>
          </a:xfrm>
          <a:prstGeom prst="rect">
            <a:avLst/>
          </a:prstGeom>
          <a:noFill/>
        </p:spPr>
        <p:txBody>
          <a:bodyPr wrap="square" rtlCol="0">
            <a:spAutoFit/>
          </a:bodyPr>
          <a:lstStyle/>
          <a:p>
            <a:pPr marL="285750" indent="-285750">
              <a:buFont typeface="Wingdings" panose="05000000000000000000" pitchFamily="2" charset="2"/>
              <a:buChar char="§"/>
            </a:pPr>
            <a:r>
              <a:rPr lang="en-US" sz="1400" b="1" dirty="0" smtClean="0"/>
              <a:t>Is field normalized.</a:t>
            </a:r>
            <a:endParaRPr lang="en-US" sz="1400" b="1" dirty="0"/>
          </a:p>
          <a:p>
            <a:pPr marL="285750" indent="-285750">
              <a:buFont typeface="Wingdings" panose="05000000000000000000" pitchFamily="2" charset="2"/>
              <a:buChar char="§"/>
            </a:pPr>
            <a:r>
              <a:rPr lang="en-US" sz="1400" b="1" dirty="0" smtClean="0"/>
              <a:t>For papers published in more than one field, the FWCI is determined based on a harmonic mean of the scores from those fields so that each field </a:t>
            </a:r>
            <a:r>
              <a:rPr lang="en-US" sz="1400" b="1" dirty="0"/>
              <a:t>makes an equal contribution to the </a:t>
            </a:r>
            <a:r>
              <a:rPr lang="en-US" sz="1400" b="1" dirty="0" smtClean="0"/>
              <a:t>metric.</a:t>
            </a:r>
          </a:p>
          <a:p>
            <a:pPr marL="285750" indent="-285750">
              <a:buFont typeface="Wingdings" panose="05000000000000000000" pitchFamily="2" charset="2"/>
              <a:buChar char="§"/>
            </a:pPr>
            <a:r>
              <a:rPr lang="en-US" sz="1400" b="1" dirty="0"/>
              <a:t>Only available for publications indexed in Scopus.</a:t>
            </a:r>
          </a:p>
          <a:p>
            <a:pPr marL="285750" indent="-285750">
              <a:buFont typeface="Wingdings" panose="05000000000000000000" pitchFamily="2" charset="2"/>
              <a:buChar char="§"/>
            </a:pPr>
            <a:endParaRPr lang="en-US" sz="1400" b="1" dirty="0"/>
          </a:p>
          <a:p>
            <a:pPr marL="285750" indent="-285750">
              <a:buFont typeface="Wingdings" panose="05000000000000000000" pitchFamily="2" charset="2"/>
              <a:buChar char="§"/>
            </a:pPr>
            <a:endParaRPr lang="en-US" sz="1400" b="1" dirty="0"/>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8894" y="1884486"/>
            <a:ext cx="1660277" cy="840646"/>
          </a:xfrm>
          <a:prstGeom prst="rect">
            <a:avLst/>
          </a:prstGeom>
        </p:spPr>
      </p:pic>
      <p:pic>
        <p:nvPicPr>
          <p:cNvPr id="22" name="Picture 21"/>
          <p:cNvPicPr>
            <a:picLocks noChangeAspect="1"/>
          </p:cNvPicPr>
          <p:nvPr/>
        </p:nvPicPr>
        <p:blipFill rotWithShape="1">
          <a:blip r:embed="rId4">
            <a:duotone>
              <a:prstClr val="black"/>
              <a:schemeClr val="bg1">
                <a:tint val="45000"/>
                <a:satMod val="400000"/>
              </a:schemeClr>
            </a:duotone>
            <a:extLst>
              <a:ext uri="{28A0092B-C50C-407E-A947-70E740481C1C}">
                <a14:useLocalDpi xmlns:a14="http://schemas.microsoft.com/office/drawing/2010/main" val="0"/>
              </a:ext>
            </a:extLst>
          </a:blip>
          <a:srcRect r="2539" b="22433"/>
          <a:stretch/>
        </p:blipFill>
        <p:spPr>
          <a:xfrm>
            <a:off x="676437" y="877886"/>
            <a:ext cx="824266" cy="656016"/>
          </a:xfrm>
          <a:prstGeom prst="rect">
            <a:avLst/>
          </a:prstGeom>
        </p:spPr>
      </p:pic>
      <p:sp>
        <p:nvSpPr>
          <p:cNvPr id="23" name="TextBox 22"/>
          <p:cNvSpPr txBox="1"/>
          <p:nvPr/>
        </p:nvSpPr>
        <p:spPr>
          <a:xfrm>
            <a:off x="401081" y="1456541"/>
            <a:ext cx="1394949" cy="307777"/>
          </a:xfrm>
          <a:prstGeom prst="rect">
            <a:avLst/>
          </a:prstGeom>
          <a:noFill/>
        </p:spPr>
        <p:txBody>
          <a:bodyPr wrap="square" rtlCol="0">
            <a:spAutoFit/>
          </a:bodyPr>
          <a:lstStyle/>
          <a:p>
            <a:pPr algn="ctr"/>
            <a:r>
              <a:rPr lang="en-US" sz="1400" b="1" dirty="0" smtClean="0"/>
              <a:t>Use Case</a:t>
            </a:r>
            <a:endParaRPr lang="en-US" sz="1400" b="1" dirty="0"/>
          </a:p>
        </p:txBody>
      </p:sp>
      <p:pic>
        <p:nvPicPr>
          <p:cNvPr id="24" name="Picture 23"/>
          <p:cNvPicPr>
            <a:picLocks noChangeAspect="1"/>
          </p:cNvPicPr>
          <p:nvPr/>
        </p:nvPicPr>
        <p:blipFill rotWithShape="1">
          <a:blip r:embed="rId5">
            <a:extLst>
              <a:ext uri="{28A0092B-C50C-407E-A947-70E740481C1C}">
                <a14:useLocalDpi xmlns:a14="http://schemas.microsoft.com/office/drawing/2010/main" val="0"/>
              </a:ext>
            </a:extLst>
          </a:blip>
          <a:srcRect b="17467"/>
          <a:stretch/>
        </p:blipFill>
        <p:spPr>
          <a:xfrm>
            <a:off x="716193" y="1920648"/>
            <a:ext cx="764727" cy="631148"/>
          </a:xfrm>
          <a:prstGeom prst="rect">
            <a:avLst/>
          </a:prstGeom>
        </p:spPr>
      </p:pic>
      <p:sp>
        <p:nvSpPr>
          <p:cNvPr id="25" name="TextBox 24"/>
          <p:cNvSpPr txBox="1"/>
          <p:nvPr/>
        </p:nvSpPr>
        <p:spPr>
          <a:xfrm>
            <a:off x="367801" y="2497327"/>
            <a:ext cx="1394949" cy="307777"/>
          </a:xfrm>
          <a:prstGeom prst="rect">
            <a:avLst/>
          </a:prstGeom>
          <a:noFill/>
        </p:spPr>
        <p:txBody>
          <a:bodyPr wrap="square" rtlCol="0">
            <a:spAutoFit/>
          </a:bodyPr>
          <a:lstStyle/>
          <a:p>
            <a:pPr algn="ctr"/>
            <a:r>
              <a:rPr lang="en-US" sz="1400" b="1" dirty="0" smtClean="0"/>
              <a:t>Definition</a:t>
            </a:r>
            <a:endParaRPr lang="en-US" sz="1400" b="1" dirty="0"/>
          </a:p>
        </p:txBody>
      </p:sp>
      <p:pic>
        <p:nvPicPr>
          <p:cNvPr id="26" name="Picture 25"/>
          <p:cNvPicPr>
            <a:picLocks noChangeAspect="1"/>
          </p:cNvPicPr>
          <p:nvPr/>
        </p:nvPicPr>
        <p:blipFill rotWithShape="1">
          <a:blip r:embed="rId6">
            <a:extLst>
              <a:ext uri="{28A0092B-C50C-407E-A947-70E740481C1C}">
                <a14:useLocalDpi xmlns:a14="http://schemas.microsoft.com/office/drawing/2010/main" val="0"/>
              </a:ext>
            </a:extLst>
          </a:blip>
          <a:srcRect b="16907"/>
          <a:stretch/>
        </p:blipFill>
        <p:spPr>
          <a:xfrm>
            <a:off x="739779" y="2914904"/>
            <a:ext cx="691902" cy="574924"/>
          </a:xfrm>
          <a:prstGeom prst="rect">
            <a:avLst/>
          </a:prstGeom>
        </p:spPr>
      </p:pic>
      <p:sp>
        <p:nvSpPr>
          <p:cNvPr id="27" name="TextBox 26"/>
          <p:cNvSpPr txBox="1"/>
          <p:nvPr/>
        </p:nvSpPr>
        <p:spPr>
          <a:xfrm>
            <a:off x="364981" y="3412609"/>
            <a:ext cx="1394949" cy="307777"/>
          </a:xfrm>
          <a:prstGeom prst="rect">
            <a:avLst/>
          </a:prstGeom>
          <a:noFill/>
        </p:spPr>
        <p:txBody>
          <a:bodyPr wrap="square" rtlCol="0">
            <a:spAutoFit/>
          </a:bodyPr>
          <a:lstStyle/>
          <a:p>
            <a:pPr algn="ctr"/>
            <a:r>
              <a:rPr lang="en-US" sz="1400" b="1" dirty="0" smtClean="0"/>
              <a:t>Location</a:t>
            </a:r>
            <a:endParaRPr lang="en-US" sz="1400" b="1" dirty="0"/>
          </a:p>
        </p:txBody>
      </p:sp>
      <p:pic>
        <p:nvPicPr>
          <p:cNvPr id="28" name="Picture 27"/>
          <p:cNvPicPr>
            <a:picLocks noChangeAspect="1"/>
          </p:cNvPicPr>
          <p:nvPr/>
        </p:nvPicPr>
        <p:blipFill rotWithShape="1">
          <a:blip r:embed="rId7">
            <a:extLst>
              <a:ext uri="{28A0092B-C50C-407E-A947-70E740481C1C}">
                <a14:useLocalDpi xmlns:a14="http://schemas.microsoft.com/office/drawing/2010/main" val="0"/>
              </a:ext>
            </a:extLst>
          </a:blip>
          <a:srcRect t="-1" b="12981"/>
          <a:stretch/>
        </p:blipFill>
        <p:spPr>
          <a:xfrm>
            <a:off x="716193" y="3830162"/>
            <a:ext cx="700528" cy="609600"/>
          </a:xfrm>
          <a:prstGeom prst="rect">
            <a:avLst/>
          </a:prstGeom>
        </p:spPr>
      </p:pic>
      <p:sp>
        <p:nvSpPr>
          <p:cNvPr id="29" name="TextBox 28"/>
          <p:cNvSpPr txBox="1"/>
          <p:nvPr/>
        </p:nvSpPr>
        <p:spPr>
          <a:xfrm>
            <a:off x="358146" y="4324803"/>
            <a:ext cx="1394949" cy="307777"/>
          </a:xfrm>
          <a:prstGeom prst="rect">
            <a:avLst/>
          </a:prstGeom>
          <a:noFill/>
        </p:spPr>
        <p:txBody>
          <a:bodyPr wrap="square" rtlCol="0">
            <a:spAutoFit/>
          </a:bodyPr>
          <a:lstStyle/>
          <a:p>
            <a:pPr algn="ctr"/>
            <a:r>
              <a:rPr lang="en-US" sz="1400" b="1" dirty="0" smtClean="0"/>
              <a:t>Caveats</a:t>
            </a:r>
            <a:endParaRPr lang="en-US" sz="1400" b="1" dirty="0"/>
          </a:p>
        </p:txBody>
      </p:sp>
    </p:spTree>
    <p:extLst>
      <p:ext uri="{BB962C8B-B14F-4D97-AF65-F5344CB8AC3E}">
        <p14:creationId xmlns:p14="http://schemas.microsoft.com/office/powerpoint/2010/main" val="902387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fld id="{0D558541-60C9-42A2-8392-FF12533A6B7A}" type="slidenum">
              <a:rPr lang="en-US" smtClean="0"/>
              <a:pPr/>
              <a:t>39</a:t>
            </a:fld>
            <a:endParaRPr lang="en-US" dirty="0"/>
          </a:p>
        </p:txBody>
      </p:sp>
      <p:sp>
        <p:nvSpPr>
          <p:cNvPr id="5" name="Title 1"/>
          <p:cNvSpPr txBox="1">
            <a:spLocks/>
          </p:cNvSpPr>
          <p:nvPr/>
        </p:nvSpPr>
        <p:spPr>
          <a:xfrm>
            <a:off x="421222" y="322145"/>
            <a:ext cx="8231321" cy="507588"/>
          </a:xfrm>
          <a:prstGeom prst="rect">
            <a:avLst/>
          </a:prstGeom>
        </p:spPr>
        <p:txBody>
          <a:bodyPr/>
          <a:lst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a:lstStyle>
          <a:p>
            <a:r>
              <a:rPr lang="en-US" dirty="0" smtClean="0"/>
              <a:t>Where to find it: </a:t>
            </a:r>
            <a:r>
              <a:rPr lang="en-US" dirty="0"/>
              <a:t>Field Weighted Citation Impact (FWCI)</a:t>
            </a:r>
          </a:p>
        </p:txBody>
      </p:sp>
      <p:pic>
        <p:nvPicPr>
          <p:cNvPr id="2" name="Picture 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6491" y="963382"/>
            <a:ext cx="6020023" cy="3457543"/>
          </a:xfrm>
          <a:prstGeom prst="rect">
            <a:avLst/>
          </a:prstGeom>
          <a:ln w="38100">
            <a:solidFill>
              <a:schemeClr val="accent2">
                <a:lumMod val="75000"/>
              </a:schemeClr>
            </a:solidFill>
          </a:ln>
        </p:spPr>
      </p:pic>
      <p:sp>
        <p:nvSpPr>
          <p:cNvPr id="6" name="Right Arrow 5"/>
          <p:cNvSpPr/>
          <p:nvPr/>
        </p:nvSpPr>
        <p:spPr>
          <a:xfrm rot="10800000">
            <a:off x="7080314" y="2706549"/>
            <a:ext cx="1225485" cy="772998"/>
          </a:xfrm>
          <a:prstGeom prst="rightArrow">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571596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127411"/>
            <a:ext cx="7969942" cy="762000"/>
          </a:xfrm>
        </p:spPr>
        <p:txBody>
          <a:bodyPr/>
          <a:lstStyle/>
          <a:p>
            <a:r>
              <a:rPr lang="en-US" dirty="0" smtClean="0"/>
              <a:t>Final Thoughts: </a:t>
            </a:r>
            <a:r>
              <a:rPr lang="en-US" dirty="0"/>
              <a:t>Field Weighted Citation Impact (FWCI</a:t>
            </a:r>
            <a:r>
              <a:rPr lang="en-US" dirty="0" smtClean="0"/>
              <a:t>)</a:t>
            </a:r>
            <a:endParaRPr lang="en-US" dirty="0"/>
          </a:p>
        </p:txBody>
      </p:sp>
      <p:sp>
        <p:nvSpPr>
          <p:cNvPr id="6" name="Slide Number Placeholder 5"/>
          <p:cNvSpPr>
            <a:spLocks noGrp="1"/>
          </p:cNvSpPr>
          <p:nvPr>
            <p:ph type="sldNum" sz="quarter" idx="16"/>
          </p:nvPr>
        </p:nvSpPr>
        <p:spPr/>
        <p:txBody>
          <a:bodyPr/>
          <a:lstStyle/>
          <a:p>
            <a:fld id="{0D558541-60C9-42A2-8392-FF12533A6B7A}" type="slidenum">
              <a:rPr lang="en-US" smtClean="0"/>
              <a:pPr/>
              <a:t>40</a:t>
            </a:fld>
            <a:endParaRPr lang="en-US" dirty="0"/>
          </a:p>
        </p:txBody>
      </p:sp>
      <p:sp>
        <p:nvSpPr>
          <p:cNvPr id="17" name="TextBox 16"/>
          <p:cNvSpPr txBox="1"/>
          <p:nvPr/>
        </p:nvSpPr>
        <p:spPr>
          <a:xfrm>
            <a:off x="176861" y="1143224"/>
            <a:ext cx="8634200" cy="1323439"/>
          </a:xfrm>
          <a:prstGeom prst="rect">
            <a:avLst/>
          </a:prstGeom>
          <a:noFill/>
          <a:ln>
            <a:noFill/>
          </a:ln>
        </p:spPr>
        <p:txBody>
          <a:bodyPr wrap="square" rtlCol="0">
            <a:spAutoFit/>
          </a:bodyPr>
          <a:lstStyle/>
          <a:p>
            <a:pPr algn="ctr"/>
            <a:r>
              <a:rPr lang="en-US" sz="1600" b="1" i="1" dirty="0" smtClean="0"/>
              <a:t>Metric statement: </a:t>
            </a:r>
            <a:r>
              <a:rPr lang="en-US" sz="1600" i="1" dirty="0" smtClean="0"/>
              <a:t>This 2020 editorial by Dr. Fauci has a field weighted citation impact of  157.70, indicating it is 157 times more cited than expected (Scopus). </a:t>
            </a:r>
          </a:p>
          <a:p>
            <a:pPr algn="ctr"/>
            <a:endParaRPr lang="en-US" sz="1600" i="1" dirty="0"/>
          </a:p>
          <a:p>
            <a:pPr algn="ctr"/>
            <a:r>
              <a:rPr lang="en-US" sz="1600" b="1" i="1" dirty="0" smtClean="0"/>
              <a:t>What that means:  </a:t>
            </a:r>
            <a:r>
              <a:rPr lang="en-US" sz="1600" i="1" dirty="0" smtClean="0"/>
              <a:t>The actual number of citations that Dr. Fauci’s editorial received is significantly higher than the average expected for an editorial published in the same field at the same time. </a:t>
            </a:r>
            <a:endParaRPr lang="en-US" sz="1600" i="1" dirty="0"/>
          </a:p>
        </p:txBody>
      </p:sp>
      <p:pic>
        <p:nvPicPr>
          <p:cNvPr id="18" name="Picture 17"/>
          <p:cNvPicPr>
            <a:picLocks noChangeAspect="1"/>
          </p:cNvPicPr>
          <p:nvPr/>
        </p:nvPicPr>
        <p:blipFill rotWithShape="1">
          <a:blip r:embed="rId3">
            <a:extLst>
              <a:ext uri="{28A0092B-C50C-407E-A947-70E740481C1C}">
                <a14:useLocalDpi xmlns:a14="http://schemas.microsoft.com/office/drawing/2010/main" val="0"/>
              </a:ext>
            </a:extLst>
          </a:blip>
          <a:srcRect b="20254"/>
          <a:stretch/>
        </p:blipFill>
        <p:spPr>
          <a:xfrm>
            <a:off x="932338" y="2971788"/>
            <a:ext cx="1564830" cy="1247890"/>
          </a:xfrm>
          <a:prstGeom prst="rect">
            <a:avLst/>
          </a:prstGeom>
        </p:spPr>
      </p:pic>
      <p:sp>
        <p:nvSpPr>
          <p:cNvPr id="3" name="TextBox 2"/>
          <p:cNvSpPr txBox="1"/>
          <p:nvPr/>
        </p:nvSpPr>
        <p:spPr>
          <a:xfrm>
            <a:off x="2250409" y="3057124"/>
            <a:ext cx="6220915" cy="1077218"/>
          </a:xfrm>
          <a:prstGeom prst="rect">
            <a:avLst/>
          </a:prstGeom>
          <a:noFill/>
        </p:spPr>
        <p:txBody>
          <a:bodyPr wrap="square" rtlCol="0">
            <a:spAutoFit/>
          </a:bodyPr>
          <a:lstStyle/>
          <a:p>
            <a:pPr algn="ctr"/>
            <a:r>
              <a:rPr lang="en-US" sz="1600" dirty="0" smtClean="0"/>
              <a:t>“The FWCI is a sophisticated indicator and normalizes citations across publication year, field, and document type.  It is used by various research bodies to benchmark research impact regardless of differences in entity size, disciplinary profile, age, and publication-type composition.”</a:t>
            </a:r>
            <a:endParaRPr lang="en-US" sz="1600" dirty="0"/>
          </a:p>
        </p:txBody>
      </p:sp>
      <p:sp>
        <p:nvSpPr>
          <p:cNvPr id="5" name="TextBox 4"/>
          <p:cNvSpPr txBox="1"/>
          <p:nvPr/>
        </p:nvSpPr>
        <p:spPr>
          <a:xfrm>
            <a:off x="2899712" y="4400685"/>
            <a:ext cx="6168787" cy="553998"/>
          </a:xfrm>
          <a:prstGeom prst="rect">
            <a:avLst/>
          </a:prstGeom>
          <a:noFill/>
        </p:spPr>
        <p:txBody>
          <a:bodyPr wrap="square" rtlCol="0">
            <a:spAutoFit/>
          </a:bodyPr>
          <a:lstStyle/>
          <a:p>
            <a:r>
              <a:rPr lang="en-US" sz="1000" dirty="0" smtClean="0"/>
              <a:t>Reference: Purkayastha</a:t>
            </a:r>
            <a:r>
              <a:rPr lang="en-US" sz="1000" dirty="0"/>
              <a:t>, Palmaro. “Comparison of Two Article-Level, Field-Independent Citation Metrics: Field-Weighted Citation Impact (FWCI) and Relative Citation Ratio (RCR).” Journal of Informetrics, vol. 13, no. 2, Elsevier Ltd, May 2019, pp. 635–42, doi:10.1016/j.joi.2019.03.012</a:t>
            </a:r>
            <a:r>
              <a:rPr lang="en-US" sz="1000" dirty="0" smtClean="0"/>
              <a:t>.</a:t>
            </a:r>
            <a:endParaRPr lang="en-US" sz="1000" dirty="0"/>
          </a:p>
        </p:txBody>
      </p:sp>
      <p:sp>
        <p:nvSpPr>
          <p:cNvPr id="11" name="TextBox 10"/>
          <p:cNvSpPr txBox="1"/>
          <p:nvPr/>
        </p:nvSpPr>
        <p:spPr>
          <a:xfrm>
            <a:off x="830366" y="3057124"/>
            <a:ext cx="925713" cy="646331"/>
          </a:xfrm>
          <a:prstGeom prst="rect">
            <a:avLst/>
          </a:prstGeom>
          <a:noFill/>
        </p:spPr>
        <p:txBody>
          <a:bodyPr wrap="square" rtlCol="0">
            <a:spAutoFit/>
          </a:bodyPr>
          <a:lstStyle/>
          <a:p>
            <a:r>
              <a:rPr lang="en-US" sz="1200" b="1" i="1" dirty="0" smtClean="0"/>
              <a:t>Something To Think About</a:t>
            </a:r>
            <a:endParaRPr lang="en-US" sz="1200" b="1" i="1" dirty="0"/>
          </a:p>
        </p:txBody>
      </p:sp>
      <p:sp>
        <p:nvSpPr>
          <p:cNvPr id="4" name="Frame 3"/>
          <p:cNvSpPr/>
          <p:nvPr/>
        </p:nvSpPr>
        <p:spPr>
          <a:xfrm>
            <a:off x="668005" y="2938938"/>
            <a:ext cx="8043435" cy="1354978"/>
          </a:xfrm>
          <a:prstGeom prst="frame">
            <a:avLst>
              <a:gd name="adj1" fmla="val 232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9115699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Relative Citation Ratio (RCR)</a:t>
            </a:r>
            <a:endParaRPr lang="en-US" dirty="0"/>
          </a:p>
        </p:txBody>
      </p:sp>
      <p:sp>
        <p:nvSpPr>
          <p:cNvPr id="4" name="Slide Number Placeholder 3"/>
          <p:cNvSpPr>
            <a:spLocks noGrp="1"/>
          </p:cNvSpPr>
          <p:nvPr>
            <p:ph type="sldNum" sz="quarter" idx="16"/>
          </p:nvPr>
        </p:nvSpPr>
        <p:spPr/>
        <p:txBody>
          <a:bodyPr/>
          <a:lstStyle/>
          <a:p>
            <a:fld id="{0D558541-60C9-42A2-8392-FF12533A6B7A}" type="slidenum">
              <a:rPr lang="en-US" smtClean="0"/>
              <a:pPr/>
              <a:t>41</a:t>
            </a:fld>
            <a:endParaRPr lang="en-US" dirty="0"/>
          </a:p>
        </p:txBody>
      </p:sp>
      <p:sp>
        <p:nvSpPr>
          <p:cNvPr id="10" name="Rectangle 9"/>
          <p:cNvSpPr/>
          <p:nvPr/>
        </p:nvSpPr>
        <p:spPr>
          <a:xfrm>
            <a:off x="528918" y="889411"/>
            <a:ext cx="8172397" cy="848928"/>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528918" y="2860668"/>
            <a:ext cx="8172396" cy="851477"/>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extBox 15"/>
          <p:cNvSpPr txBox="1"/>
          <p:nvPr/>
        </p:nvSpPr>
        <p:spPr>
          <a:xfrm>
            <a:off x="1792514" y="1010928"/>
            <a:ext cx="6815705" cy="523220"/>
          </a:xfrm>
          <a:prstGeom prst="rect">
            <a:avLst/>
          </a:prstGeom>
          <a:noFill/>
        </p:spPr>
        <p:txBody>
          <a:bodyPr wrap="square" rtlCol="0">
            <a:spAutoFit/>
          </a:bodyPr>
          <a:lstStyle/>
          <a:p>
            <a:r>
              <a:rPr lang="en-US" sz="1400" b="1" dirty="0" smtClean="0"/>
              <a:t>The RCR </a:t>
            </a:r>
            <a:r>
              <a:rPr lang="en-US" sz="1400" b="1" dirty="0"/>
              <a:t>helps to understand the relative scholarly influence that a scientific article has had, as compared to other NIH-funded research.</a:t>
            </a:r>
          </a:p>
        </p:txBody>
      </p:sp>
      <p:sp>
        <p:nvSpPr>
          <p:cNvPr id="17" name="TextBox 16"/>
          <p:cNvSpPr txBox="1"/>
          <p:nvPr/>
        </p:nvSpPr>
        <p:spPr>
          <a:xfrm>
            <a:off x="1792513" y="1944489"/>
            <a:ext cx="5517045" cy="738664"/>
          </a:xfrm>
          <a:prstGeom prst="rect">
            <a:avLst/>
          </a:prstGeom>
          <a:noFill/>
        </p:spPr>
        <p:txBody>
          <a:bodyPr wrap="square" rtlCol="0">
            <a:spAutoFit/>
          </a:bodyPr>
          <a:lstStyle/>
          <a:p>
            <a:r>
              <a:rPr lang="en-US" sz="1400" b="1" dirty="0" smtClean="0"/>
              <a:t>The RCR </a:t>
            </a:r>
            <a:r>
              <a:rPr lang="en-US" sz="1400" b="1" dirty="0"/>
              <a:t>represents a citation-based measure that is calculated as the cites/year of each paper, normalized to the citations per year received by NIH-funded papers in the same field and year.</a:t>
            </a:r>
          </a:p>
        </p:txBody>
      </p:sp>
      <p:sp>
        <p:nvSpPr>
          <p:cNvPr id="18" name="TextBox 17"/>
          <p:cNvSpPr txBox="1"/>
          <p:nvPr/>
        </p:nvSpPr>
        <p:spPr>
          <a:xfrm>
            <a:off x="1792514" y="3137426"/>
            <a:ext cx="6647543" cy="307777"/>
          </a:xfrm>
          <a:prstGeom prst="rect">
            <a:avLst/>
          </a:prstGeom>
          <a:noFill/>
        </p:spPr>
        <p:txBody>
          <a:bodyPr wrap="square" rtlCol="0">
            <a:spAutoFit/>
          </a:bodyPr>
          <a:lstStyle/>
          <a:p>
            <a:r>
              <a:rPr lang="en-US" sz="1400" b="1" dirty="0" smtClean="0"/>
              <a:t>The RCR can be found in iCite.</a:t>
            </a:r>
            <a:endParaRPr lang="en-US" sz="1400" b="1" dirty="0"/>
          </a:p>
        </p:txBody>
      </p:sp>
      <p:sp>
        <p:nvSpPr>
          <p:cNvPr id="19" name="TextBox 18"/>
          <p:cNvSpPr txBox="1"/>
          <p:nvPr/>
        </p:nvSpPr>
        <p:spPr>
          <a:xfrm>
            <a:off x="1792514" y="3769361"/>
            <a:ext cx="7002694" cy="954107"/>
          </a:xfrm>
          <a:prstGeom prst="rect">
            <a:avLst/>
          </a:prstGeom>
          <a:noFill/>
        </p:spPr>
        <p:txBody>
          <a:bodyPr wrap="square" rtlCol="0">
            <a:spAutoFit/>
          </a:bodyPr>
          <a:lstStyle/>
          <a:p>
            <a:pPr marL="285750" indent="-285750">
              <a:buFont typeface="Wingdings" panose="05000000000000000000" pitchFamily="2" charset="2"/>
              <a:buChar char="§"/>
            </a:pPr>
            <a:r>
              <a:rPr lang="en-US" sz="1400" b="1" dirty="0" smtClean="0"/>
              <a:t>Is field normalized.</a:t>
            </a:r>
          </a:p>
          <a:p>
            <a:pPr marL="285750" indent="-285750">
              <a:buFont typeface="Wingdings" panose="05000000000000000000" pitchFamily="2" charset="2"/>
              <a:buChar char="§"/>
            </a:pPr>
            <a:r>
              <a:rPr lang="en-US" sz="1400" b="1" dirty="0" smtClean="0"/>
              <a:t>Benchmarked on NIH funding, therefore likely not useful outside of US.</a:t>
            </a:r>
          </a:p>
          <a:p>
            <a:pPr marL="285750" indent="-285750">
              <a:buFont typeface="Wingdings" panose="05000000000000000000" pitchFamily="2" charset="2"/>
              <a:buChar char="§"/>
            </a:pPr>
            <a:r>
              <a:rPr lang="en-US" sz="1400" b="1" dirty="0" smtClean="0"/>
              <a:t>Only </a:t>
            </a:r>
            <a:r>
              <a:rPr lang="en-US" sz="1400" b="1" dirty="0"/>
              <a:t>available for </a:t>
            </a:r>
            <a:r>
              <a:rPr lang="en-US" sz="1400" b="1" dirty="0" smtClean="0"/>
              <a:t>MEDLINE citations from 1995 on.</a:t>
            </a:r>
            <a:endParaRPr lang="en-US" sz="1400" b="1" dirty="0"/>
          </a:p>
          <a:p>
            <a:pPr marL="285750" indent="-285750">
              <a:buFont typeface="Wingdings" panose="05000000000000000000" pitchFamily="2" charset="2"/>
              <a:buChar char="§"/>
            </a:pPr>
            <a:r>
              <a:rPr lang="en-US" sz="1400" b="1" dirty="0" smtClean="0"/>
              <a:t>Not </a:t>
            </a:r>
            <a:r>
              <a:rPr lang="en-US" sz="1400" b="1" dirty="0"/>
              <a:t>available for papers </a:t>
            </a:r>
            <a:r>
              <a:rPr lang="en-US" sz="1400" b="1" dirty="0" smtClean="0"/>
              <a:t>published in the </a:t>
            </a:r>
            <a:r>
              <a:rPr lang="en-US" sz="1400" b="1" dirty="0"/>
              <a:t>last fiscal </a:t>
            </a:r>
            <a:r>
              <a:rPr lang="en-US" sz="1400" b="1" dirty="0" smtClean="0"/>
              <a:t>year.</a:t>
            </a:r>
            <a:endParaRPr lang="en-US" sz="1400" b="1" dirty="0"/>
          </a:p>
        </p:txBody>
      </p:sp>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9559" y="2014607"/>
            <a:ext cx="1298660" cy="660722"/>
          </a:xfrm>
          <a:prstGeom prst="rect">
            <a:avLst/>
          </a:prstGeom>
        </p:spPr>
      </p:pic>
      <p:pic>
        <p:nvPicPr>
          <p:cNvPr id="20" name="Picture 19"/>
          <p:cNvPicPr>
            <a:picLocks noChangeAspect="1"/>
          </p:cNvPicPr>
          <p:nvPr/>
        </p:nvPicPr>
        <p:blipFill rotWithShape="1">
          <a:blip r:embed="rId4">
            <a:duotone>
              <a:prstClr val="black"/>
              <a:schemeClr val="bg1">
                <a:tint val="45000"/>
                <a:satMod val="400000"/>
              </a:schemeClr>
            </a:duotone>
            <a:extLst>
              <a:ext uri="{28A0092B-C50C-407E-A947-70E740481C1C}">
                <a14:useLocalDpi xmlns:a14="http://schemas.microsoft.com/office/drawing/2010/main" val="0"/>
              </a:ext>
            </a:extLst>
          </a:blip>
          <a:srcRect r="2539" b="22433"/>
          <a:stretch/>
        </p:blipFill>
        <p:spPr>
          <a:xfrm>
            <a:off x="676437" y="877886"/>
            <a:ext cx="824266" cy="656016"/>
          </a:xfrm>
          <a:prstGeom prst="rect">
            <a:avLst/>
          </a:prstGeom>
        </p:spPr>
      </p:pic>
      <p:sp>
        <p:nvSpPr>
          <p:cNvPr id="21" name="TextBox 20"/>
          <p:cNvSpPr txBox="1"/>
          <p:nvPr/>
        </p:nvSpPr>
        <p:spPr>
          <a:xfrm>
            <a:off x="401081" y="1456541"/>
            <a:ext cx="1394949" cy="307777"/>
          </a:xfrm>
          <a:prstGeom prst="rect">
            <a:avLst/>
          </a:prstGeom>
          <a:noFill/>
        </p:spPr>
        <p:txBody>
          <a:bodyPr wrap="square" rtlCol="0">
            <a:spAutoFit/>
          </a:bodyPr>
          <a:lstStyle/>
          <a:p>
            <a:pPr algn="ctr"/>
            <a:r>
              <a:rPr lang="en-US" sz="1400" b="1" dirty="0" smtClean="0"/>
              <a:t>Use Case</a:t>
            </a:r>
            <a:endParaRPr lang="en-US" sz="1400" b="1" dirty="0"/>
          </a:p>
        </p:txBody>
      </p:sp>
      <p:pic>
        <p:nvPicPr>
          <p:cNvPr id="22" name="Picture 21"/>
          <p:cNvPicPr>
            <a:picLocks noChangeAspect="1"/>
          </p:cNvPicPr>
          <p:nvPr/>
        </p:nvPicPr>
        <p:blipFill rotWithShape="1">
          <a:blip r:embed="rId5">
            <a:extLst>
              <a:ext uri="{28A0092B-C50C-407E-A947-70E740481C1C}">
                <a14:useLocalDpi xmlns:a14="http://schemas.microsoft.com/office/drawing/2010/main" val="0"/>
              </a:ext>
            </a:extLst>
          </a:blip>
          <a:srcRect b="17467"/>
          <a:stretch/>
        </p:blipFill>
        <p:spPr>
          <a:xfrm>
            <a:off x="716193" y="1920648"/>
            <a:ext cx="764727" cy="631148"/>
          </a:xfrm>
          <a:prstGeom prst="rect">
            <a:avLst/>
          </a:prstGeom>
        </p:spPr>
      </p:pic>
      <p:sp>
        <p:nvSpPr>
          <p:cNvPr id="23" name="TextBox 22"/>
          <p:cNvSpPr txBox="1"/>
          <p:nvPr/>
        </p:nvSpPr>
        <p:spPr>
          <a:xfrm>
            <a:off x="367801" y="2497327"/>
            <a:ext cx="1394949" cy="307777"/>
          </a:xfrm>
          <a:prstGeom prst="rect">
            <a:avLst/>
          </a:prstGeom>
          <a:noFill/>
        </p:spPr>
        <p:txBody>
          <a:bodyPr wrap="square" rtlCol="0">
            <a:spAutoFit/>
          </a:bodyPr>
          <a:lstStyle/>
          <a:p>
            <a:pPr algn="ctr"/>
            <a:r>
              <a:rPr lang="en-US" sz="1400" b="1" dirty="0" smtClean="0"/>
              <a:t>Definition</a:t>
            </a:r>
            <a:endParaRPr lang="en-US" sz="1400" b="1" dirty="0"/>
          </a:p>
        </p:txBody>
      </p:sp>
      <p:pic>
        <p:nvPicPr>
          <p:cNvPr id="24" name="Picture 23"/>
          <p:cNvPicPr>
            <a:picLocks noChangeAspect="1"/>
          </p:cNvPicPr>
          <p:nvPr/>
        </p:nvPicPr>
        <p:blipFill rotWithShape="1">
          <a:blip r:embed="rId6">
            <a:extLst>
              <a:ext uri="{28A0092B-C50C-407E-A947-70E740481C1C}">
                <a14:useLocalDpi xmlns:a14="http://schemas.microsoft.com/office/drawing/2010/main" val="0"/>
              </a:ext>
            </a:extLst>
          </a:blip>
          <a:srcRect b="16907"/>
          <a:stretch/>
        </p:blipFill>
        <p:spPr>
          <a:xfrm>
            <a:off x="739779" y="2914904"/>
            <a:ext cx="691902" cy="574924"/>
          </a:xfrm>
          <a:prstGeom prst="rect">
            <a:avLst/>
          </a:prstGeom>
        </p:spPr>
      </p:pic>
      <p:sp>
        <p:nvSpPr>
          <p:cNvPr id="25" name="TextBox 24"/>
          <p:cNvSpPr txBox="1"/>
          <p:nvPr/>
        </p:nvSpPr>
        <p:spPr>
          <a:xfrm>
            <a:off x="364981" y="3412609"/>
            <a:ext cx="1394949" cy="307777"/>
          </a:xfrm>
          <a:prstGeom prst="rect">
            <a:avLst/>
          </a:prstGeom>
          <a:noFill/>
        </p:spPr>
        <p:txBody>
          <a:bodyPr wrap="square" rtlCol="0">
            <a:spAutoFit/>
          </a:bodyPr>
          <a:lstStyle/>
          <a:p>
            <a:pPr algn="ctr"/>
            <a:r>
              <a:rPr lang="en-US" sz="1400" b="1" dirty="0" smtClean="0"/>
              <a:t>Location</a:t>
            </a:r>
            <a:endParaRPr lang="en-US" sz="1400" b="1" dirty="0"/>
          </a:p>
        </p:txBody>
      </p:sp>
      <p:pic>
        <p:nvPicPr>
          <p:cNvPr id="26" name="Picture 25"/>
          <p:cNvPicPr>
            <a:picLocks noChangeAspect="1"/>
          </p:cNvPicPr>
          <p:nvPr/>
        </p:nvPicPr>
        <p:blipFill rotWithShape="1">
          <a:blip r:embed="rId7">
            <a:extLst>
              <a:ext uri="{28A0092B-C50C-407E-A947-70E740481C1C}">
                <a14:useLocalDpi xmlns:a14="http://schemas.microsoft.com/office/drawing/2010/main" val="0"/>
              </a:ext>
            </a:extLst>
          </a:blip>
          <a:srcRect t="-1" b="12981"/>
          <a:stretch/>
        </p:blipFill>
        <p:spPr>
          <a:xfrm>
            <a:off x="716193" y="3830162"/>
            <a:ext cx="700528" cy="609600"/>
          </a:xfrm>
          <a:prstGeom prst="rect">
            <a:avLst/>
          </a:prstGeom>
        </p:spPr>
      </p:pic>
      <p:sp>
        <p:nvSpPr>
          <p:cNvPr id="27" name="TextBox 26"/>
          <p:cNvSpPr txBox="1"/>
          <p:nvPr/>
        </p:nvSpPr>
        <p:spPr>
          <a:xfrm>
            <a:off x="358146" y="4324803"/>
            <a:ext cx="1394949" cy="307777"/>
          </a:xfrm>
          <a:prstGeom prst="rect">
            <a:avLst/>
          </a:prstGeom>
          <a:noFill/>
        </p:spPr>
        <p:txBody>
          <a:bodyPr wrap="square" rtlCol="0">
            <a:spAutoFit/>
          </a:bodyPr>
          <a:lstStyle/>
          <a:p>
            <a:pPr algn="ctr"/>
            <a:r>
              <a:rPr lang="en-US" sz="1400" b="1" dirty="0" smtClean="0"/>
              <a:t>Caveats</a:t>
            </a:r>
            <a:endParaRPr lang="en-US" sz="1400" b="1" dirty="0"/>
          </a:p>
        </p:txBody>
      </p:sp>
    </p:spTree>
    <p:extLst>
      <p:ext uri="{BB962C8B-B14F-4D97-AF65-F5344CB8AC3E}">
        <p14:creationId xmlns:p14="http://schemas.microsoft.com/office/powerpoint/2010/main" val="907082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fld id="{0D558541-60C9-42A2-8392-FF12533A6B7A}" type="slidenum">
              <a:rPr lang="en-US" smtClean="0"/>
              <a:pPr/>
              <a:t>42</a:t>
            </a:fld>
            <a:endParaRPr lang="en-US" dirty="0"/>
          </a:p>
        </p:txBody>
      </p:sp>
      <p:sp>
        <p:nvSpPr>
          <p:cNvPr id="5" name="Title 1"/>
          <p:cNvSpPr txBox="1">
            <a:spLocks/>
          </p:cNvSpPr>
          <p:nvPr/>
        </p:nvSpPr>
        <p:spPr>
          <a:xfrm>
            <a:off x="421223" y="322145"/>
            <a:ext cx="7180264" cy="507588"/>
          </a:xfrm>
          <a:prstGeom prst="rect">
            <a:avLst/>
          </a:prstGeom>
        </p:spPr>
        <p:txBody>
          <a:bodyPr/>
          <a:lst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a:lstStyle>
          <a:p>
            <a:r>
              <a:rPr lang="en-US" dirty="0" smtClean="0"/>
              <a:t>Where to find it:  </a:t>
            </a:r>
            <a:r>
              <a:rPr lang="en-US" dirty="0"/>
              <a:t>Relative Citation Ratio (RCR)</a:t>
            </a:r>
          </a:p>
        </p:txBody>
      </p:sp>
      <p:pic>
        <p:nvPicPr>
          <p:cNvPr id="2" name="Picture 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3952" y="829732"/>
            <a:ext cx="5838752" cy="3789975"/>
          </a:xfrm>
          <a:prstGeom prst="rect">
            <a:avLst/>
          </a:prstGeom>
          <a:ln w="38100">
            <a:solidFill>
              <a:schemeClr val="accent2">
                <a:lumMod val="75000"/>
              </a:schemeClr>
            </a:solidFill>
          </a:ln>
        </p:spPr>
      </p:pic>
      <p:sp>
        <p:nvSpPr>
          <p:cNvPr id="6" name="Right Arrow 5"/>
          <p:cNvSpPr/>
          <p:nvPr/>
        </p:nvSpPr>
        <p:spPr>
          <a:xfrm rot="10800000">
            <a:off x="6009850" y="3787926"/>
            <a:ext cx="1225485" cy="772998"/>
          </a:xfrm>
          <a:prstGeom prst="rightArrow">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ight Arrow 6"/>
          <p:cNvSpPr/>
          <p:nvPr/>
        </p:nvSpPr>
        <p:spPr>
          <a:xfrm rot="5400000">
            <a:off x="5163146" y="1023099"/>
            <a:ext cx="783655" cy="772998"/>
          </a:xfrm>
          <a:prstGeom prst="rightArrow">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928493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127411"/>
            <a:ext cx="7969942" cy="762000"/>
          </a:xfrm>
        </p:spPr>
        <p:txBody>
          <a:bodyPr/>
          <a:lstStyle/>
          <a:p>
            <a:r>
              <a:rPr lang="en-US" dirty="0" smtClean="0"/>
              <a:t>Final Thoughts: </a:t>
            </a:r>
            <a:r>
              <a:rPr lang="en-US" dirty="0"/>
              <a:t>Relative Citation Ratio (RCR</a:t>
            </a:r>
            <a:r>
              <a:rPr lang="en-US" dirty="0" smtClean="0"/>
              <a:t>)</a:t>
            </a:r>
            <a:endParaRPr lang="en-US" dirty="0"/>
          </a:p>
        </p:txBody>
      </p:sp>
      <p:sp>
        <p:nvSpPr>
          <p:cNvPr id="5" name="Slide Number Placeholder 4"/>
          <p:cNvSpPr>
            <a:spLocks noGrp="1"/>
          </p:cNvSpPr>
          <p:nvPr>
            <p:ph type="sldNum" sz="quarter" idx="16"/>
          </p:nvPr>
        </p:nvSpPr>
        <p:spPr/>
        <p:txBody>
          <a:bodyPr/>
          <a:lstStyle/>
          <a:p>
            <a:fld id="{0D558541-60C9-42A2-8392-FF12533A6B7A}" type="slidenum">
              <a:rPr lang="en-US" smtClean="0"/>
              <a:pPr/>
              <a:t>43</a:t>
            </a:fld>
            <a:endParaRPr lang="en-US" dirty="0"/>
          </a:p>
        </p:txBody>
      </p:sp>
      <p:sp>
        <p:nvSpPr>
          <p:cNvPr id="17" name="TextBox 16"/>
          <p:cNvSpPr txBox="1"/>
          <p:nvPr/>
        </p:nvSpPr>
        <p:spPr>
          <a:xfrm>
            <a:off x="439080" y="1126888"/>
            <a:ext cx="8213464" cy="1569660"/>
          </a:xfrm>
          <a:prstGeom prst="rect">
            <a:avLst/>
          </a:prstGeom>
          <a:noFill/>
          <a:ln>
            <a:noFill/>
          </a:ln>
        </p:spPr>
        <p:txBody>
          <a:bodyPr wrap="square" rtlCol="0">
            <a:spAutoFit/>
          </a:bodyPr>
          <a:lstStyle/>
          <a:p>
            <a:pPr algn="ctr"/>
            <a:r>
              <a:rPr lang="en-US" sz="1600" b="1" i="1" dirty="0" smtClean="0"/>
              <a:t>Metric statement: </a:t>
            </a:r>
            <a:r>
              <a:rPr lang="en-US" sz="1600" i="1" dirty="0" smtClean="0"/>
              <a:t>This 2020 article by Dr. Fauci has a relative citation ratio of 20.74, indicating it has been cited 20x more than expected when compared to other NIH funded work (iCite). </a:t>
            </a:r>
          </a:p>
          <a:p>
            <a:pPr algn="ctr"/>
            <a:endParaRPr lang="en-US" sz="1600" i="1" dirty="0"/>
          </a:p>
          <a:p>
            <a:pPr algn="ctr"/>
            <a:r>
              <a:rPr lang="en-US" sz="1600" b="1" i="1" dirty="0" smtClean="0"/>
              <a:t>What that means</a:t>
            </a:r>
            <a:r>
              <a:rPr lang="en-US" sz="1600" b="1" i="1" dirty="0"/>
              <a:t>: </a:t>
            </a:r>
            <a:r>
              <a:rPr lang="en-US" sz="1600" i="1" dirty="0"/>
              <a:t>The actual number of citations that Dr. Fauci’s </a:t>
            </a:r>
            <a:r>
              <a:rPr lang="en-US" sz="1600" i="1" dirty="0" smtClean="0"/>
              <a:t>article </a:t>
            </a:r>
            <a:r>
              <a:rPr lang="en-US" sz="1600" i="1" dirty="0"/>
              <a:t>received is significantly higher than the average </a:t>
            </a:r>
            <a:r>
              <a:rPr lang="en-US" sz="1600" i="1" dirty="0" smtClean="0"/>
              <a:t>expected </a:t>
            </a:r>
            <a:r>
              <a:rPr lang="en-US" sz="1600" i="1" dirty="0"/>
              <a:t>for a </a:t>
            </a:r>
            <a:r>
              <a:rPr lang="en-US" sz="1600" i="1" dirty="0" smtClean="0"/>
              <a:t>similar document </a:t>
            </a:r>
            <a:r>
              <a:rPr lang="en-US" sz="1600" i="1" dirty="0"/>
              <a:t>published </a:t>
            </a:r>
            <a:r>
              <a:rPr lang="en-US" sz="1600" i="1" dirty="0" smtClean="0"/>
              <a:t>by funded NIH researchers at </a:t>
            </a:r>
            <a:r>
              <a:rPr lang="en-US" sz="1600" i="1" dirty="0"/>
              <a:t>the same time. </a:t>
            </a:r>
          </a:p>
        </p:txBody>
      </p:sp>
      <p:pic>
        <p:nvPicPr>
          <p:cNvPr id="18" name="Picture 17"/>
          <p:cNvPicPr>
            <a:picLocks noChangeAspect="1"/>
          </p:cNvPicPr>
          <p:nvPr/>
        </p:nvPicPr>
        <p:blipFill rotWithShape="1">
          <a:blip r:embed="rId3">
            <a:extLst>
              <a:ext uri="{28A0092B-C50C-407E-A947-70E740481C1C}">
                <a14:useLocalDpi xmlns:a14="http://schemas.microsoft.com/office/drawing/2010/main" val="0"/>
              </a:ext>
            </a:extLst>
          </a:blip>
          <a:srcRect b="20254"/>
          <a:stretch/>
        </p:blipFill>
        <p:spPr>
          <a:xfrm>
            <a:off x="740332" y="3058331"/>
            <a:ext cx="1510188" cy="1204315"/>
          </a:xfrm>
          <a:prstGeom prst="rect">
            <a:avLst/>
          </a:prstGeom>
        </p:spPr>
      </p:pic>
      <p:sp>
        <p:nvSpPr>
          <p:cNvPr id="3" name="TextBox 2"/>
          <p:cNvSpPr txBox="1"/>
          <p:nvPr/>
        </p:nvSpPr>
        <p:spPr>
          <a:xfrm>
            <a:off x="2005267" y="3156462"/>
            <a:ext cx="6287921" cy="1107996"/>
          </a:xfrm>
          <a:prstGeom prst="rect">
            <a:avLst/>
          </a:prstGeom>
          <a:noFill/>
        </p:spPr>
        <p:txBody>
          <a:bodyPr wrap="square" rtlCol="0">
            <a:spAutoFit/>
          </a:bodyPr>
          <a:lstStyle/>
          <a:p>
            <a:r>
              <a:rPr lang="en-US" sz="1600" b="1" dirty="0" smtClean="0"/>
              <a:t>Applying for NIH funding?  </a:t>
            </a:r>
            <a:r>
              <a:rPr lang="en-US" sz="1600" dirty="0" smtClean="0"/>
              <a:t>“Because </a:t>
            </a:r>
            <a:r>
              <a:rPr lang="en-US" sz="1600" dirty="0"/>
              <a:t>the RCR makes </a:t>
            </a:r>
            <a:r>
              <a:rPr lang="en-US" sz="1600" dirty="0" smtClean="0"/>
              <a:t>it straightforward </a:t>
            </a:r>
            <a:r>
              <a:rPr lang="en-US" sz="1600" dirty="0"/>
              <a:t>to communicate how a </a:t>
            </a:r>
            <a:r>
              <a:rPr lang="en-US" sz="1600" dirty="0" smtClean="0"/>
              <a:t>particular article </a:t>
            </a:r>
            <a:r>
              <a:rPr lang="en-US" sz="1600" dirty="0"/>
              <a:t>compares to NIH R01-funded works, it </a:t>
            </a:r>
            <a:r>
              <a:rPr lang="en-US" sz="1600" dirty="0" smtClean="0"/>
              <a:t>has the </a:t>
            </a:r>
            <a:r>
              <a:rPr lang="en-US" sz="1600" dirty="0"/>
              <a:t>potential to be a particularly compelling </a:t>
            </a:r>
            <a:r>
              <a:rPr lang="en-US" sz="1600" dirty="0" smtClean="0"/>
              <a:t>metric among </a:t>
            </a:r>
            <a:r>
              <a:rPr lang="en-US" sz="1600" dirty="0"/>
              <a:t>users focused on NIH funding as a </a:t>
            </a:r>
            <a:r>
              <a:rPr lang="en-US" sz="1600" dirty="0" smtClean="0"/>
              <a:t>primary measure </a:t>
            </a:r>
            <a:r>
              <a:rPr lang="en-US" sz="1600" dirty="0"/>
              <a:t>of impact</a:t>
            </a:r>
            <a:r>
              <a:rPr lang="en-US" dirty="0" smtClean="0"/>
              <a:t>.”</a:t>
            </a:r>
            <a:endParaRPr lang="en-US" dirty="0"/>
          </a:p>
        </p:txBody>
      </p:sp>
      <p:sp>
        <p:nvSpPr>
          <p:cNvPr id="4" name="TextBox 3"/>
          <p:cNvSpPr txBox="1"/>
          <p:nvPr/>
        </p:nvSpPr>
        <p:spPr>
          <a:xfrm>
            <a:off x="3084394" y="4503685"/>
            <a:ext cx="5331371" cy="553998"/>
          </a:xfrm>
          <a:prstGeom prst="rect">
            <a:avLst/>
          </a:prstGeom>
          <a:noFill/>
        </p:spPr>
        <p:txBody>
          <a:bodyPr wrap="square" rtlCol="0">
            <a:spAutoFit/>
          </a:bodyPr>
          <a:lstStyle/>
          <a:p>
            <a:r>
              <a:rPr lang="en-US" sz="1000" dirty="0" smtClean="0"/>
              <a:t>Surkis</a:t>
            </a:r>
            <a:r>
              <a:rPr lang="en-US" sz="1000" dirty="0"/>
              <a:t>, Spore. “The Relative Citation Ratio: What Is It and Why Should Medical Librarians Care?” Journal of the Medical Library Association, vol. 106, no. 4, Medical Library Association, Oct. 2018, pp. 508–13, doi:10.5195/jmla.2018.499.</a:t>
            </a:r>
          </a:p>
        </p:txBody>
      </p:sp>
      <p:sp>
        <p:nvSpPr>
          <p:cNvPr id="11" name="TextBox 10"/>
          <p:cNvSpPr txBox="1"/>
          <p:nvPr/>
        </p:nvSpPr>
        <p:spPr>
          <a:xfrm>
            <a:off x="618991" y="3064129"/>
            <a:ext cx="925713" cy="646331"/>
          </a:xfrm>
          <a:prstGeom prst="rect">
            <a:avLst/>
          </a:prstGeom>
          <a:noFill/>
        </p:spPr>
        <p:txBody>
          <a:bodyPr wrap="square" rtlCol="0">
            <a:spAutoFit/>
          </a:bodyPr>
          <a:lstStyle/>
          <a:p>
            <a:r>
              <a:rPr lang="en-US" sz="1200" b="1" i="1" dirty="0" smtClean="0"/>
              <a:t>Something To Think About</a:t>
            </a:r>
            <a:endParaRPr lang="en-US" sz="1200" b="1" i="1" dirty="0"/>
          </a:p>
        </p:txBody>
      </p:sp>
      <p:sp>
        <p:nvSpPr>
          <p:cNvPr id="6" name="Frame 5"/>
          <p:cNvSpPr/>
          <p:nvPr/>
        </p:nvSpPr>
        <p:spPr>
          <a:xfrm>
            <a:off x="498266" y="3006942"/>
            <a:ext cx="7917499" cy="1357911"/>
          </a:xfrm>
          <a:prstGeom prst="frame">
            <a:avLst>
              <a:gd name="adj1" fmla="val 226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4781481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Altmetric Attention Score</a:t>
            </a:r>
            <a:endParaRPr lang="en-US" dirty="0"/>
          </a:p>
        </p:txBody>
      </p:sp>
      <p:sp>
        <p:nvSpPr>
          <p:cNvPr id="3" name="Slide Number Placeholder 2"/>
          <p:cNvSpPr>
            <a:spLocks noGrp="1"/>
          </p:cNvSpPr>
          <p:nvPr>
            <p:ph type="sldNum" sz="quarter" idx="16"/>
          </p:nvPr>
        </p:nvSpPr>
        <p:spPr/>
        <p:txBody>
          <a:bodyPr/>
          <a:lstStyle/>
          <a:p>
            <a:fld id="{0D558541-60C9-42A2-8392-FF12533A6B7A}" type="slidenum">
              <a:rPr lang="en-US" smtClean="0"/>
              <a:pPr/>
              <a:t>44</a:t>
            </a:fld>
            <a:endParaRPr lang="en-US" dirty="0"/>
          </a:p>
        </p:txBody>
      </p:sp>
      <p:sp>
        <p:nvSpPr>
          <p:cNvPr id="10" name="Rectangle 9"/>
          <p:cNvSpPr/>
          <p:nvPr/>
        </p:nvSpPr>
        <p:spPr>
          <a:xfrm>
            <a:off x="537882" y="889411"/>
            <a:ext cx="8163432" cy="87145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537882" y="2885778"/>
            <a:ext cx="8170720" cy="803308"/>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extBox 15"/>
          <p:cNvSpPr txBox="1"/>
          <p:nvPr/>
        </p:nvSpPr>
        <p:spPr>
          <a:xfrm>
            <a:off x="1772413" y="1042366"/>
            <a:ext cx="6815705" cy="523220"/>
          </a:xfrm>
          <a:prstGeom prst="rect">
            <a:avLst/>
          </a:prstGeom>
          <a:noFill/>
        </p:spPr>
        <p:txBody>
          <a:bodyPr wrap="square" rtlCol="0">
            <a:spAutoFit/>
          </a:bodyPr>
          <a:lstStyle/>
          <a:p>
            <a:r>
              <a:rPr lang="en-US" sz="1400" b="1" dirty="0" smtClean="0"/>
              <a:t>The Altmetric Attention Score is best </a:t>
            </a:r>
            <a:r>
              <a:rPr lang="en-US" sz="1400" b="1" dirty="0"/>
              <a:t>used by individual researchers to understand the overall volume of attention that research has received online. </a:t>
            </a:r>
          </a:p>
        </p:txBody>
      </p:sp>
      <p:sp>
        <p:nvSpPr>
          <p:cNvPr id="17" name="TextBox 16"/>
          <p:cNvSpPr txBox="1"/>
          <p:nvPr/>
        </p:nvSpPr>
        <p:spPr>
          <a:xfrm>
            <a:off x="1792514" y="1847040"/>
            <a:ext cx="6727372" cy="954107"/>
          </a:xfrm>
          <a:prstGeom prst="rect">
            <a:avLst/>
          </a:prstGeom>
          <a:noFill/>
        </p:spPr>
        <p:txBody>
          <a:bodyPr wrap="square" rtlCol="0">
            <a:spAutoFit/>
          </a:bodyPr>
          <a:lstStyle/>
          <a:p>
            <a:r>
              <a:rPr lang="en-US" sz="1400" b="1" dirty="0" smtClean="0"/>
              <a:t>The Altmetric Attention Score represents a weighted approximation of all the attention that the company Altmetric can find for a research output. The score is based on three main factors, which are volume, sources, and authors. The colors of the Altmetric donut each represent a different source of attention.</a:t>
            </a:r>
            <a:endParaRPr lang="en-US" sz="1400" b="1" dirty="0"/>
          </a:p>
        </p:txBody>
      </p:sp>
      <p:sp>
        <p:nvSpPr>
          <p:cNvPr id="18" name="TextBox 17"/>
          <p:cNvSpPr txBox="1"/>
          <p:nvPr/>
        </p:nvSpPr>
        <p:spPr>
          <a:xfrm>
            <a:off x="1792514" y="3015460"/>
            <a:ext cx="6647543" cy="523220"/>
          </a:xfrm>
          <a:prstGeom prst="rect">
            <a:avLst/>
          </a:prstGeom>
          <a:noFill/>
        </p:spPr>
        <p:txBody>
          <a:bodyPr wrap="square" rtlCol="0">
            <a:spAutoFit/>
          </a:bodyPr>
          <a:lstStyle/>
          <a:p>
            <a:r>
              <a:rPr lang="en-US" sz="1400" b="1" dirty="0" smtClean="0"/>
              <a:t>The Altmetric Attention Score is included in some databases and repositories. It can also be accessed via the Altmetric Bookmarklet. </a:t>
            </a:r>
            <a:endParaRPr lang="en-US" sz="1400" b="1" dirty="0"/>
          </a:p>
        </p:txBody>
      </p:sp>
      <p:sp>
        <p:nvSpPr>
          <p:cNvPr id="19" name="TextBox 18"/>
          <p:cNvSpPr txBox="1"/>
          <p:nvPr/>
        </p:nvSpPr>
        <p:spPr>
          <a:xfrm>
            <a:off x="1816580" y="3784868"/>
            <a:ext cx="6727372" cy="954107"/>
          </a:xfrm>
          <a:prstGeom prst="rect">
            <a:avLst/>
          </a:prstGeom>
          <a:noFill/>
        </p:spPr>
        <p:txBody>
          <a:bodyPr wrap="square" rtlCol="0">
            <a:spAutoFit/>
          </a:bodyPr>
          <a:lstStyle/>
          <a:p>
            <a:pPr marL="285750" indent="-285750">
              <a:buFont typeface="Wingdings" panose="05000000000000000000" pitchFamily="2" charset="2"/>
              <a:buChar char="§"/>
            </a:pPr>
            <a:r>
              <a:rPr lang="en-US" sz="1400" b="1" dirty="0" smtClean="0"/>
              <a:t>Score can increase or decrease over time.</a:t>
            </a:r>
          </a:p>
          <a:p>
            <a:pPr marL="285750" indent="-285750">
              <a:buFont typeface="Wingdings" panose="05000000000000000000" pitchFamily="2" charset="2"/>
              <a:buChar char="§"/>
            </a:pPr>
            <a:r>
              <a:rPr lang="en-US" sz="1400" b="1" dirty="0" smtClean="0"/>
              <a:t>Attention can be positive or negative.</a:t>
            </a:r>
          </a:p>
          <a:p>
            <a:pPr marL="285750" indent="-285750">
              <a:buFont typeface="Wingdings" panose="05000000000000000000" pitchFamily="2" charset="2"/>
              <a:buChar char="§"/>
            </a:pPr>
            <a:r>
              <a:rPr lang="en-US" sz="1400" b="1" dirty="0"/>
              <a:t>S</a:t>
            </a:r>
            <a:r>
              <a:rPr lang="en-US" sz="1400" b="1" dirty="0" smtClean="0"/>
              <a:t>core does not include Mendeley readers, Dimensions citation counts and CiteULike bookmarks.</a:t>
            </a:r>
            <a:endParaRPr lang="en-US" sz="1400" b="1" dirty="0"/>
          </a:p>
        </p:txBody>
      </p:sp>
      <p:pic>
        <p:nvPicPr>
          <p:cNvPr id="20" name="Picture 19"/>
          <p:cNvPicPr>
            <a:picLocks noChangeAspect="1"/>
          </p:cNvPicPr>
          <p:nvPr/>
        </p:nvPicPr>
        <p:blipFill rotWithShape="1">
          <a:blip r:embed="rId3">
            <a:duotone>
              <a:prstClr val="black"/>
              <a:schemeClr val="bg1">
                <a:tint val="45000"/>
                <a:satMod val="400000"/>
              </a:schemeClr>
            </a:duotone>
            <a:extLst>
              <a:ext uri="{28A0092B-C50C-407E-A947-70E740481C1C}">
                <a14:useLocalDpi xmlns:a14="http://schemas.microsoft.com/office/drawing/2010/main" val="0"/>
              </a:ext>
            </a:extLst>
          </a:blip>
          <a:srcRect r="2539" b="22433"/>
          <a:stretch/>
        </p:blipFill>
        <p:spPr>
          <a:xfrm>
            <a:off x="676437" y="877886"/>
            <a:ext cx="824266" cy="656016"/>
          </a:xfrm>
          <a:prstGeom prst="rect">
            <a:avLst/>
          </a:prstGeom>
        </p:spPr>
      </p:pic>
      <p:sp>
        <p:nvSpPr>
          <p:cNvPr id="21" name="TextBox 20"/>
          <p:cNvSpPr txBox="1"/>
          <p:nvPr/>
        </p:nvSpPr>
        <p:spPr>
          <a:xfrm>
            <a:off x="401081" y="1456541"/>
            <a:ext cx="1394949" cy="307777"/>
          </a:xfrm>
          <a:prstGeom prst="rect">
            <a:avLst/>
          </a:prstGeom>
          <a:noFill/>
        </p:spPr>
        <p:txBody>
          <a:bodyPr wrap="square" rtlCol="0">
            <a:spAutoFit/>
          </a:bodyPr>
          <a:lstStyle/>
          <a:p>
            <a:pPr algn="ctr"/>
            <a:r>
              <a:rPr lang="en-US" sz="1400" b="1" dirty="0" smtClean="0"/>
              <a:t>Use Case</a:t>
            </a:r>
            <a:endParaRPr lang="en-US" sz="1400" b="1" dirty="0"/>
          </a:p>
        </p:txBody>
      </p:sp>
      <p:pic>
        <p:nvPicPr>
          <p:cNvPr id="22" name="Picture 21"/>
          <p:cNvPicPr>
            <a:picLocks noChangeAspect="1"/>
          </p:cNvPicPr>
          <p:nvPr/>
        </p:nvPicPr>
        <p:blipFill rotWithShape="1">
          <a:blip r:embed="rId4">
            <a:extLst>
              <a:ext uri="{28A0092B-C50C-407E-A947-70E740481C1C}">
                <a14:useLocalDpi xmlns:a14="http://schemas.microsoft.com/office/drawing/2010/main" val="0"/>
              </a:ext>
            </a:extLst>
          </a:blip>
          <a:srcRect b="17467"/>
          <a:stretch/>
        </p:blipFill>
        <p:spPr>
          <a:xfrm>
            <a:off x="716193" y="1920648"/>
            <a:ext cx="764727" cy="631148"/>
          </a:xfrm>
          <a:prstGeom prst="rect">
            <a:avLst/>
          </a:prstGeom>
        </p:spPr>
      </p:pic>
      <p:sp>
        <p:nvSpPr>
          <p:cNvPr id="23" name="TextBox 22"/>
          <p:cNvSpPr txBox="1"/>
          <p:nvPr/>
        </p:nvSpPr>
        <p:spPr>
          <a:xfrm>
            <a:off x="367801" y="2497327"/>
            <a:ext cx="1394949" cy="307777"/>
          </a:xfrm>
          <a:prstGeom prst="rect">
            <a:avLst/>
          </a:prstGeom>
          <a:noFill/>
        </p:spPr>
        <p:txBody>
          <a:bodyPr wrap="square" rtlCol="0">
            <a:spAutoFit/>
          </a:bodyPr>
          <a:lstStyle/>
          <a:p>
            <a:pPr algn="ctr"/>
            <a:r>
              <a:rPr lang="en-US" sz="1400" b="1" dirty="0" smtClean="0"/>
              <a:t>Definition</a:t>
            </a:r>
            <a:endParaRPr lang="en-US" sz="1400" b="1" dirty="0"/>
          </a:p>
        </p:txBody>
      </p:sp>
      <p:pic>
        <p:nvPicPr>
          <p:cNvPr id="24" name="Picture 23"/>
          <p:cNvPicPr>
            <a:picLocks noChangeAspect="1"/>
          </p:cNvPicPr>
          <p:nvPr/>
        </p:nvPicPr>
        <p:blipFill rotWithShape="1">
          <a:blip r:embed="rId5">
            <a:extLst>
              <a:ext uri="{28A0092B-C50C-407E-A947-70E740481C1C}">
                <a14:useLocalDpi xmlns:a14="http://schemas.microsoft.com/office/drawing/2010/main" val="0"/>
              </a:ext>
            </a:extLst>
          </a:blip>
          <a:srcRect b="16907"/>
          <a:stretch/>
        </p:blipFill>
        <p:spPr>
          <a:xfrm>
            <a:off x="739779" y="2914904"/>
            <a:ext cx="691902" cy="574924"/>
          </a:xfrm>
          <a:prstGeom prst="rect">
            <a:avLst/>
          </a:prstGeom>
        </p:spPr>
      </p:pic>
      <p:sp>
        <p:nvSpPr>
          <p:cNvPr id="25" name="TextBox 24"/>
          <p:cNvSpPr txBox="1"/>
          <p:nvPr/>
        </p:nvSpPr>
        <p:spPr>
          <a:xfrm>
            <a:off x="364981" y="3412609"/>
            <a:ext cx="1394949" cy="307777"/>
          </a:xfrm>
          <a:prstGeom prst="rect">
            <a:avLst/>
          </a:prstGeom>
          <a:noFill/>
        </p:spPr>
        <p:txBody>
          <a:bodyPr wrap="square" rtlCol="0">
            <a:spAutoFit/>
          </a:bodyPr>
          <a:lstStyle/>
          <a:p>
            <a:pPr algn="ctr"/>
            <a:r>
              <a:rPr lang="en-US" sz="1400" b="1" dirty="0" smtClean="0"/>
              <a:t>Location</a:t>
            </a:r>
            <a:endParaRPr lang="en-US" sz="1400" b="1" dirty="0"/>
          </a:p>
        </p:txBody>
      </p:sp>
      <p:pic>
        <p:nvPicPr>
          <p:cNvPr id="26" name="Picture 25"/>
          <p:cNvPicPr>
            <a:picLocks noChangeAspect="1"/>
          </p:cNvPicPr>
          <p:nvPr/>
        </p:nvPicPr>
        <p:blipFill rotWithShape="1">
          <a:blip r:embed="rId6">
            <a:extLst>
              <a:ext uri="{28A0092B-C50C-407E-A947-70E740481C1C}">
                <a14:useLocalDpi xmlns:a14="http://schemas.microsoft.com/office/drawing/2010/main" val="0"/>
              </a:ext>
            </a:extLst>
          </a:blip>
          <a:srcRect t="-1" b="12981"/>
          <a:stretch/>
        </p:blipFill>
        <p:spPr>
          <a:xfrm>
            <a:off x="716193" y="3830162"/>
            <a:ext cx="700528" cy="609600"/>
          </a:xfrm>
          <a:prstGeom prst="rect">
            <a:avLst/>
          </a:prstGeom>
        </p:spPr>
      </p:pic>
      <p:sp>
        <p:nvSpPr>
          <p:cNvPr id="27" name="TextBox 26"/>
          <p:cNvSpPr txBox="1"/>
          <p:nvPr/>
        </p:nvSpPr>
        <p:spPr>
          <a:xfrm>
            <a:off x="358146" y="4324803"/>
            <a:ext cx="1394949" cy="307777"/>
          </a:xfrm>
          <a:prstGeom prst="rect">
            <a:avLst/>
          </a:prstGeom>
          <a:noFill/>
        </p:spPr>
        <p:txBody>
          <a:bodyPr wrap="square" rtlCol="0">
            <a:spAutoFit/>
          </a:bodyPr>
          <a:lstStyle/>
          <a:p>
            <a:pPr algn="ctr"/>
            <a:r>
              <a:rPr lang="en-US" sz="1400" b="1" dirty="0" smtClean="0"/>
              <a:t>Caveats</a:t>
            </a:r>
            <a:endParaRPr lang="en-US" sz="1400" b="1" dirty="0"/>
          </a:p>
        </p:txBody>
      </p:sp>
    </p:spTree>
    <p:extLst>
      <p:ext uri="{BB962C8B-B14F-4D97-AF65-F5344CB8AC3E}">
        <p14:creationId xmlns:p14="http://schemas.microsoft.com/office/powerpoint/2010/main" val="3755185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414019" y="322145"/>
            <a:ext cx="7144254" cy="507588"/>
          </a:xfrm>
          <a:prstGeom prst="rect">
            <a:avLst/>
          </a:prstGeom>
        </p:spPr>
        <p:txBody>
          <a:bodyPr/>
          <a:lst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a:lstStyle>
          <a:p>
            <a:r>
              <a:rPr lang="en-US" dirty="0" smtClean="0"/>
              <a:t>A Quick </a:t>
            </a:r>
            <a:r>
              <a:rPr lang="en-US" dirty="0"/>
              <a:t>N</a:t>
            </a:r>
            <a:r>
              <a:rPr lang="en-US" dirty="0" smtClean="0"/>
              <a:t>ote: Alternative Metrics </a:t>
            </a:r>
            <a:endParaRPr lang="en-US" dirty="0"/>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15804"/>
          <a:stretch/>
        </p:blipFill>
        <p:spPr>
          <a:xfrm>
            <a:off x="534209" y="216817"/>
            <a:ext cx="895706" cy="754144"/>
          </a:xfrm>
          <a:prstGeom prst="rect">
            <a:avLst/>
          </a:prstGeom>
        </p:spPr>
      </p:pic>
      <p:pic>
        <p:nvPicPr>
          <p:cNvPr id="6" name="Picture 5"/>
          <p:cNvPicPr>
            <a:picLocks noChangeAspect="1"/>
          </p:cNvPicPr>
          <p:nvPr/>
        </p:nvPicPr>
        <p:blipFill>
          <a:blip r:embed="rId4"/>
          <a:stretch>
            <a:fillRect/>
          </a:stretch>
        </p:blipFill>
        <p:spPr>
          <a:xfrm>
            <a:off x="3751545" y="892540"/>
            <a:ext cx="4806728" cy="1644789"/>
          </a:xfrm>
          <a:prstGeom prst="rect">
            <a:avLst/>
          </a:prstGeom>
        </p:spPr>
      </p:pic>
      <p:sp>
        <p:nvSpPr>
          <p:cNvPr id="7" name="TextBox 6"/>
          <p:cNvSpPr txBox="1"/>
          <p:nvPr/>
        </p:nvSpPr>
        <p:spPr>
          <a:xfrm>
            <a:off x="574560" y="1076289"/>
            <a:ext cx="2892540" cy="3139321"/>
          </a:xfrm>
          <a:prstGeom prst="rect">
            <a:avLst/>
          </a:prstGeom>
          <a:noFill/>
        </p:spPr>
        <p:txBody>
          <a:bodyPr wrap="square" rtlCol="0">
            <a:spAutoFit/>
          </a:bodyPr>
          <a:lstStyle/>
          <a:p>
            <a:pPr marL="285750" indent="-285750">
              <a:buFont typeface="Arial" panose="020B0604020202020204" pitchFamily="34" charset="0"/>
              <a:buChar char="•"/>
            </a:pPr>
            <a:r>
              <a:rPr lang="en-US" dirty="0"/>
              <a:t>New way to measure engagement with research outputs</a:t>
            </a:r>
          </a:p>
          <a:p>
            <a:pPr marL="285750" indent="-285750">
              <a:buFont typeface="Arial" panose="020B0604020202020204" pitchFamily="34" charset="0"/>
              <a:buChar char="•"/>
            </a:pPr>
            <a:r>
              <a:rPr lang="en-US" dirty="0"/>
              <a:t>Data that </a:t>
            </a:r>
            <a:r>
              <a:rPr lang="en-US" dirty="0" smtClean="0"/>
              <a:t>explains </a:t>
            </a:r>
            <a:r>
              <a:rPr lang="en-US" dirty="0"/>
              <a:t>both the volume and nature of attention research has received on line</a:t>
            </a:r>
          </a:p>
          <a:p>
            <a:pPr marL="285750" indent="-285750">
              <a:buFont typeface="Arial" panose="020B0604020202020204" pitchFamily="34" charset="0"/>
              <a:buChar char="•"/>
            </a:pPr>
            <a:r>
              <a:rPr lang="en-US" dirty="0"/>
              <a:t>Provides evidence of engagement with diverse audiences and potential impact</a:t>
            </a:r>
          </a:p>
        </p:txBody>
      </p:sp>
      <p:sp>
        <p:nvSpPr>
          <p:cNvPr id="8" name="TextBox 7"/>
          <p:cNvSpPr txBox="1"/>
          <p:nvPr/>
        </p:nvSpPr>
        <p:spPr>
          <a:xfrm>
            <a:off x="3615719" y="2600137"/>
            <a:ext cx="4942553" cy="2031325"/>
          </a:xfrm>
          <a:prstGeom prst="rect">
            <a:avLst/>
          </a:prstGeom>
          <a:noFill/>
        </p:spPr>
        <p:txBody>
          <a:bodyPr wrap="square" rtlCol="0">
            <a:spAutoFit/>
          </a:bodyPr>
          <a:lstStyle/>
          <a:p>
            <a:pPr marL="285750" indent="-285750">
              <a:buFont typeface="Arial" panose="020B0604020202020204" pitchFamily="34" charset="0"/>
              <a:buChar char="•"/>
            </a:pPr>
            <a:r>
              <a:rPr lang="en-US" dirty="0"/>
              <a:t>Can measure how many people have shared or engaged with a scholarly output online (Twitter, news outlets, Wikipedia citations</a:t>
            </a:r>
            <a:r>
              <a:rPr lang="en-US" dirty="0" smtClean="0"/>
              <a:t>, Mendeley readers, </a:t>
            </a:r>
            <a:r>
              <a:rPr lang="en-US" dirty="0"/>
              <a:t>post-publication peer review, citations in policy documents)</a:t>
            </a:r>
          </a:p>
          <a:p>
            <a:pPr marL="285750" indent="-285750">
              <a:buFont typeface="Arial" panose="020B0604020202020204" pitchFamily="34" charset="0"/>
              <a:buChar char="•"/>
            </a:pPr>
            <a:r>
              <a:rPr lang="en-US" dirty="0"/>
              <a:t>Complementary to bibliometrics (citation-based)</a:t>
            </a:r>
          </a:p>
        </p:txBody>
      </p:sp>
      <p:sp>
        <p:nvSpPr>
          <p:cNvPr id="3" name="Slide Number Placeholder 2"/>
          <p:cNvSpPr>
            <a:spLocks noGrp="1"/>
          </p:cNvSpPr>
          <p:nvPr>
            <p:ph type="sldNum" sz="quarter" idx="16"/>
          </p:nvPr>
        </p:nvSpPr>
        <p:spPr/>
        <p:txBody>
          <a:bodyPr/>
          <a:lstStyle/>
          <a:p>
            <a:fld id="{0D558541-60C9-42A2-8392-FF12533A6B7A}" type="slidenum">
              <a:rPr lang="en-US" smtClean="0"/>
              <a:pPr/>
              <a:t>45</a:t>
            </a:fld>
            <a:endParaRPr lang="en-US" dirty="0"/>
          </a:p>
        </p:txBody>
      </p:sp>
    </p:spTree>
    <p:extLst>
      <p:ext uri="{BB962C8B-B14F-4D97-AF65-F5344CB8AC3E}">
        <p14:creationId xmlns:p14="http://schemas.microsoft.com/office/powerpoint/2010/main" val="255044997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fld id="{0D558541-60C9-42A2-8392-FF12533A6B7A}" type="slidenum">
              <a:rPr lang="en-US" smtClean="0"/>
              <a:pPr/>
              <a:t>46</a:t>
            </a:fld>
            <a:endParaRPr lang="en-US" dirty="0"/>
          </a:p>
        </p:txBody>
      </p:sp>
      <p:sp>
        <p:nvSpPr>
          <p:cNvPr id="5" name="Title 1"/>
          <p:cNvSpPr txBox="1">
            <a:spLocks/>
          </p:cNvSpPr>
          <p:nvPr/>
        </p:nvSpPr>
        <p:spPr>
          <a:xfrm>
            <a:off x="421223" y="322145"/>
            <a:ext cx="7180264" cy="507588"/>
          </a:xfrm>
          <a:prstGeom prst="rect">
            <a:avLst/>
          </a:prstGeom>
        </p:spPr>
        <p:txBody>
          <a:bodyPr/>
          <a:lst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a:lstStyle>
          <a:p>
            <a:r>
              <a:rPr lang="en-US" dirty="0" smtClean="0"/>
              <a:t>Where to find it:  </a:t>
            </a:r>
            <a:r>
              <a:rPr lang="en-US" dirty="0"/>
              <a:t>Altmetric </a:t>
            </a:r>
            <a:r>
              <a:rPr lang="en-US" dirty="0" smtClean="0"/>
              <a:t>Attention Score</a:t>
            </a:r>
            <a:endParaRPr lang="en-US" dirty="0"/>
          </a:p>
        </p:txBody>
      </p:sp>
      <p:pic>
        <p:nvPicPr>
          <p:cNvPr id="2" name="Picture 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379" y="1144794"/>
            <a:ext cx="7146524" cy="2950663"/>
          </a:xfrm>
          <a:prstGeom prst="rect">
            <a:avLst/>
          </a:prstGeom>
          <a:ln w="38100">
            <a:solidFill>
              <a:schemeClr val="tx1">
                <a:lumMod val="50000"/>
              </a:schemeClr>
            </a:solidFill>
          </a:ln>
        </p:spPr>
      </p:pic>
      <p:pic>
        <p:nvPicPr>
          <p:cNvPr id="7" name="Picture 6"/>
          <p:cNvPicPr>
            <a:picLocks noChangeAspect="1"/>
          </p:cNvPicPr>
          <p:nvPr/>
        </p:nvPicPr>
        <p:blipFill>
          <a:blip r:embed="rId4"/>
          <a:stretch>
            <a:fillRect/>
          </a:stretch>
        </p:blipFill>
        <p:spPr>
          <a:xfrm>
            <a:off x="6673053" y="1144794"/>
            <a:ext cx="1316850" cy="1853345"/>
          </a:xfrm>
          <a:prstGeom prst="rect">
            <a:avLst/>
          </a:prstGeom>
        </p:spPr>
      </p:pic>
      <p:sp>
        <p:nvSpPr>
          <p:cNvPr id="6" name="Right Arrow 5"/>
          <p:cNvSpPr/>
          <p:nvPr/>
        </p:nvSpPr>
        <p:spPr>
          <a:xfrm rot="10800000">
            <a:off x="7910816" y="1144794"/>
            <a:ext cx="922465" cy="772998"/>
          </a:xfrm>
          <a:prstGeom prst="rightArrow">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665461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9083" y="149841"/>
            <a:ext cx="5706847" cy="4486581"/>
          </a:xfrm>
          <a:prstGeom prst="rect">
            <a:avLst/>
          </a:prstGeom>
          <a:ln w="38100">
            <a:solidFill>
              <a:schemeClr val="tx1">
                <a:lumMod val="50000"/>
              </a:schemeClr>
            </a:solidFill>
          </a:ln>
        </p:spPr>
      </p:pic>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666" y="285702"/>
            <a:ext cx="1320868" cy="1854295"/>
          </a:xfrm>
          <a:prstGeom prst="rect">
            <a:avLst/>
          </a:prstGeom>
          <a:ln w="38100">
            <a:solidFill>
              <a:schemeClr val="tx1">
                <a:lumMod val="50000"/>
              </a:schemeClr>
            </a:solidFill>
          </a:ln>
        </p:spPr>
      </p:pic>
      <p:sp>
        <p:nvSpPr>
          <p:cNvPr id="2" name="Bent Arrow 1"/>
          <p:cNvSpPr/>
          <p:nvPr/>
        </p:nvSpPr>
        <p:spPr>
          <a:xfrm rot="10800000" flipH="1">
            <a:off x="863195" y="2203056"/>
            <a:ext cx="2121743" cy="1097189"/>
          </a:xfrm>
          <a:prstGeom prst="bentArrow">
            <a:avLst>
              <a:gd name="adj1" fmla="val 25000"/>
              <a:gd name="adj2" fmla="val 22282"/>
              <a:gd name="adj3" fmla="val 25000"/>
              <a:gd name="adj4" fmla="val 43750"/>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3" name="Donut 2"/>
          <p:cNvSpPr/>
          <p:nvPr/>
        </p:nvSpPr>
        <p:spPr>
          <a:xfrm>
            <a:off x="455011" y="1807777"/>
            <a:ext cx="1135117" cy="395280"/>
          </a:xfrm>
          <a:prstGeom prst="donut">
            <a:avLst>
              <a:gd name="adj" fmla="val 17308"/>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 name="Slide Number Placeholder 3"/>
          <p:cNvSpPr>
            <a:spLocks noGrp="1"/>
          </p:cNvSpPr>
          <p:nvPr>
            <p:ph type="sldNum" sz="quarter" idx="16"/>
          </p:nvPr>
        </p:nvSpPr>
        <p:spPr/>
        <p:txBody>
          <a:bodyPr/>
          <a:lstStyle/>
          <a:p>
            <a:fld id="{0D558541-60C9-42A2-8392-FF12533A6B7A}" type="slidenum">
              <a:rPr lang="en-US" smtClean="0"/>
              <a:pPr/>
              <a:t>47</a:t>
            </a:fld>
            <a:endParaRPr lang="en-US" dirty="0"/>
          </a:p>
        </p:txBody>
      </p:sp>
    </p:spTree>
    <p:extLst>
      <p:ext uri="{BB962C8B-B14F-4D97-AF65-F5344CB8AC3E}">
        <p14:creationId xmlns:p14="http://schemas.microsoft.com/office/powerpoint/2010/main" val="22224256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fld id="{0D558541-60C9-42A2-8392-FF12533A6B7A}" type="slidenum">
              <a:rPr lang="en-US" smtClean="0"/>
              <a:pPr/>
              <a:t>48</a:t>
            </a:fld>
            <a:endParaRPr lang="en-US" dirty="0"/>
          </a:p>
        </p:txBody>
      </p:sp>
      <p:pic>
        <p:nvPicPr>
          <p:cNvPr id="6" name="Picture 5"/>
          <p:cNvPicPr>
            <a:picLocks noChangeAspect="1"/>
          </p:cNvPicPr>
          <p:nvPr/>
        </p:nvPicPr>
        <p:blipFill rotWithShape="1">
          <a:blip r:embed="rId3"/>
          <a:srcRect l="2044" t="28637" r="68827"/>
          <a:stretch/>
        </p:blipFill>
        <p:spPr>
          <a:xfrm>
            <a:off x="1848150" y="293456"/>
            <a:ext cx="5783475" cy="3985069"/>
          </a:xfrm>
          <a:prstGeom prst="rect">
            <a:avLst/>
          </a:prstGeom>
          <a:ln w="38100">
            <a:solidFill>
              <a:schemeClr val="accent2">
                <a:lumMod val="75000"/>
              </a:schemeClr>
            </a:solidFill>
          </a:ln>
        </p:spPr>
      </p:pic>
      <p:sp>
        <p:nvSpPr>
          <p:cNvPr id="9" name="Left Arrow 8"/>
          <p:cNvSpPr/>
          <p:nvPr/>
        </p:nvSpPr>
        <p:spPr>
          <a:xfrm>
            <a:off x="7644762" y="1702674"/>
            <a:ext cx="1246990" cy="998483"/>
          </a:xfrm>
          <a:prstGeom prst="leftArrow">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8706866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00" y="277648"/>
            <a:ext cx="4358780" cy="3379952"/>
          </a:xfrm>
          <a:prstGeom prst="rect">
            <a:avLst/>
          </a:prstGeom>
          <a:ln w="38100">
            <a:solidFill>
              <a:schemeClr val="accent2">
                <a:lumMod val="75000"/>
              </a:schemeClr>
            </a:solidFill>
          </a:ln>
        </p:spPr>
      </p:pic>
      <p:pic>
        <p:nvPicPr>
          <p:cNvPr id="6" name="Picture 5"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6685" y="1151613"/>
            <a:ext cx="4093509" cy="3259374"/>
          </a:xfrm>
          <a:prstGeom prst="rect">
            <a:avLst/>
          </a:prstGeom>
          <a:ln w="38100">
            <a:solidFill>
              <a:schemeClr val="accent2">
                <a:lumMod val="75000"/>
              </a:schemeClr>
            </a:solidFill>
          </a:ln>
        </p:spPr>
      </p:pic>
      <p:sp>
        <p:nvSpPr>
          <p:cNvPr id="2" name="Donut 1"/>
          <p:cNvSpPr/>
          <p:nvPr/>
        </p:nvSpPr>
        <p:spPr>
          <a:xfrm>
            <a:off x="3405352" y="1282262"/>
            <a:ext cx="1181152" cy="1114097"/>
          </a:xfrm>
          <a:prstGeom prst="donut">
            <a:avLst>
              <a:gd name="adj" fmla="val 8922"/>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3" name="U-Turn Arrow 2"/>
          <p:cNvSpPr/>
          <p:nvPr/>
        </p:nvSpPr>
        <p:spPr>
          <a:xfrm>
            <a:off x="3892821" y="403844"/>
            <a:ext cx="1744717" cy="878417"/>
          </a:xfrm>
          <a:prstGeom prst="uturnArrow">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 name="Slide Number Placeholder 3"/>
          <p:cNvSpPr>
            <a:spLocks noGrp="1"/>
          </p:cNvSpPr>
          <p:nvPr>
            <p:ph type="sldNum" sz="quarter" idx="16"/>
          </p:nvPr>
        </p:nvSpPr>
        <p:spPr/>
        <p:txBody>
          <a:bodyPr/>
          <a:lstStyle/>
          <a:p>
            <a:fld id="{0D558541-60C9-42A2-8392-FF12533A6B7A}" type="slidenum">
              <a:rPr lang="en-US" smtClean="0"/>
              <a:pPr/>
              <a:t>49</a:t>
            </a:fld>
            <a:endParaRPr lang="en-US" dirty="0"/>
          </a:p>
        </p:txBody>
      </p:sp>
    </p:spTree>
    <p:extLst>
      <p:ext uri="{BB962C8B-B14F-4D97-AF65-F5344CB8AC3E}">
        <p14:creationId xmlns:p14="http://schemas.microsoft.com/office/powerpoint/2010/main" val="164474090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127411"/>
            <a:ext cx="7969942" cy="762000"/>
          </a:xfrm>
        </p:spPr>
        <p:txBody>
          <a:bodyPr/>
          <a:lstStyle/>
          <a:p>
            <a:r>
              <a:rPr lang="en-US" dirty="0" smtClean="0"/>
              <a:t>Final Thoughts: </a:t>
            </a:r>
            <a:r>
              <a:rPr lang="en-US" dirty="0"/>
              <a:t>Altmetric Attention </a:t>
            </a:r>
            <a:r>
              <a:rPr lang="en-US" dirty="0" smtClean="0"/>
              <a:t>Score</a:t>
            </a:r>
            <a:endParaRPr lang="en-US" dirty="0"/>
          </a:p>
        </p:txBody>
      </p:sp>
      <p:sp>
        <p:nvSpPr>
          <p:cNvPr id="5" name="Slide Number Placeholder 4"/>
          <p:cNvSpPr>
            <a:spLocks noGrp="1"/>
          </p:cNvSpPr>
          <p:nvPr>
            <p:ph type="sldNum" sz="quarter" idx="16"/>
          </p:nvPr>
        </p:nvSpPr>
        <p:spPr/>
        <p:txBody>
          <a:bodyPr/>
          <a:lstStyle/>
          <a:p>
            <a:fld id="{0D558541-60C9-42A2-8392-FF12533A6B7A}" type="slidenum">
              <a:rPr lang="en-US" smtClean="0"/>
              <a:pPr/>
              <a:t>50</a:t>
            </a:fld>
            <a:endParaRPr lang="en-US" dirty="0"/>
          </a:p>
        </p:txBody>
      </p:sp>
      <p:sp>
        <p:nvSpPr>
          <p:cNvPr id="17" name="TextBox 16"/>
          <p:cNvSpPr txBox="1"/>
          <p:nvPr/>
        </p:nvSpPr>
        <p:spPr>
          <a:xfrm>
            <a:off x="629677" y="1119524"/>
            <a:ext cx="7779545" cy="1323439"/>
          </a:xfrm>
          <a:prstGeom prst="rect">
            <a:avLst/>
          </a:prstGeom>
          <a:noFill/>
          <a:ln>
            <a:noFill/>
          </a:ln>
        </p:spPr>
        <p:txBody>
          <a:bodyPr wrap="square" rtlCol="0">
            <a:spAutoFit/>
          </a:bodyPr>
          <a:lstStyle/>
          <a:p>
            <a:pPr algn="ctr"/>
            <a:r>
              <a:rPr lang="en-US" sz="1600" b="1" i="1" dirty="0" smtClean="0"/>
              <a:t>Metric statement: </a:t>
            </a:r>
            <a:r>
              <a:rPr lang="en-US" sz="1600" i="1" dirty="0" smtClean="0"/>
              <a:t>The Attention Score for this 2019 review by Dr. Fauci indicates that it is in the 99</a:t>
            </a:r>
            <a:r>
              <a:rPr lang="en-US" sz="1600" i="1" baseline="30000" dirty="0" smtClean="0"/>
              <a:t>th</a:t>
            </a:r>
            <a:r>
              <a:rPr lang="en-US" sz="1600" i="1" dirty="0" smtClean="0"/>
              <a:t> percentile when compared to outputs of the same age (Altmetric). </a:t>
            </a:r>
          </a:p>
          <a:p>
            <a:pPr algn="ctr"/>
            <a:endParaRPr lang="en-US" sz="1600" i="1" dirty="0"/>
          </a:p>
          <a:p>
            <a:pPr algn="ctr"/>
            <a:r>
              <a:rPr lang="en-US" sz="1600" b="1" i="1" dirty="0" smtClean="0"/>
              <a:t>What that means: </a:t>
            </a:r>
            <a:r>
              <a:rPr lang="en-US" sz="1600" i="1" dirty="0" smtClean="0"/>
              <a:t>This review received significantly more on-line attention when compared to all other reviews published in 2019.</a:t>
            </a:r>
            <a:endParaRPr lang="en-US" sz="1600" i="1" dirty="0"/>
          </a:p>
        </p:txBody>
      </p:sp>
      <p:pic>
        <p:nvPicPr>
          <p:cNvPr id="18" name="Picture 17"/>
          <p:cNvPicPr>
            <a:picLocks noChangeAspect="1"/>
          </p:cNvPicPr>
          <p:nvPr/>
        </p:nvPicPr>
        <p:blipFill rotWithShape="1">
          <a:blip r:embed="rId3">
            <a:extLst>
              <a:ext uri="{28A0092B-C50C-407E-A947-70E740481C1C}">
                <a14:useLocalDpi xmlns:a14="http://schemas.microsoft.com/office/drawing/2010/main" val="0"/>
              </a:ext>
            </a:extLst>
          </a:blip>
          <a:srcRect b="20254"/>
          <a:stretch/>
        </p:blipFill>
        <p:spPr>
          <a:xfrm>
            <a:off x="928222" y="3044882"/>
            <a:ext cx="1426229" cy="1137361"/>
          </a:xfrm>
          <a:prstGeom prst="rect">
            <a:avLst/>
          </a:prstGeom>
        </p:spPr>
      </p:pic>
      <p:sp>
        <p:nvSpPr>
          <p:cNvPr id="3" name="TextBox 2"/>
          <p:cNvSpPr txBox="1"/>
          <p:nvPr/>
        </p:nvSpPr>
        <p:spPr>
          <a:xfrm>
            <a:off x="2208993" y="3186177"/>
            <a:ext cx="6047982" cy="1077218"/>
          </a:xfrm>
          <a:prstGeom prst="rect">
            <a:avLst/>
          </a:prstGeom>
          <a:noFill/>
        </p:spPr>
        <p:txBody>
          <a:bodyPr wrap="square" rtlCol="0">
            <a:spAutoFit/>
          </a:bodyPr>
          <a:lstStyle/>
          <a:p>
            <a:pPr marL="285750" indent="-285750">
              <a:buFont typeface="Wingdings" panose="05000000000000000000" pitchFamily="2" charset="2"/>
              <a:buChar char="§"/>
            </a:pPr>
            <a:r>
              <a:rPr lang="en-US" sz="1600" dirty="0" smtClean="0"/>
              <a:t>There are 4 policy documents that reference this research output.</a:t>
            </a:r>
          </a:p>
          <a:p>
            <a:pPr marL="285750" indent="-285750">
              <a:buFont typeface="Wingdings" panose="05000000000000000000" pitchFamily="2" charset="2"/>
              <a:buChar char="§"/>
            </a:pPr>
            <a:r>
              <a:rPr lang="en-US" sz="1600" dirty="0" smtClean="0"/>
              <a:t>There have been 395 tweets from 303 users, with an upper bound of 4,919,556 followers.</a:t>
            </a:r>
          </a:p>
          <a:p>
            <a:pPr marL="285750" indent="-285750">
              <a:buFont typeface="Wingdings" panose="05000000000000000000" pitchFamily="2" charset="2"/>
              <a:buChar char="§"/>
            </a:pPr>
            <a:r>
              <a:rPr lang="en-US" sz="1600" dirty="0" smtClean="0"/>
              <a:t>There have been 38 news stories from 27 outlets about this output.</a:t>
            </a:r>
            <a:endParaRPr lang="en-US" sz="1600" dirty="0"/>
          </a:p>
        </p:txBody>
      </p:sp>
      <p:sp>
        <p:nvSpPr>
          <p:cNvPr id="4" name="TextBox 3"/>
          <p:cNvSpPr txBox="1"/>
          <p:nvPr/>
        </p:nvSpPr>
        <p:spPr>
          <a:xfrm>
            <a:off x="2208993" y="2959208"/>
            <a:ext cx="3922684" cy="338554"/>
          </a:xfrm>
          <a:prstGeom prst="rect">
            <a:avLst/>
          </a:prstGeom>
          <a:noFill/>
        </p:spPr>
        <p:txBody>
          <a:bodyPr wrap="square" rtlCol="0">
            <a:spAutoFit/>
          </a:bodyPr>
          <a:lstStyle/>
          <a:p>
            <a:r>
              <a:rPr lang="en-US" sz="1600" dirty="0" smtClean="0">
                <a:solidFill>
                  <a:schemeClr val="accent2">
                    <a:lumMod val="75000"/>
                  </a:schemeClr>
                </a:solidFill>
              </a:rPr>
              <a:t>More impact statement options include:</a:t>
            </a:r>
            <a:endParaRPr lang="en-US" sz="1600" dirty="0">
              <a:solidFill>
                <a:schemeClr val="accent2">
                  <a:lumMod val="75000"/>
                </a:schemeClr>
              </a:solidFill>
            </a:endParaRPr>
          </a:p>
        </p:txBody>
      </p:sp>
      <p:sp>
        <p:nvSpPr>
          <p:cNvPr id="11" name="TextBox 10"/>
          <p:cNvSpPr txBox="1"/>
          <p:nvPr/>
        </p:nvSpPr>
        <p:spPr>
          <a:xfrm>
            <a:off x="795086" y="3082830"/>
            <a:ext cx="925713" cy="646331"/>
          </a:xfrm>
          <a:prstGeom prst="rect">
            <a:avLst/>
          </a:prstGeom>
          <a:noFill/>
        </p:spPr>
        <p:txBody>
          <a:bodyPr wrap="square" rtlCol="0">
            <a:spAutoFit/>
          </a:bodyPr>
          <a:lstStyle/>
          <a:p>
            <a:r>
              <a:rPr lang="en-US" sz="1200" b="1" i="1" dirty="0" smtClean="0"/>
              <a:t>Something To Think About</a:t>
            </a:r>
            <a:endParaRPr lang="en-US" sz="1200" b="1" i="1" dirty="0"/>
          </a:p>
        </p:txBody>
      </p:sp>
      <p:sp>
        <p:nvSpPr>
          <p:cNvPr id="6" name="Frame 5"/>
          <p:cNvSpPr/>
          <p:nvPr/>
        </p:nvSpPr>
        <p:spPr>
          <a:xfrm>
            <a:off x="629677" y="2874611"/>
            <a:ext cx="7961303" cy="1456469"/>
          </a:xfrm>
          <a:prstGeom prst="frame">
            <a:avLst>
              <a:gd name="adj1" fmla="val 152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58299628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Article Level Metrics – the others</a:t>
            </a:r>
            <a:endParaRPr lang="en-US" dirty="0"/>
          </a:p>
        </p:txBody>
      </p:sp>
      <p:sp>
        <p:nvSpPr>
          <p:cNvPr id="26" name="Slide Number Placeholder 25"/>
          <p:cNvSpPr>
            <a:spLocks noGrp="1"/>
          </p:cNvSpPr>
          <p:nvPr>
            <p:ph type="sldNum" sz="quarter" idx="16"/>
          </p:nvPr>
        </p:nvSpPr>
        <p:spPr/>
        <p:txBody>
          <a:bodyPr/>
          <a:lstStyle/>
          <a:p>
            <a:fld id="{0D558541-60C9-42A2-8392-FF12533A6B7A}" type="slidenum">
              <a:rPr lang="en-US" smtClean="0"/>
              <a:pPr/>
              <a:t>51</a:t>
            </a:fld>
            <a:endParaRPr lang="en-US" dirty="0"/>
          </a:p>
        </p:txBody>
      </p:sp>
      <p:sp>
        <p:nvSpPr>
          <p:cNvPr id="8" name="Frame 7"/>
          <p:cNvSpPr/>
          <p:nvPr/>
        </p:nvSpPr>
        <p:spPr>
          <a:xfrm>
            <a:off x="728225" y="1067713"/>
            <a:ext cx="3558544" cy="3318122"/>
          </a:xfrm>
          <a:prstGeom prst="frame">
            <a:avLst>
              <a:gd name="adj1" fmla="val 1509"/>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9" name="TextBox 8"/>
          <p:cNvSpPr txBox="1"/>
          <p:nvPr/>
        </p:nvSpPr>
        <p:spPr>
          <a:xfrm>
            <a:off x="882825" y="1143027"/>
            <a:ext cx="3403944" cy="646331"/>
          </a:xfrm>
          <a:prstGeom prst="rect">
            <a:avLst/>
          </a:prstGeom>
          <a:noFill/>
        </p:spPr>
        <p:txBody>
          <a:bodyPr wrap="square" rtlCol="0">
            <a:spAutoFit/>
          </a:bodyPr>
          <a:lstStyle/>
          <a:p>
            <a:pPr algn="ctr"/>
            <a:r>
              <a:rPr lang="en-US" dirty="0" smtClean="0"/>
              <a:t>Category Normalized Citation Impact (CNCI)</a:t>
            </a:r>
          </a:p>
        </p:txBody>
      </p:sp>
      <p:cxnSp>
        <p:nvCxnSpPr>
          <p:cNvPr id="15" name="Straight Connector 14"/>
          <p:cNvCxnSpPr/>
          <p:nvPr/>
        </p:nvCxnSpPr>
        <p:spPr>
          <a:xfrm>
            <a:off x="882825" y="1753304"/>
            <a:ext cx="3200744"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1151689" y="2039046"/>
            <a:ext cx="2866215" cy="1169551"/>
          </a:xfrm>
          <a:prstGeom prst="rect">
            <a:avLst/>
          </a:prstGeom>
          <a:noFill/>
        </p:spPr>
        <p:txBody>
          <a:bodyPr wrap="square" rtlCol="0">
            <a:spAutoFit/>
          </a:bodyPr>
          <a:lstStyle/>
          <a:p>
            <a:pPr algn="ctr"/>
            <a:r>
              <a:rPr lang="en-US" sz="1400" dirty="0" smtClean="0"/>
              <a:t>Calculated </a:t>
            </a:r>
            <a:r>
              <a:rPr lang="en-US" sz="1400" dirty="0"/>
              <a:t>by dividing the actual count of citing items by the expected citation rate for documents with the same document type, year of publication and subject area.</a:t>
            </a:r>
          </a:p>
        </p:txBody>
      </p:sp>
      <p:sp>
        <p:nvSpPr>
          <p:cNvPr id="18" name="TextBox 17"/>
          <p:cNvSpPr txBox="1"/>
          <p:nvPr/>
        </p:nvSpPr>
        <p:spPr>
          <a:xfrm>
            <a:off x="1197612" y="3297748"/>
            <a:ext cx="2650837" cy="738664"/>
          </a:xfrm>
          <a:prstGeom prst="rect">
            <a:avLst/>
          </a:prstGeom>
          <a:noFill/>
        </p:spPr>
        <p:txBody>
          <a:bodyPr wrap="square" rtlCol="0">
            <a:spAutoFit/>
          </a:bodyPr>
          <a:lstStyle/>
          <a:p>
            <a:pPr algn="ctr"/>
            <a:r>
              <a:rPr lang="en-US" sz="1400" dirty="0" smtClean="0"/>
              <a:t>Found in the InCites.</a:t>
            </a:r>
          </a:p>
          <a:p>
            <a:pPr algn="ctr"/>
            <a:endParaRPr lang="en-US" sz="1400" dirty="0" smtClean="0"/>
          </a:p>
          <a:p>
            <a:pPr algn="ctr"/>
            <a:r>
              <a:rPr lang="en-US" sz="1400" dirty="0" smtClean="0"/>
              <a:t>Is field normalized.</a:t>
            </a:r>
            <a:endParaRPr lang="en-US" sz="1400" dirty="0"/>
          </a:p>
        </p:txBody>
      </p:sp>
      <p:sp>
        <p:nvSpPr>
          <p:cNvPr id="21" name="Frame 20"/>
          <p:cNvSpPr/>
          <p:nvPr/>
        </p:nvSpPr>
        <p:spPr>
          <a:xfrm>
            <a:off x="4708891" y="1067713"/>
            <a:ext cx="3578540" cy="3318122"/>
          </a:xfrm>
          <a:prstGeom prst="frame">
            <a:avLst>
              <a:gd name="adj1" fmla="val 1206"/>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2" name="TextBox 21"/>
          <p:cNvSpPr txBox="1"/>
          <p:nvPr/>
        </p:nvSpPr>
        <p:spPr>
          <a:xfrm>
            <a:off x="4883487" y="1277867"/>
            <a:ext cx="3403944" cy="369332"/>
          </a:xfrm>
          <a:prstGeom prst="rect">
            <a:avLst/>
          </a:prstGeom>
          <a:noFill/>
        </p:spPr>
        <p:txBody>
          <a:bodyPr wrap="square" rtlCol="0">
            <a:spAutoFit/>
          </a:bodyPr>
          <a:lstStyle/>
          <a:p>
            <a:pPr algn="ctr"/>
            <a:r>
              <a:rPr lang="en-US" dirty="0" smtClean="0"/>
              <a:t>Field Citation Ratio (FCR)</a:t>
            </a:r>
          </a:p>
        </p:txBody>
      </p:sp>
      <p:cxnSp>
        <p:nvCxnSpPr>
          <p:cNvPr id="23" name="Straight Connector 22"/>
          <p:cNvCxnSpPr/>
          <p:nvPr/>
        </p:nvCxnSpPr>
        <p:spPr>
          <a:xfrm>
            <a:off x="4883487" y="1753304"/>
            <a:ext cx="3200744" cy="0"/>
          </a:xfrm>
          <a:prstGeom prst="line">
            <a:avLst/>
          </a:prstGeom>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4985087" y="1965516"/>
            <a:ext cx="3200744" cy="1169551"/>
          </a:xfrm>
          <a:prstGeom prst="rect">
            <a:avLst/>
          </a:prstGeom>
          <a:noFill/>
        </p:spPr>
        <p:txBody>
          <a:bodyPr wrap="square" rtlCol="0">
            <a:spAutoFit/>
          </a:bodyPr>
          <a:lstStyle/>
          <a:p>
            <a:pPr algn="ctr"/>
            <a:r>
              <a:rPr lang="en-US" sz="1400" dirty="0" smtClean="0"/>
              <a:t>Calculated </a:t>
            </a:r>
            <a:r>
              <a:rPr lang="en-US" sz="1400" dirty="0"/>
              <a:t>by dividing the number of citations a paper has received by the average number received by documents published in the same year and in the same Fields of Research (FoR) category.</a:t>
            </a:r>
          </a:p>
        </p:txBody>
      </p:sp>
      <p:sp>
        <p:nvSpPr>
          <p:cNvPr id="25" name="TextBox 24"/>
          <p:cNvSpPr txBox="1"/>
          <p:nvPr/>
        </p:nvSpPr>
        <p:spPr>
          <a:xfrm>
            <a:off x="5198274" y="3297747"/>
            <a:ext cx="2650837" cy="954107"/>
          </a:xfrm>
          <a:prstGeom prst="rect">
            <a:avLst/>
          </a:prstGeom>
          <a:noFill/>
        </p:spPr>
        <p:txBody>
          <a:bodyPr wrap="square" rtlCol="0">
            <a:spAutoFit/>
          </a:bodyPr>
          <a:lstStyle/>
          <a:p>
            <a:pPr algn="ctr"/>
            <a:r>
              <a:rPr lang="en-US" sz="1400" dirty="0" smtClean="0"/>
              <a:t>Found in the Dimensions database.</a:t>
            </a:r>
          </a:p>
          <a:p>
            <a:pPr algn="ctr"/>
            <a:endParaRPr lang="en-US" sz="1400" dirty="0"/>
          </a:p>
          <a:p>
            <a:pPr algn="ctr"/>
            <a:r>
              <a:rPr lang="en-US" sz="1400" dirty="0" smtClean="0"/>
              <a:t>Is field normalized.</a:t>
            </a:r>
            <a:endParaRPr lang="en-US" sz="1400" dirty="0"/>
          </a:p>
        </p:txBody>
      </p:sp>
    </p:spTree>
    <p:extLst>
      <p:ext uri="{BB962C8B-B14F-4D97-AF65-F5344CB8AC3E}">
        <p14:creationId xmlns:p14="http://schemas.microsoft.com/office/powerpoint/2010/main" val="145979634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pic>
        <p:nvPicPr>
          <p:cNvPr id="53" name="Logo" descr="Ein Bild, das Zeichnung enthält.&#10;&#10;Automatisch generierte Beschreibung">
            <a:extLst>
              <a:ext uri="{FF2B5EF4-FFF2-40B4-BE49-F238E27FC236}">
                <a16:creationId xmlns:a16="http://schemas.microsoft.com/office/drawing/2014/main" id="{E07A0138-2AAC-465C-BC0F-BD8EFE90A1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58100" y="4785995"/>
            <a:ext cx="1350165" cy="270033"/>
          </a:xfrm>
          <a:prstGeom prst="rect">
            <a:avLst/>
          </a:prstGeom>
        </p:spPr>
      </p:pic>
      <p:cxnSp>
        <p:nvCxnSpPr>
          <p:cNvPr id="35" name="Gerader Verbinder 34">
            <a:extLst>
              <a:ext uri="{FF2B5EF4-FFF2-40B4-BE49-F238E27FC236}">
                <a16:creationId xmlns:a16="http://schemas.microsoft.com/office/drawing/2014/main" id="{5A1A3439-00E7-4432-A3A0-98D8B232E1BB}"/>
              </a:ext>
            </a:extLst>
          </p:cNvPr>
          <p:cNvCxnSpPr>
            <a:cxnSpLocks/>
          </p:cNvCxnSpPr>
          <p:nvPr/>
        </p:nvCxnSpPr>
        <p:spPr>
          <a:xfrm>
            <a:off x="1143000" y="2663188"/>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Gerader Verbinder 33">
            <a:extLst>
              <a:ext uri="{FF2B5EF4-FFF2-40B4-BE49-F238E27FC236}">
                <a16:creationId xmlns:a16="http://schemas.microsoft.com/office/drawing/2014/main" id="{EE12C152-13DE-49AE-AB36-4C73C029DBDA}"/>
              </a:ext>
            </a:extLst>
          </p:cNvPr>
          <p:cNvCxnSpPr>
            <a:cxnSpLocks/>
          </p:cNvCxnSpPr>
          <p:nvPr/>
        </p:nvCxnSpPr>
        <p:spPr>
          <a:xfrm>
            <a:off x="3642395" y="2663189"/>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Gerader Verbinder 31">
            <a:extLst>
              <a:ext uri="{FF2B5EF4-FFF2-40B4-BE49-F238E27FC236}">
                <a16:creationId xmlns:a16="http://schemas.microsoft.com/office/drawing/2014/main" id="{4B3665B6-2593-4BC5-8FDA-AA27F41A448C}"/>
              </a:ext>
            </a:extLst>
          </p:cNvPr>
          <p:cNvCxnSpPr>
            <a:cxnSpLocks/>
          </p:cNvCxnSpPr>
          <p:nvPr/>
        </p:nvCxnSpPr>
        <p:spPr>
          <a:xfrm>
            <a:off x="8018250" y="2663187"/>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Gerader Verbinder 32">
            <a:extLst>
              <a:ext uri="{FF2B5EF4-FFF2-40B4-BE49-F238E27FC236}">
                <a16:creationId xmlns:a16="http://schemas.microsoft.com/office/drawing/2014/main" id="{2667290E-5D35-4508-92A0-A6007F50051D}"/>
              </a:ext>
            </a:extLst>
          </p:cNvPr>
          <p:cNvCxnSpPr>
            <a:cxnSpLocks/>
          </p:cNvCxnSpPr>
          <p:nvPr/>
        </p:nvCxnSpPr>
        <p:spPr>
          <a:xfrm>
            <a:off x="5511095" y="2663187"/>
            <a:ext cx="0" cy="117939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Gerader Verbinder 28">
            <a:extLst>
              <a:ext uri="{FF2B5EF4-FFF2-40B4-BE49-F238E27FC236}">
                <a16:creationId xmlns:a16="http://schemas.microsoft.com/office/drawing/2014/main" id="{9484927B-2452-4403-9CD6-910C4C609263}"/>
              </a:ext>
            </a:extLst>
          </p:cNvPr>
          <p:cNvCxnSpPr>
            <a:cxnSpLocks/>
          </p:cNvCxnSpPr>
          <p:nvPr/>
        </p:nvCxnSpPr>
        <p:spPr>
          <a:xfrm>
            <a:off x="6774931" y="2663187"/>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Gerader Verbinder 24">
            <a:extLst>
              <a:ext uri="{FF2B5EF4-FFF2-40B4-BE49-F238E27FC236}">
                <a16:creationId xmlns:a16="http://schemas.microsoft.com/office/drawing/2014/main" id="{AB1C324E-A86E-4D4C-A17B-97962AFC74DB}"/>
              </a:ext>
            </a:extLst>
          </p:cNvPr>
          <p:cNvCxnSpPr>
            <a:cxnSpLocks/>
          </p:cNvCxnSpPr>
          <p:nvPr/>
        </p:nvCxnSpPr>
        <p:spPr>
          <a:xfrm>
            <a:off x="2397034" y="2663187"/>
            <a:ext cx="0" cy="117939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1BBA8BE5-E9BD-467E-9CED-4DEBCDDB76D8}"/>
              </a:ext>
            </a:extLst>
          </p:cNvPr>
          <p:cNvCxnSpPr>
            <a:cxnSpLocks/>
          </p:cNvCxnSpPr>
          <p:nvPr/>
        </p:nvCxnSpPr>
        <p:spPr>
          <a:xfrm>
            <a:off x="0" y="2663190"/>
            <a:ext cx="914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078BE2E4-046D-42C8-AC3A-ED75D668A658}"/>
              </a:ext>
            </a:extLst>
          </p:cNvPr>
          <p:cNvCxnSpPr>
            <a:cxnSpLocks/>
          </p:cNvCxnSpPr>
          <p:nvPr/>
        </p:nvCxnSpPr>
        <p:spPr>
          <a:xfrm>
            <a:off x="0" y="3842580"/>
            <a:ext cx="914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Gerader Verbinder 29">
            <a:extLst>
              <a:ext uri="{FF2B5EF4-FFF2-40B4-BE49-F238E27FC236}">
                <a16:creationId xmlns:a16="http://schemas.microsoft.com/office/drawing/2014/main" id="{94EA4D68-6FF2-4258-9278-89C1289CADFF}"/>
              </a:ext>
            </a:extLst>
          </p:cNvPr>
          <p:cNvCxnSpPr>
            <a:cxnSpLocks/>
          </p:cNvCxnSpPr>
          <p:nvPr/>
        </p:nvCxnSpPr>
        <p:spPr>
          <a:xfrm>
            <a:off x="4592513" y="2663190"/>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sl-pollquestion()">
            <a:extLst>
              <a:ext uri="{FF2B5EF4-FFF2-40B4-BE49-F238E27FC236}">
                <a16:creationId xmlns:a16="http://schemas.microsoft.com/office/drawing/2014/main" id="{63E3B87A-BB46-456E-8356-9FE619FB4FB1}"/>
              </a:ext>
            </a:extLst>
          </p:cNvPr>
          <p:cNvSpPr>
            <a:spLocks noGrp="1"/>
          </p:cNvSpPr>
          <p:nvPr>
            <p:ph type="ctrTitle"/>
          </p:nvPr>
        </p:nvSpPr>
        <p:spPr>
          <a:xfrm>
            <a:off x="1160250" y="756897"/>
            <a:ext cx="6858000" cy="834753"/>
          </a:xfrm>
        </p:spPr>
        <p:txBody>
          <a:bodyPr>
            <a:normAutofit/>
          </a:bodyPr>
          <a:lstStyle/>
          <a:p>
            <a:r>
              <a:rPr lang="en-US" sz="3600" dirty="0" smtClean="0">
                <a:solidFill>
                  <a:schemeClr val="bg1"/>
                </a:solidFill>
                <a:latin typeface="Abadi Extra Light" panose="020B0204020104020204" pitchFamily="34" charset="0"/>
              </a:rPr>
              <a:t>Trick question:</a:t>
            </a:r>
            <a:endParaRPr lang="de-DE" sz="3600" dirty="0">
              <a:solidFill>
                <a:schemeClr val="bg1"/>
              </a:solidFill>
              <a:latin typeface="Abadi Extra Light" panose="020B0204020104020204" pitchFamily="34" charset="0"/>
            </a:endParaRPr>
          </a:p>
        </p:txBody>
      </p:sp>
      <p:grpSp>
        <p:nvGrpSpPr>
          <p:cNvPr id="36" name="Poll Result">
            <a:extLst>
              <a:ext uri="{FF2B5EF4-FFF2-40B4-BE49-F238E27FC236}">
                <a16:creationId xmlns:a16="http://schemas.microsoft.com/office/drawing/2014/main" id="{2A54044E-5BE9-40E9-9811-1A0FB3C8B1D1}"/>
              </a:ext>
            </a:extLst>
          </p:cNvPr>
          <p:cNvGrpSpPr/>
          <p:nvPr/>
        </p:nvGrpSpPr>
        <p:grpSpPr>
          <a:xfrm>
            <a:off x="1143000" y="1832082"/>
            <a:ext cx="7054232" cy="2739918"/>
            <a:chOff x="2952237" y="2442776"/>
            <a:chExt cx="6602309" cy="3775437"/>
          </a:xfrm>
        </p:grpSpPr>
        <p:sp>
          <p:nvSpPr>
            <p:cNvPr id="24" name="Rectangle-background">
              <a:extLst>
                <a:ext uri="{FF2B5EF4-FFF2-40B4-BE49-F238E27FC236}">
                  <a16:creationId xmlns:a16="http://schemas.microsoft.com/office/drawing/2014/main" id="{2D4F6294-578E-4840-8CBE-7902148FCD99}"/>
                </a:ext>
              </a:extLst>
            </p:cNvPr>
            <p:cNvSpPr/>
            <p:nvPr/>
          </p:nvSpPr>
          <p:spPr>
            <a:xfrm>
              <a:off x="2952237" y="2446806"/>
              <a:ext cx="6602309" cy="3771407"/>
            </a:xfrm>
            <a:prstGeom prst="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sl-pollresults()">
              <a:hlinkClick r:id="" action="ppaction://noaction"/>
              <a:extLst>
                <a:ext uri="{FF2B5EF4-FFF2-40B4-BE49-F238E27FC236}">
                  <a16:creationId xmlns:a16="http://schemas.microsoft.com/office/drawing/2014/main" id="{2B537D23-5CC2-4B27-A4A2-DEB92A6AB33D}"/>
                </a:ext>
              </a:extLst>
            </p:cNvPr>
            <p:cNvSpPr/>
            <p:nvPr/>
          </p:nvSpPr>
          <p:spPr>
            <a:xfrm>
              <a:off x="3048000" y="2442776"/>
              <a:ext cx="6191763" cy="3771381"/>
            </a:xfrm>
            <a:prstGeom prst="rect">
              <a:avLst/>
            </a:prstGeom>
            <a:noFill/>
            <a:ln w="12700" cap="flat" cmpd="sng" algn="ctr">
              <a:noFill/>
              <a:prstDash val="solid"/>
              <a:miter lim="800000"/>
            </a:ln>
            <a:effectLst>
              <a:softEdge rad="0"/>
            </a:effectLst>
            <a:extLst>
              <a:ext uri="{909E8E84-426E-40DD-AFC4-6F175D3DCCD1}">
                <a14:hiddenFill xmlns:a14="http://schemas.microsoft.com/office/drawing/2010/main">
                  <a:blipFill>
                    <a:blip r:embed="rId6"/>
                    <a:stretch>
                      <a:fillRect/>
                    </a:stretch>
                  </a:blip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grpSp>
      <p:sp>
        <p:nvSpPr>
          <p:cNvPr id="26" name="Title 1"/>
          <p:cNvSpPr txBox="1">
            <a:spLocks/>
          </p:cNvSpPr>
          <p:nvPr/>
        </p:nvSpPr>
        <p:spPr>
          <a:xfrm>
            <a:off x="-106874" y="159133"/>
            <a:ext cx="2480383" cy="484683"/>
          </a:xfrm>
          <a:prstGeom prst="rect">
            <a:avLst/>
          </a:prstGeom>
        </p:spPr>
        <p:txBody>
          <a:bodyPr vert="horz" lIns="91440" tIns="45720" rIns="91440" bIns="45720" rtlCol="0" anchor="b">
            <a:normAutofit fontScale="77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500" b="0" i="0" u="none" strike="noStrike" kern="1200" cap="none" spc="0" normalizeH="0" baseline="0" noProof="0" dirty="0">
                <a:ln>
                  <a:noFill/>
                </a:ln>
                <a:solidFill>
                  <a:srgbClr val="938FC3"/>
                </a:solidFill>
                <a:effectLst/>
                <a:uLnTx/>
                <a:uFillTx/>
                <a:latin typeface="Calibri Light" panose="020F0302020204030204"/>
                <a:ea typeface="+mj-ea"/>
                <a:cs typeface="+mj-cs"/>
              </a:rPr>
              <a:t>Pop Quiz!</a:t>
            </a:r>
          </a:p>
        </p:txBody>
      </p:sp>
      <p:sp>
        <p:nvSpPr>
          <p:cNvPr id="4" name="TextBox 3"/>
          <p:cNvSpPr txBox="1"/>
          <p:nvPr/>
        </p:nvSpPr>
        <p:spPr>
          <a:xfrm>
            <a:off x="1764065" y="2534452"/>
            <a:ext cx="5894036" cy="1200329"/>
          </a:xfrm>
          <a:prstGeom prst="rect">
            <a:avLst/>
          </a:prstGeom>
          <a:noFill/>
        </p:spPr>
        <p:txBody>
          <a:bodyPr wrap="square" rtlCol="0">
            <a:spAutoFit/>
          </a:bodyPr>
          <a:lstStyle/>
          <a:p>
            <a:pPr algn="ctr"/>
            <a:r>
              <a:rPr lang="en-US" sz="2400" dirty="0">
                <a:solidFill>
                  <a:schemeClr val="bg1"/>
                </a:solidFill>
              </a:rPr>
              <a:t>Paper A received 2000 citations, paper </a:t>
            </a:r>
            <a:r>
              <a:rPr lang="en-US" sz="2400" dirty="0" smtClean="0">
                <a:solidFill>
                  <a:schemeClr val="bg1"/>
                </a:solidFill>
              </a:rPr>
              <a:t>B </a:t>
            </a:r>
            <a:r>
              <a:rPr lang="en-US" sz="2400" dirty="0">
                <a:solidFill>
                  <a:schemeClr val="bg1"/>
                </a:solidFill>
              </a:rPr>
              <a:t>received 100 citations, which paper has the highest citation impact?  </a:t>
            </a:r>
          </a:p>
        </p:txBody>
      </p:sp>
    </p:spTree>
    <p:custDataLst>
      <p:tags r:id="rId1"/>
    </p:custDataLst>
    <p:extLst>
      <p:ext uri="{BB962C8B-B14F-4D97-AF65-F5344CB8AC3E}">
        <p14:creationId xmlns:p14="http://schemas.microsoft.com/office/powerpoint/2010/main" val="116995509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pic>
        <p:nvPicPr>
          <p:cNvPr id="53" name="Logo" descr="Ein Bild, das Zeichnung enthält.&#10;&#10;Automatisch generierte Beschreibung">
            <a:extLst>
              <a:ext uri="{FF2B5EF4-FFF2-40B4-BE49-F238E27FC236}">
                <a16:creationId xmlns:a16="http://schemas.microsoft.com/office/drawing/2014/main" id="{E07A0138-2AAC-465C-BC0F-BD8EFE90A1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58100" y="4785995"/>
            <a:ext cx="1350165" cy="270033"/>
          </a:xfrm>
          <a:prstGeom prst="rect">
            <a:avLst/>
          </a:prstGeom>
        </p:spPr>
      </p:pic>
      <p:cxnSp>
        <p:nvCxnSpPr>
          <p:cNvPr id="35" name="Gerader Verbinder 34">
            <a:extLst>
              <a:ext uri="{FF2B5EF4-FFF2-40B4-BE49-F238E27FC236}">
                <a16:creationId xmlns:a16="http://schemas.microsoft.com/office/drawing/2014/main" id="{5A1A3439-00E7-4432-A3A0-98D8B232E1BB}"/>
              </a:ext>
            </a:extLst>
          </p:cNvPr>
          <p:cNvCxnSpPr>
            <a:cxnSpLocks/>
          </p:cNvCxnSpPr>
          <p:nvPr/>
        </p:nvCxnSpPr>
        <p:spPr>
          <a:xfrm>
            <a:off x="1133318" y="2663188"/>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Gerader Verbinder 33">
            <a:extLst>
              <a:ext uri="{FF2B5EF4-FFF2-40B4-BE49-F238E27FC236}">
                <a16:creationId xmlns:a16="http://schemas.microsoft.com/office/drawing/2014/main" id="{EE12C152-13DE-49AE-AB36-4C73C029DBDA}"/>
              </a:ext>
            </a:extLst>
          </p:cNvPr>
          <p:cNvCxnSpPr>
            <a:cxnSpLocks/>
          </p:cNvCxnSpPr>
          <p:nvPr/>
        </p:nvCxnSpPr>
        <p:spPr>
          <a:xfrm>
            <a:off x="3642395" y="2663189"/>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Gerader Verbinder 31">
            <a:extLst>
              <a:ext uri="{FF2B5EF4-FFF2-40B4-BE49-F238E27FC236}">
                <a16:creationId xmlns:a16="http://schemas.microsoft.com/office/drawing/2014/main" id="{4B3665B6-2593-4BC5-8FDA-AA27F41A448C}"/>
              </a:ext>
            </a:extLst>
          </p:cNvPr>
          <p:cNvCxnSpPr>
            <a:cxnSpLocks/>
          </p:cNvCxnSpPr>
          <p:nvPr/>
        </p:nvCxnSpPr>
        <p:spPr>
          <a:xfrm>
            <a:off x="8018250" y="2663187"/>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Gerader Verbinder 32">
            <a:extLst>
              <a:ext uri="{FF2B5EF4-FFF2-40B4-BE49-F238E27FC236}">
                <a16:creationId xmlns:a16="http://schemas.microsoft.com/office/drawing/2014/main" id="{2667290E-5D35-4508-92A0-A6007F50051D}"/>
              </a:ext>
            </a:extLst>
          </p:cNvPr>
          <p:cNvCxnSpPr>
            <a:cxnSpLocks/>
          </p:cNvCxnSpPr>
          <p:nvPr/>
        </p:nvCxnSpPr>
        <p:spPr>
          <a:xfrm>
            <a:off x="5511095" y="2762178"/>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Gerader Verbinder 28">
            <a:extLst>
              <a:ext uri="{FF2B5EF4-FFF2-40B4-BE49-F238E27FC236}">
                <a16:creationId xmlns:a16="http://schemas.microsoft.com/office/drawing/2014/main" id="{9484927B-2452-4403-9CD6-910C4C609263}"/>
              </a:ext>
            </a:extLst>
          </p:cNvPr>
          <p:cNvCxnSpPr>
            <a:cxnSpLocks/>
          </p:cNvCxnSpPr>
          <p:nvPr/>
        </p:nvCxnSpPr>
        <p:spPr>
          <a:xfrm>
            <a:off x="6774931" y="2219053"/>
            <a:ext cx="1" cy="206066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Gerader Verbinder 24">
            <a:extLst>
              <a:ext uri="{FF2B5EF4-FFF2-40B4-BE49-F238E27FC236}">
                <a16:creationId xmlns:a16="http://schemas.microsoft.com/office/drawing/2014/main" id="{AB1C324E-A86E-4D4C-A17B-97962AFC74DB}"/>
              </a:ext>
            </a:extLst>
          </p:cNvPr>
          <p:cNvCxnSpPr>
            <a:cxnSpLocks/>
            <a:stCxn id="4" idx="0"/>
            <a:endCxn id="8" idx="2"/>
          </p:cNvCxnSpPr>
          <p:nvPr/>
        </p:nvCxnSpPr>
        <p:spPr>
          <a:xfrm>
            <a:off x="2387351" y="2219053"/>
            <a:ext cx="1" cy="206066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1BBA8BE5-E9BD-467E-9CED-4DEBCDDB76D8}"/>
              </a:ext>
            </a:extLst>
          </p:cNvPr>
          <p:cNvCxnSpPr>
            <a:cxnSpLocks/>
          </p:cNvCxnSpPr>
          <p:nvPr/>
        </p:nvCxnSpPr>
        <p:spPr>
          <a:xfrm>
            <a:off x="0" y="2663190"/>
            <a:ext cx="914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078BE2E4-046D-42C8-AC3A-ED75D668A658}"/>
              </a:ext>
            </a:extLst>
          </p:cNvPr>
          <p:cNvCxnSpPr>
            <a:cxnSpLocks/>
          </p:cNvCxnSpPr>
          <p:nvPr/>
        </p:nvCxnSpPr>
        <p:spPr>
          <a:xfrm>
            <a:off x="-9683" y="3842580"/>
            <a:ext cx="914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Gerader Verbinder 29">
            <a:extLst>
              <a:ext uri="{FF2B5EF4-FFF2-40B4-BE49-F238E27FC236}">
                <a16:creationId xmlns:a16="http://schemas.microsoft.com/office/drawing/2014/main" id="{94EA4D68-6FF2-4258-9278-89C1289CADFF}"/>
              </a:ext>
            </a:extLst>
          </p:cNvPr>
          <p:cNvCxnSpPr>
            <a:cxnSpLocks/>
          </p:cNvCxnSpPr>
          <p:nvPr/>
        </p:nvCxnSpPr>
        <p:spPr>
          <a:xfrm>
            <a:off x="4592513" y="2663190"/>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 name="Answer D">
            <a:extLst>
              <a:ext uri="{FF2B5EF4-FFF2-40B4-BE49-F238E27FC236}">
                <a16:creationId xmlns:a16="http://schemas.microsoft.com/office/drawing/2014/main" id="{41CF37D0-A07A-41A6-8580-EC4BF7A9AE00}"/>
              </a:ext>
            </a:extLst>
          </p:cNvPr>
          <p:cNvGrpSpPr/>
          <p:nvPr/>
        </p:nvGrpSpPr>
        <p:grpSpPr>
          <a:xfrm>
            <a:off x="4696100" y="3391445"/>
            <a:ext cx="4101737" cy="1073801"/>
            <a:chOff x="6261466" y="4521926"/>
            <a:chExt cx="5468983" cy="1431735"/>
          </a:xfrm>
        </p:grpSpPr>
        <p:sp>
          <p:nvSpPr>
            <p:cNvPr id="10" name="Box D">
              <a:extLst>
                <a:ext uri="{FF2B5EF4-FFF2-40B4-BE49-F238E27FC236}">
                  <a16:creationId xmlns:a16="http://schemas.microsoft.com/office/drawing/2014/main" id="{052EF063-3F11-4A9A-8E68-1C9DFAAF9C04}"/>
                </a:ext>
              </a:extLst>
            </p:cNvPr>
            <p:cNvSpPr/>
            <p:nvPr/>
          </p:nvSpPr>
          <p:spPr>
            <a:xfrm>
              <a:off x="6261466" y="4521926"/>
              <a:ext cx="5468983" cy="1184366"/>
            </a:xfrm>
            <a:prstGeom prst="flowChartPreparation">
              <a:avLst/>
            </a:prstGeom>
            <a:solidFill>
              <a:srgbClr val="000B22"/>
            </a:solidFill>
            <a:ln w="190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Moon">
              <a:extLst>
                <a:ext uri="{FF2B5EF4-FFF2-40B4-BE49-F238E27FC236}">
                  <a16:creationId xmlns:a16="http://schemas.microsoft.com/office/drawing/2014/main" id="{2ED0EDFD-EC58-4EB1-9A50-236C3EEBAC42}"/>
                </a:ext>
              </a:extLst>
            </p:cNvPr>
            <p:cNvSpPr/>
            <p:nvPr/>
          </p:nvSpPr>
          <p:spPr>
            <a:xfrm>
              <a:off x="7132999" y="4847525"/>
              <a:ext cx="430255" cy="562796"/>
            </a:xfrm>
            <a:prstGeom prst="moon">
              <a:avLst>
                <a:gd name="adj" fmla="val 57274"/>
              </a:avLst>
            </a:prstGeom>
            <a:solidFill>
              <a:srgbClr val="A9F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sl-pollanswer(3)">
              <a:extLst>
                <a:ext uri="{FF2B5EF4-FFF2-40B4-BE49-F238E27FC236}">
                  <a16:creationId xmlns:a16="http://schemas.microsoft.com/office/drawing/2014/main" id="{574739F1-AA3D-4D3B-BA27-13B307A10ABE}"/>
                </a:ext>
              </a:extLst>
            </p:cNvPr>
            <p:cNvSpPr txBox="1">
              <a:spLocks/>
            </p:cNvSpPr>
            <p:nvPr/>
          </p:nvSpPr>
          <p:spPr>
            <a:xfrm>
              <a:off x="7865661" y="4769295"/>
              <a:ext cx="3195487" cy="1184366"/>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Light" panose="020F0302020204030204"/>
                  <a:ea typeface="+mj-ea"/>
                  <a:cs typeface="+mj-cs"/>
                </a:rPr>
                <a:t>D. </a:t>
              </a:r>
              <a:r>
                <a:rPr lang="en-US" sz="1600" dirty="0" smtClean="0">
                  <a:solidFill>
                    <a:prstClr val="white"/>
                  </a:solidFill>
                  <a:latin typeface="Calibri Light" panose="020F0302020204030204"/>
                </a:rPr>
                <a:t>All of the above.</a:t>
              </a:r>
              <a:endParaRPr kumimoji="0" lang="en-US" sz="1600" b="0" i="0" u="none" strike="noStrike" kern="1200" cap="none" spc="0" normalizeH="0" baseline="0" noProof="0" dirty="0">
                <a:ln>
                  <a:noFill/>
                </a:ln>
                <a:solidFill>
                  <a:prstClr val="white"/>
                </a:solidFill>
                <a:effectLst/>
                <a:uLnTx/>
                <a:uFillTx/>
                <a:latin typeface="Calibri Light" panose="020F0302020204030204"/>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de-DE" sz="2400" b="0" i="0" u="none" strike="noStrike" kern="1200" cap="none" spc="0" normalizeH="0" baseline="0" noProof="0" dirty="0">
                <a:ln>
                  <a:noFill/>
                </a:ln>
                <a:solidFill>
                  <a:prstClr val="white"/>
                </a:solidFill>
                <a:effectLst/>
                <a:uLnTx/>
                <a:uFillTx/>
                <a:latin typeface="Abadi Extra Light" panose="020B0204020104020204" pitchFamily="34" charset="0"/>
                <a:ea typeface="+mj-ea"/>
                <a:cs typeface="+mj-cs"/>
              </a:endParaRPr>
            </a:p>
          </p:txBody>
        </p:sp>
      </p:grpSp>
      <p:grpSp>
        <p:nvGrpSpPr>
          <p:cNvPr id="11" name="Answer C">
            <a:extLst>
              <a:ext uri="{FF2B5EF4-FFF2-40B4-BE49-F238E27FC236}">
                <a16:creationId xmlns:a16="http://schemas.microsoft.com/office/drawing/2014/main" id="{00757EC5-C750-4CC8-8B0D-F321836D65A6}"/>
              </a:ext>
            </a:extLst>
          </p:cNvPr>
          <p:cNvGrpSpPr/>
          <p:nvPr/>
        </p:nvGrpSpPr>
        <p:grpSpPr>
          <a:xfrm>
            <a:off x="336483" y="3391444"/>
            <a:ext cx="4101737" cy="888275"/>
            <a:chOff x="461553" y="4521925"/>
            <a:chExt cx="5468983" cy="1184367"/>
          </a:xfrm>
        </p:grpSpPr>
        <p:sp>
          <p:nvSpPr>
            <p:cNvPr id="8" name="Box C">
              <a:extLst>
                <a:ext uri="{FF2B5EF4-FFF2-40B4-BE49-F238E27FC236}">
                  <a16:creationId xmlns:a16="http://schemas.microsoft.com/office/drawing/2014/main" id="{3F7A8336-0B67-4CCF-9A32-E80489E6B783}"/>
                </a:ext>
              </a:extLst>
            </p:cNvPr>
            <p:cNvSpPr/>
            <p:nvPr/>
          </p:nvSpPr>
          <p:spPr>
            <a:xfrm>
              <a:off x="461553" y="4521926"/>
              <a:ext cx="5468983" cy="1184366"/>
            </a:xfrm>
            <a:prstGeom prst="flowChartPreparation">
              <a:avLst/>
            </a:prstGeom>
            <a:solidFill>
              <a:srgbClr val="000B22"/>
            </a:solidFill>
            <a:ln w="190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Star 2">
              <a:extLst>
                <a:ext uri="{FF2B5EF4-FFF2-40B4-BE49-F238E27FC236}">
                  <a16:creationId xmlns:a16="http://schemas.microsoft.com/office/drawing/2014/main" id="{03EDAE4F-DFD5-46BD-AA59-F0C8848B681D}"/>
                </a:ext>
              </a:extLst>
            </p:cNvPr>
            <p:cNvSpPr/>
            <p:nvPr/>
          </p:nvSpPr>
          <p:spPr>
            <a:xfrm>
              <a:off x="1288737" y="4780729"/>
              <a:ext cx="603608" cy="603608"/>
            </a:xfrm>
            <a:prstGeom prst="star5">
              <a:avLst/>
            </a:prstGeom>
            <a:solidFill>
              <a:srgbClr val="D8B2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sl-pollanswer(2)">
              <a:extLst>
                <a:ext uri="{FF2B5EF4-FFF2-40B4-BE49-F238E27FC236}">
                  <a16:creationId xmlns:a16="http://schemas.microsoft.com/office/drawing/2014/main" id="{9372FA14-F39E-4AFB-91FC-DD8024D8E5EF}"/>
                </a:ext>
              </a:extLst>
            </p:cNvPr>
            <p:cNvSpPr txBox="1">
              <a:spLocks/>
            </p:cNvSpPr>
            <p:nvPr/>
          </p:nvSpPr>
          <p:spPr>
            <a:xfrm>
              <a:off x="2127605" y="4521925"/>
              <a:ext cx="3355794" cy="1184366"/>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defTabSz="685800">
                <a:defRPr/>
              </a:pPr>
              <a:r>
                <a:rPr kumimoji="0" lang="en-US" sz="1600" b="0" i="0" u="none" strike="noStrike" kern="1200" cap="none" spc="0" normalizeH="0" baseline="0" noProof="0" dirty="0">
                  <a:ln>
                    <a:noFill/>
                  </a:ln>
                  <a:solidFill>
                    <a:schemeClr val="bg1"/>
                  </a:solidFill>
                  <a:effectLst/>
                  <a:uLnTx/>
                  <a:uFillTx/>
                  <a:latin typeface="Calibri Light" panose="020F0302020204030204"/>
                  <a:ea typeface="+mj-ea"/>
                  <a:cs typeface="+mj-cs"/>
                </a:rPr>
                <a:t>C. </a:t>
              </a:r>
              <a:r>
                <a:rPr lang="en-US" sz="1600" dirty="0">
                  <a:solidFill>
                    <a:schemeClr val="bg1"/>
                  </a:solidFill>
                </a:rPr>
                <a:t>To review papers in a small field. </a:t>
              </a:r>
              <a:endParaRPr kumimoji="0" lang="de-DE" sz="1600" b="0" i="0" u="none" strike="noStrike" kern="1200" cap="none" spc="0" normalizeH="0" baseline="0" noProof="0" dirty="0">
                <a:ln>
                  <a:noFill/>
                </a:ln>
                <a:solidFill>
                  <a:schemeClr val="bg1"/>
                </a:solidFill>
                <a:effectLst/>
                <a:uLnTx/>
                <a:uFillTx/>
                <a:latin typeface="Abadi Extra Light" panose="020B0204020104020204" pitchFamily="34" charset="0"/>
              </a:endParaRPr>
            </a:p>
          </p:txBody>
        </p:sp>
      </p:grpSp>
      <p:grpSp>
        <p:nvGrpSpPr>
          <p:cNvPr id="7" name="Answer B">
            <a:extLst>
              <a:ext uri="{FF2B5EF4-FFF2-40B4-BE49-F238E27FC236}">
                <a16:creationId xmlns:a16="http://schemas.microsoft.com/office/drawing/2014/main" id="{3C3C4E0E-8B83-474E-BE50-86A8C0E07073}"/>
              </a:ext>
            </a:extLst>
          </p:cNvPr>
          <p:cNvGrpSpPr/>
          <p:nvPr/>
        </p:nvGrpSpPr>
        <p:grpSpPr>
          <a:xfrm>
            <a:off x="4698448" y="2219050"/>
            <a:ext cx="4101737" cy="895799"/>
            <a:chOff x="6264595" y="2958737"/>
            <a:chExt cx="5468982" cy="1194398"/>
          </a:xfrm>
        </p:grpSpPr>
        <p:sp>
          <p:nvSpPr>
            <p:cNvPr id="6" name="Box B">
              <a:extLst>
                <a:ext uri="{FF2B5EF4-FFF2-40B4-BE49-F238E27FC236}">
                  <a16:creationId xmlns:a16="http://schemas.microsoft.com/office/drawing/2014/main" id="{40ED9455-0D8A-4756-A5E3-8D47378B6FB2}"/>
                </a:ext>
              </a:extLst>
            </p:cNvPr>
            <p:cNvSpPr/>
            <p:nvPr/>
          </p:nvSpPr>
          <p:spPr>
            <a:xfrm>
              <a:off x="6264595" y="2958737"/>
              <a:ext cx="5468982" cy="1184366"/>
            </a:xfrm>
            <a:prstGeom prst="flowChartPreparation">
              <a:avLst/>
            </a:prstGeom>
            <a:solidFill>
              <a:srgbClr val="000B22"/>
            </a:solidFill>
            <a:ln w="190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Star">
              <a:extLst>
                <a:ext uri="{FF2B5EF4-FFF2-40B4-BE49-F238E27FC236}">
                  <a16:creationId xmlns:a16="http://schemas.microsoft.com/office/drawing/2014/main" id="{56C3A333-D35A-4405-81D8-8791FD83E8BE}"/>
                </a:ext>
              </a:extLst>
            </p:cNvPr>
            <p:cNvSpPr/>
            <p:nvPr/>
          </p:nvSpPr>
          <p:spPr>
            <a:xfrm>
              <a:off x="7045718" y="3229865"/>
              <a:ext cx="630958" cy="630958"/>
            </a:xfrm>
            <a:prstGeom prst="star4">
              <a:avLst>
                <a:gd name="adj" fmla="val 15519"/>
              </a:avLst>
            </a:prstGeom>
            <a:solidFill>
              <a:srgbClr val="9BD9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sl-pollanswer(1)">
              <a:extLst>
                <a:ext uri="{FF2B5EF4-FFF2-40B4-BE49-F238E27FC236}">
                  <a16:creationId xmlns:a16="http://schemas.microsoft.com/office/drawing/2014/main" id="{911E1872-9B8F-4A5D-8895-977F0043ADC5}"/>
                </a:ext>
              </a:extLst>
            </p:cNvPr>
            <p:cNvSpPr txBox="1">
              <a:spLocks/>
            </p:cNvSpPr>
            <p:nvPr/>
          </p:nvSpPr>
          <p:spPr>
            <a:xfrm>
              <a:off x="7741627" y="3259966"/>
              <a:ext cx="3525942" cy="893169"/>
            </a:xfrm>
            <a:prstGeom prst="rect">
              <a:avLst/>
            </a:prstGeom>
          </p:spPr>
          <p:txBody>
            <a:bodyPr vert="horz" lIns="68580" tIns="34290" rIns="68580" bIns="34290" rtlCol="0" anchor="ctr">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defTabSz="685800">
                <a:defRPr/>
              </a:pPr>
              <a:r>
                <a:rPr kumimoji="0" lang="en-US" sz="2300" b="0" i="0" u="none" strike="noStrike" kern="1200" cap="none" spc="0" normalizeH="0" baseline="0" noProof="0" dirty="0">
                  <a:ln>
                    <a:noFill/>
                  </a:ln>
                  <a:solidFill>
                    <a:schemeClr val="bg1"/>
                  </a:solidFill>
                  <a:effectLst/>
                  <a:uLnTx/>
                  <a:uFillTx/>
                  <a:latin typeface="Calibri Light" panose="020F0302020204030204"/>
                </a:rPr>
                <a:t>B</a:t>
              </a:r>
              <a:r>
                <a:rPr kumimoji="0" lang="en-US" sz="2300" b="0" i="0" u="none" strike="noStrike" kern="1200" cap="none" spc="0" normalizeH="0" baseline="0" noProof="0" dirty="0" smtClean="0">
                  <a:ln>
                    <a:noFill/>
                  </a:ln>
                  <a:solidFill>
                    <a:schemeClr val="bg1"/>
                  </a:solidFill>
                  <a:effectLst/>
                  <a:uLnTx/>
                  <a:uFillTx/>
                  <a:latin typeface="Calibri Light" panose="020F0302020204030204"/>
                </a:rPr>
                <a:t>. </a:t>
              </a:r>
              <a:r>
                <a:rPr lang="en-US" sz="2300" dirty="0">
                  <a:solidFill>
                    <a:schemeClr val="bg1"/>
                  </a:solidFill>
                </a:rPr>
                <a:t>To identify highly impactful publications regardless of the year they were published.</a:t>
              </a:r>
              <a:r>
                <a:rPr kumimoji="0" lang="en-US" sz="2300" b="0" i="0" u="none" strike="noStrike" kern="1200" cap="none" spc="0" normalizeH="0" baseline="0" noProof="0" dirty="0" smtClean="0">
                  <a:ln>
                    <a:noFill/>
                  </a:ln>
                  <a:solidFill>
                    <a:prstClr val="white"/>
                  </a:solidFill>
                  <a:effectLst/>
                  <a:uLnTx/>
                  <a:uFillTx/>
                  <a:latin typeface="Calibri Light" panose="020F0302020204030204"/>
                </a:rPr>
                <a:t> </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de-DE" sz="2400" b="0" i="0" u="none" strike="noStrike" kern="1200" cap="none" spc="0" normalizeH="0" baseline="0" noProof="0" dirty="0">
                <a:ln>
                  <a:noFill/>
                </a:ln>
                <a:solidFill>
                  <a:prstClr val="white"/>
                </a:solidFill>
                <a:effectLst/>
                <a:uLnTx/>
                <a:uFillTx/>
                <a:latin typeface="Abadi Extra Light" panose="020B0204020104020204" pitchFamily="34" charset="0"/>
                <a:ea typeface="+mj-ea"/>
                <a:cs typeface="+mj-cs"/>
              </a:endParaRPr>
            </a:p>
          </p:txBody>
        </p:sp>
      </p:grpSp>
      <p:grpSp>
        <p:nvGrpSpPr>
          <p:cNvPr id="3" name="Answer A">
            <a:extLst>
              <a:ext uri="{FF2B5EF4-FFF2-40B4-BE49-F238E27FC236}">
                <a16:creationId xmlns:a16="http://schemas.microsoft.com/office/drawing/2014/main" id="{55347929-E912-4E24-AF68-8041BECCCB82}"/>
              </a:ext>
            </a:extLst>
          </p:cNvPr>
          <p:cNvGrpSpPr/>
          <p:nvPr/>
        </p:nvGrpSpPr>
        <p:grpSpPr>
          <a:xfrm>
            <a:off x="336482" y="2219053"/>
            <a:ext cx="4101737" cy="888275"/>
            <a:chOff x="461552" y="2958736"/>
            <a:chExt cx="5468983" cy="1184367"/>
          </a:xfrm>
        </p:grpSpPr>
        <p:sp>
          <p:nvSpPr>
            <p:cNvPr id="4" name="Box A">
              <a:extLst>
                <a:ext uri="{FF2B5EF4-FFF2-40B4-BE49-F238E27FC236}">
                  <a16:creationId xmlns:a16="http://schemas.microsoft.com/office/drawing/2014/main" id="{3CE5A95D-D718-4754-9D1C-A9DE26F7F2E4}"/>
                </a:ext>
              </a:extLst>
            </p:cNvPr>
            <p:cNvSpPr/>
            <p:nvPr/>
          </p:nvSpPr>
          <p:spPr>
            <a:xfrm>
              <a:off x="461552" y="2958736"/>
              <a:ext cx="5468983" cy="1184365"/>
            </a:xfrm>
            <a:prstGeom prst="flowChartPreparation">
              <a:avLst/>
            </a:prstGeom>
            <a:solidFill>
              <a:srgbClr val="000B22"/>
            </a:solidFill>
            <a:ln w="190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Sonne 38">
              <a:extLst>
                <a:ext uri="{FF2B5EF4-FFF2-40B4-BE49-F238E27FC236}">
                  <a16:creationId xmlns:a16="http://schemas.microsoft.com/office/drawing/2014/main" id="{A648ECBF-4DFB-44CF-BDAA-D257ADBF2D57}"/>
                </a:ext>
              </a:extLst>
            </p:cNvPr>
            <p:cNvSpPr/>
            <p:nvPr/>
          </p:nvSpPr>
          <p:spPr>
            <a:xfrm>
              <a:off x="1288737" y="3229865"/>
              <a:ext cx="630956" cy="630956"/>
            </a:xfrm>
            <a:prstGeom prst="sun">
              <a:avLst/>
            </a:prstGeom>
            <a:solidFill>
              <a:srgbClr val="F9B9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sl-pollanswer(0)">
              <a:extLst>
                <a:ext uri="{FF2B5EF4-FFF2-40B4-BE49-F238E27FC236}">
                  <a16:creationId xmlns:a16="http://schemas.microsoft.com/office/drawing/2014/main" id="{D5B626FF-0DB3-4CC3-9832-61917FF38770}"/>
                </a:ext>
              </a:extLst>
            </p:cNvPr>
            <p:cNvSpPr txBox="1">
              <a:spLocks/>
            </p:cNvSpPr>
            <p:nvPr/>
          </p:nvSpPr>
          <p:spPr>
            <a:xfrm>
              <a:off x="2154957" y="2958736"/>
              <a:ext cx="3245915" cy="1184367"/>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defTabSz="685800">
                <a:defRPr/>
              </a:pPr>
              <a:r>
                <a:rPr kumimoji="0" lang="en-US" sz="1600" b="0" i="0" u="none" strike="noStrike" kern="1200" cap="none" spc="0" normalizeH="0" baseline="0" noProof="0" dirty="0">
                  <a:ln>
                    <a:noFill/>
                  </a:ln>
                  <a:solidFill>
                    <a:schemeClr val="bg1"/>
                  </a:solidFill>
                  <a:effectLst/>
                  <a:uLnTx/>
                  <a:uFillTx/>
                  <a:latin typeface="Calibri Light" panose="020F0302020204030204"/>
                  <a:ea typeface="+mj-ea"/>
                  <a:cs typeface="+mj-cs"/>
                </a:rPr>
                <a:t>A. </a:t>
              </a:r>
              <a:r>
                <a:rPr lang="en-US" sz="1600" dirty="0">
                  <a:solidFill>
                    <a:schemeClr val="bg1"/>
                  </a:solidFill>
                </a:rPr>
                <a:t>To identify highly impactful papers in a field. </a:t>
              </a:r>
              <a:endParaRPr kumimoji="0" lang="de-DE" sz="1600" b="0" i="0" u="none" strike="noStrike" kern="1200" cap="none" spc="0" normalizeH="0" baseline="0" noProof="0" dirty="0">
                <a:ln>
                  <a:noFill/>
                </a:ln>
                <a:solidFill>
                  <a:schemeClr val="bg1"/>
                </a:solidFill>
                <a:effectLst/>
                <a:uLnTx/>
                <a:uFillTx/>
                <a:latin typeface="Abadi Extra Light" panose="020B0204020104020204" pitchFamily="34" charset="0"/>
              </a:endParaRPr>
            </a:p>
          </p:txBody>
        </p:sp>
      </p:grpSp>
      <p:sp>
        <p:nvSpPr>
          <p:cNvPr id="2" name="#sl-pollquestion()">
            <a:extLst>
              <a:ext uri="{FF2B5EF4-FFF2-40B4-BE49-F238E27FC236}">
                <a16:creationId xmlns:a16="http://schemas.microsoft.com/office/drawing/2014/main" id="{63E3B87A-BB46-456E-8356-9FE619FB4FB1}"/>
              </a:ext>
            </a:extLst>
          </p:cNvPr>
          <p:cNvSpPr>
            <a:spLocks noGrp="1"/>
          </p:cNvSpPr>
          <p:nvPr>
            <p:ph type="ctrTitle"/>
          </p:nvPr>
        </p:nvSpPr>
        <p:spPr>
          <a:xfrm>
            <a:off x="1267100" y="610582"/>
            <a:ext cx="6858000" cy="1131094"/>
          </a:xfrm>
        </p:spPr>
        <p:txBody>
          <a:bodyPr>
            <a:normAutofit fontScale="90000"/>
          </a:bodyPr>
          <a:lstStyle/>
          <a:p>
            <a:r>
              <a:rPr lang="en-US" sz="3200" dirty="0">
                <a:solidFill>
                  <a:schemeClr val="bg1"/>
                </a:solidFill>
              </a:rPr>
              <a:t>Which of the following are good uses for the </a:t>
            </a:r>
            <a:r>
              <a:rPr lang="en-US" sz="3200" dirty="0" smtClean="0">
                <a:solidFill>
                  <a:schemeClr val="bg1"/>
                </a:solidFill>
              </a:rPr>
              <a:t>Field Weighted Citation Impact metric?</a:t>
            </a:r>
            <a:endParaRPr lang="en-US" sz="3200" dirty="0">
              <a:solidFill>
                <a:schemeClr val="bg1"/>
              </a:solidFill>
            </a:endParaRPr>
          </a:p>
        </p:txBody>
      </p:sp>
      <p:sp>
        <p:nvSpPr>
          <p:cNvPr id="41" name="Title 1"/>
          <p:cNvSpPr txBox="1">
            <a:spLocks/>
          </p:cNvSpPr>
          <p:nvPr/>
        </p:nvSpPr>
        <p:spPr>
          <a:xfrm>
            <a:off x="-106874" y="159133"/>
            <a:ext cx="2480383" cy="484683"/>
          </a:xfrm>
          <a:prstGeom prst="rect">
            <a:avLst/>
          </a:prstGeom>
        </p:spPr>
        <p:txBody>
          <a:bodyPr vert="horz" lIns="91440" tIns="45720" rIns="91440" bIns="45720" rtlCol="0" anchor="b">
            <a:normAutofit fontScale="77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500" b="0" i="0" u="none" strike="noStrike" kern="1200" cap="none" spc="0" normalizeH="0" baseline="0" noProof="0" dirty="0">
                <a:ln>
                  <a:noFill/>
                </a:ln>
                <a:solidFill>
                  <a:srgbClr val="938FC3"/>
                </a:solidFill>
                <a:effectLst/>
                <a:uLnTx/>
                <a:uFillTx/>
                <a:latin typeface="Calibri Light" panose="020F0302020204030204"/>
                <a:ea typeface="+mj-ea"/>
                <a:cs typeface="+mj-cs"/>
              </a:rPr>
              <a:t>Pop Quiz!</a:t>
            </a:r>
          </a:p>
        </p:txBody>
      </p:sp>
    </p:spTree>
    <p:custDataLst>
      <p:tags r:id="rId1"/>
    </p:custDataLst>
    <p:extLst>
      <p:ext uri="{BB962C8B-B14F-4D97-AF65-F5344CB8AC3E}">
        <p14:creationId xmlns:p14="http://schemas.microsoft.com/office/powerpoint/2010/main" val="427874392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Journal Level Metrics</a:t>
            </a:r>
            <a:endParaRPr lang="en-US" dirty="0"/>
          </a:p>
        </p:txBody>
      </p:sp>
      <p:sp>
        <p:nvSpPr>
          <p:cNvPr id="4" name="Text Placeholder 3"/>
          <p:cNvSpPr>
            <a:spLocks noGrp="1"/>
          </p:cNvSpPr>
          <p:nvPr>
            <p:ph type="body" sz="quarter" idx="13"/>
          </p:nvPr>
        </p:nvSpPr>
        <p:spPr>
          <a:xfrm>
            <a:off x="365409" y="954323"/>
            <a:ext cx="8646560" cy="457200"/>
          </a:xfrm>
        </p:spPr>
        <p:txBody>
          <a:bodyPr/>
          <a:lstStyle/>
          <a:p>
            <a:r>
              <a:rPr lang="en-US" sz="1900" b="1" dirty="0" smtClean="0"/>
              <a:t>Journal level </a:t>
            </a:r>
            <a:r>
              <a:rPr lang="en-US" sz="1900" b="1" dirty="0"/>
              <a:t>metrics measure the impact, reach, or prestige of a journal or a group of journals.</a:t>
            </a:r>
          </a:p>
        </p:txBody>
      </p:sp>
      <p:sp>
        <p:nvSpPr>
          <p:cNvPr id="3" name="Slide Number Placeholder 2"/>
          <p:cNvSpPr>
            <a:spLocks noGrp="1"/>
          </p:cNvSpPr>
          <p:nvPr>
            <p:ph type="sldNum" sz="quarter" idx="16"/>
          </p:nvPr>
        </p:nvSpPr>
        <p:spPr/>
        <p:txBody>
          <a:bodyPr/>
          <a:lstStyle/>
          <a:p>
            <a:fld id="{0D558541-60C9-42A2-8392-FF12533A6B7A}" type="slidenum">
              <a:rPr lang="en-US" smtClean="0"/>
              <a:pPr/>
              <a:t>54</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736277883"/>
              </p:ext>
            </p:extLst>
          </p:nvPr>
        </p:nvGraphicFramePr>
        <p:xfrm>
          <a:off x="587495" y="1401877"/>
          <a:ext cx="8086243" cy="2999323"/>
        </p:xfrm>
        <a:graphic>
          <a:graphicData uri="http://schemas.openxmlformats.org/drawingml/2006/table">
            <a:tbl>
              <a:tblPr/>
              <a:tblGrid>
                <a:gridCol w="2169057">
                  <a:extLst>
                    <a:ext uri="{9D8B030D-6E8A-4147-A177-3AD203B41FA5}">
                      <a16:colId xmlns:a16="http://schemas.microsoft.com/office/drawing/2014/main" val="2252172225"/>
                    </a:ext>
                  </a:extLst>
                </a:gridCol>
                <a:gridCol w="2984622">
                  <a:extLst>
                    <a:ext uri="{9D8B030D-6E8A-4147-A177-3AD203B41FA5}">
                      <a16:colId xmlns:a16="http://schemas.microsoft.com/office/drawing/2014/main" val="1521845406"/>
                    </a:ext>
                  </a:extLst>
                </a:gridCol>
                <a:gridCol w="2932564">
                  <a:extLst>
                    <a:ext uri="{9D8B030D-6E8A-4147-A177-3AD203B41FA5}">
                      <a16:colId xmlns:a16="http://schemas.microsoft.com/office/drawing/2014/main" val="697367937"/>
                    </a:ext>
                  </a:extLst>
                </a:gridCol>
              </a:tblGrid>
              <a:tr h="311818">
                <a:tc>
                  <a:txBody>
                    <a:bodyPr/>
                    <a:lstStyle/>
                    <a:p>
                      <a:pPr algn="ctr" fontAlgn="b"/>
                      <a:r>
                        <a:rPr lang="en-US" sz="1600" b="0" i="0" u="none" strike="noStrike" dirty="0">
                          <a:solidFill>
                            <a:srgbClr val="000000"/>
                          </a:solidFill>
                          <a:effectLst/>
                          <a:latin typeface="Calibri" panose="020F0502020204030204" pitchFamily="34" charset="0"/>
                        </a:rPr>
                        <a:t>Author Level </a:t>
                      </a:r>
                      <a:r>
                        <a:rPr lang="en-US" sz="1600" b="0" i="0" u="none" strike="noStrike" dirty="0" smtClean="0">
                          <a:solidFill>
                            <a:srgbClr val="000000"/>
                          </a:solidFill>
                          <a:effectLst/>
                          <a:latin typeface="Calibri" panose="020F0502020204030204" pitchFamily="34" charset="0"/>
                        </a:rPr>
                        <a:t>Metrics</a:t>
                      </a:r>
                      <a:endParaRPr lang="en-US" sz="16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E1FF"/>
                    </a:solidFill>
                  </a:tcPr>
                </a:tc>
                <a:tc>
                  <a:txBody>
                    <a:bodyPr/>
                    <a:lstStyle/>
                    <a:p>
                      <a:pPr algn="ctr" fontAlgn="ctr"/>
                      <a:r>
                        <a:rPr lang="en-US" sz="1600" b="0" i="0" u="none" strike="noStrike" dirty="0">
                          <a:solidFill>
                            <a:srgbClr val="000000"/>
                          </a:solidFill>
                          <a:effectLst/>
                          <a:latin typeface="Calibri" panose="020F0502020204030204" pitchFamily="34" charset="0"/>
                        </a:rPr>
                        <a:t>Article or Book Level </a:t>
                      </a:r>
                      <a:r>
                        <a:rPr lang="en-US" sz="1600" b="0" i="0" u="none" strike="noStrike" dirty="0" smtClean="0">
                          <a:solidFill>
                            <a:srgbClr val="000000"/>
                          </a:solidFill>
                          <a:effectLst/>
                          <a:latin typeface="Calibri" panose="020F0502020204030204" pitchFamily="34" charset="0"/>
                        </a:rPr>
                        <a:t>Metrics</a:t>
                      </a:r>
                      <a:endParaRPr lang="en-US" sz="1600" b="0" i="0" u="none" strike="noStrike" dirty="0">
                        <a:solidFill>
                          <a:srgbClr val="000000"/>
                        </a:solidFill>
                        <a:effectLst/>
                        <a:latin typeface="Calibri" panose="020F050202020403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E1FF"/>
                    </a:solidFill>
                  </a:tcPr>
                </a:tc>
                <a:tc>
                  <a:txBody>
                    <a:bodyPr/>
                    <a:lstStyle/>
                    <a:p>
                      <a:pPr algn="ctr" fontAlgn="b"/>
                      <a:r>
                        <a:rPr lang="en-US" sz="1600" b="0" i="0" u="none" strike="noStrike" dirty="0">
                          <a:solidFill>
                            <a:srgbClr val="000000"/>
                          </a:solidFill>
                          <a:effectLst/>
                          <a:latin typeface="Calibri" panose="020F0502020204030204" pitchFamily="34" charset="0"/>
                        </a:rPr>
                        <a:t>Journal Level </a:t>
                      </a:r>
                      <a:r>
                        <a:rPr lang="en-US" sz="1600" b="0" i="0" u="none" strike="noStrike" dirty="0" smtClean="0">
                          <a:solidFill>
                            <a:srgbClr val="000000"/>
                          </a:solidFill>
                          <a:effectLst/>
                          <a:latin typeface="Calibri" panose="020F0502020204030204" pitchFamily="34" charset="0"/>
                        </a:rPr>
                        <a:t>Metrics</a:t>
                      </a:r>
                      <a:endParaRPr lang="en-US" sz="1600" b="0" i="0" u="none" strike="noStrike" dirty="0">
                        <a:solidFill>
                          <a:srgbClr val="000000"/>
                        </a:solidFill>
                        <a:effectLst/>
                        <a:latin typeface="Calibri" panose="020F0502020204030204" pitchFamily="34" charset="0"/>
                      </a:endParaRP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E1FF"/>
                    </a:solidFill>
                  </a:tcPr>
                </a:tc>
                <a:extLst>
                  <a:ext uri="{0D108BD9-81ED-4DB2-BD59-A6C34878D82A}">
                    <a16:rowId xmlns:a16="http://schemas.microsoft.com/office/drawing/2014/main" val="4026027239"/>
                  </a:ext>
                </a:extLst>
              </a:tr>
              <a:tr h="311818">
                <a:tc>
                  <a:txBody>
                    <a:bodyPr/>
                    <a:lstStyle/>
                    <a:p>
                      <a:pPr algn="ctr" fontAlgn="ctr"/>
                      <a:r>
                        <a:rPr lang="en-US" sz="1600" b="0" i="0" u="none" strike="noStrike" dirty="0">
                          <a:solidFill>
                            <a:srgbClr val="000000"/>
                          </a:solidFill>
                          <a:effectLst/>
                          <a:latin typeface="Calibri" panose="020F0502020204030204" pitchFamily="34" charset="0"/>
                        </a:rPr>
                        <a:t>g-index</a:t>
                      </a: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smtClean="0">
                          <a:solidFill>
                            <a:srgbClr val="000000"/>
                          </a:solidFill>
                          <a:effectLst/>
                          <a:latin typeface="Calibri" panose="020F0502020204030204" pitchFamily="34" charset="0"/>
                        </a:rPr>
                        <a:t>Altmetrics Attention </a:t>
                      </a:r>
                      <a:r>
                        <a:rPr lang="en-US" sz="1600" b="0" i="0" u="none" strike="noStrike" dirty="0">
                          <a:solidFill>
                            <a:srgbClr val="000000"/>
                          </a:solidFill>
                          <a:effectLst/>
                          <a:latin typeface="Calibri" panose="020F0502020204030204" pitchFamily="34" charset="0"/>
                        </a:rPr>
                        <a:t>Score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CiteScore</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2374107"/>
                  </a:ext>
                </a:extLst>
              </a:tr>
              <a:tr h="294613">
                <a:tc>
                  <a:txBody>
                    <a:bodyPr/>
                    <a:lstStyle/>
                    <a:p>
                      <a:pPr algn="ctr" fontAlgn="ctr"/>
                      <a:r>
                        <a:rPr lang="en-US" sz="1600" b="0" i="0" u="none" strike="noStrike" dirty="0">
                          <a:solidFill>
                            <a:srgbClr val="000000"/>
                          </a:solidFill>
                          <a:effectLst/>
                          <a:latin typeface="Calibri" panose="020F0502020204030204" pitchFamily="34" charset="0"/>
                        </a:rPr>
                        <a:t>h-index</a:t>
                      </a: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panose="020F0502020204030204" pitchFamily="34" charset="0"/>
                        </a:rPr>
                        <a:t>Category Normalized Citation Impact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Eigenfactor</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7428850"/>
                  </a:ext>
                </a:extLst>
              </a:tr>
              <a:tr h="311818">
                <a:tc>
                  <a:txBody>
                    <a:bodyPr/>
                    <a:lstStyle/>
                    <a:p>
                      <a:pPr algn="ctr" fontAlgn="ctr"/>
                      <a:r>
                        <a:rPr lang="en-US" sz="1600" b="0" i="0" u="none" strike="noStrike" dirty="0">
                          <a:solidFill>
                            <a:srgbClr val="000000"/>
                          </a:solidFill>
                          <a:effectLst/>
                          <a:latin typeface="Calibri" panose="020F0502020204030204" pitchFamily="34" charset="0"/>
                        </a:rPr>
                        <a:t>i10-index</a:t>
                      </a: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Citation Count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Immediacy Index</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0453582"/>
                  </a:ext>
                </a:extLst>
              </a:tr>
              <a:tr h="311818">
                <a:tc>
                  <a:txBody>
                    <a:bodyPr/>
                    <a:lstStyle/>
                    <a:p>
                      <a:pPr algn="ctr" fontAlgn="ctr"/>
                      <a:r>
                        <a:rPr lang="en-US" sz="1600" b="0" i="0" u="none" strike="noStrike" dirty="0">
                          <a:solidFill>
                            <a:srgbClr val="000000"/>
                          </a:solidFill>
                          <a:effectLst/>
                          <a:latin typeface="Calibri" panose="020F0502020204030204" pitchFamily="34" charset="0"/>
                        </a:rPr>
                        <a:t>m-quotient</a:t>
                      </a: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Field Citation Ratio (FCR)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Journal Impact Factor (JIF)</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1329734"/>
                  </a:ext>
                </a:extLst>
              </a:tr>
              <a:tr h="623634">
                <a:tc>
                  <a:txBody>
                    <a:bodyPr/>
                    <a:lstStyle/>
                    <a:p>
                      <a:pPr algn="ctr" fontAlgn="ctr"/>
                      <a:endParaRPr lang="en-US" sz="16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Field Weighted Citation Impact (FWCI)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SCImago Journal Rank (SJR)</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7849516"/>
                  </a:ext>
                </a:extLst>
              </a:tr>
              <a:tr h="634387">
                <a:tc>
                  <a:txBody>
                    <a:bodyPr/>
                    <a:lstStyle/>
                    <a:p>
                      <a:pPr algn="ctr" fontAlgn="ctr"/>
                      <a:r>
                        <a:rPr lang="en-US" sz="1600" b="0" i="0" u="none" strike="noStrike" dirty="0">
                          <a:solidFill>
                            <a:srgbClr val="000000"/>
                          </a:solidFill>
                          <a:effectLst/>
                          <a:latin typeface="Calibri" panose="020F0502020204030204" pitchFamily="34" charset="0"/>
                        </a:rPr>
                        <a:t> </a:t>
                      </a: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Relative Citation Ratio (RCR)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Source Normalized Impact per Paper (SNIP)</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260948"/>
                  </a:ext>
                </a:extLst>
              </a:tr>
            </a:tbl>
          </a:graphicData>
        </a:graphic>
      </p:graphicFrame>
      <p:sp>
        <p:nvSpPr>
          <p:cNvPr id="7" name="Rectangle 6"/>
          <p:cNvSpPr/>
          <p:nvPr/>
        </p:nvSpPr>
        <p:spPr>
          <a:xfrm>
            <a:off x="5755341" y="1377979"/>
            <a:ext cx="2918397" cy="3023222"/>
          </a:xfrm>
          <a:prstGeom prst="rect">
            <a:avLst/>
          </a:prstGeom>
          <a:noFill/>
          <a:ln w="762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0038335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Journal Impact Factor (JIF)</a:t>
            </a:r>
            <a:endParaRPr lang="en-US" dirty="0"/>
          </a:p>
        </p:txBody>
      </p:sp>
      <p:sp>
        <p:nvSpPr>
          <p:cNvPr id="23" name="Slide Number Placeholder 22"/>
          <p:cNvSpPr>
            <a:spLocks noGrp="1"/>
          </p:cNvSpPr>
          <p:nvPr>
            <p:ph type="sldNum" sz="quarter" idx="16"/>
          </p:nvPr>
        </p:nvSpPr>
        <p:spPr/>
        <p:txBody>
          <a:bodyPr/>
          <a:lstStyle/>
          <a:p>
            <a:fld id="{0D558541-60C9-42A2-8392-FF12533A6B7A}" type="slidenum">
              <a:rPr lang="en-US" smtClean="0"/>
              <a:pPr/>
              <a:t>55</a:t>
            </a:fld>
            <a:endParaRPr lang="en-US" dirty="0"/>
          </a:p>
        </p:txBody>
      </p:sp>
      <p:sp>
        <p:nvSpPr>
          <p:cNvPr id="10" name="Rectangle 9"/>
          <p:cNvSpPr/>
          <p:nvPr/>
        </p:nvSpPr>
        <p:spPr>
          <a:xfrm>
            <a:off x="546847" y="909074"/>
            <a:ext cx="8154467" cy="827927"/>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546847" y="2875971"/>
            <a:ext cx="8154467" cy="744127"/>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extBox 15"/>
          <p:cNvSpPr txBox="1"/>
          <p:nvPr/>
        </p:nvSpPr>
        <p:spPr>
          <a:xfrm>
            <a:off x="1792514" y="1047373"/>
            <a:ext cx="6513285" cy="523220"/>
          </a:xfrm>
          <a:prstGeom prst="rect">
            <a:avLst/>
          </a:prstGeom>
          <a:noFill/>
        </p:spPr>
        <p:txBody>
          <a:bodyPr wrap="square" rtlCol="0">
            <a:spAutoFit/>
          </a:bodyPr>
          <a:lstStyle/>
          <a:p>
            <a:r>
              <a:rPr lang="en-US" sz="1400" b="1" dirty="0" smtClean="0"/>
              <a:t>The JIF is </a:t>
            </a:r>
            <a:r>
              <a:rPr lang="en-US" sz="1400" b="1" dirty="0"/>
              <a:t>useful in comparing the relative influence of journals within a discipline, as measured by </a:t>
            </a:r>
            <a:r>
              <a:rPr lang="en-US" sz="1400" b="1" dirty="0" smtClean="0"/>
              <a:t>citations.</a:t>
            </a:r>
            <a:endParaRPr lang="en-US" sz="1400" b="1" dirty="0"/>
          </a:p>
        </p:txBody>
      </p:sp>
      <p:sp>
        <p:nvSpPr>
          <p:cNvPr id="17" name="TextBox 16"/>
          <p:cNvSpPr txBox="1"/>
          <p:nvPr/>
        </p:nvSpPr>
        <p:spPr>
          <a:xfrm>
            <a:off x="1792514" y="1727157"/>
            <a:ext cx="4814473" cy="1169551"/>
          </a:xfrm>
          <a:prstGeom prst="rect">
            <a:avLst/>
          </a:prstGeom>
          <a:noFill/>
        </p:spPr>
        <p:txBody>
          <a:bodyPr wrap="square" rtlCol="0">
            <a:spAutoFit/>
          </a:bodyPr>
          <a:lstStyle/>
          <a:p>
            <a:r>
              <a:rPr lang="en-US" sz="1400" b="1" dirty="0" smtClean="0"/>
              <a:t>The </a:t>
            </a:r>
            <a:r>
              <a:rPr lang="en-US" sz="1400" b="1" dirty="0"/>
              <a:t>JIF is </a:t>
            </a:r>
            <a:r>
              <a:rPr lang="en-US" sz="1400" b="1" dirty="0" smtClean="0"/>
              <a:t>calculated by taking </a:t>
            </a:r>
            <a:r>
              <a:rPr lang="en-US" sz="1400" b="1" dirty="0"/>
              <a:t>all citations to the journal in the current JCR year to items published in the previous two years, divided by the total number of scholarly items (these comprise articles, reviews, and proceedings papers) published in the journal in the previous two years.</a:t>
            </a:r>
          </a:p>
        </p:txBody>
      </p:sp>
      <p:sp>
        <p:nvSpPr>
          <p:cNvPr id="18" name="TextBox 17"/>
          <p:cNvSpPr txBox="1"/>
          <p:nvPr/>
        </p:nvSpPr>
        <p:spPr>
          <a:xfrm>
            <a:off x="1792514" y="3108412"/>
            <a:ext cx="6647543" cy="307777"/>
          </a:xfrm>
          <a:prstGeom prst="rect">
            <a:avLst/>
          </a:prstGeom>
          <a:noFill/>
        </p:spPr>
        <p:txBody>
          <a:bodyPr wrap="square" rtlCol="0">
            <a:spAutoFit/>
          </a:bodyPr>
          <a:lstStyle/>
          <a:p>
            <a:r>
              <a:rPr lang="en-US" sz="1400" b="1" dirty="0" smtClean="0"/>
              <a:t>The </a:t>
            </a:r>
            <a:r>
              <a:rPr lang="en-US" sz="1400" b="1" dirty="0"/>
              <a:t>JIF is located in </a:t>
            </a:r>
            <a:r>
              <a:rPr lang="en-US" sz="1400" b="1" dirty="0" smtClean="0"/>
              <a:t>the Journal Citation Reports (WOS).</a:t>
            </a:r>
            <a:endParaRPr lang="en-US" sz="1400" b="1" dirty="0"/>
          </a:p>
        </p:txBody>
      </p:sp>
      <p:sp>
        <p:nvSpPr>
          <p:cNvPr id="19" name="TextBox 18"/>
          <p:cNvSpPr txBox="1"/>
          <p:nvPr/>
        </p:nvSpPr>
        <p:spPr>
          <a:xfrm>
            <a:off x="1786054" y="3607961"/>
            <a:ext cx="6727372" cy="1384995"/>
          </a:xfrm>
          <a:prstGeom prst="rect">
            <a:avLst/>
          </a:prstGeom>
          <a:noFill/>
        </p:spPr>
        <p:txBody>
          <a:bodyPr wrap="square" rtlCol="0">
            <a:spAutoFit/>
          </a:bodyPr>
          <a:lstStyle/>
          <a:p>
            <a:pPr marL="285750" indent="-285750">
              <a:buFont typeface="Wingdings" panose="05000000000000000000" pitchFamily="2" charset="2"/>
              <a:buChar char="§"/>
            </a:pPr>
            <a:r>
              <a:rPr lang="en-US" sz="1400" b="1" dirty="0" smtClean="0"/>
              <a:t>Not field normalized.</a:t>
            </a:r>
          </a:p>
          <a:p>
            <a:pPr marL="285750" indent="-285750">
              <a:buFont typeface="Wingdings" panose="05000000000000000000" pitchFamily="2" charset="2"/>
              <a:buChar char="§"/>
            </a:pPr>
            <a:r>
              <a:rPr lang="en-US" sz="1400" b="1" dirty="0" smtClean="0"/>
              <a:t>Only </a:t>
            </a:r>
            <a:r>
              <a:rPr lang="en-US" sz="1400" b="1" dirty="0"/>
              <a:t>available for journals indexed </a:t>
            </a:r>
            <a:r>
              <a:rPr lang="en-US" sz="1400" b="1" dirty="0" smtClean="0"/>
              <a:t>in the </a:t>
            </a:r>
            <a:r>
              <a:rPr lang="en-US" sz="1400" b="1" dirty="0"/>
              <a:t>Science Citation </a:t>
            </a:r>
            <a:r>
              <a:rPr lang="en-US" sz="1400" b="1" dirty="0" smtClean="0"/>
              <a:t>Index </a:t>
            </a:r>
            <a:r>
              <a:rPr lang="en-US" sz="1400" b="1" dirty="0"/>
              <a:t>and Social Sciences Citation Index </a:t>
            </a:r>
            <a:r>
              <a:rPr lang="en-US" sz="1400" b="1" dirty="0" smtClean="0"/>
              <a:t>in the Web </a:t>
            </a:r>
            <a:r>
              <a:rPr lang="en-US" sz="1400" b="1" dirty="0"/>
              <a:t>of </a:t>
            </a:r>
            <a:r>
              <a:rPr lang="en-US" sz="1400" b="1" dirty="0" smtClean="0"/>
              <a:t>Science Core Collection.</a:t>
            </a:r>
          </a:p>
          <a:p>
            <a:pPr marL="285750" indent="-285750">
              <a:buFont typeface="Wingdings" panose="05000000000000000000" pitchFamily="2" charset="2"/>
              <a:buChar char="§"/>
            </a:pPr>
            <a:r>
              <a:rPr lang="en-US" sz="1400" b="1" dirty="0" smtClean="0"/>
              <a:t>Numerator can be inflated by items not counted in the denominator.</a:t>
            </a:r>
          </a:p>
          <a:p>
            <a:pPr marL="285750" indent="-285750">
              <a:buFont typeface="Wingdings" panose="05000000000000000000" pitchFamily="2" charset="2"/>
              <a:buChar char="§"/>
            </a:pPr>
            <a:r>
              <a:rPr lang="en-US" sz="1400" b="1" dirty="0"/>
              <a:t>Can be affected by self-citations </a:t>
            </a:r>
            <a:r>
              <a:rPr lang="en-US" sz="1400" b="1" dirty="0" smtClean="0"/>
              <a:t>or highly cited articles within </a:t>
            </a:r>
            <a:r>
              <a:rPr lang="en-US" sz="1400" b="1" dirty="0"/>
              <a:t>the journal</a:t>
            </a:r>
            <a:r>
              <a:rPr lang="en-US" sz="1400" b="1" dirty="0" smtClean="0"/>
              <a:t>.</a:t>
            </a:r>
          </a:p>
          <a:p>
            <a:pPr marL="285750" indent="-285750">
              <a:buFont typeface="Wingdings" panose="05000000000000000000" pitchFamily="2" charset="2"/>
              <a:buChar char="§"/>
            </a:pPr>
            <a:endParaRPr lang="en-US" sz="1400" b="1" dirty="0" smtClean="0"/>
          </a:p>
        </p:txBody>
      </p:sp>
      <p:sp>
        <p:nvSpPr>
          <p:cNvPr id="6" name="TextBox 5"/>
          <p:cNvSpPr txBox="1"/>
          <p:nvPr/>
        </p:nvSpPr>
        <p:spPr>
          <a:xfrm>
            <a:off x="6462438" y="2115347"/>
            <a:ext cx="688257" cy="523220"/>
          </a:xfrm>
          <a:prstGeom prst="rect">
            <a:avLst/>
          </a:prstGeom>
          <a:noFill/>
        </p:spPr>
        <p:txBody>
          <a:bodyPr wrap="square" rtlCol="0">
            <a:spAutoFit/>
          </a:bodyPr>
          <a:lstStyle/>
          <a:p>
            <a:pPr algn="ctr"/>
            <a:r>
              <a:rPr lang="en-US" sz="1400" dirty="0" smtClean="0"/>
              <a:t>2019</a:t>
            </a:r>
          </a:p>
          <a:p>
            <a:pPr algn="ctr"/>
            <a:r>
              <a:rPr lang="en-US" sz="1400" dirty="0" smtClean="0"/>
              <a:t>JIF</a:t>
            </a:r>
            <a:endParaRPr lang="en-US" sz="1400" dirty="0"/>
          </a:p>
        </p:txBody>
      </p:sp>
      <p:sp>
        <p:nvSpPr>
          <p:cNvPr id="7" name="TextBox 6"/>
          <p:cNvSpPr txBox="1"/>
          <p:nvPr/>
        </p:nvSpPr>
        <p:spPr>
          <a:xfrm>
            <a:off x="7077970" y="1855589"/>
            <a:ext cx="1779141" cy="461665"/>
          </a:xfrm>
          <a:prstGeom prst="rect">
            <a:avLst/>
          </a:prstGeom>
          <a:noFill/>
        </p:spPr>
        <p:txBody>
          <a:bodyPr wrap="square" rtlCol="0">
            <a:spAutoFit/>
          </a:bodyPr>
          <a:lstStyle/>
          <a:p>
            <a:pPr algn="ctr"/>
            <a:r>
              <a:rPr lang="en-US" sz="1200" dirty="0" smtClean="0"/>
              <a:t>Citations in 2019 to items published in 2017 + 2018</a:t>
            </a:r>
            <a:endParaRPr lang="en-US" sz="1200" dirty="0"/>
          </a:p>
        </p:txBody>
      </p:sp>
      <p:sp>
        <p:nvSpPr>
          <p:cNvPr id="20" name="TextBox 19"/>
          <p:cNvSpPr txBox="1"/>
          <p:nvPr/>
        </p:nvSpPr>
        <p:spPr>
          <a:xfrm>
            <a:off x="7005756" y="2434389"/>
            <a:ext cx="1919894" cy="461665"/>
          </a:xfrm>
          <a:prstGeom prst="rect">
            <a:avLst/>
          </a:prstGeom>
          <a:noFill/>
        </p:spPr>
        <p:txBody>
          <a:bodyPr wrap="square" rtlCol="0">
            <a:spAutoFit/>
          </a:bodyPr>
          <a:lstStyle/>
          <a:p>
            <a:pPr algn="ctr"/>
            <a:r>
              <a:rPr lang="en-US" sz="1200" dirty="0" smtClean="0"/>
              <a:t>Number of citable items</a:t>
            </a:r>
          </a:p>
          <a:p>
            <a:pPr algn="ctr"/>
            <a:r>
              <a:rPr lang="en-US" sz="1200" dirty="0" smtClean="0"/>
              <a:t> in 2017 + 2018</a:t>
            </a:r>
            <a:endParaRPr lang="en-US" sz="1200" dirty="0"/>
          </a:p>
        </p:txBody>
      </p:sp>
      <p:cxnSp>
        <p:nvCxnSpPr>
          <p:cNvPr id="21" name="Straight Connector 20"/>
          <p:cNvCxnSpPr>
            <a:stCxn id="22" idx="3"/>
          </p:cNvCxnSpPr>
          <p:nvPr/>
        </p:nvCxnSpPr>
        <p:spPr>
          <a:xfrm flipV="1">
            <a:off x="7218465" y="2354055"/>
            <a:ext cx="1482849" cy="9194"/>
          </a:xfrm>
          <a:prstGeom prst="line">
            <a:avLst/>
          </a:prstGeom>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918581" y="2178583"/>
            <a:ext cx="299884" cy="369332"/>
          </a:xfrm>
          <a:prstGeom prst="rect">
            <a:avLst/>
          </a:prstGeom>
          <a:noFill/>
        </p:spPr>
        <p:txBody>
          <a:bodyPr wrap="square" rtlCol="0">
            <a:spAutoFit/>
          </a:bodyPr>
          <a:lstStyle/>
          <a:p>
            <a:r>
              <a:rPr lang="en-US" dirty="0" smtClean="0"/>
              <a:t>=</a:t>
            </a:r>
            <a:endParaRPr lang="en-US" dirty="0"/>
          </a:p>
        </p:txBody>
      </p:sp>
      <p:pic>
        <p:nvPicPr>
          <p:cNvPr id="24" name="Picture 23"/>
          <p:cNvPicPr>
            <a:picLocks noChangeAspect="1"/>
          </p:cNvPicPr>
          <p:nvPr/>
        </p:nvPicPr>
        <p:blipFill rotWithShape="1">
          <a:blip r:embed="rId3">
            <a:duotone>
              <a:prstClr val="black"/>
              <a:schemeClr val="bg1">
                <a:tint val="45000"/>
                <a:satMod val="400000"/>
              </a:schemeClr>
            </a:duotone>
            <a:extLst>
              <a:ext uri="{28A0092B-C50C-407E-A947-70E740481C1C}">
                <a14:useLocalDpi xmlns:a14="http://schemas.microsoft.com/office/drawing/2010/main" val="0"/>
              </a:ext>
            </a:extLst>
          </a:blip>
          <a:srcRect r="2539" b="22433"/>
          <a:stretch/>
        </p:blipFill>
        <p:spPr>
          <a:xfrm>
            <a:off x="676437" y="886851"/>
            <a:ext cx="824266" cy="656016"/>
          </a:xfrm>
          <a:prstGeom prst="rect">
            <a:avLst/>
          </a:prstGeom>
        </p:spPr>
      </p:pic>
      <p:sp>
        <p:nvSpPr>
          <p:cNvPr id="25" name="TextBox 24"/>
          <p:cNvSpPr txBox="1"/>
          <p:nvPr/>
        </p:nvSpPr>
        <p:spPr>
          <a:xfrm>
            <a:off x="401081" y="1465506"/>
            <a:ext cx="1394949" cy="307777"/>
          </a:xfrm>
          <a:prstGeom prst="rect">
            <a:avLst/>
          </a:prstGeom>
          <a:noFill/>
        </p:spPr>
        <p:txBody>
          <a:bodyPr wrap="square" rtlCol="0">
            <a:spAutoFit/>
          </a:bodyPr>
          <a:lstStyle/>
          <a:p>
            <a:pPr algn="ctr"/>
            <a:r>
              <a:rPr lang="en-US" sz="1400" b="1" dirty="0" smtClean="0"/>
              <a:t>Use Case</a:t>
            </a:r>
            <a:endParaRPr lang="en-US" sz="1400" b="1" dirty="0"/>
          </a:p>
        </p:txBody>
      </p:sp>
      <p:pic>
        <p:nvPicPr>
          <p:cNvPr id="26" name="Picture 25"/>
          <p:cNvPicPr>
            <a:picLocks noChangeAspect="1"/>
          </p:cNvPicPr>
          <p:nvPr/>
        </p:nvPicPr>
        <p:blipFill rotWithShape="1">
          <a:blip r:embed="rId4">
            <a:extLst>
              <a:ext uri="{28A0092B-C50C-407E-A947-70E740481C1C}">
                <a14:useLocalDpi xmlns:a14="http://schemas.microsoft.com/office/drawing/2010/main" val="0"/>
              </a:ext>
            </a:extLst>
          </a:blip>
          <a:srcRect b="17467"/>
          <a:stretch/>
        </p:blipFill>
        <p:spPr>
          <a:xfrm>
            <a:off x="716193" y="1920648"/>
            <a:ext cx="764727" cy="631148"/>
          </a:xfrm>
          <a:prstGeom prst="rect">
            <a:avLst/>
          </a:prstGeom>
        </p:spPr>
      </p:pic>
      <p:sp>
        <p:nvSpPr>
          <p:cNvPr id="27" name="TextBox 26"/>
          <p:cNvSpPr txBox="1"/>
          <p:nvPr/>
        </p:nvSpPr>
        <p:spPr>
          <a:xfrm>
            <a:off x="367801" y="2497327"/>
            <a:ext cx="1394949" cy="307777"/>
          </a:xfrm>
          <a:prstGeom prst="rect">
            <a:avLst/>
          </a:prstGeom>
          <a:noFill/>
        </p:spPr>
        <p:txBody>
          <a:bodyPr wrap="square" rtlCol="0">
            <a:spAutoFit/>
          </a:bodyPr>
          <a:lstStyle/>
          <a:p>
            <a:pPr algn="ctr"/>
            <a:r>
              <a:rPr lang="en-US" sz="1400" b="1" dirty="0" smtClean="0"/>
              <a:t>Definition</a:t>
            </a:r>
            <a:endParaRPr lang="en-US" sz="1400" b="1" dirty="0"/>
          </a:p>
        </p:txBody>
      </p:sp>
      <p:pic>
        <p:nvPicPr>
          <p:cNvPr id="28" name="Picture 27"/>
          <p:cNvPicPr>
            <a:picLocks noChangeAspect="1"/>
          </p:cNvPicPr>
          <p:nvPr/>
        </p:nvPicPr>
        <p:blipFill rotWithShape="1">
          <a:blip r:embed="rId5">
            <a:extLst>
              <a:ext uri="{28A0092B-C50C-407E-A947-70E740481C1C}">
                <a14:useLocalDpi xmlns:a14="http://schemas.microsoft.com/office/drawing/2010/main" val="0"/>
              </a:ext>
            </a:extLst>
          </a:blip>
          <a:srcRect b="16907"/>
          <a:stretch/>
        </p:blipFill>
        <p:spPr>
          <a:xfrm>
            <a:off x="739779" y="2878328"/>
            <a:ext cx="691902" cy="574924"/>
          </a:xfrm>
          <a:prstGeom prst="rect">
            <a:avLst/>
          </a:prstGeom>
        </p:spPr>
      </p:pic>
      <p:sp>
        <p:nvSpPr>
          <p:cNvPr id="29" name="TextBox 28"/>
          <p:cNvSpPr txBox="1"/>
          <p:nvPr/>
        </p:nvSpPr>
        <p:spPr>
          <a:xfrm>
            <a:off x="364981" y="3376033"/>
            <a:ext cx="1394949" cy="307777"/>
          </a:xfrm>
          <a:prstGeom prst="rect">
            <a:avLst/>
          </a:prstGeom>
          <a:noFill/>
        </p:spPr>
        <p:txBody>
          <a:bodyPr wrap="square" rtlCol="0">
            <a:spAutoFit/>
          </a:bodyPr>
          <a:lstStyle/>
          <a:p>
            <a:pPr algn="ctr"/>
            <a:r>
              <a:rPr lang="en-US" sz="1400" b="1" dirty="0" smtClean="0"/>
              <a:t>Location</a:t>
            </a:r>
            <a:endParaRPr lang="en-US" sz="1400" b="1" dirty="0"/>
          </a:p>
        </p:txBody>
      </p:sp>
      <p:pic>
        <p:nvPicPr>
          <p:cNvPr id="30" name="Picture 29"/>
          <p:cNvPicPr>
            <a:picLocks noChangeAspect="1"/>
          </p:cNvPicPr>
          <p:nvPr/>
        </p:nvPicPr>
        <p:blipFill rotWithShape="1">
          <a:blip r:embed="rId6">
            <a:extLst>
              <a:ext uri="{28A0092B-C50C-407E-A947-70E740481C1C}">
                <a14:useLocalDpi xmlns:a14="http://schemas.microsoft.com/office/drawing/2010/main" val="0"/>
              </a:ext>
            </a:extLst>
          </a:blip>
          <a:srcRect t="-1" b="12981"/>
          <a:stretch/>
        </p:blipFill>
        <p:spPr>
          <a:xfrm>
            <a:off x="716193" y="3830162"/>
            <a:ext cx="700528" cy="609600"/>
          </a:xfrm>
          <a:prstGeom prst="rect">
            <a:avLst/>
          </a:prstGeom>
        </p:spPr>
      </p:pic>
      <p:sp>
        <p:nvSpPr>
          <p:cNvPr id="31" name="TextBox 30"/>
          <p:cNvSpPr txBox="1"/>
          <p:nvPr/>
        </p:nvSpPr>
        <p:spPr>
          <a:xfrm>
            <a:off x="358146" y="4324803"/>
            <a:ext cx="1394949" cy="307777"/>
          </a:xfrm>
          <a:prstGeom prst="rect">
            <a:avLst/>
          </a:prstGeom>
          <a:noFill/>
        </p:spPr>
        <p:txBody>
          <a:bodyPr wrap="square" rtlCol="0">
            <a:spAutoFit/>
          </a:bodyPr>
          <a:lstStyle/>
          <a:p>
            <a:pPr algn="ctr"/>
            <a:r>
              <a:rPr lang="en-US" sz="1400" b="1" dirty="0" smtClean="0"/>
              <a:t>Caveats</a:t>
            </a:r>
            <a:endParaRPr lang="en-US" sz="1400" b="1" dirty="0"/>
          </a:p>
        </p:txBody>
      </p:sp>
    </p:spTree>
    <p:extLst>
      <p:ext uri="{BB962C8B-B14F-4D97-AF65-F5344CB8AC3E}">
        <p14:creationId xmlns:p14="http://schemas.microsoft.com/office/powerpoint/2010/main" val="1671161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21223" y="322145"/>
            <a:ext cx="7180264" cy="507588"/>
          </a:xfrm>
          <a:prstGeom prst="rect">
            <a:avLst/>
          </a:prstGeom>
        </p:spPr>
        <p:txBody>
          <a:bodyPr/>
          <a:lst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a:lstStyle>
          <a:p>
            <a:r>
              <a:rPr lang="en-US" dirty="0" smtClean="0"/>
              <a:t>Where to find it: Journal </a:t>
            </a:r>
            <a:r>
              <a:rPr lang="en-US" dirty="0"/>
              <a:t>Impact Factor (JIF)</a:t>
            </a:r>
          </a:p>
        </p:txBody>
      </p:sp>
      <p:pic>
        <p:nvPicPr>
          <p:cNvPr id="2" name="Picture 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8087" y="829733"/>
            <a:ext cx="5213618" cy="3772094"/>
          </a:xfrm>
          <a:prstGeom prst="rect">
            <a:avLst/>
          </a:prstGeom>
          <a:ln w="38100">
            <a:solidFill>
              <a:schemeClr val="tx1">
                <a:lumMod val="50000"/>
              </a:schemeClr>
            </a:solidFill>
          </a:ln>
        </p:spPr>
      </p:pic>
      <p:sp>
        <p:nvSpPr>
          <p:cNvPr id="6" name="Right Arrow 5"/>
          <p:cNvSpPr/>
          <p:nvPr/>
        </p:nvSpPr>
        <p:spPr>
          <a:xfrm rot="5400000">
            <a:off x="5217499" y="1836703"/>
            <a:ext cx="1225485" cy="772998"/>
          </a:xfrm>
          <a:prstGeom prst="rightArrow">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Slide Number Placeholder 3"/>
          <p:cNvSpPr>
            <a:spLocks noGrp="1"/>
          </p:cNvSpPr>
          <p:nvPr>
            <p:ph type="sldNum" sz="quarter" idx="16"/>
          </p:nvPr>
        </p:nvSpPr>
        <p:spPr/>
        <p:txBody>
          <a:bodyPr/>
          <a:lstStyle/>
          <a:p>
            <a:fld id="{0D558541-60C9-42A2-8392-FF12533A6B7A}" type="slidenum">
              <a:rPr lang="en-US" smtClean="0"/>
              <a:pPr/>
              <a:t>56</a:t>
            </a:fld>
            <a:endParaRPr lang="en-US" dirty="0"/>
          </a:p>
        </p:txBody>
      </p:sp>
    </p:spTree>
    <p:extLst>
      <p:ext uri="{BB962C8B-B14F-4D97-AF65-F5344CB8AC3E}">
        <p14:creationId xmlns:p14="http://schemas.microsoft.com/office/powerpoint/2010/main" val="107360433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127411"/>
            <a:ext cx="7969942" cy="762000"/>
          </a:xfrm>
        </p:spPr>
        <p:txBody>
          <a:bodyPr/>
          <a:lstStyle/>
          <a:p>
            <a:r>
              <a:rPr lang="en-US" dirty="0" smtClean="0"/>
              <a:t>Final Thoughts: </a:t>
            </a:r>
            <a:r>
              <a:rPr lang="en-US" dirty="0"/>
              <a:t>Journal Impact Factor (JIF)</a:t>
            </a:r>
          </a:p>
        </p:txBody>
      </p:sp>
      <p:sp>
        <p:nvSpPr>
          <p:cNvPr id="5" name="Slide Number Placeholder 4"/>
          <p:cNvSpPr>
            <a:spLocks noGrp="1"/>
          </p:cNvSpPr>
          <p:nvPr>
            <p:ph type="sldNum" sz="quarter" idx="16"/>
          </p:nvPr>
        </p:nvSpPr>
        <p:spPr/>
        <p:txBody>
          <a:bodyPr/>
          <a:lstStyle/>
          <a:p>
            <a:fld id="{0D558541-60C9-42A2-8392-FF12533A6B7A}" type="slidenum">
              <a:rPr lang="en-US" smtClean="0"/>
              <a:pPr/>
              <a:t>57</a:t>
            </a:fld>
            <a:endParaRPr lang="en-US" dirty="0"/>
          </a:p>
        </p:txBody>
      </p:sp>
      <p:sp>
        <p:nvSpPr>
          <p:cNvPr id="17" name="TextBox 16"/>
          <p:cNvSpPr txBox="1"/>
          <p:nvPr/>
        </p:nvSpPr>
        <p:spPr>
          <a:xfrm>
            <a:off x="255388" y="1047719"/>
            <a:ext cx="8570768" cy="1569660"/>
          </a:xfrm>
          <a:prstGeom prst="rect">
            <a:avLst/>
          </a:prstGeom>
          <a:noFill/>
          <a:ln>
            <a:noFill/>
          </a:ln>
        </p:spPr>
        <p:txBody>
          <a:bodyPr wrap="square" rtlCol="0">
            <a:spAutoFit/>
          </a:bodyPr>
          <a:lstStyle/>
          <a:p>
            <a:pPr algn="ctr"/>
            <a:r>
              <a:rPr lang="en-US" sz="1600" b="1" i="1" dirty="0" smtClean="0"/>
              <a:t>Metric statement</a:t>
            </a:r>
            <a:r>
              <a:rPr lang="en-US" sz="1600" b="1" i="1" dirty="0"/>
              <a:t>: </a:t>
            </a:r>
            <a:r>
              <a:rPr lang="en-US" sz="1600" i="1" dirty="0"/>
              <a:t>The Lancet has a JIF of 60.39, which is the second highest journal impact factor of the 165 journals in the category of Medicine, General &amp; Internal (InCites JCR). Of the 688 documents authored by Dr. Fauci that are indexed in Web of Science, 10 of them were published in The Lancet.</a:t>
            </a:r>
          </a:p>
          <a:p>
            <a:pPr algn="ctr"/>
            <a:endParaRPr lang="en-US" sz="1600" i="1" dirty="0"/>
          </a:p>
          <a:p>
            <a:pPr algn="ctr"/>
            <a:r>
              <a:rPr lang="en-US" sz="1600" b="1" i="1" dirty="0" smtClean="0"/>
              <a:t>What that means: </a:t>
            </a:r>
            <a:r>
              <a:rPr lang="en-US" sz="1600" i="1" dirty="0"/>
              <a:t>This means that documents published in The Lancet in the most recent two years should receive on average 60.4 citations in the most recent year.</a:t>
            </a:r>
          </a:p>
        </p:txBody>
      </p:sp>
      <p:pic>
        <p:nvPicPr>
          <p:cNvPr id="18" name="Picture 17"/>
          <p:cNvPicPr>
            <a:picLocks noChangeAspect="1"/>
          </p:cNvPicPr>
          <p:nvPr/>
        </p:nvPicPr>
        <p:blipFill rotWithShape="1">
          <a:blip r:embed="rId3">
            <a:extLst>
              <a:ext uri="{28A0092B-C50C-407E-A947-70E740481C1C}">
                <a14:useLocalDpi xmlns:a14="http://schemas.microsoft.com/office/drawing/2010/main" val="0"/>
              </a:ext>
            </a:extLst>
          </a:blip>
          <a:srcRect b="20254"/>
          <a:stretch/>
        </p:blipFill>
        <p:spPr>
          <a:xfrm>
            <a:off x="500912" y="3022897"/>
            <a:ext cx="1584622" cy="1263673"/>
          </a:xfrm>
          <a:prstGeom prst="rect">
            <a:avLst/>
          </a:prstGeom>
        </p:spPr>
      </p:pic>
      <p:sp>
        <p:nvSpPr>
          <p:cNvPr id="3" name="TextBox 2"/>
          <p:cNvSpPr txBox="1"/>
          <p:nvPr/>
        </p:nvSpPr>
        <p:spPr>
          <a:xfrm>
            <a:off x="1803836" y="3161868"/>
            <a:ext cx="6880220" cy="954107"/>
          </a:xfrm>
          <a:prstGeom prst="rect">
            <a:avLst/>
          </a:prstGeom>
          <a:noFill/>
        </p:spPr>
        <p:txBody>
          <a:bodyPr wrap="square" rtlCol="0">
            <a:spAutoFit/>
          </a:bodyPr>
          <a:lstStyle/>
          <a:p>
            <a:r>
              <a:rPr lang="en-US" sz="1400" dirty="0" smtClean="0"/>
              <a:t>“The </a:t>
            </a:r>
            <a:r>
              <a:rPr lang="en-US" sz="1400" dirty="0"/>
              <a:t>JIF was devised to measure </a:t>
            </a:r>
            <a:r>
              <a:rPr lang="en-US" sz="1400" dirty="0" smtClean="0"/>
              <a:t>the influence </a:t>
            </a:r>
            <a:r>
              <a:rPr lang="en-US" sz="1400" dirty="0"/>
              <a:t>of journals but has been widely used </a:t>
            </a:r>
            <a:r>
              <a:rPr lang="en-US" sz="1400" dirty="0" smtClean="0"/>
              <a:t>to judge </a:t>
            </a:r>
            <a:r>
              <a:rPr lang="en-US" sz="1400" dirty="0"/>
              <a:t>individual articles. This use is based on </a:t>
            </a:r>
            <a:r>
              <a:rPr lang="en-US" sz="1400" dirty="0" smtClean="0"/>
              <a:t>the specious </a:t>
            </a:r>
            <a:r>
              <a:rPr lang="en-US" sz="1400" dirty="0"/>
              <a:t>assumption that all articles in a journal </a:t>
            </a:r>
            <a:r>
              <a:rPr lang="en-US" sz="1400" dirty="0" smtClean="0"/>
              <a:t>are equally </a:t>
            </a:r>
            <a:r>
              <a:rPr lang="en-US" sz="1400" dirty="0"/>
              <a:t>influential, as reflected by their number </a:t>
            </a:r>
            <a:r>
              <a:rPr lang="en-US" sz="1400" dirty="0" smtClean="0"/>
              <a:t>of citations. </a:t>
            </a:r>
            <a:r>
              <a:rPr lang="en-US" sz="1400" dirty="0"/>
              <a:t>This misuse can lead to weak </a:t>
            </a:r>
            <a:r>
              <a:rPr lang="en-US" sz="1400" dirty="0" smtClean="0"/>
              <a:t>articles being </a:t>
            </a:r>
            <a:r>
              <a:rPr lang="en-US" sz="1400" dirty="0"/>
              <a:t>overvalued and important work </a:t>
            </a:r>
            <a:r>
              <a:rPr lang="en-US" sz="1400" dirty="0" smtClean="0"/>
              <a:t>being undervalued.”</a:t>
            </a:r>
            <a:endParaRPr lang="en-US" sz="1400" dirty="0"/>
          </a:p>
        </p:txBody>
      </p:sp>
      <p:sp>
        <p:nvSpPr>
          <p:cNvPr id="4" name="TextBox 3"/>
          <p:cNvSpPr txBox="1"/>
          <p:nvPr/>
        </p:nvSpPr>
        <p:spPr>
          <a:xfrm>
            <a:off x="3856383" y="4486820"/>
            <a:ext cx="4622788" cy="553998"/>
          </a:xfrm>
          <a:prstGeom prst="rect">
            <a:avLst/>
          </a:prstGeom>
          <a:noFill/>
        </p:spPr>
        <p:txBody>
          <a:bodyPr wrap="square" rtlCol="0">
            <a:spAutoFit/>
          </a:bodyPr>
          <a:lstStyle/>
          <a:p>
            <a:pPr lvl="0">
              <a:defRPr/>
            </a:pPr>
            <a:r>
              <a:rPr lang="en-US" sz="1000" dirty="0" smtClean="0"/>
              <a:t>Reference:  Surkis</a:t>
            </a:r>
            <a:r>
              <a:rPr lang="en-US" sz="1000" dirty="0"/>
              <a:t>, Spore. “The Relative Citation Ratio: What Is It and Why Should Medical Librarians Care?” Journal of the Medical Library Association, vol. 106, no. 4, Medical Library Association, Oct. 2018, pp. 508–13, doi:10.5195/jmla.2018.499.</a:t>
            </a:r>
          </a:p>
        </p:txBody>
      </p:sp>
      <p:sp>
        <p:nvSpPr>
          <p:cNvPr id="11" name="TextBox 10"/>
          <p:cNvSpPr txBox="1"/>
          <p:nvPr/>
        </p:nvSpPr>
        <p:spPr>
          <a:xfrm>
            <a:off x="446295" y="3030915"/>
            <a:ext cx="925713" cy="646331"/>
          </a:xfrm>
          <a:prstGeom prst="rect">
            <a:avLst/>
          </a:prstGeom>
          <a:noFill/>
        </p:spPr>
        <p:txBody>
          <a:bodyPr wrap="square" rtlCol="0">
            <a:spAutoFit/>
          </a:bodyPr>
          <a:lstStyle/>
          <a:p>
            <a:r>
              <a:rPr lang="en-US" sz="1200" b="1" i="1" dirty="0" smtClean="0"/>
              <a:t>Something To Think About</a:t>
            </a:r>
            <a:endParaRPr lang="en-US" sz="1200" b="1" i="1" dirty="0"/>
          </a:p>
        </p:txBody>
      </p:sp>
      <p:sp>
        <p:nvSpPr>
          <p:cNvPr id="6" name="Frame 5"/>
          <p:cNvSpPr/>
          <p:nvPr/>
        </p:nvSpPr>
        <p:spPr>
          <a:xfrm>
            <a:off x="323051" y="2960079"/>
            <a:ext cx="8552652" cy="1402679"/>
          </a:xfrm>
          <a:prstGeom prst="frame">
            <a:avLst>
              <a:gd name="adj1" fmla="val 215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7027707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CiteScore</a:t>
            </a:r>
            <a:endParaRPr lang="en-US" dirty="0"/>
          </a:p>
        </p:txBody>
      </p:sp>
      <p:sp>
        <p:nvSpPr>
          <p:cNvPr id="5" name="Slide Number Placeholder 4"/>
          <p:cNvSpPr>
            <a:spLocks noGrp="1"/>
          </p:cNvSpPr>
          <p:nvPr>
            <p:ph type="sldNum" sz="quarter" idx="16"/>
          </p:nvPr>
        </p:nvSpPr>
        <p:spPr/>
        <p:txBody>
          <a:bodyPr/>
          <a:lstStyle/>
          <a:p>
            <a:fld id="{0D558541-60C9-42A2-8392-FF12533A6B7A}" type="slidenum">
              <a:rPr lang="en-US" smtClean="0"/>
              <a:pPr/>
              <a:t>58</a:t>
            </a:fld>
            <a:endParaRPr lang="en-US" dirty="0"/>
          </a:p>
        </p:txBody>
      </p:sp>
      <p:sp>
        <p:nvSpPr>
          <p:cNvPr id="10" name="Rectangle 9"/>
          <p:cNvSpPr/>
          <p:nvPr/>
        </p:nvSpPr>
        <p:spPr>
          <a:xfrm>
            <a:off x="528918" y="889410"/>
            <a:ext cx="8172396" cy="874907"/>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602491" y="2896635"/>
            <a:ext cx="8172396" cy="813402"/>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extBox 15"/>
          <p:cNvSpPr txBox="1"/>
          <p:nvPr/>
        </p:nvSpPr>
        <p:spPr>
          <a:xfrm>
            <a:off x="1792514" y="1025072"/>
            <a:ext cx="6844280" cy="523220"/>
          </a:xfrm>
          <a:prstGeom prst="rect">
            <a:avLst/>
          </a:prstGeom>
          <a:noFill/>
        </p:spPr>
        <p:txBody>
          <a:bodyPr wrap="square" rtlCol="0">
            <a:spAutoFit/>
          </a:bodyPr>
          <a:lstStyle/>
          <a:p>
            <a:pPr lvl="0">
              <a:defRPr/>
            </a:pPr>
            <a:r>
              <a:rPr lang="en-US" sz="1400" b="1" dirty="0" smtClean="0"/>
              <a:t>The CiteScore is useful </a:t>
            </a:r>
            <a:r>
              <a:rPr lang="en-US" sz="1400" b="1" dirty="0"/>
              <a:t>in comparing the relative influence of journals within a discipline, as measured by citations. </a:t>
            </a:r>
          </a:p>
        </p:txBody>
      </p:sp>
      <p:sp>
        <p:nvSpPr>
          <p:cNvPr id="17" name="TextBox 16"/>
          <p:cNvSpPr txBox="1"/>
          <p:nvPr/>
        </p:nvSpPr>
        <p:spPr>
          <a:xfrm>
            <a:off x="1799657" y="1746188"/>
            <a:ext cx="4921183" cy="1169551"/>
          </a:xfrm>
          <a:prstGeom prst="rect">
            <a:avLst/>
          </a:prstGeom>
          <a:noFill/>
        </p:spPr>
        <p:txBody>
          <a:bodyPr wrap="square" rtlCol="0">
            <a:spAutoFit/>
          </a:bodyPr>
          <a:lstStyle/>
          <a:p>
            <a:r>
              <a:rPr lang="en-US" sz="1400" b="1" dirty="0" smtClean="0"/>
              <a:t>The </a:t>
            </a:r>
            <a:r>
              <a:rPr lang="en-US" sz="1400" b="1" dirty="0"/>
              <a:t>CiteScore is equivalent to the number of citations to documents (articles, reviews, conference papers, book chapters, and data papers) by a journal over four years, divided by the number of the same document types indexed in Scopus and published in those same four years</a:t>
            </a:r>
            <a:r>
              <a:rPr lang="en-US" sz="1400" b="1" dirty="0" smtClean="0"/>
              <a:t>.</a:t>
            </a:r>
            <a:endParaRPr lang="en-US" sz="1400" b="1" dirty="0"/>
          </a:p>
        </p:txBody>
      </p:sp>
      <p:sp>
        <p:nvSpPr>
          <p:cNvPr id="18" name="TextBox 17"/>
          <p:cNvSpPr txBox="1"/>
          <p:nvPr/>
        </p:nvSpPr>
        <p:spPr>
          <a:xfrm>
            <a:off x="1796211" y="3108900"/>
            <a:ext cx="6647543" cy="307777"/>
          </a:xfrm>
          <a:prstGeom prst="rect">
            <a:avLst/>
          </a:prstGeom>
          <a:noFill/>
        </p:spPr>
        <p:txBody>
          <a:bodyPr wrap="square" rtlCol="0">
            <a:spAutoFit/>
          </a:bodyPr>
          <a:lstStyle/>
          <a:p>
            <a:r>
              <a:rPr lang="en-US" sz="1400" b="1" dirty="0" smtClean="0"/>
              <a:t>The </a:t>
            </a:r>
            <a:r>
              <a:rPr lang="en-US" sz="1400" b="1" dirty="0"/>
              <a:t>CiteScore is located in Scopus.</a:t>
            </a:r>
          </a:p>
        </p:txBody>
      </p:sp>
      <p:sp>
        <p:nvSpPr>
          <p:cNvPr id="19" name="TextBox 18"/>
          <p:cNvSpPr txBox="1"/>
          <p:nvPr/>
        </p:nvSpPr>
        <p:spPr>
          <a:xfrm>
            <a:off x="1792514" y="3830162"/>
            <a:ext cx="6727372" cy="738664"/>
          </a:xfrm>
          <a:prstGeom prst="rect">
            <a:avLst/>
          </a:prstGeom>
          <a:noFill/>
        </p:spPr>
        <p:txBody>
          <a:bodyPr wrap="square" rtlCol="0">
            <a:spAutoFit/>
          </a:bodyPr>
          <a:lstStyle/>
          <a:p>
            <a:pPr marL="285750" indent="-285750">
              <a:buFont typeface="Wingdings" panose="05000000000000000000" pitchFamily="2" charset="2"/>
              <a:buChar char="§"/>
            </a:pPr>
            <a:r>
              <a:rPr lang="en-US" sz="1400" b="1" dirty="0" smtClean="0"/>
              <a:t>Not field-normalized.</a:t>
            </a:r>
          </a:p>
          <a:p>
            <a:pPr marL="285750" indent="-285750">
              <a:buFont typeface="Wingdings" panose="05000000000000000000" pitchFamily="2" charset="2"/>
              <a:buChar char="§"/>
            </a:pPr>
            <a:r>
              <a:rPr lang="en-US" sz="1400" b="1" dirty="0" smtClean="0"/>
              <a:t>Only available for journals indexed in Scopus.</a:t>
            </a:r>
            <a:endParaRPr lang="en-US" sz="1400" b="1" dirty="0"/>
          </a:p>
          <a:p>
            <a:pPr marL="285750" indent="-285750">
              <a:buFont typeface="Wingdings" panose="05000000000000000000" pitchFamily="2" charset="2"/>
              <a:buChar char="§"/>
            </a:pPr>
            <a:r>
              <a:rPr lang="en-US" sz="1400" b="1" dirty="0"/>
              <a:t>Can be affected by self-citations or highly cited articles within the journal.</a:t>
            </a:r>
          </a:p>
        </p:txBody>
      </p:sp>
      <p:pic>
        <p:nvPicPr>
          <p:cNvPr id="20" name="Picture 19"/>
          <p:cNvPicPr>
            <a:picLocks noChangeAspect="1"/>
          </p:cNvPicPr>
          <p:nvPr/>
        </p:nvPicPr>
        <p:blipFill rotWithShape="1">
          <a:blip r:embed="rId3">
            <a:duotone>
              <a:prstClr val="black"/>
              <a:schemeClr val="bg1">
                <a:tint val="45000"/>
                <a:satMod val="400000"/>
              </a:schemeClr>
            </a:duotone>
            <a:extLst>
              <a:ext uri="{28A0092B-C50C-407E-A947-70E740481C1C}">
                <a14:useLocalDpi xmlns:a14="http://schemas.microsoft.com/office/drawing/2010/main" val="0"/>
              </a:ext>
            </a:extLst>
          </a:blip>
          <a:srcRect r="2539" b="22433"/>
          <a:stretch/>
        </p:blipFill>
        <p:spPr>
          <a:xfrm>
            <a:off x="676437" y="877886"/>
            <a:ext cx="824266" cy="656016"/>
          </a:xfrm>
          <a:prstGeom prst="rect">
            <a:avLst/>
          </a:prstGeom>
        </p:spPr>
      </p:pic>
      <p:sp>
        <p:nvSpPr>
          <p:cNvPr id="21" name="TextBox 20"/>
          <p:cNvSpPr txBox="1"/>
          <p:nvPr/>
        </p:nvSpPr>
        <p:spPr>
          <a:xfrm>
            <a:off x="401081" y="1456541"/>
            <a:ext cx="1394949" cy="307777"/>
          </a:xfrm>
          <a:prstGeom prst="rect">
            <a:avLst/>
          </a:prstGeom>
          <a:noFill/>
        </p:spPr>
        <p:txBody>
          <a:bodyPr wrap="square" rtlCol="0">
            <a:spAutoFit/>
          </a:bodyPr>
          <a:lstStyle/>
          <a:p>
            <a:pPr algn="ctr"/>
            <a:r>
              <a:rPr lang="en-US" sz="1400" b="1" dirty="0" smtClean="0"/>
              <a:t>Use Case</a:t>
            </a:r>
            <a:endParaRPr lang="en-US" sz="1400" b="1" dirty="0"/>
          </a:p>
        </p:txBody>
      </p:sp>
      <p:pic>
        <p:nvPicPr>
          <p:cNvPr id="22" name="Picture 21"/>
          <p:cNvPicPr>
            <a:picLocks noChangeAspect="1"/>
          </p:cNvPicPr>
          <p:nvPr/>
        </p:nvPicPr>
        <p:blipFill rotWithShape="1">
          <a:blip r:embed="rId4">
            <a:extLst>
              <a:ext uri="{28A0092B-C50C-407E-A947-70E740481C1C}">
                <a14:useLocalDpi xmlns:a14="http://schemas.microsoft.com/office/drawing/2010/main" val="0"/>
              </a:ext>
            </a:extLst>
          </a:blip>
          <a:srcRect b="17467"/>
          <a:stretch/>
        </p:blipFill>
        <p:spPr>
          <a:xfrm>
            <a:off x="716193" y="1920648"/>
            <a:ext cx="764727" cy="631148"/>
          </a:xfrm>
          <a:prstGeom prst="rect">
            <a:avLst/>
          </a:prstGeom>
        </p:spPr>
      </p:pic>
      <p:sp>
        <p:nvSpPr>
          <p:cNvPr id="23" name="TextBox 22"/>
          <p:cNvSpPr txBox="1"/>
          <p:nvPr/>
        </p:nvSpPr>
        <p:spPr>
          <a:xfrm>
            <a:off x="367801" y="2497327"/>
            <a:ext cx="1394949" cy="307777"/>
          </a:xfrm>
          <a:prstGeom prst="rect">
            <a:avLst/>
          </a:prstGeom>
          <a:noFill/>
        </p:spPr>
        <p:txBody>
          <a:bodyPr wrap="square" rtlCol="0">
            <a:spAutoFit/>
          </a:bodyPr>
          <a:lstStyle/>
          <a:p>
            <a:pPr algn="ctr"/>
            <a:r>
              <a:rPr lang="en-US" sz="1400" b="1" dirty="0" smtClean="0"/>
              <a:t>Definition</a:t>
            </a:r>
            <a:endParaRPr lang="en-US" sz="1400" b="1" dirty="0"/>
          </a:p>
        </p:txBody>
      </p:sp>
      <p:pic>
        <p:nvPicPr>
          <p:cNvPr id="24" name="Picture 23"/>
          <p:cNvPicPr>
            <a:picLocks noChangeAspect="1"/>
          </p:cNvPicPr>
          <p:nvPr/>
        </p:nvPicPr>
        <p:blipFill rotWithShape="1">
          <a:blip r:embed="rId5">
            <a:extLst>
              <a:ext uri="{28A0092B-C50C-407E-A947-70E740481C1C}">
                <a14:useLocalDpi xmlns:a14="http://schemas.microsoft.com/office/drawing/2010/main" val="0"/>
              </a:ext>
            </a:extLst>
          </a:blip>
          <a:srcRect b="16907"/>
          <a:stretch/>
        </p:blipFill>
        <p:spPr>
          <a:xfrm>
            <a:off x="739779" y="2914904"/>
            <a:ext cx="691902" cy="574924"/>
          </a:xfrm>
          <a:prstGeom prst="rect">
            <a:avLst/>
          </a:prstGeom>
        </p:spPr>
      </p:pic>
      <p:sp>
        <p:nvSpPr>
          <p:cNvPr id="25" name="TextBox 24"/>
          <p:cNvSpPr txBox="1"/>
          <p:nvPr/>
        </p:nvSpPr>
        <p:spPr>
          <a:xfrm>
            <a:off x="364981" y="3412609"/>
            <a:ext cx="1394949" cy="307777"/>
          </a:xfrm>
          <a:prstGeom prst="rect">
            <a:avLst/>
          </a:prstGeom>
          <a:noFill/>
        </p:spPr>
        <p:txBody>
          <a:bodyPr wrap="square" rtlCol="0">
            <a:spAutoFit/>
          </a:bodyPr>
          <a:lstStyle/>
          <a:p>
            <a:pPr algn="ctr"/>
            <a:r>
              <a:rPr lang="en-US" sz="1400" b="1" dirty="0" smtClean="0"/>
              <a:t>Location</a:t>
            </a:r>
            <a:endParaRPr lang="en-US" sz="1400" b="1" dirty="0"/>
          </a:p>
        </p:txBody>
      </p:sp>
      <p:pic>
        <p:nvPicPr>
          <p:cNvPr id="26" name="Picture 25"/>
          <p:cNvPicPr>
            <a:picLocks noChangeAspect="1"/>
          </p:cNvPicPr>
          <p:nvPr/>
        </p:nvPicPr>
        <p:blipFill rotWithShape="1">
          <a:blip r:embed="rId6">
            <a:extLst>
              <a:ext uri="{28A0092B-C50C-407E-A947-70E740481C1C}">
                <a14:useLocalDpi xmlns:a14="http://schemas.microsoft.com/office/drawing/2010/main" val="0"/>
              </a:ext>
            </a:extLst>
          </a:blip>
          <a:srcRect t="-1" b="12981"/>
          <a:stretch/>
        </p:blipFill>
        <p:spPr>
          <a:xfrm>
            <a:off x="716193" y="3830162"/>
            <a:ext cx="700528" cy="609600"/>
          </a:xfrm>
          <a:prstGeom prst="rect">
            <a:avLst/>
          </a:prstGeom>
        </p:spPr>
      </p:pic>
      <p:sp>
        <p:nvSpPr>
          <p:cNvPr id="27" name="TextBox 26"/>
          <p:cNvSpPr txBox="1"/>
          <p:nvPr/>
        </p:nvSpPr>
        <p:spPr>
          <a:xfrm>
            <a:off x="358146" y="4324803"/>
            <a:ext cx="1394949" cy="307777"/>
          </a:xfrm>
          <a:prstGeom prst="rect">
            <a:avLst/>
          </a:prstGeom>
          <a:noFill/>
        </p:spPr>
        <p:txBody>
          <a:bodyPr wrap="square" rtlCol="0">
            <a:spAutoFit/>
          </a:bodyPr>
          <a:lstStyle/>
          <a:p>
            <a:pPr algn="ctr"/>
            <a:r>
              <a:rPr lang="en-US" sz="1400" b="1" dirty="0" smtClean="0"/>
              <a:t>Caveats</a:t>
            </a:r>
            <a:endParaRPr lang="en-US" sz="1400" b="1" dirty="0"/>
          </a:p>
        </p:txBody>
      </p:sp>
      <p:pic>
        <p:nvPicPr>
          <p:cNvPr id="6" name="Picture 5" descr="Screen Clippi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72022" y="2024326"/>
            <a:ext cx="1864772" cy="378992"/>
          </a:xfrm>
          <a:prstGeom prst="rect">
            <a:avLst/>
          </a:prstGeom>
        </p:spPr>
      </p:pic>
      <p:pic>
        <p:nvPicPr>
          <p:cNvPr id="7" name="Picture 6" descr="Screen Clippi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57975" y="2376602"/>
            <a:ext cx="1060505" cy="482625"/>
          </a:xfrm>
          <a:prstGeom prst="rect">
            <a:avLst/>
          </a:prstGeom>
        </p:spPr>
      </p:pic>
    </p:spTree>
    <p:extLst>
      <p:ext uri="{BB962C8B-B14F-4D97-AF65-F5344CB8AC3E}">
        <p14:creationId xmlns:p14="http://schemas.microsoft.com/office/powerpoint/2010/main" val="3966500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fld id="{0D558541-60C9-42A2-8392-FF12533A6B7A}" type="slidenum">
              <a:rPr lang="en-US" smtClean="0"/>
              <a:pPr/>
              <a:t>59</a:t>
            </a:fld>
            <a:endParaRPr lang="en-US" dirty="0"/>
          </a:p>
        </p:txBody>
      </p:sp>
      <p:sp>
        <p:nvSpPr>
          <p:cNvPr id="5" name="Title 1"/>
          <p:cNvSpPr txBox="1">
            <a:spLocks/>
          </p:cNvSpPr>
          <p:nvPr/>
        </p:nvSpPr>
        <p:spPr>
          <a:xfrm>
            <a:off x="421223" y="322145"/>
            <a:ext cx="7180264" cy="507588"/>
          </a:xfrm>
          <a:prstGeom prst="rect">
            <a:avLst/>
          </a:prstGeom>
        </p:spPr>
        <p:txBody>
          <a:bodyPr/>
          <a:lst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a:lstStyle>
          <a:p>
            <a:r>
              <a:rPr lang="en-US" dirty="0" smtClean="0"/>
              <a:t>Where to find it:  </a:t>
            </a:r>
            <a:r>
              <a:rPr lang="en-US" dirty="0"/>
              <a:t>CiteScore</a:t>
            </a:r>
          </a:p>
        </p:txBody>
      </p:sp>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4969" y="774607"/>
            <a:ext cx="4134062" cy="3935045"/>
          </a:xfrm>
          <a:prstGeom prst="rect">
            <a:avLst/>
          </a:prstGeom>
          <a:ln w="38100">
            <a:solidFill>
              <a:schemeClr val="accent2">
                <a:lumMod val="75000"/>
              </a:schemeClr>
            </a:solidFill>
          </a:ln>
        </p:spPr>
      </p:pic>
      <p:sp>
        <p:nvSpPr>
          <p:cNvPr id="6" name="Right Arrow 5"/>
          <p:cNvSpPr/>
          <p:nvPr/>
        </p:nvSpPr>
        <p:spPr>
          <a:xfrm rot="10800000">
            <a:off x="6153556" y="1193471"/>
            <a:ext cx="1225485" cy="772998"/>
          </a:xfrm>
          <a:prstGeom prst="rightArrow">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9837594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127411"/>
            <a:ext cx="7969942" cy="762000"/>
          </a:xfrm>
        </p:spPr>
        <p:txBody>
          <a:bodyPr/>
          <a:lstStyle/>
          <a:p>
            <a:r>
              <a:rPr lang="en-US" dirty="0" smtClean="0"/>
              <a:t>Final Thoughts: CiteScore</a:t>
            </a:r>
            <a:endParaRPr lang="en-US" dirty="0"/>
          </a:p>
        </p:txBody>
      </p:sp>
      <p:sp>
        <p:nvSpPr>
          <p:cNvPr id="6" name="Slide Number Placeholder 5"/>
          <p:cNvSpPr>
            <a:spLocks noGrp="1"/>
          </p:cNvSpPr>
          <p:nvPr>
            <p:ph type="sldNum" sz="quarter" idx="16"/>
          </p:nvPr>
        </p:nvSpPr>
        <p:spPr/>
        <p:txBody>
          <a:bodyPr/>
          <a:lstStyle/>
          <a:p>
            <a:fld id="{0D558541-60C9-42A2-8392-FF12533A6B7A}" type="slidenum">
              <a:rPr lang="en-US" smtClean="0"/>
              <a:pPr/>
              <a:t>60</a:t>
            </a:fld>
            <a:endParaRPr lang="en-US" dirty="0"/>
          </a:p>
        </p:txBody>
      </p:sp>
      <p:sp>
        <p:nvSpPr>
          <p:cNvPr id="17" name="TextBox 16"/>
          <p:cNvSpPr txBox="1"/>
          <p:nvPr/>
        </p:nvSpPr>
        <p:spPr>
          <a:xfrm>
            <a:off x="490120" y="1084811"/>
            <a:ext cx="8245783" cy="1815882"/>
          </a:xfrm>
          <a:prstGeom prst="rect">
            <a:avLst/>
          </a:prstGeom>
          <a:noFill/>
          <a:ln>
            <a:solidFill>
              <a:schemeClr val="bg1"/>
            </a:solidFill>
          </a:ln>
        </p:spPr>
        <p:txBody>
          <a:bodyPr wrap="square" rtlCol="0">
            <a:spAutoFit/>
          </a:bodyPr>
          <a:lstStyle/>
          <a:p>
            <a:r>
              <a:rPr lang="en-US" sz="1600" b="1" i="1" dirty="0" smtClean="0"/>
              <a:t>Metric statement: </a:t>
            </a:r>
            <a:r>
              <a:rPr lang="en-US" sz="1600" i="1" dirty="0"/>
              <a:t>The Lancet has a CiteScore of 73.4, which is the highest CiteScore of the 529 journals in the category of General Medicine (Scopus). Of the 1,174 documents authored by Dr. Fauci that are indexed in Scopus, 14 of them were published in The Lancet.</a:t>
            </a:r>
          </a:p>
          <a:p>
            <a:pPr algn="ctr"/>
            <a:endParaRPr lang="en-US" sz="1600" i="1" dirty="0"/>
          </a:p>
          <a:p>
            <a:pPr algn="ctr"/>
            <a:r>
              <a:rPr lang="en-US" sz="1600" b="1" i="1" dirty="0" smtClean="0"/>
              <a:t>What that means</a:t>
            </a:r>
            <a:r>
              <a:rPr lang="en-US" sz="1600" b="1" i="1" dirty="0"/>
              <a:t>: </a:t>
            </a:r>
            <a:r>
              <a:rPr lang="en-US" sz="1600" i="1" dirty="0" smtClean="0"/>
              <a:t>The documents </a:t>
            </a:r>
            <a:r>
              <a:rPr lang="en-US" sz="1600" i="1" dirty="0"/>
              <a:t>published in The Lancet in the most recent </a:t>
            </a:r>
            <a:r>
              <a:rPr lang="en-US" sz="1600" i="1" dirty="0" smtClean="0"/>
              <a:t>four </a:t>
            </a:r>
            <a:r>
              <a:rPr lang="en-US" sz="1600" i="1" dirty="0"/>
              <a:t>years should receive on average </a:t>
            </a:r>
            <a:r>
              <a:rPr lang="en-US" sz="1600" i="1" dirty="0" smtClean="0"/>
              <a:t>73.4 </a:t>
            </a:r>
            <a:r>
              <a:rPr lang="en-US" sz="1600" i="1" dirty="0"/>
              <a:t>citations in the most recent year.</a:t>
            </a:r>
          </a:p>
          <a:p>
            <a:pPr algn="ctr"/>
            <a:endParaRPr lang="en-US" sz="1600" i="1" dirty="0"/>
          </a:p>
        </p:txBody>
      </p:sp>
      <p:pic>
        <p:nvPicPr>
          <p:cNvPr id="18" name="Picture 17"/>
          <p:cNvPicPr>
            <a:picLocks noChangeAspect="1"/>
          </p:cNvPicPr>
          <p:nvPr/>
        </p:nvPicPr>
        <p:blipFill rotWithShape="1">
          <a:blip r:embed="rId3">
            <a:extLst>
              <a:ext uri="{28A0092B-C50C-407E-A947-70E740481C1C}">
                <a14:useLocalDpi xmlns:a14="http://schemas.microsoft.com/office/drawing/2010/main" val="0"/>
              </a:ext>
            </a:extLst>
          </a:blip>
          <a:srcRect b="20254"/>
          <a:stretch/>
        </p:blipFill>
        <p:spPr>
          <a:xfrm>
            <a:off x="1272200" y="3236842"/>
            <a:ext cx="1531105" cy="1220995"/>
          </a:xfrm>
          <a:prstGeom prst="rect">
            <a:avLst/>
          </a:prstGeom>
        </p:spPr>
      </p:pic>
      <p:sp>
        <p:nvSpPr>
          <p:cNvPr id="13" name="TextBox 12"/>
          <p:cNvSpPr txBox="1"/>
          <p:nvPr/>
        </p:nvSpPr>
        <p:spPr>
          <a:xfrm>
            <a:off x="1175187" y="3265217"/>
            <a:ext cx="925713" cy="646331"/>
          </a:xfrm>
          <a:prstGeom prst="rect">
            <a:avLst/>
          </a:prstGeom>
          <a:noFill/>
        </p:spPr>
        <p:txBody>
          <a:bodyPr wrap="square" rtlCol="0">
            <a:spAutoFit/>
          </a:bodyPr>
          <a:lstStyle/>
          <a:p>
            <a:r>
              <a:rPr lang="en-US" sz="1200" b="1" i="1" dirty="0" smtClean="0"/>
              <a:t>Something To Think About</a:t>
            </a:r>
            <a:endParaRPr lang="en-US" sz="1200" b="1" i="1" dirty="0"/>
          </a:p>
        </p:txBody>
      </p:sp>
      <p:sp>
        <p:nvSpPr>
          <p:cNvPr id="7" name="Frame 6"/>
          <p:cNvSpPr/>
          <p:nvPr/>
        </p:nvSpPr>
        <p:spPr>
          <a:xfrm>
            <a:off x="826792" y="3139078"/>
            <a:ext cx="7276873" cy="1445519"/>
          </a:xfrm>
          <a:prstGeom prst="frame">
            <a:avLst>
              <a:gd name="adj1" fmla="val 1204"/>
            </a:avLst>
          </a:prstGeom>
          <a:solidFill>
            <a:schemeClr val="tx1">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8" name="TextBox 7"/>
          <p:cNvSpPr txBox="1"/>
          <p:nvPr/>
        </p:nvSpPr>
        <p:spPr>
          <a:xfrm>
            <a:off x="3248713" y="3166157"/>
            <a:ext cx="4069040" cy="369332"/>
          </a:xfrm>
          <a:prstGeom prst="rect">
            <a:avLst/>
          </a:prstGeom>
          <a:noFill/>
        </p:spPr>
        <p:txBody>
          <a:bodyPr wrap="square" rtlCol="0">
            <a:spAutoFit/>
          </a:bodyPr>
          <a:lstStyle/>
          <a:p>
            <a:r>
              <a:rPr lang="en-US" dirty="0" smtClean="0">
                <a:solidFill>
                  <a:schemeClr val="accent2">
                    <a:lumMod val="75000"/>
                  </a:schemeClr>
                </a:solidFill>
              </a:rPr>
              <a:t>Consider using the journal quartile</a:t>
            </a:r>
            <a:endParaRPr lang="en-US" dirty="0">
              <a:solidFill>
                <a:schemeClr val="accent2">
                  <a:lumMod val="75000"/>
                </a:schemeClr>
              </a:solidFill>
            </a:endParaRPr>
          </a:p>
        </p:txBody>
      </p:sp>
      <p:sp>
        <p:nvSpPr>
          <p:cNvPr id="14" name="TextBox 13"/>
          <p:cNvSpPr txBox="1"/>
          <p:nvPr/>
        </p:nvSpPr>
        <p:spPr>
          <a:xfrm>
            <a:off x="2764823" y="3500002"/>
            <a:ext cx="5036820" cy="1015663"/>
          </a:xfrm>
          <a:prstGeom prst="rect">
            <a:avLst/>
          </a:prstGeom>
          <a:noFill/>
        </p:spPr>
        <p:txBody>
          <a:bodyPr wrap="square" rtlCol="0">
            <a:spAutoFit/>
          </a:bodyPr>
          <a:lstStyle/>
          <a:p>
            <a:r>
              <a:rPr lang="en-US" sz="1500" dirty="0"/>
              <a:t>Both CiteScore and JIF offer quartile ranks for journals in their fields, which are derived by assigning each journal a percentile rank.  Journals with a percentile rank of 0.25 or below occupy the top quartile of their field.</a:t>
            </a:r>
          </a:p>
        </p:txBody>
      </p:sp>
    </p:spTree>
    <p:extLst>
      <p:ext uri="{BB962C8B-B14F-4D97-AF65-F5344CB8AC3E}">
        <p14:creationId xmlns:p14="http://schemas.microsoft.com/office/powerpoint/2010/main" val="395744247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Immediacy Index</a:t>
            </a:r>
            <a:endParaRPr lang="en-US" dirty="0"/>
          </a:p>
        </p:txBody>
      </p:sp>
      <p:sp>
        <p:nvSpPr>
          <p:cNvPr id="3" name="Slide Number Placeholder 2"/>
          <p:cNvSpPr>
            <a:spLocks noGrp="1"/>
          </p:cNvSpPr>
          <p:nvPr>
            <p:ph type="sldNum" sz="quarter" idx="16"/>
          </p:nvPr>
        </p:nvSpPr>
        <p:spPr/>
        <p:txBody>
          <a:bodyPr/>
          <a:lstStyle/>
          <a:p>
            <a:fld id="{0D558541-60C9-42A2-8392-FF12533A6B7A}" type="slidenum">
              <a:rPr lang="en-US" smtClean="0"/>
              <a:pPr/>
              <a:t>61</a:t>
            </a:fld>
            <a:endParaRPr lang="en-US" dirty="0"/>
          </a:p>
        </p:txBody>
      </p:sp>
      <p:sp>
        <p:nvSpPr>
          <p:cNvPr id="10" name="Rectangle 9"/>
          <p:cNvSpPr/>
          <p:nvPr/>
        </p:nvSpPr>
        <p:spPr>
          <a:xfrm>
            <a:off x="564776" y="889411"/>
            <a:ext cx="8136538" cy="85522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564776" y="2850020"/>
            <a:ext cx="8136538" cy="906226"/>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extBox 15"/>
          <p:cNvSpPr txBox="1"/>
          <p:nvPr/>
        </p:nvSpPr>
        <p:spPr>
          <a:xfrm>
            <a:off x="1792514" y="1045233"/>
            <a:ext cx="6908800" cy="523220"/>
          </a:xfrm>
          <a:prstGeom prst="rect">
            <a:avLst/>
          </a:prstGeom>
          <a:noFill/>
        </p:spPr>
        <p:txBody>
          <a:bodyPr wrap="square" rtlCol="0">
            <a:spAutoFit/>
          </a:bodyPr>
          <a:lstStyle/>
          <a:p>
            <a:r>
              <a:rPr lang="en-US" sz="1400" b="1" dirty="0" smtClean="0"/>
              <a:t>The Immediacy Index </a:t>
            </a:r>
            <a:r>
              <a:rPr lang="en-US" sz="1400" b="1" dirty="0"/>
              <a:t>can provide a useful perspective when comparing journals specializing in cutting-edge research</a:t>
            </a:r>
            <a:r>
              <a:rPr lang="en-US" sz="1400" b="1" dirty="0" smtClean="0"/>
              <a:t>.</a:t>
            </a:r>
            <a:endParaRPr lang="en-US" sz="1400" b="1" dirty="0"/>
          </a:p>
        </p:txBody>
      </p:sp>
      <p:sp>
        <p:nvSpPr>
          <p:cNvPr id="17" name="TextBox 16"/>
          <p:cNvSpPr txBox="1"/>
          <p:nvPr/>
        </p:nvSpPr>
        <p:spPr>
          <a:xfrm>
            <a:off x="1759234" y="1720871"/>
            <a:ext cx="4587621" cy="1169551"/>
          </a:xfrm>
          <a:prstGeom prst="rect">
            <a:avLst/>
          </a:prstGeom>
          <a:noFill/>
        </p:spPr>
        <p:txBody>
          <a:bodyPr wrap="square" rtlCol="0">
            <a:spAutoFit/>
          </a:bodyPr>
          <a:lstStyle/>
          <a:p>
            <a:r>
              <a:rPr lang="en-US" sz="1400" b="1" dirty="0" smtClean="0"/>
              <a:t>The </a:t>
            </a:r>
            <a:r>
              <a:rPr lang="en-US" sz="1400" b="1" dirty="0"/>
              <a:t>Immediacy Index indicates the average number of times an article is cited in the year it is </a:t>
            </a:r>
            <a:r>
              <a:rPr lang="en-US" sz="1400" b="1" dirty="0" smtClean="0"/>
              <a:t>published</a:t>
            </a:r>
            <a:r>
              <a:rPr lang="en-US" sz="1400" b="1" dirty="0"/>
              <a:t>. It is calculated by dividing the number of citations to articles published in a given year by the number of articles published in that year.</a:t>
            </a:r>
          </a:p>
        </p:txBody>
      </p:sp>
      <p:sp>
        <p:nvSpPr>
          <p:cNvPr id="18" name="TextBox 17"/>
          <p:cNvSpPr txBox="1"/>
          <p:nvPr/>
        </p:nvSpPr>
        <p:spPr>
          <a:xfrm>
            <a:off x="1759930" y="3112428"/>
            <a:ext cx="6647543" cy="307777"/>
          </a:xfrm>
          <a:prstGeom prst="rect">
            <a:avLst/>
          </a:prstGeom>
          <a:noFill/>
        </p:spPr>
        <p:txBody>
          <a:bodyPr wrap="square" rtlCol="0">
            <a:spAutoFit/>
          </a:bodyPr>
          <a:lstStyle/>
          <a:p>
            <a:r>
              <a:rPr lang="en-US" sz="1400" b="1" dirty="0" smtClean="0"/>
              <a:t>The </a:t>
            </a:r>
            <a:r>
              <a:rPr lang="en-US" sz="1400" b="1" dirty="0"/>
              <a:t>Immediacy Index is located in </a:t>
            </a:r>
            <a:r>
              <a:rPr lang="en-US" sz="1400" b="1" dirty="0" smtClean="0"/>
              <a:t>the Journal Citation Reports (WOS). </a:t>
            </a:r>
            <a:endParaRPr lang="en-US" sz="1400" b="1" dirty="0"/>
          </a:p>
        </p:txBody>
      </p:sp>
      <p:sp>
        <p:nvSpPr>
          <p:cNvPr id="19" name="TextBox 18"/>
          <p:cNvSpPr txBox="1"/>
          <p:nvPr/>
        </p:nvSpPr>
        <p:spPr>
          <a:xfrm>
            <a:off x="1792514" y="3820487"/>
            <a:ext cx="6727372" cy="738664"/>
          </a:xfrm>
          <a:prstGeom prst="rect">
            <a:avLst/>
          </a:prstGeom>
          <a:noFill/>
        </p:spPr>
        <p:txBody>
          <a:bodyPr wrap="square" rtlCol="0">
            <a:spAutoFit/>
          </a:bodyPr>
          <a:lstStyle/>
          <a:p>
            <a:pPr marL="285750" indent="-285750">
              <a:buFont typeface="Wingdings" panose="05000000000000000000" pitchFamily="2" charset="2"/>
              <a:buChar char="§"/>
            </a:pPr>
            <a:r>
              <a:rPr lang="en-US" sz="1400" b="1" dirty="0" smtClean="0"/>
              <a:t>Not field normalized.</a:t>
            </a:r>
          </a:p>
          <a:p>
            <a:pPr marL="285750" indent="-285750">
              <a:buFont typeface="Wingdings" panose="05000000000000000000" pitchFamily="2" charset="2"/>
              <a:buChar char="§"/>
            </a:pPr>
            <a:r>
              <a:rPr lang="en-US" sz="1400" b="1" dirty="0" smtClean="0"/>
              <a:t>May </a:t>
            </a:r>
            <a:r>
              <a:rPr lang="en-US" sz="1400" b="1" dirty="0"/>
              <a:t>not predict ultimate citation performance</a:t>
            </a:r>
            <a:r>
              <a:rPr lang="en-US" sz="1400" b="1" dirty="0" smtClean="0"/>
              <a:t>.</a:t>
            </a:r>
          </a:p>
          <a:p>
            <a:pPr marL="285750" indent="-285750">
              <a:buFont typeface="Wingdings" panose="05000000000000000000" pitchFamily="2" charset="2"/>
              <a:buChar char="§"/>
            </a:pPr>
            <a:r>
              <a:rPr lang="en-US" sz="1400" b="1" dirty="0" smtClean="0"/>
              <a:t>Not reliable for </a:t>
            </a:r>
            <a:r>
              <a:rPr lang="en-US" sz="1400" b="1" dirty="0"/>
              <a:t>items published very late in the </a:t>
            </a:r>
            <a:r>
              <a:rPr lang="en-US" sz="1400" b="1" dirty="0" smtClean="0"/>
              <a:t>year.</a:t>
            </a:r>
            <a:endParaRPr lang="en-US" sz="1400" b="1" dirty="0"/>
          </a:p>
        </p:txBody>
      </p:sp>
      <p:sp>
        <p:nvSpPr>
          <p:cNvPr id="20" name="TextBox 19"/>
          <p:cNvSpPr txBox="1"/>
          <p:nvPr/>
        </p:nvSpPr>
        <p:spPr>
          <a:xfrm>
            <a:off x="6065025" y="2080672"/>
            <a:ext cx="1204240" cy="492443"/>
          </a:xfrm>
          <a:prstGeom prst="rect">
            <a:avLst/>
          </a:prstGeom>
          <a:noFill/>
        </p:spPr>
        <p:txBody>
          <a:bodyPr wrap="square" rtlCol="0">
            <a:spAutoFit/>
          </a:bodyPr>
          <a:lstStyle/>
          <a:p>
            <a:pPr algn="ctr"/>
            <a:r>
              <a:rPr lang="en-US" sz="1300" dirty="0" smtClean="0"/>
              <a:t>Immediacy Index</a:t>
            </a:r>
            <a:endParaRPr lang="en-US" sz="1300" dirty="0"/>
          </a:p>
        </p:txBody>
      </p:sp>
      <p:sp>
        <p:nvSpPr>
          <p:cNvPr id="21" name="TextBox 20"/>
          <p:cNvSpPr txBox="1"/>
          <p:nvPr/>
        </p:nvSpPr>
        <p:spPr>
          <a:xfrm>
            <a:off x="7109723" y="1806075"/>
            <a:ext cx="1755433" cy="492443"/>
          </a:xfrm>
          <a:prstGeom prst="rect">
            <a:avLst/>
          </a:prstGeom>
          <a:noFill/>
        </p:spPr>
        <p:txBody>
          <a:bodyPr wrap="square" rtlCol="0">
            <a:spAutoFit/>
          </a:bodyPr>
          <a:lstStyle/>
          <a:p>
            <a:pPr algn="ctr"/>
            <a:r>
              <a:rPr lang="en-US" sz="1300" dirty="0" smtClean="0"/>
              <a:t>Citations from JCR year to items in JCR year</a:t>
            </a:r>
            <a:endParaRPr lang="en-US" sz="1300" dirty="0"/>
          </a:p>
        </p:txBody>
      </p:sp>
      <p:sp>
        <p:nvSpPr>
          <p:cNvPr id="22" name="TextBox 21"/>
          <p:cNvSpPr txBox="1"/>
          <p:nvPr/>
        </p:nvSpPr>
        <p:spPr>
          <a:xfrm>
            <a:off x="7346446" y="2320528"/>
            <a:ext cx="1430828" cy="492443"/>
          </a:xfrm>
          <a:prstGeom prst="rect">
            <a:avLst/>
          </a:prstGeom>
          <a:noFill/>
        </p:spPr>
        <p:txBody>
          <a:bodyPr wrap="square" rtlCol="0">
            <a:spAutoFit/>
          </a:bodyPr>
          <a:lstStyle/>
          <a:p>
            <a:pPr algn="ctr"/>
            <a:r>
              <a:rPr lang="en-US" sz="1300" dirty="0" smtClean="0"/>
              <a:t>Citable Items in JCR year</a:t>
            </a:r>
            <a:endParaRPr lang="en-US" sz="1300" dirty="0"/>
          </a:p>
        </p:txBody>
      </p:sp>
      <p:cxnSp>
        <p:nvCxnSpPr>
          <p:cNvPr id="23" name="Straight Connector 22"/>
          <p:cNvCxnSpPr/>
          <p:nvPr/>
        </p:nvCxnSpPr>
        <p:spPr>
          <a:xfrm>
            <a:off x="7449029" y="2320528"/>
            <a:ext cx="1203515" cy="0"/>
          </a:xfrm>
          <a:prstGeom prst="line">
            <a:avLst/>
          </a:prstGeom>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7046561" y="2135862"/>
            <a:ext cx="299884" cy="369332"/>
          </a:xfrm>
          <a:prstGeom prst="rect">
            <a:avLst/>
          </a:prstGeom>
          <a:noFill/>
        </p:spPr>
        <p:txBody>
          <a:bodyPr wrap="square" rtlCol="0">
            <a:spAutoFit/>
          </a:bodyPr>
          <a:lstStyle/>
          <a:p>
            <a:r>
              <a:rPr lang="en-US" dirty="0" smtClean="0"/>
              <a:t>=</a:t>
            </a:r>
            <a:endParaRPr lang="en-US" dirty="0"/>
          </a:p>
        </p:txBody>
      </p:sp>
      <p:pic>
        <p:nvPicPr>
          <p:cNvPr id="25" name="Picture 24"/>
          <p:cNvPicPr>
            <a:picLocks noChangeAspect="1"/>
          </p:cNvPicPr>
          <p:nvPr/>
        </p:nvPicPr>
        <p:blipFill rotWithShape="1">
          <a:blip r:embed="rId3">
            <a:duotone>
              <a:prstClr val="black"/>
              <a:schemeClr val="bg1">
                <a:tint val="45000"/>
                <a:satMod val="400000"/>
              </a:schemeClr>
            </a:duotone>
            <a:extLst>
              <a:ext uri="{28A0092B-C50C-407E-A947-70E740481C1C}">
                <a14:useLocalDpi xmlns:a14="http://schemas.microsoft.com/office/drawing/2010/main" val="0"/>
              </a:ext>
            </a:extLst>
          </a:blip>
          <a:srcRect r="2539" b="22433"/>
          <a:stretch/>
        </p:blipFill>
        <p:spPr>
          <a:xfrm>
            <a:off x="676437" y="877886"/>
            <a:ext cx="824266" cy="656016"/>
          </a:xfrm>
          <a:prstGeom prst="rect">
            <a:avLst/>
          </a:prstGeom>
        </p:spPr>
      </p:pic>
      <p:sp>
        <p:nvSpPr>
          <p:cNvPr id="26" name="TextBox 25"/>
          <p:cNvSpPr txBox="1"/>
          <p:nvPr/>
        </p:nvSpPr>
        <p:spPr>
          <a:xfrm>
            <a:off x="401081" y="1456541"/>
            <a:ext cx="1394949" cy="307777"/>
          </a:xfrm>
          <a:prstGeom prst="rect">
            <a:avLst/>
          </a:prstGeom>
          <a:noFill/>
        </p:spPr>
        <p:txBody>
          <a:bodyPr wrap="square" rtlCol="0">
            <a:spAutoFit/>
          </a:bodyPr>
          <a:lstStyle/>
          <a:p>
            <a:pPr algn="ctr"/>
            <a:r>
              <a:rPr lang="en-US" sz="1400" b="1" dirty="0" smtClean="0"/>
              <a:t>Use Case</a:t>
            </a:r>
            <a:endParaRPr lang="en-US" sz="1400" b="1" dirty="0"/>
          </a:p>
        </p:txBody>
      </p:sp>
      <p:pic>
        <p:nvPicPr>
          <p:cNvPr id="27" name="Picture 26"/>
          <p:cNvPicPr>
            <a:picLocks noChangeAspect="1"/>
          </p:cNvPicPr>
          <p:nvPr/>
        </p:nvPicPr>
        <p:blipFill rotWithShape="1">
          <a:blip r:embed="rId4">
            <a:extLst>
              <a:ext uri="{28A0092B-C50C-407E-A947-70E740481C1C}">
                <a14:useLocalDpi xmlns:a14="http://schemas.microsoft.com/office/drawing/2010/main" val="0"/>
              </a:ext>
            </a:extLst>
          </a:blip>
          <a:srcRect b="17467"/>
          <a:stretch/>
        </p:blipFill>
        <p:spPr>
          <a:xfrm>
            <a:off x="716193" y="1920648"/>
            <a:ext cx="764727" cy="631148"/>
          </a:xfrm>
          <a:prstGeom prst="rect">
            <a:avLst/>
          </a:prstGeom>
        </p:spPr>
      </p:pic>
      <p:sp>
        <p:nvSpPr>
          <p:cNvPr id="28" name="TextBox 27"/>
          <p:cNvSpPr txBox="1"/>
          <p:nvPr/>
        </p:nvSpPr>
        <p:spPr>
          <a:xfrm>
            <a:off x="367801" y="2497327"/>
            <a:ext cx="1394949" cy="307777"/>
          </a:xfrm>
          <a:prstGeom prst="rect">
            <a:avLst/>
          </a:prstGeom>
          <a:noFill/>
        </p:spPr>
        <p:txBody>
          <a:bodyPr wrap="square" rtlCol="0">
            <a:spAutoFit/>
          </a:bodyPr>
          <a:lstStyle/>
          <a:p>
            <a:pPr algn="ctr"/>
            <a:r>
              <a:rPr lang="en-US" sz="1400" b="1" dirty="0" smtClean="0"/>
              <a:t>Definition</a:t>
            </a:r>
            <a:endParaRPr lang="en-US" sz="1400" b="1" dirty="0"/>
          </a:p>
        </p:txBody>
      </p:sp>
      <p:pic>
        <p:nvPicPr>
          <p:cNvPr id="29" name="Picture 28"/>
          <p:cNvPicPr>
            <a:picLocks noChangeAspect="1"/>
          </p:cNvPicPr>
          <p:nvPr/>
        </p:nvPicPr>
        <p:blipFill rotWithShape="1">
          <a:blip r:embed="rId5">
            <a:extLst>
              <a:ext uri="{28A0092B-C50C-407E-A947-70E740481C1C}">
                <a14:useLocalDpi xmlns:a14="http://schemas.microsoft.com/office/drawing/2010/main" val="0"/>
              </a:ext>
            </a:extLst>
          </a:blip>
          <a:srcRect b="16907"/>
          <a:stretch/>
        </p:blipFill>
        <p:spPr>
          <a:xfrm>
            <a:off x="739779" y="2914904"/>
            <a:ext cx="691902" cy="574924"/>
          </a:xfrm>
          <a:prstGeom prst="rect">
            <a:avLst/>
          </a:prstGeom>
        </p:spPr>
      </p:pic>
      <p:sp>
        <p:nvSpPr>
          <p:cNvPr id="30" name="TextBox 29"/>
          <p:cNvSpPr txBox="1"/>
          <p:nvPr/>
        </p:nvSpPr>
        <p:spPr>
          <a:xfrm>
            <a:off x="364981" y="3412609"/>
            <a:ext cx="1394949" cy="307777"/>
          </a:xfrm>
          <a:prstGeom prst="rect">
            <a:avLst/>
          </a:prstGeom>
          <a:noFill/>
        </p:spPr>
        <p:txBody>
          <a:bodyPr wrap="square" rtlCol="0">
            <a:spAutoFit/>
          </a:bodyPr>
          <a:lstStyle/>
          <a:p>
            <a:pPr algn="ctr"/>
            <a:r>
              <a:rPr lang="en-US" sz="1400" b="1" dirty="0" smtClean="0"/>
              <a:t>Location</a:t>
            </a:r>
            <a:endParaRPr lang="en-US" sz="1400" b="1" dirty="0"/>
          </a:p>
        </p:txBody>
      </p:sp>
      <p:pic>
        <p:nvPicPr>
          <p:cNvPr id="31" name="Picture 30"/>
          <p:cNvPicPr>
            <a:picLocks noChangeAspect="1"/>
          </p:cNvPicPr>
          <p:nvPr/>
        </p:nvPicPr>
        <p:blipFill rotWithShape="1">
          <a:blip r:embed="rId6">
            <a:extLst>
              <a:ext uri="{28A0092B-C50C-407E-A947-70E740481C1C}">
                <a14:useLocalDpi xmlns:a14="http://schemas.microsoft.com/office/drawing/2010/main" val="0"/>
              </a:ext>
            </a:extLst>
          </a:blip>
          <a:srcRect t="-1" b="12981"/>
          <a:stretch/>
        </p:blipFill>
        <p:spPr>
          <a:xfrm>
            <a:off x="716193" y="3830162"/>
            <a:ext cx="700528" cy="609600"/>
          </a:xfrm>
          <a:prstGeom prst="rect">
            <a:avLst/>
          </a:prstGeom>
        </p:spPr>
      </p:pic>
      <p:sp>
        <p:nvSpPr>
          <p:cNvPr id="32" name="TextBox 31"/>
          <p:cNvSpPr txBox="1"/>
          <p:nvPr/>
        </p:nvSpPr>
        <p:spPr>
          <a:xfrm>
            <a:off x="358146" y="4324803"/>
            <a:ext cx="1394949" cy="307777"/>
          </a:xfrm>
          <a:prstGeom prst="rect">
            <a:avLst/>
          </a:prstGeom>
          <a:noFill/>
        </p:spPr>
        <p:txBody>
          <a:bodyPr wrap="square" rtlCol="0">
            <a:spAutoFit/>
          </a:bodyPr>
          <a:lstStyle/>
          <a:p>
            <a:pPr algn="ctr"/>
            <a:r>
              <a:rPr lang="en-US" sz="1400" b="1" dirty="0" smtClean="0"/>
              <a:t>Caveats</a:t>
            </a:r>
            <a:endParaRPr lang="en-US" sz="1400" b="1" dirty="0"/>
          </a:p>
        </p:txBody>
      </p:sp>
    </p:spTree>
    <p:extLst>
      <p:ext uri="{BB962C8B-B14F-4D97-AF65-F5344CB8AC3E}">
        <p14:creationId xmlns:p14="http://schemas.microsoft.com/office/powerpoint/2010/main" val="921598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21223" y="322145"/>
            <a:ext cx="7180264" cy="507588"/>
          </a:xfrm>
          <a:prstGeom prst="rect">
            <a:avLst/>
          </a:prstGeom>
        </p:spPr>
        <p:txBody>
          <a:bodyPr/>
          <a:lst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a:lstStyle>
          <a:p>
            <a:r>
              <a:rPr lang="en-US" dirty="0" smtClean="0"/>
              <a:t>Where to find it: Immediacy </a:t>
            </a:r>
            <a:r>
              <a:rPr lang="en-US" dirty="0"/>
              <a:t>Index</a:t>
            </a:r>
          </a:p>
        </p:txBody>
      </p:sp>
      <p:sp>
        <p:nvSpPr>
          <p:cNvPr id="8" name="Frame 7"/>
          <p:cNvSpPr/>
          <p:nvPr/>
        </p:nvSpPr>
        <p:spPr>
          <a:xfrm>
            <a:off x="1572311" y="829733"/>
            <a:ext cx="5715294" cy="3652201"/>
          </a:xfrm>
          <a:prstGeom prst="frame">
            <a:avLst>
              <a:gd name="adj1" fmla="val 1020"/>
            </a:avLst>
          </a:prstGeom>
          <a:solidFill>
            <a:schemeClr val="tx1">
              <a:lumMod val="50000"/>
            </a:schemeClr>
          </a:solidFill>
          <a:ln>
            <a:solidFill>
              <a:schemeClr val="tx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1471" y="878917"/>
            <a:ext cx="5626703" cy="1902689"/>
          </a:xfrm>
          <a:prstGeom prst="rect">
            <a:avLst/>
          </a:prstGeom>
        </p:spPr>
      </p:pic>
      <p:pic>
        <p:nvPicPr>
          <p:cNvPr id="2" name="Picture 1"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1573" y="2617508"/>
            <a:ext cx="5616770" cy="1816799"/>
          </a:xfrm>
          <a:prstGeom prst="rect">
            <a:avLst/>
          </a:prstGeom>
        </p:spPr>
      </p:pic>
      <p:sp>
        <p:nvSpPr>
          <p:cNvPr id="6" name="Right Arrow 5"/>
          <p:cNvSpPr/>
          <p:nvPr/>
        </p:nvSpPr>
        <p:spPr>
          <a:xfrm>
            <a:off x="433287" y="3506243"/>
            <a:ext cx="1225485" cy="772998"/>
          </a:xfrm>
          <a:prstGeom prst="rightArrow">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Slide Number Placeholder 8"/>
          <p:cNvSpPr>
            <a:spLocks noGrp="1"/>
          </p:cNvSpPr>
          <p:nvPr>
            <p:ph type="sldNum" sz="quarter" idx="16"/>
          </p:nvPr>
        </p:nvSpPr>
        <p:spPr/>
        <p:txBody>
          <a:bodyPr/>
          <a:lstStyle/>
          <a:p>
            <a:fld id="{0D558541-60C9-42A2-8392-FF12533A6B7A}" type="slidenum">
              <a:rPr lang="en-US" smtClean="0"/>
              <a:pPr/>
              <a:t>62</a:t>
            </a:fld>
            <a:endParaRPr lang="en-US" dirty="0"/>
          </a:p>
        </p:txBody>
      </p:sp>
    </p:spTree>
    <p:extLst>
      <p:ext uri="{BB962C8B-B14F-4D97-AF65-F5344CB8AC3E}">
        <p14:creationId xmlns:p14="http://schemas.microsoft.com/office/powerpoint/2010/main" val="344479656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3115953" y="3143952"/>
            <a:ext cx="4300042" cy="1406961"/>
          </a:xfrm>
          <a:prstGeom prst="rect">
            <a:avLst/>
          </a:prstGeom>
        </p:spPr>
      </p:pic>
      <p:sp>
        <p:nvSpPr>
          <p:cNvPr id="2" name="Title 1"/>
          <p:cNvSpPr>
            <a:spLocks noGrp="1"/>
          </p:cNvSpPr>
          <p:nvPr>
            <p:ph type="title"/>
          </p:nvPr>
        </p:nvSpPr>
        <p:spPr>
          <a:xfrm>
            <a:off x="1098557" y="127411"/>
            <a:ext cx="7969942" cy="762000"/>
          </a:xfrm>
        </p:spPr>
        <p:txBody>
          <a:bodyPr/>
          <a:lstStyle/>
          <a:p>
            <a:r>
              <a:rPr lang="en-US" dirty="0" smtClean="0"/>
              <a:t>Final Thoughts: Immediacy Index</a:t>
            </a:r>
            <a:endParaRPr lang="en-US" dirty="0"/>
          </a:p>
        </p:txBody>
      </p:sp>
      <p:sp>
        <p:nvSpPr>
          <p:cNvPr id="15" name="Slide Number Placeholder 14"/>
          <p:cNvSpPr>
            <a:spLocks noGrp="1"/>
          </p:cNvSpPr>
          <p:nvPr>
            <p:ph type="sldNum" sz="quarter" idx="16"/>
          </p:nvPr>
        </p:nvSpPr>
        <p:spPr/>
        <p:txBody>
          <a:bodyPr/>
          <a:lstStyle/>
          <a:p>
            <a:fld id="{0D558541-60C9-42A2-8392-FF12533A6B7A}" type="slidenum">
              <a:rPr lang="en-US" smtClean="0"/>
              <a:pPr/>
              <a:t>63</a:t>
            </a:fld>
            <a:endParaRPr lang="en-US" dirty="0"/>
          </a:p>
        </p:txBody>
      </p:sp>
      <p:sp>
        <p:nvSpPr>
          <p:cNvPr id="17" name="TextBox 16"/>
          <p:cNvSpPr txBox="1"/>
          <p:nvPr/>
        </p:nvSpPr>
        <p:spPr>
          <a:xfrm>
            <a:off x="178025" y="1093362"/>
            <a:ext cx="8545189" cy="1323439"/>
          </a:xfrm>
          <a:prstGeom prst="rect">
            <a:avLst/>
          </a:prstGeom>
          <a:noFill/>
          <a:ln>
            <a:noFill/>
          </a:ln>
        </p:spPr>
        <p:txBody>
          <a:bodyPr wrap="square" rtlCol="0">
            <a:spAutoFit/>
          </a:bodyPr>
          <a:lstStyle/>
          <a:p>
            <a:pPr lvl="0" algn="ctr">
              <a:defRPr/>
            </a:pPr>
            <a:r>
              <a:rPr lang="en-US" sz="1600" b="1" i="1" dirty="0" smtClean="0"/>
              <a:t>Metric Statement: </a:t>
            </a:r>
            <a:r>
              <a:rPr lang="en-US" sz="1600" i="1" dirty="0"/>
              <a:t>The Lancet has an Immediacy Index of 15 (InCites JCR). A </a:t>
            </a:r>
            <a:r>
              <a:rPr lang="en-US" sz="1600" i="1" dirty="0" smtClean="0"/>
              <a:t>2015 article </a:t>
            </a:r>
            <a:r>
              <a:rPr lang="en-US" sz="1600" i="1" dirty="0"/>
              <a:t>co-authored by Dr. Fauci published in Lancet was cited </a:t>
            </a:r>
            <a:r>
              <a:rPr lang="en-US" sz="1600" i="1" dirty="0" smtClean="0"/>
              <a:t>21 </a:t>
            </a:r>
            <a:r>
              <a:rPr lang="en-US" sz="1600" i="1" dirty="0"/>
              <a:t>times (Web of Science) that same year.</a:t>
            </a:r>
          </a:p>
          <a:p>
            <a:pPr algn="ctr"/>
            <a:endParaRPr lang="en-US" sz="1600" i="1" dirty="0"/>
          </a:p>
          <a:p>
            <a:pPr algn="ctr"/>
            <a:r>
              <a:rPr lang="en-US" sz="1600" b="1" i="1" dirty="0" smtClean="0"/>
              <a:t>What that means: </a:t>
            </a:r>
            <a:r>
              <a:rPr lang="en-US" sz="1600" i="1" dirty="0" smtClean="0"/>
              <a:t>On average documents published in this journal will receive 15 citations in their first year of publication.</a:t>
            </a:r>
            <a:endParaRPr lang="en-US" sz="1600" i="1" dirty="0"/>
          </a:p>
        </p:txBody>
      </p:sp>
      <p:pic>
        <p:nvPicPr>
          <p:cNvPr id="18" name="Picture 17"/>
          <p:cNvPicPr>
            <a:picLocks noChangeAspect="1"/>
          </p:cNvPicPr>
          <p:nvPr/>
        </p:nvPicPr>
        <p:blipFill rotWithShape="1">
          <a:blip r:embed="rId4">
            <a:extLst>
              <a:ext uri="{28A0092B-C50C-407E-A947-70E740481C1C}">
                <a14:useLocalDpi xmlns:a14="http://schemas.microsoft.com/office/drawing/2010/main" val="0"/>
              </a:ext>
            </a:extLst>
          </a:blip>
          <a:srcRect b="20254"/>
          <a:stretch/>
        </p:blipFill>
        <p:spPr>
          <a:xfrm>
            <a:off x="1330649" y="3369303"/>
            <a:ext cx="1394155" cy="1111783"/>
          </a:xfrm>
          <a:prstGeom prst="rect">
            <a:avLst/>
          </a:prstGeom>
        </p:spPr>
      </p:pic>
      <p:sp>
        <p:nvSpPr>
          <p:cNvPr id="9" name="TextBox 8"/>
          <p:cNvSpPr txBox="1"/>
          <p:nvPr/>
        </p:nvSpPr>
        <p:spPr>
          <a:xfrm rot="20750151">
            <a:off x="4438085" y="3890204"/>
            <a:ext cx="1361440" cy="369332"/>
          </a:xfrm>
          <a:prstGeom prst="rect">
            <a:avLst/>
          </a:prstGeom>
          <a:noFill/>
        </p:spPr>
        <p:txBody>
          <a:bodyPr wrap="square" rtlCol="0">
            <a:spAutoFit/>
          </a:bodyPr>
          <a:lstStyle/>
          <a:p>
            <a:r>
              <a:rPr lang="en-US" dirty="0" smtClean="0"/>
              <a:t>Advantage</a:t>
            </a:r>
            <a:endParaRPr lang="en-US" dirty="0"/>
          </a:p>
        </p:txBody>
      </p:sp>
      <p:cxnSp>
        <p:nvCxnSpPr>
          <p:cNvPr id="14" name="Straight Arrow Connector 13"/>
          <p:cNvCxnSpPr/>
          <p:nvPr/>
        </p:nvCxnSpPr>
        <p:spPr>
          <a:xfrm flipV="1">
            <a:off x="5623560" y="3633709"/>
            <a:ext cx="1149956" cy="290288"/>
          </a:xfrm>
          <a:prstGeom prst="straightConnector1">
            <a:avLst/>
          </a:prstGeom>
          <a:ln>
            <a:solidFill>
              <a:schemeClr val="tx1">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086668" y="3358439"/>
            <a:ext cx="925713" cy="646331"/>
          </a:xfrm>
          <a:prstGeom prst="rect">
            <a:avLst/>
          </a:prstGeom>
          <a:noFill/>
        </p:spPr>
        <p:txBody>
          <a:bodyPr wrap="square" rtlCol="0">
            <a:spAutoFit/>
          </a:bodyPr>
          <a:lstStyle/>
          <a:p>
            <a:r>
              <a:rPr lang="en-US" sz="1200" b="1" i="1" dirty="0" smtClean="0"/>
              <a:t>Something To Think About</a:t>
            </a:r>
            <a:endParaRPr lang="en-US" sz="1200" b="1" i="1" dirty="0"/>
          </a:p>
        </p:txBody>
      </p:sp>
      <p:sp>
        <p:nvSpPr>
          <p:cNvPr id="22" name="Frame 21"/>
          <p:cNvSpPr/>
          <p:nvPr/>
        </p:nvSpPr>
        <p:spPr>
          <a:xfrm>
            <a:off x="936302" y="3042240"/>
            <a:ext cx="7183789" cy="1609783"/>
          </a:xfrm>
          <a:prstGeom prst="frame">
            <a:avLst>
              <a:gd name="adj1" fmla="val 236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9372645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Journal Level Metrics – the others</a:t>
            </a:r>
            <a:endParaRPr lang="en-US" dirty="0"/>
          </a:p>
        </p:txBody>
      </p:sp>
      <p:sp>
        <p:nvSpPr>
          <p:cNvPr id="17" name="Slide Number Placeholder 16"/>
          <p:cNvSpPr>
            <a:spLocks noGrp="1"/>
          </p:cNvSpPr>
          <p:nvPr>
            <p:ph type="sldNum" sz="quarter" idx="16"/>
          </p:nvPr>
        </p:nvSpPr>
        <p:spPr/>
        <p:txBody>
          <a:bodyPr/>
          <a:lstStyle/>
          <a:p>
            <a:fld id="{0D558541-60C9-42A2-8392-FF12533A6B7A}" type="slidenum">
              <a:rPr lang="en-US" smtClean="0"/>
              <a:pPr/>
              <a:t>64</a:t>
            </a:fld>
            <a:endParaRPr lang="en-US" dirty="0"/>
          </a:p>
        </p:txBody>
      </p:sp>
      <p:sp>
        <p:nvSpPr>
          <p:cNvPr id="3" name="Frame 2"/>
          <p:cNvSpPr/>
          <p:nvPr/>
        </p:nvSpPr>
        <p:spPr>
          <a:xfrm>
            <a:off x="415533" y="1029383"/>
            <a:ext cx="2543857" cy="3444060"/>
          </a:xfrm>
          <a:prstGeom prst="frame">
            <a:avLst>
              <a:gd name="adj1" fmla="val 94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8" name="Frame 7"/>
          <p:cNvSpPr/>
          <p:nvPr/>
        </p:nvSpPr>
        <p:spPr>
          <a:xfrm>
            <a:off x="3349961" y="1029384"/>
            <a:ext cx="2475917" cy="3444059"/>
          </a:xfrm>
          <a:prstGeom prst="frame">
            <a:avLst>
              <a:gd name="adj1" fmla="val 115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1" name="Frame 10"/>
          <p:cNvSpPr/>
          <p:nvPr/>
        </p:nvSpPr>
        <p:spPr>
          <a:xfrm>
            <a:off x="6216450" y="1029383"/>
            <a:ext cx="2582598" cy="3444059"/>
          </a:xfrm>
          <a:prstGeom prst="frame">
            <a:avLst>
              <a:gd name="adj1" fmla="val 93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 name="TextBox 3"/>
          <p:cNvSpPr txBox="1"/>
          <p:nvPr/>
        </p:nvSpPr>
        <p:spPr>
          <a:xfrm>
            <a:off x="1098557" y="1211285"/>
            <a:ext cx="1270660" cy="369332"/>
          </a:xfrm>
          <a:prstGeom prst="rect">
            <a:avLst/>
          </a:prstGeom>
          <a:noFill/>
        </p:spPr>
        <p:txBody>
          <a:bodyPr wrap="square" rtlCol="0">
            <a:spAutoFit/>
          </a:bodyPr>
          <a:lstStyle/>
          <a:p>
            <a:r>
              <a:rPr lang="en-US" dirty="0" smtClean="0"/>
              <a:t>Eigenfactor</a:t>
            </a:r>
            <a:endParaRPr lang="en-US" dirty="0"/>
          </a:p>
        </p:txBody>
      </p:sp>
      <p:sp>
        <p:nvSpPr>
          <p:cNvPr id="7" name="TextBox 6"/>
          <p:cNvSpPr txBox="1"/>
          <p:nvPr/>
        </p:nvSpPr>
        <p:spPr>
          <a:xfrm>
            <a:off x="3625849" y="1084661"/>
            <a:ext cx="1935678" cy="646331"/>
          </a:xfrm>
          <a:prstGeom prst="rect">
            <a:avLst/>
          </a:prstGeom>
          <a:noFill/>
        </p:spPr>
        <p:txBody>
          <a:bodyPr wrap="square" rtlCol="0">
            <a:spAutoFit/>
          </a:bodyPr>
          <a:lstStyle/>
          <a:p>
            <a:pPr algn="ctr"/>
            <a:r>
              <a:rPr lang="en-US" dirty="0"/>
              <a:t>SCImago Journal Rank (SJR) </a:t>
            </a:r>
          </a:p>
        </p:txBody>
      </p:sp>
      <p:sp>
        <p:nvSpPr>
          <p:cNvPr id="9" name="TextBox 8"/>
          <p:cNvSpPr txBox="1"/>
          <p:nvPr/>
        </p:nvSpPr>
        <p:spPr>
          <a:xfrm>
            <a:off x="6288026" y="1072786"/>
            <a:ext cx="2438811" cy="646331"/>
          </a:xfrm>
          <a:prstGeom prst="rect">
            <a:avLst/>
          </a:prstGeom>
          <a:noFill/>
        </p:spPr>
        <p:txBody>
          <a:bodyPr wrap="square" rtlCol="0">
            <a:spAutoFit/>
          </a:bodyPr>
          <a:lstStyle/>
          <a:p>
            <a:pPr algn="ctr"/>
            <a:r>
              <a:rPr lang="en-US" dirty="0"/>
              <a:t>Source Normalized Impact per Paper (SNIP</a:t>
            </a:r>
            <a:r>
              <a:rPr lang="en-US" dirty="0" smtClean="0"/>
              <a:t>)</a:t>
            </a:r>
            <a:endParaRPr lang="en-US" dirty="0"/>
          </a:p>
        </p:txBody>
      </p:sp>
      <p:cxnSp>
        <p:nvCxnSpPr>
          <p:cNvPr id="6" name="Straight Connector 5"/>
          <p:cNvCxnSpPr/>
          <p:nvPr/>
        </p:nvCxnSpPr>
        <p:spPr>
          <a:xfrm flipV="1">
            <a:off x="692331" y="1719117"/>
            <a:ext cx="1998618" cy="11875"/>
          </a:xfrm>
          <a:prstGeom prst="line">
            <a:avLst/>
          </a:prstGeom>
        </p:spPr>
        <p:style>
          <a:lnRef idx="2">
            <a:schemeClr val="accent1"/>
          </a:lnRef>
          <a:fillRef idx="0">
            <a:schemeClr val="accent1"/>
          </a:fillRef>
          <a:effectRef idx="1">
            <a:schemeClr val="accent1"/>
          </a:effectRef>
          <a:fontRef idx="minor">
            <a:schemeClr val="tx1"/>
          </a:fontRef>
        </p:style>
      </p:cxnSp>
      <p:pic>
        <p:nvPicPr>
          <p:cNvPr id="12" name="Picture 11"/>
          <p:cNvPicPr>
            <a:picLocks noChangeAspect="1"/>
          </p:cNvPicPr>
          <p:nvPr/>
        </p:nvPicPr>
        <p:blipFill>
          <a:blip r:embed="rId3"/>
          <a:stretch>
            <a:fillRect/>
          </a:stretch>
        </p:blipFill>
        <p:spPr>
          <a:xfrm>
            <a:off x="6442146" y="1672509"/>
            <a:ext cx="2097206" cy="121931"/>
          </a:xfrm>
          <a:prstGeom prst="rect">
            <a:avLst/>
          </a:prstGeom>
        </p:spPr>
      </p:pic>
      <p:cxnSp>
        <p:nvCxnSpPr>
          <p:cNvPr id="13" name="Straight Connector 12"/>
          <p:cNvCxnSpPr/>
          <p:nvPr/>
        </p:nvCxnSpPr>
        <p:spPr>
          <a:xfrm flipV="1">
            <a:off x="3594379" y="1713179"/>
            <a:ext cx="1998618" cy="11875"/>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15533" y="1742188"/>
            <a:ext cx="2510548" cy="2677656"/>
          </a:xfrm>
          <a:prstGeom prst="rect">
            <a:avLst/>
          </a:prstGeom>
          <a:noFill/>
        </p:spPr>
        <p:txBody>
          <a:bodyPr wrap="square" rtlCol="0">
            <a:spAutoFit/>
          </a:bodyPr>
          <a:lstStyle/>
          <a:p>
            <a:pPr lvl="0" algn="ctr">
              <a:defRPr/>
            </a:pPr>
            <a:r>
              <a:rPr lang="en-US" sz="1400" dirty="0"/>
              <a:t>A</a:t>
            </a:r>
            <a:r>
              <a:rPr lang="en-US" sz="1400" dirty="0" smtClean="0"/>
              <a:t>ttempts </a:t>
            </a:r>
            <a:r>
              <a:rPr lang="en-US" sz="1400" dirty="0"/>
              <a:t>to calculate a percentage estimate of the total time that all journal users spend with that journal compared to all other journals.  The numbers are normalized so that the total of all Eigenfactors is 100.  </a:t>
            </a:r>
            <a:endParaRPr lang="en-US" sz="1400" dirty="0" smtClean="0"/>
          </a:p>
          <a:p>
            <a:pPr lvl="0" algn="ctr">
              <a:defRPr/>
            </a:pPr>
            <a:endParaRPr lang="en-US" sz="1400" dirty="0"/>
          </a:p>
          <a:p>
            <a:pPr lvl="0" algn="ctr">
              <a:defRPr/>
            </a:pPr>
            <a:r>
              <a:rPr lang="en-US" sz="1400" dirty="0" smtClean="0"/>
              <a:t>Can </a:t>
            </a:r>
            <a:r>
              <a:rPr lang="en-US" sz="1400" dirty="0"/>
              <a:t>be found on </a:t>
            </a:r>
            <a:r>
              <a:rPr lang="en-US" sz="1400" dirty="0" smtClean="0"/>
              <a:t>the Eigenfactor.org website and </a:t>
            </a:r>
            <a:r>
              <a:rPr lang="en-US" sz="1400" dirty="0"/>
              <a:t>on the Journal Citation Report.</a:t>
            </a:r>
          </a:p>
        </p:txBody>
      </p:sp>
      <p:sp>
        <p:nvSpPr>
          <p:cNvPr id="15" name="TextBox 14"/>
          <p:cNvSpPr txBox="1"/>
          <p:nvPr/>
        </p:nvSpPr>
        <p:spPr>
          <a:xfrm>
            <a:off x="6288026" y="1745681"/>
            <a:ext cx="2438811" cy="2954655"/>
          </a:xfrm>
          <a:prstGeom prst="rect">
            <a:avLst/>
          </a:prstGeom>
          <a:noFill/>
        </p:spPr>
        <p:txBody>
          <a:bodyPr wrap="square" rtlCol="0">
            <a:spAutoFit/>
          </a:bodyPr>
          <a:lstStyle/>
          <a:p>
            <a:pPr algn="ctr"/>
            <a:r>
              <a:rPr lang="en-US" sz="1400" dirty="0" smtClean="0"/>
              <a:t>Calculated </a:t>
            </a:r>
            <a:r>
              <a:rPr lang="en-US" sz="1400" dirty="0"/>
              <a:t>as the number of citations given in the present year to publications in the past three years divided by the total number of publications in the past three years</a:t>
            </a:r>
            <a:r>
              <a:rPr lang="en-US" sz="1400" dirty="0" smtClean="0"/>
              <a:t>.</a:t>
            </a:r>
          </a:p>
          <a:p>
            <a:pPr algn="ctr"/>
            <a:endParaRPr lang="en-US" sz="1400" dirty="0"/>
          </a:p>
          <a:p>
            <a:pPr algn="ctr"/>
            <a:r>
              <a:rPr lang="en-US" sz="1400" dirty="0" smtClean="0"/>
              <a:t>Is field normalized.</a:t>
            </a:r>
          </a:p>
          <a:p>
            <a:pPr algn="ctr"/>
            <a:endParaRPr lang="en-US" sz="1400" dirty="0"/>
          </a:p>
          <a:p>
            <a:pPr algn="ctr"/>
            <a:r>
              <a:rPr lang="en-US" sz="1400" dirty="0" smtClean="0"/>
              <a:t>Can be found on the CWTS Journal Indicators website and in Scopus.</a:t>
            </a:r>
            <a:endParaRPr lang="en-US" sz="1400" dirty="0"/>
          </a:p>
          <a:p>
            <a:endParaRPr lang="en-US" dirty="0"/>
          </a:p>
        </p:txBody>
      </p:sp>
      <p:sp>
        <p:nvSpPr>
          <p:cNvPr id="16" name="TextBox 15"/>
          <p:cNvSpPr txBox="1"/>
          <p:nvPr/>
        </p:nvSpPr>
        <p:spPr>
          <a:xfrm>
            <a:off x="3370241" y="1742188"/>
            <a:ext cx="2365540" cy="2462213"/>
          </a:xfrm>
          <a:prstGeom prst="rect">
            <a:avLst/>
          </a:prstGeom>
          <a:noFill/>
        </p:spPr>
        <p:txBody>
          <a:bodyPr wrap="square" rtlCol="0">
            <a:spAutoFit/>
          </a:bodyPr>
          <a:lstStyle/>
          <a:p>
            <a:pPr lvl="0" algn="ctr">
              <a:defRPr/>
            </a:pPr>
            <a:r>
              <a:rPr lang="en-US" sz="1400" dirty="0" smtClean="0"/>
              <a:t>Based </a:t>
            </a:r>
            <a:r>
              <a:rPr lang="en-US" sz="1400" dirty="0"/>
              <a:t>on the transfer of prestige from a journal to another one; such prestige is </a:t>
            </a:r>
            <a:r>
              <a:rPr lang="en-US" sz="1400" dirty="0" smtClean="0"/>
              <a:t>transferred </a:t>
            </a:r>
            <a:r>
              <a:rPr lang="en-US" sz="1400" dirty="0"/>
              <a:t>through the references that a journal </a:t>
            </a:r>
            <a:r>
              <a:rPr lang="en-US" sz="1400" dirty="0" smtClean="0"/>
              <a:t>does </a:t>
            </a:r>
            <a:r>
              <a:rPr lang="en-US" sz="1400" dirty="0"/>
              <a:t>to the rest of the journals and to itself. </a:t>
            </a:r>
          </a:p>
          <a:p>
            <a:pPr lvl="0" algn="ctr">
              <a:defRPr/>
            </a:pPr>
            <a:endParaRPr lang="en-US" sz="1400" dirty="0"/>
          </a:p>
          <a:p>
            <a:pPr lvl="0" algn="ctr">
              <a:defRPr/>
            </a:pPr>
            <a:r>
              <a:rPr lang="en-US" sz="1400" dirty="0"/>
              <a:t>Available in on the SCImago Journal &amp; Country Rank website as well as in Scopus.</a:t>
            </a:r>
          </a:p>
        </p:txBody>
      </p:sp>
    </p:spTree>
    <p:extLst>
      <p:ext uri="{BB962C8B-B14F-4D97-AF65-F5344CB8AC3E}">
        <p14:creationId xmlns:p14="http://schemas.microsoft.com/office/powerpoint/2010/main" val="18127469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pic>
        <p:nvPicPr>
          <p:cNvPr id="53" name="Logo" descr="Ein Bild, das Zeichnung enthält.&#10;&#10;Automatisch generierte Beschreibung">
            <a:extLst>
              <a:ext uri="{FF2B5EF4-FFF2-40B4-BE49-F238E27FC236}">
                <a16:creationId xmlns:a16="http://schemas.microsoft.com/office/drawing/2014/main" id="{E07A0138-2AAC-465C-BC0F-BD8EFE90A1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58100" y="4785995"/>
            <a:ext cx="1350165" cy="270033"/>
          </a:xfrm>
          <a:prstGeom prst="rect">
            <a:avLst/>
          </a:prstGeom>
        </p:spPr>
      </p:pic>
      <p:cxnSp>
        <p:nvCxnSpPr>
          <p:cNvPr id="35" name="Gerader Verbinder 34">
            <a:extLst>
              <a:ext uri="{FF2B5EF4-FFF2-40B4-BE49-F238E27FC236}">
                <a16:creationId xmlns:a16="http://schemas.microsoft.com/office/drawing/2014/main" id="{5A1A3439-00E7-4432-A3A0-98D8B232E1BB}"/>
              </a:ext>
            </a:extLst>
          </p:cNvPr>
          <p:cNvCxnSpPr>
            <a:cxnSpLocks/>
          </p:cNvCxnSpPr>
          <p:nvPr/>
        </p:nvCxnSpPr>
        <p:spPr>
          <a:xfrm>
            <a:off x="1143000" y="2663188"/>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Gerader Verbinder 33">
            <a:extLst>
              <a:ext uri="{FF2B5EF4-FFF2-40B4-BE49-F238E27FC236}">
                <a16:creationId xmlns:a16="http://schemas.microsoft.com/office/drawing/2014/main" id="{EE12C152-13DE-49AE-AB36-4C73C029DBDA}"/>
              </a:ext>
            </a:extLst>
          </p:cNvPr>
          <p:cNvCxnSpPr>
            <a:cxnSpLocks/>
          </p:cNvCxnSpPr>
          <p:nvPr/>
        </p:nvCxnSpPr>
        <p:spPr>
          <a:xfrm>
            <a:off x="3642395" y="2663189"/>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Gerader Verbinder 31">
            <a:extLst>
              <a:ext uri="{FF2B5EF4-FFF2-40B4-BE49-F238E27FC236}">
                <a16:creationId xmlns:a16="http://schemas.microsoft.com/office/drawing/2014/main" id="{4B3665B6-2593-4BC5-8FDA-AA27F41A448C}"/>
              </a:ext>
            </a:extLst>
          </p:cNvPr>
          <p:cNvCxnSpPr>
            <a:cxnSpLocks/>
          </p:cNvCxnSpPr>
          <p:nvPr/>
        </p:nvCxnSpPr>
        <p:spPr>
          <a:xfrm>
            <a:off x="8018250" y="2663187"/>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Gerader Verbinder 32">
            <a:extLst>
              <a:ext uri="{FF2B5EF4-FFF2-40B4-BE49-F238E27FC236}">
                <a16:creationId xmlns:a16="http://schemas.microsoft.com/office/drawing/2014/main" id="{2667290E-5D35-4508-92A0-A6007F50051D}"/>
              </a:ext>
            </a:extLst>
          </p:cNvPr>
          <p:cNvCxnSpPr>
            <a:cxnSpLocks/>
          </p:cNvCxnSpPr>
          <p:nvPr/>
        </p:nvCxnSpPr>
        <p:spPr>
          <a:xfrm>
            <a:off x="5511095" y="2663187"/>
            <a:ext cx="0" cy="117939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Gerader Verbinder 28">
            <a:extLst>
              <a:ext uri="{FF2B5EF4-FFF2-40B4-BE49-F238E27FC236}">
                <a16:creationId xmlns:a16="http://schemas.microsoft.com/office/drawing/2014/main" id="{9484927B-2452-4403-9CD6-910C4C609263}"/>
              </a:ext>
            </a:extLst>
          </p:cNvPr>
          <p:cNvCxnSpPr>
            <a:cxnSpLocks/>
          </p:cNvCxnSpPr>
          <p:nvPr/>
        </p:nvCxnSpPr>
        <p:spPr>
          <a:xfrm>
            <a:off x="6774931" y="2663187"/>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Gerader Verbinder 24">
            <a:extLst>
              <a:ext uri="{FF2B5EF4-FFF2-40B4-BE49-F238E27FC236}">
                <a16:creationId xmlns:a16="http://schemas.microsoft.com/office/drawing/2014/main" id="{AB1C324E-A86E-4D4C-A17B-97962AFC74DB}"/>
              </a:ext>
            </a:extLst>
          </p:cNvPr>
          <p:cNvCxnSpPr>
            <a:cxnSpLocks/>
          </p:cNvCxnSpPr>
          <p:nvPr/>
        </p:nvCxnSpPr>
        <p:spPr>
          <a:xfrm>
            <a:off x="2397034" y="2663187"/>
            <a:ext cx="0" cy="117939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1BBA8BE5-E9BD-467E-9CED-4DEBCDDB76D8}"/>
              </a:ext>
            </a:extLst>
          </p:cNvPr>
          <p:cNvCxnSpPr>
            <a:cxnSpLocks/>
          </p:cNvCxnSpPr>
          <p:nvPr/>
        </p:nvCxnSpPr>
        <p:spPr>
          <a:xfrm>
            <a:off x="0" y="2663190"/>
            <a:ext cx="914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078BE2E4-046D-42C8-AC3A-ED75D668A658}"/>
              </a:ext>
            </a:extLst>
          </p:cNvPr>
          <p:cNvCxnSpPr>
            <a:cxnSpLocks/>
          </p:cNvCxnSpPr>
          <p:nvPr/>
        </p:nvCxnSpPr>
        <p:spPr>
          <a:xfrm>
            <a:off x="0" y="3842580"/>
            <a:ext cx="914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Gerader Verbinder 29">
            <a:extLst>
              <a:ext uri="{FF2B5EF4-FFF2-40B4-BE49-F238E27FC236}">
                <a16:creationId xmlns:a16="http://schemas.microsoft.com/office/drawing/2014/main" id="{94EA4D68-6FF2-4258-9278-89C1289CADFF}"/>
              </a:ext>
            </a:extLst>
          </p:cNvPr>
          <p:cNvCxnSpPr>
            <a:cxnSpLocks/>
          </p:cNvCxnSpPr>
          <p:nvPr/>
        </p:nvCxnSpPr>
        <p:spPr>
          <a:xfrm>
            <a:off x="4592513" y="2663190"/>
            <a:ext cx="0" cy="11723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sl-pollquestion()">
            <a:extLst>
              <a:ext uri="{FF2B5EF4-FFF2-40B4-BE49-F238E27FC236}">
                <a16:creationId xmlns:a16="http://schemas.microsoft.com/office/drawing/2014/main" id="{63E3B87A-BB46-456E-8356-9FE619FB4FB1}"/>
              </a:ext>
            </a:extLst>
          </p:cNvPr>
          <p:cNvSpPr>
            <a:spLocks noGrp="1"/>
          </p:cNvSpPr>
          <p:nvPr>
            <p:ph type="ctrTitle"/>
          </p:nvPr>
        </p:nvSpPr>
        <p:spPr>
          <a:xfrm>
            <a:off x="1160250" y="756897"/>
            <a:ext cx="6858000" cy="834753"/>
          </a:xfrm>
        </p:spPr>
        <p:txBody>
          <a:bodyPr>
            <a:normAutofit/>
          </a:bodyPr>
          <a:lstStyle/>
          <a:p>
            <a:r>
              <a:rPr lang="en-US" sz="3600" dirty="0" smtClean="0">
                <a:solidFill>
                  <a:schemeClr val="bg1"/>
                </a:solidFill>
                <a:latin typeface="Abadi Extra Light" panose="020B0204020104020204" pitchFamily="34" charset="0"/>
              </a:rPr>
              <a:t>True or False:</a:t>
            </a:r>
            <a:endParaRPr lang="de-DE" sz="3600" dirty="0">
              <a:solidFill>
                <a:schemeClr val="bg1"/>
              </a:solidFill>
              <a:latin typeface="Abadi Extra Light" panose="020B0204020104020204" pitchFamily="34" charset="0"/>
            </a:endParaRPr>
          </a:p>
        </p:txBody>
      </p:sp>
      <p:grpSp>
        <p:nvGrpSpPr>
          <p:cNvPr id="36" name="Poll Result">
            <a:extLst>
              <a:ext uri="{FF2B5EF4-FFF2-40B4-BE49-F238E27FC236}">
                <a16:creationId xmlns:a16="http://schemas.microsoft.com/office/drawing/2014/main" id="{2A54044E-5BE9-40E9-9811-1A0FB3C8B1D1}"/>
              </a:ext>
            </a:extLst>
          </p:cNvPr>
          <p:cNvGrpSpPr/>
          <p:nvPr/>
        </p:nvGrpSpPr>
        <p:grpSpPr>
          <a:xfrm>
            <a:off x="1143000" y="1832082"/>
            <a:ext cx="7054232" cy="2739918"/>
            <a:chOff x="2952237" y="2442776"/>
            <a:chExt cx="6602309" cy="3775437"/>
          </a:xfrm>
        </p:grpSpPr>
        <p:sp>
          <p:nvSpPr>
            <p:cNvPr id="24" name="Rectangle-background">
              <a:extLst>
                <a:ext uri="{FF2B5EF4-FFF2-40B4-BE49-F238E27FC236}">
                  <a16:creationId xmlns:a16="http://schemas.microsoft.com/office/drawing/2014/main" id="{2D4F6294-578E-4840-8CBE-7902148FCD99}"/>
                </a:ext>
              </a:extLst>
            </p:cNvPr>
            <p:cNvSpPr/>
            <p:nvPr/>
          </p:nvSpPr>
          <p:spPr>
            <a:xfrm>
              <a:off x="2952237" y="2446806"/>
              <a:ext cx="6602309" cy="3771407"/>
            </a:xfrm>
            <a:prstGeom prst="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sl-pollresults()">
              <a:hlinkClick r:id="" action="ppaction://noaction"/>
              <a:extLst>
                <a:ext uri="{FF2B5EF4-FFF2-40B4-BE49-F238E27FC236}">
                  <a16:creationId xmlns:a16="http://schemas.microsoft.com/office/drawing/2014/main" id="{2B537D23-5CC2-4B27-A4A2-DEB92A6AB33D}"/>
                </a:ext>
              </a:extLst>
            </p:cNvPr>
            <p:cNvSpPr/>
            <p:nvPr/>
          </p:nvSpPr>
          <p:spPr>
            <a:xfrm>
              <a:off x="3048000" y="2442776"/>
              <a:ext cx="6191763" cy="3771381"/>
            </a:xfrm>
            <a:prstGeom prst="rect">
              <a:avLst/>
            </a:prstGeom>
            <a:noFill/>
            <a:ln w="12700" cap="flat" cmpd="sng" algn="ctr">
              <a:noFill/>
              <a:prstDash val="solid"/>
              <a:miter lim="800000"/>
            </a:ln>
            <a:effectLst>
              <a:softEdge rad="0"/>
            </a:effectLst>
            <a:extLst>
              <a:ext uri="{909E8E84-426E-40DD-AFC4-6F175D3DCCD1}">
                <a14:hiddenFill xmlns:a14="http://schemas.microsoft.com/office/drawing/2010/main">
                  <a:blipFill>
                    <a:blip r:embed="rId6"/>
                    <a:stretch>
                      <a:fillRect/>
                    </a:stretch>
                  </a:blip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grpSp>
      <p:sp>
        <p:nvSpPr>
          <p:cNvPr id="26" name="Title 1"/>
          <p:cNvSpPr txBox="1">
            <a:spLocks/>
          </p:cNvSpPr>
          <p:nvPr/>
        </p:nvSpPr>
        <p:spPr>
          <a:xfrm>
            <a:off x="-106874" y="159133"/>
            <a:ext cx="2480383" cy="484683"/>
          </a:xfrm>
          <a:prstGeom prst="rect">
            <a:avLst/>
          </a:prstGeom>
        </p:spPr>
        <p:txBody>
          <a:bodyPr vert="horz" lIns="91440" tIns="45720" rIns="91440" bIns="45720" rtlCol="0" anchor="b">
            <a:normAutofit fontScale="77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500" b="0" i="0" u="none" strike="noStrike" kern="1200" cap="none" spc="0" normalizeH="0" baseline="0" noProof="0" dirty="0">
                <a:ln>
                  <a:noFill/>
                </a:ln>
                <a:solidFill>
                  <a:srgbClr val="938FC3"/>
                </a:solidFill>
                <a:effectLst/>
                <a:uLnTx/>
                <a:uFillTx/>
                <a:latin typeface="Calibri Light" panose="020F0302020204030204"/>
                <a:ea typeface="+mj-ea"/>
                <a:cs typeface="+mj-cs"/>
              </a:rPr>
              <a:t>Pop Quiz!</a:t>
            </a:r>
          </a:p>
        </p:txBody>
      </p:sp>
      <p:sp>
        <p:nvSpPr>
          <p:cNvPr id="4" name="TextBox 3"/>
          <p:cNvSpPr txBox="1"/>
          <p:nvPr/>
        </p:nvSpPr>
        <p:spPr>
          <a:xfrm>
            <a:off x="1505119" y="2146036"/>
            <a:ext cx="6513130" cy="2308324"/>
          </a:xfrm>
          <a:prstGeom prst="rect">
            <a:avLst/>
          </a:prstGeom>
          <a:noFill/>
        </p:spPr>
        <p:txBody>
          <a:bodyPr wrap="square" rtlCol="0">
            <a:spAutoFit/>
          </a:bodyPr>
          <a:lstStyle/>
          <a:p>
            <a:r>
              <a:rPr lang="en-US" sz="2400" dirty="0" smtClean="0">
                <a:solidFill>
                  <a:schemeClr val="bg1"/>
                </a:solidFill>
              </a:rPr>
              <a:t>- You </a:t>
            </a:r>
            <a:r>
              <a:rPr lang="en-US" sz="2400" dirty="0">
                <a:solidFill>
                  <a:schemeClr val="bg1"/>
                </a:solidFill>
              </a:rPr>
              <a:t>can use the Journal Impact Factor to compare journals in different fields</a:t>
            </a:r>
            <a:r>
              <a:rPr lang="en-US" sz="2400" dirty="0" smtClean="0">
                <a:solidFill>
                  <a:schemeClr val="bg1"/>
                </a:solidFill>
              </a:rPr>
              <a:t>.</a:t>
            </a:r>
          </a:p>
          <a:p>
            <a:endParaRPr lang="en-US" sz="2400" dirty="0">
              <a:solidFill>
                <a:schemeClr val="bg1"/>
              </a:solidFill>
            </a:endParaRPr>
          </a:p>
          <a:p>
            <a:r>
              <a:rPr lang="en-US" sz="2400" dirty="0" smtClean="0">
                <a:solidFill>
                  <a:schemeClr val="bg1"/>
                </a:solidFill>
              </a:rPr>
              <a:t>- The </a:t>
            </a:r>
            <a:r>
              <a:rPr lang="en-US" sz="2400" dirty="0">
                <a:solidFill>
                  <a:schemeClr val="bg1"/>
                </a:solidFill>
              </a:rPr>
              <a:t>average JIF for an author is a good indication of the quality of their work.</a:t>
            </a:r>
          </a:p>
          <a:p>
            <a:endParaRPr lang="en-US" sz="2400" dirty="0">
              <a:solidFill>
                <a:schemeClr val="bg1"/>
              </a:solidFill>
            </a:endParaRPr>
          </a:p>
        </p:txBody>
      </p:sp>
    </p:spTree>
    <p:custDataLst>
      <p:tags r:id="rId1"/>
    </p:custDataLst>
    <p:extLst>
      <p:ext uri="{BB962C8B-B14F-4D97-AF65-F5344CB8AC3E}">
        <p14:creationId xmlns:p14="http://schemas.microsoft.com/office/powerpoint/2010/main" val="299558284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Metrics – Where to find them</a:t>
            </a:r>
            <a:endParaRPr lang="en-US" dirty="0"/>
          </a:p>
        </p:txBody>
      </p:sp>
      <p:sp>
        <p:nvSpPr>
          <p:cNvPr id="5" name="Slide Number Placeholder 4"/>
          <p:cNvSpPr>
            <a:spLocks noGrp="1"/>
          </p:cNvSpPr>
          <p:nvPr>
            <p:ph type="sldNum" sz="quarter" idx="16"/>
          </p:nvPr>
        </p:nvSpPr>
        <p:spPr/>
        <p:txBody>
          <a:bodyPr/>
          <a:lstStyle/>
          <a:p>
            <a:fld id="{0D558541-60C9-42A2-8392-FF12533A6B7A}" type="slidenum">
              <a:rPr lang="en-US" smtClean="0"/>
              <a:pPr/>
              <a:t>66</a:t>
            </a:fld>
            <a:endParaRPr lang="en-US" dirty="0"/>
          </a:p>
        </p:txBody>
      </p:sp>
      <p:sp>
        <p:nvSpPr>
          <p:cNvPr id="8" name="TextBox 7"/>
          <p:cNvSpPr txBox="1"/>
          <p:nvPr/>
        </p:nvSpPr>
        <p:spPr>
          <a:xfrm>
            <a:off x="3229763" y="3914433"/>
            <a:ext cx="755008" cy="646331"/>
          </a:xfrm>
          <a:prstGeom prst="rect">
            <a:avLst/>
          </a:prstGeom>
          <a:solidFill>
            <a:schemeClr val="accent2">
              <a:lumMod val="75000"/>
            </a:schemeClr>
          </a:solidFill>
        </p:spPr>
        <p:txBody>
          <a:bodyPr wrap="square" rtlCol="0">
            <a:spAutoFit/>
          </a:bodyPr>
          <a:lstStyle/>
          <a:p>
            <a:pPr algn="ctr"/>
            <a:r>
              <a:rPr lang="en-US" sz="1200" dirty="0" smtClean="0">
                <a:solidFill>
                  <a:schemeClr val="tx1">
                    <a:lumMod val="50000"/>
                  </a:schemeClr>
                </a:solidFill>
              </a:rPr>
              <a:t>Author </a:t>
            </a:r>
          </a:p>
          <a:p>
            <a:pPr algn="ctr"/>
            <a:r>
              <a:rPr lang="en-US" sz="1200" dirty="0" smtClean="0">
                <a:solidFill>
                  <a:schemeClr val="tx1">
                    <a:lumMod val="50000"/>
                  </a:schemeClr>
                </a:solidFill>
              </a:rPr>
              <a:t>Level </a:t>
            </a:r>
          </a:p>
          <a:p>
            <a:pPr algn="ctr"/>
            <a:r>
              <a:rPr lang="en-US" sz="1200" dirty="0" smtClean="0">
                <a:solidFill>
                  <a:schemeClr val="tx1">
                    <a:lumMod val="50000"/>
                  </a:schemeClr>
                </a:solidFill>
              </a:rPr>
              <a:t>Indicator</a:t>
            </a:r>
            <a:endParaRPr lang="en-US" sz="1200" dirty="0">
              <a:solidFill>
                <a:schemeClr val="tx1">
                  <a:lumMod val="50000"/>
                </a:schemeClr>
              </a:solidFill>
            </a:endParaRPr>
          </a:p>
        </p:txBody>
      </p:sp>
      <p:sp>
        <p:nvSpPr>
          <p:cNvPr id="9" name="TextBox 8"/>
          <p:cNvSpPr txBox="1"/>
          <p:nvPr/>
        </p:nvSpPr>
        <p:spPr>
          <a:xfrm>
            <a:off x="4395076" y="3919596"/>
            <a:ext cx="755008" cy="646331"/>
          </a:xfrm>
          <a:prstGeom prst="rect">
            <a:avLst/>
          </a:prstGeom>
          <a:solidFill>
            <a:schemeClr val="tx2">
              <a:lumMod val="40000"/>
              <a:lumOff val="60000"/>
            </a:schemeClr>
          </a:solidFill>
        </p:spPr>
        <p:txBody>
          <a:bodyPr wrap="square" rtlCol="0">
            <a:spAutoFit/>
          </a:bodyPr>
          <a:lstStyle/>
          <a:p>
            <a:pPr algn="ctr"/>
            <a:r>
              <a:rPr lang="en-US" sz="1200" dirty="0" smtClean="0">
                <a:solidFill>
                  <a:schemeClr val="tx1">
                    <a:lumMod val="50000"/>
                  </a:schemeClr>
                </a:solidFill>
              </a:rPr>
              <a:t>Article </a:t>
            </a:r>
          </a:p>
          <a:p>
            <a:pPr algn="ctr"/>
            <a:r>
              <a:rPr lang="en-US" sz="1200" dirty="0" smtClean="0">
                <a:solidFill>
                  <a:schemeClr val="tx1">
                    <a:lumMod val="50000"/>
                  </a:schemeClr>
                </a:solidFill>
              </a:rPr>
              <a:t>Level </a:t>
            </a:r>
          </a:p>
          <a:p>
            <a:pPr algn="ctr"/>
            <a:r>
              <a:rPr lang="en-US" sz="1200" dirty="0" smtClean="0">
                <a:solidFill>
                  <a:schemeClr val="tx1">
                    <a:lumMod val="50000"/>
                  </a:schemeClr>
                </a:solidFill>
              </a:rPr>
              <a:t>Indicator</a:t>
            </a:r>
            <a:endParaRPr lang="en-US" sz="1200" dirty="0">
              <a:solidFill>
                <a:schemeClr val="tx1">
                  <a:lumMod val="50000"/>
                </a:schemeClr>
              </a:solidFill>
            </a:endParaRPr>
          </a:p>
        </p:txBody>
      </p:sp>
      <p:sp>
        <p:nvSpPr>
          <p:cNvPr id="10" name="TextBox 9"/>
          <p:cNvSpPr txBox="1"/>
          <p:nvPr/>
        </p:nvSpPr>
        <p:spPr>
          <a:xfrm>
            <a:off x="5560389" y="3914432"/>
            <a:ext cx="755008" cy="646331"/>
          </a:xfrm>
          <a:prstGeom prst="rect">
            <a:avLst/>
          </a:prstGeom>
          <a:solidFill>
            <a:schemeClr val="tx2">
              <a:lumMod val="20000"/>
              <a:lumOff val="80000"/>
            </a:schemeClr>
          </a:solidFill>
        </p:spPr>
        <p:txBody>
          <a:bodyPr wrap="square" rtlCol="0">
            <a:spAutoFit/>
          </a:bodyPr>
          <a:lstStyle/>
          <a:p>
            <a:pPr algn="ctr"/>
            <a:r>
              <a:rPr lang="en-US" sz="1200" dirty="0" smtClean="0">
                <a:solidFill>
                  <a:schemeClr val="tx1">
                    <a:lumMod val="50000"/>
                  </a:schemeClr>
                </a:solidFill>
              </a:rPr>
              <a:t>Journal </a:t>
            </a:r>
          </a:p>
          <a:p>
            <a:pPr algn="ctr"/>
            <a:r>
              <a:rPr lang="en-US" sz="1200" dirty="0" smtClean="0">
                <a:solidFill>
                  <a:schemeClr val="tx1">
                    <a:lumMod val="50000"/>
                  </a:schemeClr>
                </a:solidFill>
              </a:rPr>
              <a:t>Level </a:t>
            </a:r>
          </a:p>
          <a:p>
            <a:pPr algn="ctr"/>
            <a:r>
              <a:rPr lang="en-US" sz="1200" dirty="0" smtClean="0">
                <a:solidFill>
                  <a:schemeClr val="tx1">
                    <a:lumMod val="50000"/>
                  </a:schemeClr>
                </a:solidFill>
              </a:rPr>
              <a:t>Indicator</a:t>
            </a:r>
            <a:endParaRPr lang="en-US" sz="1200" dirty="0">
              <a:solidFill>
                <a:schemeClr val="tx1">
                  <a:lumMod val="50000"/>
                </a:schemeClr>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2616175940"/>
              </p:ext>
            </p:extLst>
          </p:nvPr>
        </p:nvGraphicFramePr>
        <p:xfrm>
          <a:off x="308915" y="1086288"/>
          <a:ext cx="8524692" cy="2667112"/>
        </p:xfrm>
        <a:graphic>
          <a:graphicData uri="http://schemas.openxmlformats.org/drawingml/2006/table">
            <a:tbl>
              <a:tblPr/>
              <a:tblGrid>
                <a:gridCol w="1340472">
                  <a:extLst>
                    <a:ext uri="{9D8B030D-6E8A-4147-A177-3AD203B41FA5}">
                      <a16:colId xmlns:a16="http://schemas.microsoft.com/office/drawing/2014/main" val="313013973"/>
                    </a:ext>
                  </a:extLst>
                </a:gridCol>
                <a:gridCol w="385495">
                  <a:extLst>
                    <a:ext uri="{9D8B030D-6E8A-4147-A177-3AD203B41FA5}">
                      <a16:colId xmlns:a16="http://schemas.microsoft.com/office/drawing/2014/main" val="3340094332"/>
                    </a:ext>
                  </a:extLst>
                </a:gridCol>
                <a:gridCol w="394256">
                  <a:extLst>
                    <a:ext uri="{9D8B030D-6E8A-4147-A177-3AD203B41FA5}">
                      <a16:colId xmlns:a16="http://schemas.microsoft.com/office/drawing/2014/main" val="3599066782"/>
                    </a:ext>
                  </a:extLst>
                </a:gridCol>
                <a:gridCol w="429301">
                  <a:extLst>
                    <a:ext uri="{9D8B030D-6E8A-4147-A177-3AD203B41FA5}">
                      <a16:colId xmlns:a16="http://schemas.microsoft.com/office/drawing/2014/main" val="621640914"/>
                    </a:ext>
                  </a:extLst>
                </a:gridCol>
                <a:gridCol w="525676">
                  <a:extLst>
                    <a:ext uri="{9D8B030D-6E8A-4147-A177-3AD203B41FA5}">
                      <a16:colId xmlns:a16="http://schemas.microsoft.com/office/drawing/2014/main" val="1820146611"/>
                    </a:ext>
                  </a:extLst>
                </a:gridCol>
                <a:gridCol w="455584">
                  <a:extLst>
                    <a:ext uri="{9D8B030D-6E8A-4147-A177-3AD203B41FA5}">
                      <a16:colId xmlns:a16="http://schemas.microsoft.com/office/drawing/2014/main" val="4223008949"/>
                    </a:ext>
                  </a:extLst>
                </a:gridCol>
                <a:gridCol w="490629">
                  <a:extLst>
                    <a:ext uri="{9D8B030D-6E8A-4147-A177-3AD203B41FA5}">
                      <a16:colId xmlns:a16="http://schemas.microsoft.com/office/drawing/2014/main" val="3270407450"/>
                    </a:ext>
                  </a:extLst>
                </a:gridCol>
                <a:gridCol w="403018">
                  <a:extLst>
                    <a:ext uri="{9D8B030D-6E8A-4147-A177-3AD203B41FA5}">
                      <a16:colId xmlns:a16="http://schemas.microsoft.com/office/drawing/2014/main" val="2907447725"/>
                    </a:ext>
                  </a:extLst>
                </a:gridCol>
                <a:gridCol w="403018">
                  <a:extLst>
                    <a:ext uri="{9D8B030D-6E8A-4147-A177-3AD203B41FA5}">
                      <a16:colId xmlns:a16="http://schemas.microsoft.com/office/drawing/2014/main" val="704891387"/>
                    </a:ext>
                  </a:extLst>
                </a:gridCol>
                <a:gridCol w="490629">
                  <a:extLst>
                    <a:ext uri="{9D8B030D-6E8A-4147-A177-3AD203B41FA5}">
                      <a16:colId xmlns:a16="http://schemas.microsoft.com/office/drawing/2014/main" val="215461801"/>
                    </a:ext>
                  </a:extLst>
                </a:gridCol>
                <a:gridCol w="420539">
                  <a:extLst>
                    <a:ext uri="{9D8B030D-6E8A-4147-A177-3AD203B41FA5}">
                      <a16:colId xmlns:a16="http://schemas.microsoft.com/office/drawing/2014/main" val="2839699341"/>
                    </a:ext>
                  </a:extLst>
                </a:gridCol>
                <a:gridCol w="420539">
                  <a:extLst>
                    <a:ext uri="{9D8B030D-6E8A-4147-A177-3AD203B41FA5}">
                      <a16:colId xmlns:a16="http://schemas.microsoft.com/office/drawing/2014/main" val="2907017336"/>
                    </a:ext>
                  </a:extLst>
                </a:gridCol>
                <a:gridCol w="499391">
                  <a:extLst>
                    <a:ext uri="{9D8B030D-6E8A-4147-A177-3AD203B41FA5}">
                      <a16:colId xmlns:a16="http://schemas.microsoft.com/office/drawing/2014/main" val="3514850320"/>
                    </a:ext>
                  </a:extLst>
                </a:gridCol>
                <a:gridCol w="508153">
                  <a:extLst>
                    <a:ext uri="{9D8B030D-6E8A-4147-A177-3AD203B41FA5}">
                      <a16:colId xmlns:a16="http://schemas.microsoft.com/office/drawing/2014/main" val="142270621"/>
                    </a:ext>
                  </a:extLst>
                </a:gridCol>
                <a:gridCol w="420539">
                  <a:extLst>
                    <a:ext uri="{9D8B030D-6E8A-4147-A177-3AD203B41FA5}">
                      <a16:colId xmlns:a16="http://schemas.microsoft.com/office/drawing/2014/main" val="2941759526"/>
                    </a:ext>
                  </a:extLst>
                </a:gridCol>
                <a:gridCol w="420539">
                  <a:extLst>
                    <a:ext uri="{9D8B030D-6E8A-4147-A177-3AD203B41FA5}">
                      <a16:colId xmlns:a16="http://schemas.microsoft.com/office/drawing/2014/main" val="2556514774"/>
                    </a:ext>
                  </a:extLst>
                </a:gridCol>
                <a:gridCol w="516914">
                  <a:extLst>
                    <a:ext uri="{9D8B030D-6E8A-4147-A177-3AD203B41FA5}">
                      <a16:colId xmlns:a16="http://schemas.microsoft.com/office/drawing/2014/main" val="1994906901"/>
                    </a:ext>
                  </a:extLst>
                </a:gridCol>
              </a:tblGrid>
              <a:tr h="760453">
                <a:tc>
                  <a:txBody>
                    <a:bodyPr/>
                    <a:lstStyle/>
                    <a:p>
                      <a:pPr algn="l" fontAlgn="b"/>
                      <a:r>
                        <a:rPr lang="en-US" sz="700" b="0" i="0" u="none" strike="noStrike" dirty="0">
                          <a:solidFill>
                            <a:srgbClr val="000000"/>
                          </a:solidFill>
                          <a:effectLst/>
                          <a:latin typeface="Calibri" panose="020F0502020204030204" pitchFamily="34" charset="0"/>
                        </a:rPr>
                        <a:t> </a:t>
                      </a:r>
                    </a:p>
                  </a:txBody>
                  <a:tcPr marL="3778" marR="3778" marT="377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g-index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fontAlgn="ctr"/>
                      <a:r>
                        <a:rPr lang="en-US" sz="700" b="0" i="0" u="none" strike="noStrike" dirty="0">
                          <a:solidFill>
                            <a:srgbClr val="000000"/>
                          </a:solidFill>
                          <a:effectLst/>
                          <a:latin typeface="Calibri" panose="020F0502020204030204" pitchFamily="34" charset="0"/>
                        </a:rPr>
                        <a:t>h-index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fontAlgn="ctr"/>
                      <a:r>
                        <a:rPr lang="en-US" sz="700" b="0" i="0" u="none" strike="noStrike" dirty="0">
                          <a:solidFill>
                            <a:srgbClr val="000000"/>
                          </a:solidFill>
                          <a:effectLst/>
                          <a:latin typeface="Calibri" panose="020F0502020204030204" pitchFamily="34" charset="0"/>
                        </a:rPr>
                        <a:t>i10-index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fontAlgn="ctr"/>
                      <a:r>
                        <a:rPr lang="en-US" sz="700" b="0" i="0" u="none" strike="noStrike" dirty="0">
                          <a:solidFill>
                            <a:srgbClr val="000000"/>
                          </a:solidFill>
                          <a:effectLst/>
                          <a:latin typeface="Calibri" panose="020F0502020204030204" pitchFamily="34" charset="0"/>
                        </a:rPr>
                        <a:t>m-quotient</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fontAlgn="ctr"/>
                      <a:r>
                        <a:rPr lang="en-US" sz="700" b="0" i="0" u="none" strike="noStrike" dirty="0" smtClean="0">
                          <a:solidFill>
                            <a:srgbClr val="000000"/>
                          </a:solidFill>
                          <a:effectLst/>
                          <a:latin typeface="Calibri" panose="020F0502020204030204" pitchFamily="34" charset="0"/>
                        </a:rPr>
                        <a:t>Altmetric </a:t>
                      </a:r>
                      <a:r>
                        <a:rPr lang="en-US" sz="700" b="0" i="0" u="none" strike="noStrike" dirty="0">
                          <a:solidFill>
                            <a:srgbClr val="000000"/>
                          </a:solidFill>
                          <a:effectLst/>
                          <a:latin typeface="Calibri" panose="020F0502020204030204" pitchFamily="34" charset="0"/>
                        </a:rPr>
                        <a:t>Attention Score</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fontAlgn="ctr"/>
                      <a:r>
                        <a:rPr lang="en-US" sz="700" b="0" i="0" u="none" strike="noStrike" dirty="0">
                          <a:solidFill>
                            <a:srgbClr val="000000"/>
                          </a:solidFill>
                          <a:effectLst/>
                          <a:latin typeface="Calibri" panose="020F0502020204030204" pitchFamily="34" charset="0"/>
                        </a:rPr>
                        <a:t>Category Normalized Citation Impact (CNCI)</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fontAlgn="ctr"/>
                      <a:r>
                        <a:rPr lang="en-US" sz="700" b="0" i="0" u="none" strike="noStrike" dirty="0">
                          <a:solidFill>
                            <a:srgbClr val="000000"/>
                          </a:solidFill>
                          <a:effectLst/>
                          <a:latin typeface="Calibri" panose="020F0502020204030204" pitchFamily="34" charset="0"/>
                        </a:rPr>
                        <a:t>Citation Count</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fontAlgn="ctr"/>
                      <a:r>
                        <a:rPr lang="en-US" sz="700" b="0" i="0" u="none" strike="noStrike" dirty="0">
                          <a:solidFill>
                            <a:srgbClr val="000000"/>
                          </a:solidFill>
                          <a:effectLst/>
                          <a:latin typeface="Calibri" panose="020F0502020204030204" pitchFamily="34" charset="0"/>
                        </a:rPr>
                        <a:t>Field Citation Ratio (FCR)</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fontAlgn="ctr"/>
                      <a:r>
                        <a:rPr lang="en-US" sz="700" b="0" i="0" u="none" strike="noStrike" dirty="0">
                          <a:solidFill>
                            <a:srgbClr val="000000"/>
                          </a:solidFill>
                          <a:effectLst/>
                          <a:latin typeface="Calibri" panose="020F0502020204030204" pitchFamily="34" charset="0"/>
                        </a:rPr>
                        <a:t>Field Weighted Citation Impact (FWCI)</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fontAlgn="ctr"/>
                      <a:r>
                        <a:rPr lang="en-US" sz="700" b="0" i="0" u="none" strike="noStrike" dirty="0">
                          <a:solidFill>
                            <a:srgbClr val="000000"/>
                          </a:solidFill>
                          <a:effectLst/>
                          <a:latin typeface="Calibri" panose="020F0502020204030204" pitchFamily="34" charset="0"/>
                        </a:rPr>
                        <a:t>Relative Citation Ratio (RCR)</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fontAlgn="ctr"/>
                      <a:r>
                        <a:rPr lang="en-US" sz="700" b="0" i="0" u="none" strike="noStrike" dirty="0">
                          <a:solidFill>
                            <a:srgbClr val="000000"/>
                          </a:solidFill>
                          <a:effectLst/>
                          <a:latin typeface="Calibri" panose="020F0502020204030204" pitchFamily="34" charset="0"/>
                        </a:rPr>
                        <a:t>CiteScore</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n-US" sz="700" b="0" i="0" u="none" strike="noStrike" dirty="0">
                          <a:solidFill>
                            <a:srgbClr val="000000"/>
                          </a:solidFill>
                          <a:effectLst/>
                          <a:latin typeface="Calibri" panose="020F0502020204030204" pitchFamily="34" charset="0"/>
                        </a:rPr>
                        <a:t>Eigenfactor</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n-US" sz="700" b="0" i="0" u="none" strike="noStrike" dirty="0">
                          <a:solidFill>
                            <a:srgbClr val="000000"/>
                          </a:solidFill>
                          <a:effectLst/>
                          <a:latin typeface="Calibri" panose="020F0502020204030204" pitchFamily="34" charset="0"/>
                        </a:rPr>
                        <a:t>Immediacy Index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n-US" sz="700" b="0" i="0" u="none" strike="noStrike" dirty="0">
                          <a:solidFill>
                            <a:srgbClr val="000000"/>
                          </a:solidFill>
                          <a:effectLst/>
                          <a:latin typeface="Calibri" panose="020F0502020204030204" pitchFamily="34" charset="0"/>
                        </a:rPr>
                        <a:t>Journal Impact Factor (JIF)</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n-US" sz="700" b="0" i="0" u="none" strike="noStrike" dirty="0">
                          <a:solidFill>
                            <a:srgbClr val="000000"/>
                          </a:solidFill>
                          <a:effectLst/>
                          <a:latin typeface="Calibri" panose="020F0502020204030204" pitchFamily="34" charset="0"/>
                        </a:rPr>
                        <a:t>SCImago Journal Rank (SJR)</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n-US" sz="700" b="0" i="0" u="none" strike="noStrike" dirty="0">
                          <a:solidFill>
                            <a:srgbClr val="000000"/>
                          </a:solidFill>
                          <a:effectLst/>
                          <a:latin typeface="Calibri" panose="020F0502020204030204" pitchFamily="34" charset="0"/>
                        </a:rPr>
                        <a:t>Source Normalized Impact per Paper (SNIP)</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619470348"/>
                  </a:ext>
                </a:extLst>
              </a:tr>
              <a:tr h="176487">
                <a:tc>
                  <a:txBody>
                    <a:bodyPr/>
                    <a:lstStyle/>
                    <a:p>
                      <a:pPr algn="l" fontAlgn="b"/>
                      <a:r>
                        <a:rPr lang="en-US" sz="700" b="0" i="0" u="none" strike="noStrike" dirty="0" smtClean="0">
                          <a:solidFill>
                            <a:srgbClr val="000000"/>
                          </a:solidFill>
                          <a:effectLst/>
                          <a:latin typeface="Calibri" panose="020F0502020204030204" pitchFamily="34" charset="0"/>
                        </a:rPr>
                        <a:t>  Altmetric </a:t>
                      </a:r>
                      <a:r>
                        <a:rPr lang="en-US" sz="700" b="0" i="0" u="none" strike="noStrike" dirty="0">
                          <a:solidFill>
                            <a:srgbClr val="000000"/>
                          </a:solidFill>
                          <a:effectLst/>
                          <a:latin typeface="Calibri" panose="020F0502020204030204" pitchFamily="34" charset="0"/>
                        </a:rPr>
                        <a:t>Bookmarklet</a:t>
                      </a:r>
                    </a:p>
                  </a:txBody>
                  <a:tcPr marL="3778" marR="3778" marT="377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1FF"/>
                    </a:solidFill>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6461032"/>
                  </a:ext>
                </a:extLst>
              </a:tr>
              <a:tr h="176487">
                <a:tc>
                  <a:txBody>
                    <a:bodyPr/>
                    <a:lstStyle/>
                    <a:p>
                      <a:pPr algn="l" fontAlgn="b"/>
                      <a:r>
                        <a:rPr lang="en-US" sz="700" b="0" i="0" u="none" strike="noStrike" dirty="0" smtClean="0">
                          <a:solidFill>
                            <a:srgbClr val="000000"/>
                          </a:solidFill>
                          <a:effectLst/>
                          <a:latin typeface="Calibri" panose="020F0502020204030204" pitchFamily="34" charset="0"/>
                        </a:rPr>
                        <a:t>  CWTS </a:t>
                      </a:r>
                      <a:r>
                        <a:rPr lang="en-US" sz="700" b="0" i="0" u="none" strike="noStrike" dirty="0">
                          <a:solidFill>
                            <a:srgbClr val="000000"/>
                          </a:solidFill>
                          <a:effectLst/>
                          <a:latin typeface="Calibri" panose="020F0502020204030204" pitchFamily="34" charset="0"/>
                        </a:rPr>
                        <a:t>Journal Indicators</a:t>
                      </a:r>
                    </a:p>
                  </a:txBody>
                  <a:tcPr marL="3778" marR="3778" marT="377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1FF"/>
                    </a:solidFill>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92550896"/>
                  </a:ext>
                </a:extLst>
              </a:tr>
              <a:tr h="156370">
                <a:tc>
                  <a:txBody>
                    <a:bodyPr/>
                    <a:lstStyle/>
                    <a:p>
                      <a:pPr algn="l" fontAlgn="b"/>
                      <a:r>
                        <a:rPr lang="en-US" sz="700" b="0" i="0" u="none" strike="noStrike" dirty="0" smtClean="0">
                          <a:solidFill>
                            <a:srgbClr val="000000"/>
                          </a:solidFill>
                          <a:effectLst/>
                          <a:latin typeface="Calibri" panose="020F0502020204030204" pitchFamily="34" charset="0"/>
                        </a:rPr>
                        <a:t>  Dimensions</a:t>
                      </a:r>
                      <a:endParaRPr lang="en-US" sz="700" b="0"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1FF"/>
                    </a:solidFill>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4606250"/>
                  </a:ext>
                </a:extLst>
              </a:tr>
              <a:tr h="156370">
                <a:tc>
                  <a:txBody>
                    <a:bodyPr/>
                    <a:lstStyle/>
                    <a:p>
                      <a:pPr algn="l" fontAlgn="b"/>
                      <a:r>
                        <a:rPr lang="en-US" sz="700" b="0" i="0" u="none" strike="noStrike" dirty="0" smtClean="0">
                          <a:solidFill>
                            <a:srgbClr val="000000"/>
                          </a:solidFill>
                          <a:effectLst/>
                          <a:latin typeface="Calibri" panose="020F0502020204030204" pitchFamily="34" charset="0"/>
                        </a:rPr>
                        <a:t>  Google </a:t>
                      </a:r>
                      <a:r>
                        <a:rPr lang="en-US" sz="700" b="0" i="0" u="none" strike="noStrike" dirty="0">
                          <a:solidFill>
                            <a:srgbClr val="000000"/>
                          </a:solidFill>
                          <a:effectLst/>
                          <a:latin typeface="Calibri" panose="020F0502020204030204" pitchFamily="34" charset="0"/>
                        </a:rPr>
                        <a:t>Scholar</a:t>
                      </a:r>
                    </a:p>
                  </a:txBody>
                  <a:tcPr marL="3778" marR="3778" marT="377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1FF"/>
                    </a:solidFill>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15488634"/>
                  </a:ext>
                </a:extLst>
              </a:tr>
              <a:tr h="156370">
                <a:tc>
                  <a:txBody>
                    <a:bodyPr/>
                    <a:lstStyle/>
                    <a:p>
                      <a:pPr algn="l" fontAlgn="b"/>
                      <a:r>
                        <a:rPr lang="en-US" sz="700" b="0" i="0" u="none" strike="noStrike" dirty="0" smtClean="0">
                          <a:solidFill>
                            <a:srgbClr val="000000"/>
                          </a:solidFill>
                          <a:effectLst/>
                          <a:latin typeface="Calibri" panose="020F0502020204030204" pitchFamily="34" charset="0"/>
                        </a:rPr>
                        <a:t>  iCite</a:t>
                      </a:r>
                      <a:endParaRPr lang="en-US" sz="700" b="0"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1FF"/>
                    </a:solidFill>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686754"/>
                  </a:ext>
                </a:extLst>
              </a:tr>
              <a:tr h="156370">
                <a:tc>
                  <a:txBody>
                    <a:bodyPr/>
                    <a:lstStyle/>
                    <a:p>
                      <a:pPr algn="l" fontAlgn="b"/>
                      <a:r>
                        <a:rPr lang="en-US" sz="700" b="0" i="0" u="none" strike="noStrike" dirty="0" smtClean="0">
                          <a:solidFill>
                            <a:srgbClr val="000000"/>
                          </a:solidFill>
                          <a:effectLst/>
                          <a:latin typeface="Calibri" panose="020F0502020204030204" pitchFamily="34" charset="0"/>
                        </a:rPr>
                        <a:t>  InCites</a:t>
                      </a:r>
                      <a:endParaRPr lang="en-US" sz="700" b="0"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1FF"/>
                    </a:solidFill>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0967594"/>
                  </a:ext>
                </a:extLst>
              </a:tr>
              <a:tr h="156370">
                <a:tc>
                  <a:txBody>
                    <a:bodyPr/>
                    <a:lstStyle/>
                    <a:p>
                      <a:pPr algn="l" fontAlgn="b"/>
                      <a:r>
                        <a:rPr lang="en-US" sz="700" b="0" i="0" u="none" strike="noStrike" dirty="0" smtClean="0">
                          <a:solidFill>
                            <a:srgbClr val="000000"/>
                          </a:solidFill>
                          <a:effectLst/>
                          <a:latin typeface="Calibri" panose="020F0502020204030204" pitchFamily="34" charset="0"/>
                        </a:rPr>
                        <a:t>  Journal </a:t>
                      </a:r>
                      <a:r>
                        <a:rPr lang="en-US" sz="700" b="0" i="0" u="none" strike="noStrike" dirty="0">
                          <a:solidFill>
                            <a:srgbClr val="000000"/>
                          </a:solidFill>
                          <a:effectLst/>
                          <a:latin typeface="Calibri" panose="020F0502020204030204" pitchFamily="34" charset="0"/>
                        </a:rPr>
                        <a:t>Citation Reports</a:t>
                      </a:r>
                    </a:p>
                  </a:txBody>
                  <a:tcPr marL="3778" marR="3778" marT="377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1FF"/>
                    </a:solidFill>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7518257"/>
                  </a:ext>
                </a:extLst>
              </a:tr>
              <a:tr h="156370">
                <a:tc>
                  <a:txBody>
                    <a:bodyPr/>
                    <a:lstStyle/>
                    <a:p>
                      <a:pPr algn="l" fontAlgn="b"/>
                      <a:r>
                        <a:rPr lang="en-US" sz="700" b="0" i="0" u="none" strike="noStrike" dirty="0" smtClean="0">
                          <a:solidFill>
                            <a:srgbClr val="000000"/>
                          </a:solidFill>
                          <a:effectLst/>
                          <a:latin typeface="Calibri" panose="020F0502020204030204" pitchFamily="34" charset="0"/>
                        </a:rPr>
                        <a:t>  Microsoft </a:t>
                      </a:r>
                      <a:r>
                        <a:rPr lang="en-US" sz="700" b="0" i="0" u="none" strike="noStrike" dirty="0">
                          <a:solidFill>
                            <a:srgbClr val="000000"/>
                          </a:solidFill>
                          <a:effectLst/>
                          <a:latin typeface="Calibri" panose="020F0502020204030204" pitchFamily="34" charset="0"/>
                        </a:rPr>
                        <a:t>Academic</a:t>
                      </a:r>
                    </a:p>
                  </a:txBody>
                  <a:tcPr marL="3778" marR="3778" marT="377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1FF"/>
                    </a:solidFill>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5749202"/>
                  </a:ext>
                </a:extLst>
              </a:tr>
              <a:tr h="146355">
                <a:tc>
                  <a:txBody>
                    <a:bodyPr/>
                    <a:lstStyle/>
                    <a:p>
                      <a:pPr algn="l" fontAlgn="b"/>
                      <a:r>
                        <a:rPr lang="en-US" sz="700" b="0" i="0" u="none" strike="noStrike" dirty="0" smtClean="0">
                          <a:solidFill>
                            <a:srgbClr val="000000"/>
                          </a:solidFill>
                          <a:effectLst/>
                          <a:latin typeface="Calibri" panose="020F0502020204030204" pitchFamily="34" charset="0"/>
                        </a:rPr>
                        <a:t>  SCImago </a:t>
                      </a:r>
                      <a:r>
                        <a:rPr lang="en-US" sz="700" b="0" i="0" u="none" strike="noStrike" dirty="0">
                          <a:solidFill>
                            <a:srgbClr val="000000"/>
                          </a:solidFill>
                          <a:effectLst/>
                          <a:latin typeface="Calibri" panose="020F0502020204030204" pitchFamily="34" charset="0"/>
                        </a:rPr>
                        <a:t>Journal &amp; Country Rank</a:t>
                      </a:r>
                    </a:p>
                  </a:txBody>
                  <a:tcPr marL="3778" marR="3778" marT="377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1FF"/>
                    </a:solidFill>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9435432"/>
                  </a:ext>
                </a:extLst>
              </a:tr>
              <a:tr h="156370">
                <a:tc>
                  <a:txBody>
                    <a:bodyPr/>
                    <a:lstStyle/>
                    <a:p>
                      <a:pPr algn="l" fontAlgn="b"/>
                      <a:r>
                        <a:rPr lang="en-US" sz="700" b="0" i="0" u="none" strike="noStrike" dirty="0" smtClean="0">
                          <a:solidFill>
                            <a:srgbClr val="000000"/>
                          </a:solidFill>
                          <a:effectLst/>
                          <a:latin typeface="Calibri" panose="020F0502020204030204" pitchFamily="34" charset="0"/>
                        </a:rPr>
                        <a:t>  SciVal</a:t>
                      </a:r>
                      <a:endParaRPr lang="en-US" sz="700" b="0"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1FF"/>
                    </a:solidFill>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94447219"/>
                  </a:ext>
                </a:extLst>
              </a:tr>
              <a:tr h="156370">
                <a:tc>
                  <a:txBody>
                    <a:bodyPr/>
                    <a:lstStyle/>
                    <a:p>
                      <a:pPr algn="l" fontAlgn="b"/>
                      <a:r>
                        <a:rPr lang="en-US" sz="700" b="0" i="0" u="none" strike="noStrike" dirty="0" smtClean="0">
                          <a:solidFill>
                            <a:srgbClr val="000000"/>
                          </a:solidFill>
                          <a:effectLst/>
                          <a:latin typeface="Calibri" panose="020F0502020204030204" pitchFamily="34" charset="0"/>
                        </a:rPr>
                        <a:t>  Scopus</a:t>
                      </a:r>
                      <a:endParaRPr lang="en-US" sz="700" b="0"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1FF"/>
                    </a:solidFill>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3058645"/>
                  </a:ext>
                </a:extLst>
              </a:tr>
              <a:tr h="156370">
                <a:tc>
                  <a:txBody>
                    <a:bodyPr/>
                    <a:lstStyle/>
                    <a:p>
                      <a:pPr algn="l" fontAlgn="b"/>
                      <a:r>
                        <a:rPr lang="en-US" sz="700" b="0" i="0" u="none" strike="noStrike" dirty="0" smtClean="0">
                          <a:solidFill>
                            <a:srgbClr val="000000"/>
                          </a:solidFill>
                          <a:effectLst/>
                          <a:latin typeface="Calibri" panose="020F0502020204030204" pitchFamily="34" charset="0"/>
                        </a:rPr>
                        <a:t>  Web </a:t>
                      </a:r>
                      <a:r>
                        <a:rPr lang="en-US" sz="700" b="0" i="0" u="none" strike="noStrike" dirty="0">
                          <a:solidFill>
                            <a:srgbClr val="000000"/>
                          </a:solidFill>
                          <a:effectLst/>
                          <a:latin typeface="Calibri" panose="020F0502020204030204" pitchFamily="34" charset="0"/>
                        </a:rPr>
                        <a:t>of Science</a:t>
                      </a:r>
                    </a:p>
                  </a:txBody>
                  <a:tcPr marL="3778" marR="3778" marT="377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1FF"/>
                    </a:solidFill>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X</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 </a:t>
                      </a:r>
                    </a:p>
                  </a:txBody>
                  <a:tcPr marL="3778" marR="3778" marT="3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4863157"/>
                  </a:ext>
                </a:extLst>
              </a:tr>
            </a:tbl>
          </a:graphicData>
        </a:graphic>
      </p:graphicFrame>
    </p:spTree>
    <p:extLst>
      <p:ext uri="{BB962C8B-B14F-4D97-AF65-F5344CB8AC3E}">
        <p14:creationId xmlns:p14="http://schemas.microsoft.com/office/powerpoint/2010/main" val="5373467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43174" y="3623732"/>
            <a:ext cx="3807092" cy="505103"/>
          </a:xfrm>
        </p:spPr>
        <p:txBody>
          <a:bodyPr/>
          <a:lstStyle/>
          <a:p>
            <a:r>
              <a:rPr lang="en-US" dirty="0" smtClean="0"/>
              <a:t>How to talk about metrics</a:t>
            </a:r>
            <a:endParaRPr lang="en-US" dirty="0"/>
          </a:p>
        </p:txBody>
      </p:sp>
    </p:spTree>
    <p:extLst>
      <p:ext uri="{BB962C8B-B14F-4D97-AF65-F5344CB8AC3E}">
        <p14:creationId xmlns:p14="http://schemas.microsoft.com/office/powerpoint/2010/main" val="588002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metric statements</a:t>
            </a:r>
            <a:endParaRPr lang="en-US" dirty="0"/>
          </a:p>
        </p:txBody>
      </p:sp>
      <p:sp>
        <p:nvSpPr>
          <p:cNvPr id="3" name="Content Placeholder 2"/>
          <p:cNvSpPr>
            <a:spLocks noGrp="1"/>
          </p:cNvSpPr>
          <p:nvPr>
            <p:ph idx="1"/>
          </p:nvPr>
        </p:nvSpPr>
        <p:spPr>
          <a:xfrm>
            <a:off x="1014969" y="912252"/>
            <a:ext cx="7263852" cy="3731310"/>
          </a:xfrm>
        </p:spPr>
        <p:txBody>
          <a:bodyPr/>
          <a:lstStyle/>
          <a:p>
            <a:pPr marL="0" indent="0">
              <a:spcAft>
                <a:spcPts val="600"/>
              </a:spcAft>
              <a:buNone/>
            </a:pPr>
            <a:r>
              <a:rPr lang="en-US" sz="1550" dirty="0" smtClean="0"/>
              <a:t>Metric statements can include both traditional bibliometrics and alternative metrics.  For example:</a:t>
            </a:r>
          </a:p>
          <a:p>
            <a:pPr>
              <a:spcAft>
                <a:spcPts val="600"/>
              </a:spcAft>
            </a:pPr>
            <a:r>
              <a:rPr lang="en-US" sz="1550" i="1" spc="-50" dirty="0" smtClean="0">
                <a:solidFill>
                  <a:schemeClr val="accent1"/>
                </a:solidFill>
              </a:rPr>
              <a:t>My work has been cited over 1,000 times by authors in over 30 countries, demonstrating the global impact of my work. Ten of my papers are in the top 1% when compared to articles of the same age, field and document type. (Scopus)</a:t>
            </a:r>
            <a:endParaRPr lang="en-US" sz="1550" i="1" spc="-50" dirty="0">
              <a:solidFill>
                <a:schemeClr val="accent1"/>
              </a:solidFill>
            </a:endParaRPr>
          </a:p>
          <a:p>
            <a:pPr>
              <a:spcAft>
                <a:spcPts val="600"/>
              </a:spcAft>
            </a:pPr>
            <a:r>
              <a:rPr lang="en-US" sz="1550" i="1" spc="-50" dirty="0" smtClean="0">
                <a:solidFill>
                  <a:schemeClr val="accent1"/>
                </a:solidFill>
              </a:rPr>
              <a:t>This group of papers has been collectively cited over 5,500 times by authors publishing in a diverse range of subject areas including Medicine, Engineering, and Social Services. These 200 papers have a weighted RCR of 305, indicating that this is a highly influential set of papers relative to the average NIH-funded paper. (Scopus, iCite)</a:t>
            </a:r>
            <a:endParaRPr lang="en-US" sz="1550" i="1" spc="-50" dirty="0">
              <a:solidFill>
                <a:schemeClr val="accent1"/>
              </a:solidFill>
            </a:endParaRPr>
          </a:p>
          <a:p>
            <a:r>
              <a:rPr lang="en-US" sz="1550" i="1" spc="-50" dirty="0" smtClean="0">
                <a:solidFill>
                  <a:schemeClr val="accent1"/>
                </a:solidFill>
              </a:rPr>
              <a:t>Our work has been collectively tweeted over 600 times by the medical community, legal community, and patient advocacy organizations. This activity indicates the successful dissemination our work beyond academia and demonstrates public engagement. Our work was cited in policy documents from the CDC, demonstrating that our work is influencing policy at a national level. (Altmetric)</a:t>
            </a:r>
            <a:endParaRPr lang="en-US" sz="1550" i="1" spc="-50" dirty="0">
              <a:solidFill>
                <a:schemeClr val="accent1"/>
              </a:solidFill>
            </a:endParaRPr>
          </a:p>
          <a:p>
            <a:pPr marL="0" indent="0">
              <a:buNone/>
            </a:pPr>
            <a:endParaRPr lang="en-US" dirty="0"/>
          </a:p>
        </p:txBody>
      </p:sp>
      <p:sp>
        <p:nvSpPr>
          <p:cNvPr id="7" name="Slide Number Placeholder 6"/>
          <p:cNvSpPr>
            <a:spLocks noGrp="1"/>
          </p:cNvSpPr>
          <p:nvPr>
            <p:ph type="sldNum" sz="quarter" idx="16"/>
          </p:nvPr>
        </p:nvSpPr>
        <p:spPr/>
        <p:txBody>
          <a:bodyPr/>
          <a:lstStyle/>
          <a:p>
            <a:fld id="{0D558541-60C9-42A2-8392-FF12533A6B7A}" type="slidenum">
              <a:rPr lang="en-US" smtClean="0"/>
              <a:pPr/>
              <a:t>68</a:t>
            </a:fld>
            <a:endParaRPr lang="en-US" dirty="0"/>
          </a:p>
        </p:txBody>
      </p:sp>
    </p:spTree>
    <p:extLst>
      <p:ext uri="{BB962C8B-B14F-4D97-AF65-F5344CB8AC3E}">
        <p14:creationId xmlns:p14="http://schemas.microsoft.com/office/powerpoint/2010/main" val="2656939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078" y="1511731"/>
            <a:ext cx="2588774" cy="2364476"/>
          </a:xfrm>
          <a:prstGeom prst="rect">
            <a:avLst/>
          </a:prstGeom>
          <a:ln w="28575">
            <a:solidFill>
              <a:schemeClr val="tx1"/>
            </a:solidFill>
          </a:ln>
        </p:spPr>
      </p:pic>
      <p:sp>
        <p:nvSpPr>
          <p:cNvPr id="2" name="Title 1"/>
          <p:cNvSpPr>
            <a:spLocks noGrp="1"/>
          </p:cNvSpPr>
          <p:nvPr>
            <p:ph type="title"/>
          </p:nvPr>
        </p:nvSpPr>
        <p:spPr/>
        <p:txBody>
          <a:bodyPr/>
          <a:lstStyle/>
          <a:p>
            <a:r>
              <a:rPr lang="en-US" dirty="0" smtClean="0"/>
              <a:t>Where to add metric statements</a:t>
            </a:r>
            <a:endParaRPr lang="en-US" dirty="0"/>
          </a:p>
        </p:txBody>
      </p:sp>
      <p:sp>
        <p:nvSpPr>
          <p:cNvPr id="3" name="Content Placeholder 2"/>
          <p:cNvSpPr>
            <a:spLocks noGrp="1"/>
          </p:cNvSpPr>
          <p:nvPr>
            <p:ph idx="1"/>
          </p:nvPr>
        </p:nvSpPr>
        <p:spPr>
          <a:xfrm>
            <a:off x="1098557" y="889411"/>
            <a:ext cx="7180264" cy="530691"/>
          </a:xfrm>
        </p:spPr>
        <p:txBody>
          <a:bodyPr/>
          <a:lstStyle/>
          <a:p>
            <a:pPr marL="0" indent="0">
              <a:buNone/>
            </a:pPr>
            <a:r>
              <a:rPr lang="en-US" dirty="0" smtClean="0"/>
              <a:t>Metric statements can be a valuable tool for showcasing the story of your research in your professional profile and a variety of other academic contexts.</a:t>
            </a:r>
            <a:endParaRPr lang="en-US" dirty="0"/>
          </a:p>
        </p:txBody>
      </p:sp>
      <p:sp>
        <p:nvSpPr>
          <p:cNvPr id="7" name="Slide Number Placeholder 6"/>
          <p:cNvSpPr>
            <a:spLocks noGrp="1"/>
          </p:cNvSpPr>
          <p:nvPr>
            <p:ph type="sldNum" sz="quarter" idx="16"/>
          </p:nvPr>
        </p:nvSpPr>
        <p:spPr/>
        <p:txBody>
          <a:bodyPr/>
          <a:lstStyle/>
          <a:p>
            <a:fld id="{0D558541-60C9-42A2-8392-FF12533A6B7A}" type="slidenum">
              <a:rPr lang="en-US" smtClean="0"/>
              <a:pPr/>
              <a:t>69</a:t>
            </a:fld>
            <a:endParaRPr lang="en-US" dirty="0"/>
          </a:p>
        </p:txBody>
      </p:sp>
      <p:pic>
        <p:nvPicPr>
          <p:cNvPr id="6" name="Picture 5"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4266" y="1511731"/>
            <a:ext cx="2976951" cy="2603068"/>
          </a:xfrm>
          <a:prstGeom prst="rect">
            <a:avLst/>
          </a:prstGeom>
          <a:ln w="28575">
            <a:solidFill>
              <a:schemeClr val="tx1"/>
            </a:solidFill>
          </a:ln>
        </p:spPr>
      </p:pic>
      <p:pic>
        <p:nvPicPr>
          <p:cNvPr id="8" name="Picture 7"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27304" y="2165384"/>
            <a:ext cx="3171911" cy="2600124"/>
          </a:xfrm>
          <a:prstGeom prst="rect">
            <a:avLst/>
          </a:prstGeom>
          <a:ln w="28575">
            <a:solidFill>
              <a:schemeClr val="tx1"/>
            </a:solidFill>
          </a:ln>
        </p:spPr>
      </p:pic>
      <p:sp>
        <p:nvSpPr>
          <p:cNvPr id="10" name="Oval 9"/>
          <p:cNvSpPr/>
          <p:nvPr/>
        </p:nvSpPr>
        <p:spPr>
          <a:xfrm>
            <a:off x="622245" y="2469297"/>
            <a:ext cx="1791092" cy="867266"/>
          </a:xfrm>
          <a:prstGeom prst="ellipse">
            <a:avLst/>
          </a:prstGeom>
          <a:effectLst>
            <a:outerShdw blurRad="40000" dist="23000" dir="5400000" rotWithShape="0">
              <a:srgbClr val="000000">
                <a:alpha val="35000"/>
              </a:srgbClr>
            </a:outerShdw>
            <a:softEdge rad="317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Oval 10"/>
          <p:cNvSpPr/>
          <p:nvPr/>
        </p:nvSpPr>
        <p:spPr>
          <a:xfrm>
            <a:off x="3355239" y="3127602"/>
            <a:ext cx="1791092" cy="867266"/>
          </a:xfrm>
          <a:prstGeom prst="ellipse">
            <a:avLst/>
          </a:prstGeom>
          <a:effectLst>
            <a:outerShdw blurRad="40000" dist="23000" dir="5400000" rotWithShape="0">
              <a:srgbClr val="000000">
                <a:alpha val="35000"/>
              </a:srgbClr>
            </a:outerShdw>
            <a:softEdge rad="317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Oval 11"/>
          <p:cNvSpPr/>
          <p:nvPr/>
        </p:nvSpPr>
        <p:spPr>
          <a:xfrm>
            <a:off x="6456391" y="2469297"/>
            <a:ext cx="1791092" cy="867266"/>
          </a:xfrm>
          <a:prstGeom prst="ellipse">
            <a:avLst/>
          </a:prstGeom>
          <a:effectLst>
            <a:outerShdw blurRad="40000" dist="23000" dir="5400000" rotWithShape="0">
              <a:srgbClr val="000000">
                <a:alpha val="35000"/>
              </a:srgbClr>
            </a:outerShdw>
            <a:softEdge rad="317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TextBox 12"/>
          <p:cNvSpPr txBox="1"/>
          <p:nvPr/>
        </p:nvSpPr>
        <p:spPr>
          <a:xfrm>
            <a:off x="1157658" y="2610542"/>
            <a:ext cx="720266" cy="584775"/>
          </a:xfrm>
          <a:prstGeom prst="rect">
            <a:avLst/>
          </a:prstGeom>
          <a:noFill/>
        </p:spPr>
        <p:txBody>
          <a:bodyPr wrap="square" rtlCol="0">
            <a:spAutoFit/>
          </a:bodyPr>
          <a:lstStyle/>
          <a:p>
            <a:r>
              <a:rPr lang="en-US" sz="3200" dirty="0" smtClean="0"/>
              <a:t>CV</a:t>
            </a:r>
            <a:endParaRPr lang="en-US" sz="3200" dirty="0"/>
          </a:p>
        </p:txBody>
      </p:sp>
      <p:sp>
        <p:nvSpPr>
          <p:cNvPr id="14" name="TextBox 13"/>
          <p:cNvSpPr txBox="1"/>
          <p:nvPr/>
        </p:nvSpPr>
        <p:spPr>
          <a:xfrm>
            <a:off x="3538072" y="3229876"/>
            <a:ext cx="1425426" cy="646331"/>
          </a:xfrm>
          <a:prstGeom prst="rect">
            <a:avLst/>
          </a:prstGeom>
          <a:noFill/>
        </p:spPr>
        <p:txBody>
          <a:bodyPr wrap="square" rtlCol="0">
            <a:spAutoFit/>
          </a:bodyPr>
          <a:lstStyle/>
          <a:p>
            <a:pPr algn="ctr"/>
            <a:r>
              <a:rPr lang="en-US" dirty="0" smtClean="0"/>
              <a:t>Grant</a:t>
            </a:r>
          </a:p>
          <a:p>
            <a:pPr algn="ctr"/>
            <a:r>
              <a:rPr lang="en-US" dirty="0" smtClean="0"/>
              <a:t>Application</a:t>
            </a:r>
            <a:endParaRPr lang="en-US" dirty="0"/>
          </a:p>
        </p:txBody>
      </p:sp>
      <p:sp>
        <p:nvSpPr>
          <p:cNvPr id="15" name="TextBox 14"/>
          <p:cNvSpPr txBox="1"/>
          <p:nvPr/>
        </p:nvSpPr>
        <p:spPr>
          <a:xfrm>
            <a:off x="6809423" y="2548986"/>
            <a:ext cx="1085027" cy="646331"/>
          </a:xfrm>
          <a:prstGeom prst="rect">
            <a:avLst/>
          </a:prstGeom>
          <a:noFill/>
        </p:spPr>
        <p:txBody>
          <a:bodyPr wrap="square" rtlCol="0">
            <a:spAutoFit/>
          </a:bodyPr>
          <a:lstStyle/>
          <a:p>
            <a:pPr algn="ctr"/>
            <a:r>
              <a:rPr lang="en-US" dirty="0" smtClean="0"/>
              <a:t>NIH</a:t>
            </a:r>
          </a:p>
          <a:p>
            <a:pPr algn="ctr"/>
            <a:r>
              <a:rPr lang="en-US" dirty="0" smtClean="0"/>
              <a:t>Biosketch</a:t>
            </a:r>
            <a:endParaRPr lang="en-US" dirty="0"/>
          </a:p>
        </p:txBody>
      </p:sp>
    </p:spTree>
    <p:extLst>
      <p:ext uri="{BB962C8B-B14F-4D97-AF65-F5344CB8AC3E}">
        <p14:creationId xmlns:p14="http://schemas.microsoft.com/office/powerpoint/2010/main" val="1552681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58509" y="3073400"/>
            <a:ext cx="3722424" cy="1097770"/>
          </a:xfrm>
        </p:spPr>
        <p:txBody>
          <a:bodyPr/>
          <a:lstStyle/>
          <a:p>
            <a:r>
              <a:rPr lang="en-US" dirty="0" smtClean="0"/>
              <a:t>Metrics Support</a:t>
            </a:r>
            <a:endParaRPr lang="en-US" dirty="0"/>
          </a:p>
        </p:txBody>
      </p:sp>
    </p:spTree>
    <p:extLst>
      <p:ext uri="{BB962C8B-B14F-4D97-AF65-F5344CB8AC3E}">
        <p14:creationId xmlns:p14="http://schemas.microsoft.com/office/powerpoint/2010/main" val="4197822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Reports</a:t>
            </a:r>
            <a:endParaRPr lang="en-US" dirty="0"/>
          </a:p>
        </p:txBody>
      </p:sp>
      <p:sp>
        <p:nvSpPr>
          <p:cNvPr id="3" name="Content Placeholder 2"/>
          <p:cNvSpPr>
            <a:spLocks noGrp="1"/>
          </p:cNvSpPr>
          <p:nvPr>
            <p:ph idx="1"/>
          </p:nvPr>
        </p:nvSpPr>
        <p:spPr>
          <a:xfrm>
            <a:off x="931381" y="976374"/>
            <a:ext cx="4893686" cy="3570225"/>
          </a:xfrm>
        </p:spPr>
        <p:txBody>
          <a:bodyPr/>
          <a:lstStyle/>
          <a:p>
            <a:pPr marL="0" indent="0">
              <a:buNone/>
            </a:pPr>
            <a:r>
              <a:rPr lang="en-US" dirty="0" smtClean="0"/>
              <a:t>The Metrics and Impact Core has created a suite of reports that can be generated for you, your team, or your department. These formalized reports capture and visualize productivity, contribution and dissemination of a body of work. </a:t>
            </a:r>
          </a:p>
          <a:p>
            <a:pPr marL="0" indent="0">
              <a:buNone/>
            </a:pPr>
            <a:r>
              <a:rPr lang="en-US" dirty="0" smtClean="0"/>
              <a:t>Reports include:</a:t>
            </a:r>
          </a:p>
          <a:p>
            <a:pPr marL="398463">
              <a:buFont typeface="Arial" panose="020B0604020202020204" pitchFamily="34" charset="0"/>
              <a:buChar char="•"/>
            </a:pPr>
            <a:r>
              <a:rPr lang="en-US" dirty="0" smtClean="0"/>
              <a:t>Group Publication Metrics Report</a:t>
            </a:r>
          </a:p>
          <a:p>
            <a:pPr marL="398463">
              <a:buFont typeface="Arial" panose="020B0604020202020204" pitchFamily="34" charset="0"/>
              <a:buChar char="•"/>
            </a:pPr>
            <a:r>
              <a:rPr lang="en-US" dirty="0" smtClean="0"/>
              <a:t>Funding Support Impact Statements</a:t>
            </a:r>
          </a:p>
          <a:p>
            <a:pPr marL="398463">
              <a:buFont typeface="Arial" panose="020B0604020202020204" pitchFamily="34" charset="0"/>
              <a:buChar char="•"/>
            </a:pPr>
            <a:r>
              <a:rPr lang="en-US" dirty="0" smtClean="0"/>
              <a:t>Funding Support Bibliometric Networks</a:t>
            </a:r>
          </a:p>
          <a:p>
            <a:pPr marL="398463">
              <a:buFont typeface="Arial" panose="020B0604020202020204" pitchFamily="34" charset="0"/>
              <a:buChar char="•"/>
            </a:pPr>
            <a:r>
              <a:rPr lang="en-US" dirty="0" smtClean="0"/>
              <a:t>Student or Trainee Publication Report</a:t>
            </a:r>
          </a:p>
          <a:p>
            <a:pPr marL="398463">
              <a:buFont typeface="Arial" panose="020B0604020202020204" pitchFamily="34" charset="0"/>
              <a:buChar char="•"/>
            </a:pPr>
            <a:r>
              <a:rPr lang="en-US" dirty="0" smtClean="0"/>
              <a:t>Member Collaboration Report</a:t>
            </a:r>
          </a:p>
          <a:p>
            <a:pPr marL="0" indent="0">
              <a:buNone/>
            </a:pPr>
            <a:endParaRPr lang="en-US" sz="1600" dirty="0" smtClean="0"/>
          </a:p>
          <a:p>
            <a:pPr marL="0" indent="0">
              <a:buNone/>
            </a:pPr>
            <a:r>
              <a:rPr lang="en-US" sz="1600" dirty="0" smtClean="0"/>
              <a:t> </a:t>
            </a:r>
          </a:p>
          <a:p>
            <a:endParaRPr lang="en-US" dirty="0"/>
          </a:p>
        </p:txBody>
      </p:sp>
      <p:sp>
        <p:nvSpPr>
          <p:cNvPr id="7" name="Slide Number Placeholder 6"/>
          <p:cNvSpPr>
            <a:spLocks noGrp="1"/>
          </p:cNvSpPr>
          <p:nvPr>
            <p:ph type="sldNum" sz="quarter" idx="16"/>
          </p:nvPr>
        </p:nvSpPr>
        <p:spPr/>
        <p:txBody>
          <a:bodyPr/>
          <a:lstStyle/>
          <a:p>
            <a:fld id="{0D558541-60C9-42A2-8392-FF12533A6B7A}" type="slidenum">
              <a:rPr lang="en-US" smtClean="0"/>
              <a:pPr/>
              <a:t>71</a:t>
            </a:fld>
            <a:endParaRPr lang="en-US" dirty="0"/>
          </a:p>
        </p:txBody>
      </p:sp>
      <p:pic>
        <p:nvPicPr>
          <p:cNvPr id="8" name="Picture 7"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7547" y="1057749"/>
            <a:ext cx="2348704" cy="3045002"/>
          </a:xfrm>
          <a:prstGeom prst="rect">
            <a:avLst/>
          </a:prstGeom>
          <a:ln w="28575">
            <a:solidFill>
              <a:schemeClr val="accent2">
                <a:lumMod val="75000"/>
              </a:schemeClr>
            </a:solidFill>
          </a:ln>
        </p:spPr>
      </p:pic>
    </p:spTree>
    <p:extLst>
      <p:ext uri="{BB962C8B-B14F-4D97-AF65-F5344CB8AC3E}">
        <p14:creationId xmlns:p14="http://schemas.microsoft.com/office/powerpoint/2010/main" val="587025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idx="1"/>
          </p:nvPr>
        </p:nvSpPr>
        <p:spPr>
          <a:xfrm>
            <a:off x="748145" y="936197"/>
            <a:ext cx="3442192" cy="3429069"/>
          </a:xfrm>
        </p:spPr>
        <p:txBody>
          <a:bodyPr/>
          <a:lstStyle/>
          <a:p>
            <a:pPr marL="0" indent="0">
              <a:buNone/>
            </a:pPr>
            <a:r>
              <a:rPr lang="en-US" dirty="0" smtClean="0"/>
              <a:t>An annual NIH Biosketch Review is offered by your liaison </a:t>
            </a:r>
            <a:r>
              <a:rPr lang="en-US" dirty="0"/>
              <a:t>l</a:t>
            </a:r>
            <a:r>
              <a:rPr lang="en-US" dirty="0" smtClean="0"/>
              <a:t>ibrarian as well as members of the Metrics and Impact Core team.</a:t>
            </a:r>
          </a:p>
          <a:p>
            <a:endParaRPr lang="en-US" dirty="0"/>
          </a:p>
          <a:p>
            <a:pPr marL="0" indent="0">
              <a:buNone/>
            </a:pPr>
            <a:r>
              <a:rPr lang="en-US" dirty="0" smtClean="0"/>
              <a:t>To find your liaison librarian visit the Research Services guide on the library website. This site provides contact information of the liaisons of departments, institutes, centers and programs of the Feinberg School of Medicine.</a:t>
            </a:r>
          </a:p>
          <a:p>
            <a:pPr marL="0" indent="0">
              <a:buNone/>
            </a:pPr>
            <a:endParaRPr lang="en-US" dirty="0"/>
          </a:p>
          <a:p>
            <a:pPr marL="0" indent="0">
              <a:buNone/>
            </a:pPr>
            <a:endParaRPr lang="en-US" dirty="0"/>
          </a:p>
        </p:txBody>
      </p:sp>
      <p:sp>
        <p:nvSpPr>
          <p:cNvPr id="4" name="Slide Number Placeholder 3"/>
          <p:cNvSpPr>
            <a:spLocks noGrp="1"/>
          </p:cNvSpPr>
          <p:nvPr>
            <p:ph type="sldNum" sz="quarter" idx="16"/>
          </p:nvPr>
        </p:nvSpPr>
        <p:spPr/>
        <p:txBody>
          <a:bodyPr/>
          <a:lstStyle/>
          <a:p>
            <a:fld id="{0D558541-60C9-42A2-8392-FF12533A6B7A}" type="slidenum">
              <a:rPr lang="en-US" smtClean="0"/>
              <a:pPr/>
              <a:t>72</a:t>
            </a:fld>
            <a:endParaRPr lang="en-US" dirty="0"/>
          </a:p>
        </p:txBody>
      </p:sp>
      <p:pic>
        <p:nvPicPr>
          <p:cNvPr id="8" name="Picture 7"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8689" y="421419"/>
            <a:ext cx="3788157" cy="3855896"/>
          </a:xfrm>
          <a:prstGeom prst="rect">
            <a:avLst/>
          </a:prstGeom>
          <a:ln w="38100">
            <a:solidFill>
              <a:schemeClr val="accent2">
                <a:lumMod val="75000"/>
              </a:schemeClr>
            </a:solidFill>
          </a:ln>
        </p:spPr>
      </p:pic>
    </p:spTree>
    <p:extLst>
      <p:ext uri="{BB962C8B-B14F-4D97-AF65-F5344CB8AC3E}">
        <p14:creationId xmlns:p14="http://schemas.microsoft.com/office/powerpoint/2010/main" val="101140270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 </a:t>
            </a:r>
            <a:endParaRPr lang="en-US" dirty="0"/>
          </a:p>
        </p:txBody>
      </p:sp>
      <p:sp>
        <p:nvSpPr>
          <p:cNvPr id="3" name="Content Placeholder 2"/>
          <p:cNvSpPr>
            <a:spLocks noGrp="1"/>
          </p:cNvSpPr>
          <p:nvPr>
            <p:ph idx="1"/>
          </p:nvPr>
        </p:nvSpPr>
        <p:spPr>
          <a:xfrm>
            <a:off x="3403600" y="1192551"/>
            <a:ext cx="5003800" cy="2986422"/>
          </a:xfrm>
        </p:spPr>
        <p:txBody>
          <a:bodyPr/>
          <a:lstStyle/>
          <a:p>
            <a:pPr marL="0" indent="0" algn="ctr">
              <a:buNone/>
            </a:pPr>
            <a:r>
              <a:rPr lang="en-US" dirty="0" smtClean="0"/>
              <a:t>The staff at the Galter Health Sciences Library &amp; Learning Center provide instruction on a wide array of library topics.  </a:t>
            </a:r>
          </a:p>
          <a:p>
            <a:pPr marL="0" indent="0" algn="ctr">
              <a:buNone/>
            </a:pPr>
            <a:endParaRPr lang="en-US" dirty="0"/>
          </a:p>
          <a:p>
            <a:pPr marL="0" indent="0" algn="ctr">
              <a:buNone/>
            </a:pPr>
            <a:r>
              <a:rPr lang="en-US" dirty="0" smtClean="0"/>
              <a:t>The Metrics and Impact Core is building out their course offerings and you can register for them on the Galter website.</a:t>
            </a:r>
          </a:p>
          <a:p>
            <a:pPr marL="0" indent="0">
              <a:buNone/>
            </a:pPr>
            <a:endParaRPr lang="en-US" dirty="0"/>
          </a:p>
          <a:p>
            <a:pPr marL="0" indent="0" algn="ctr">
              <a:buNone/>
            </a:pPr>
            <a:r>
              <a:rPr lang="en-US" dirty="0" smtClean="0"/>
              <a:t>Our team is also available to present on topics in your department meetings, either in person or virtually.</a:t>
            </a:r>
          </a:p>
          <a:p>
            <a:pPr marL="0" indent="0">
              <a:buNone/>
            </a:pPr>
            <a:endParaRPr lang="en-US" sz="1600" dirty="0" smtClean="0"/>
          </a:p>
          <a:p>
            <a:pPr marL="0" indent="0">
              <a:buNone/>
            </a:pPr>
            <a:r>
              <a:rPr lang="en-US" sz="1600" dirty="0" smtClean="0"/>
              <a:t> </a:t>
            </a:r>
          </a:p>
          <a:p>
            <a:endParaRPr lang="en-US" dirty="0"/>
          </a:p>
        </p:txBody>
      </p:sp>
      <p:sp>
        <p:nvSpPr>
          <p:cNvPr id="7" name="Slide Number Placeholder 6"/>
          <p:cNvSpPr>
            <a:spLocks noGrp="1"/>
          </p:cNvSpPr>
          <p:nvPr>
            <p:ph type="sldNum" sz="quarter" idx="16"/>
          </p:nvPr>
        </p:nvSpPr>
        <p:spPr/>
        <p:txBody>
          <a:bodyPr/>
          <a:lstStyle/>
          <a:p>
            <a:fld id="{0D558541-60C9-42A2-8392-FF12533A6B7A}" type="slidenum">
              <a:rPr lang="en-US" smtClean="0"/>
              <a:pPr/>
              <a:t>73</a:t>
            </a:fld>
            <a:endParaRPr lang="en-US" dirty="0"/>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8557" y="1057213"/>
            <a:ext cx="1915576" cy="3233076"/>
          </a:xfrm>
          <a:prstGeom prst="rect">
            <a:avLst/>
          </a:prstGeom>
          <a:ln w="57150">
            <a:solidFill>
              <a:schemeClr val="accent2">
                <a:lumMod val="75000"/>
              </a:schemeClr>
            </a:solidFill>
          </a:ln>
        </p:spPr>
      </p:pic>
    </p:spTree>
    <p:extLst>
      <p:ext uri="{BB962C8B-B14F-4D97-AF65-F5344CB8AC3E}">
        <p14:creationId xmlns:p14="http://schemas.microsoft.com/office/powerpoint/2010/main" val="279544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19083" y="3972910"/>
            <a:ext cx="3501400" cy="411386"/>
          </a:xfrm>
        </p:spPr>
        <p:txBody>
          <a:bodyPr/>
          <a:lstStyle/>
          <a:p>
            <a:r>
              <a:rPr lang="en-US" dirty="0" smtClean="0"/>
              <a:t>Additional Information</a:t>
            </a:r>
            <a:endParaRPr lang="en-US" dirty="0"/>
          </a:p>
        </p:txBody>
      </p:sp>
    </p:spTree>
    <p:extLst>
      <p:ext uri="{BB962C8B-B14F-4D97-AF65-F5344CB8AC3E}">
        <p14:creationId xmlns:p14="http://schemas.microsoft.com/office/powerpoint/2010/main" val="841874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resources</a:t>
            </a:r>
            <a:endParaRPr lang="en-US" dirty="0"/>
          </a:p>
        </p:txBody>
      </p:sp>
      <p:sp>
        <p:nvSpPr>
          <p:cNvPr id="12" name="Slide Number Placeholder 11"/>
          <p:cNvSpPr>
            <a:spLocks noGrp="1"/>
          </p:cNvSpPr>
          <p:nvPr>
            <p:ph type="sldNum" sz="quarter" idx="16"/>
          </p:nvPr>
        </p:nvSpPr>
        <p:spPr/>
        <p:txBody>
          <a:bodyPr/>
          <a:lstStyle/>
          <a:p>
            <a:fld id="{0D558541-60C9-42A2-8392-FF12533A6B7A}" type="slidenum">
              <a:rPr lang="en-US" smtClean="0"/>
              <a:pPr/>
              <a:t>75</a:t>
            </a:fld>
            <a:endParaRPr lang="en-US" dirty="0"/>
          </a:p>
        </p:txBody>
      </p:sp>
      <p:pic>
        <p:nvPicPr>
          <p:cNvPr id="9" name="Picture 8"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922" y="1003115"/>
            <a:ext cx="2731634" cy="1984597"/>
          </a:xfrm>
          <a:prstGeom prst="rect">
            <a:avLst/>
          </a:prstGeom>
          <a:ln w="38100">
            <a:solidFill>
              <a:schemeClr val="accent2">
                <a:lumMod val="75000"/>
              </a:schemeClr>
            </a:solidFill>
          </a:ln>
        </p:spPr>
      </p:pic>
      <p:pic>
        <p:nvPicPr>
          <p:cNvPr id="11" name="Picture 10"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9648" y="659021"/>
            <a:ext cx="2673623" cy="2641901"/>
          </a:xfrm>
          <a:prstGeom prst="rect">
            <a:avLst/>
          </a:prstGeom>
          <a:ln w="38100">
            <a:solidFill>
              <a:schemeClr val="accent2">
                <a:lumMod val="75000"/>
              </a:schemeClr>
            </a:solidFill>
          </a:ln>
        </p:spPr>
      </p:pic>
      <p:pic>
        <p:nvPicPr>
          <p:cNvPr id="3" name="Picture 2"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4038" y="2243772"/>
            <a:ext cx="3105128" cy="1775745"/>
          </a:xfrm>
          <a:prstGeom prst="rect">
            <a:avLst/>
          </a:prstGeom>
          <a:ln w="38100">
            <a:solidFill>
              <a:schemeClr val="accent2">
                <a:lumMod val="75000"/>
              </a:schemeClr>
            </a:solidFill>
          </a:ln>
        </p:spPr>
      </p:pic>
      <p:sp>
        <p:nvSpPr>
          <p:cNvPr id="4" name="TextBox 3"/>
          <p:cNvSpPr txBox="1"/>
          <p:nvPr/>
        </p:nvSpPr>
        <p:spPr>
          <a:xfrm>
            <a:off x="81439" y="3131645"/>
            <a:ext cx="2972599" cy="338554"/>
          </a:xfrm>
          <a:prstGeom prst="rect">
            <a:avLst/>
          </a:prstGeom>
          <a:noFill/>
        </p:spPr>
        <p:txBody>
          <a:bodyPr wrap="square" rtlCol="0">
            <a:spAutoFit/>
          </a:bodyPr>
          <a:lstStyle/>
          <a:p>
            <a:r>
              <a:rPr lang="en-US" sz="1600" dirty="0"/>
              <a:t>https://www.metrics-toolkit.org/</a:t>
            </a:r>
          </a:p>
        </p:txBody>
      </p:sp>
      <p:sp>
        <p:nvSpPr>
          <p:cNvPr id="13" name="TextBox 12"/>
          <p:cNvSpPr txBox="1"/>
          <p:nvPr/>
        </p:nvSpPr>
        <p:spPr>
          <a:xfrm>
            <a:off x="3027774" y="4124899"/>
            <a:ext cx="3303630" cy="338554"/>
          </a:xfrm>
          <a:prstGeom prst="rect">
            <a:avLst/>
          </a:prstGeom>
          <a:noFill/>
        </p:spPr>
        <p:txBody>
          <a:bodyPr wrap="square" rtlCol="0">
            <a:spAutoFit/>
          </a:bodyPr>
          <a:lstStyle/>
          <a:p>
            <a:r>
              <a:rPr lang="en-US" sz="1600" dirty="0"/>
              <a:t>https://www.journalindicators.com</a:t>
            </a:r>
            <a:r>
              <a:rPr lang="en-US" sz="1600" dirty="0" smtClean="0"/>
              <a:t>/</a:t>
            </a:r>
            <a:endParaRPr lang="en-US" sz="1600" dirty="0"/>
          </a:p>
        </p:txBody>
      </p:sp>
      <p:sp>
        <p:nvSpPr>
          <p:cNvPr id="14" name="TextBox 13"/>
          <p:cNvSpPr txBox="1"/>
          <p:nvPr/>
        </p:nvSpPr>
        <p:spPr>
          <a:xfrm>
            <a:off x="6906871" y="3374356"/>
            <a:ext cx="1745673" cy="338554"/>
          </a:xfrm>
          <a:prstGeom prst="rect">
            <a:avLst/>
          </a:prstGeom>
          <a:noFill/>
        </p:spPr>
        <p:txBody>
          <a:bodyPr wrap="square" rtlCol="0">
            <a:spAutoFit/>
          </a:bodyPr>
          <a:lstStyle/>
          <a:p>
            <a:r>
              <a:rPr lang="en-US" sz="1600" dirty="0"/>
              <a:t>https://scite.ai</a:t>
            </a:r>
            <a:r>
              <a:rPr lang="en-US" sz="1600" dirty="0" smtClean="0"/>
              <a:t>/</a:t>
            </a:r>
            <a:endParaRPr lang="en-US" sz="1600" dirty="0"/>
          </a:p>
        </p:txBody>
      </p:sp>
    </p:spTree>
    <p:extLst>
      <p:ext uri="{BB962C8B-B14F-4D97-AF65-F5344CB8AC3E}">
        <p14:creationId xmlns:p14="http://schemas.microsoft.com/office/powerpoint/2010/main" val="2370402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D558541-60C9-42A2-8392-FF12533A6B7A}" type="slidenum">
              <a:rPr lang="en-US" smtClean="0">
                <a:solidFill>
                  <a:prstClr val="white"/>
                </a:solidFill>
              </a:rPr>
              <a:pPr/>
              <a:t>76</a:t>
            </a:fld>
            <a:endParaRPr lang="en-US" dirty="0">
              <a:solidFill>
                <a:prstClr val="white"/>
              </a:solidFill>
            </a:endParaRPr>
          </a:p>
        </p:txBody>
      </p:sp>
      <p:sp>
        <p:nvSpPr>
          <p:cNvPr id="3" name="Subtitle 2">
            <a:extLst>
              <a:ext uri="{FF2B5EF4-FFF2-40B4-BE49-F238E27FC236}">
                <a16:creationId xmlns:a16="http://schemas.microsoft.com/office/drawing/2014/main" id="{90613225-B44F-6D4B-A644-03515F7C3214}"/>
              </a:ext>
            </a:extLst>
          </p:cNvPr>
          <p:cNvSpPr>
            <a:spLocks noGrp="1"/>
          </p:cNvSpPr>
          <p:nvPr>
            <p:ph type="subTitle" idx="1"/>
          </p:nvPr>
        </p:nvSpPr>
        <p:spPr>
          <a:xfrm>
            <a:off x="832678" y="353666"/>
            <a:ext cx="6725114" cy="372049"/>
          </a:xfrm>
        </p:spPr>
        <p:txBody>
          <a:bodyPr/>
          <a:lstStyle/>
          <a:p>
            <a:r>
              <a:rPr lang="en-US" dirty="0"/>
              <a:t>Acknowledgements:</a:t>
            </a:r>
          </a:p>
        </p:txBody>
      </p:sp>
      <p:sp>
        <p:nvSpPr>
          <p:cNvPr id="5" name="TextBox 4"/>
          <p:cNvSpPr txBox="1"/>
          <p:nvPr/>
        </p:nvSpPr>
        <p:spPr>
          <a:xfrm>
            <a:off x="754743" y="892628"/>
            <a:ext cx="8229600" cy="3016210"/>
          </a:xfrm>
          <a:prstGeom prst="rect">
            <a:avLst/>
          </a:prstGeom>
          <a:noFill/>
        </p:spPr>
        <p:txBody>
          <a:bodyPr wrap="square" rtlCol="0">
            <a:spAutoFit/>
          </a:bodyPr>
          <a:lstStyle/>
          <a:p>
            <a:r>
              <a:rPr lang="en-US" sz="1700" dirty="0">
                <a:solidFill>
                  <a:schemeClr val="bg1"/>
                </a:solidFill>
              </a:rPr>
              <a:t>The following people are instrumental in developing research </a:t>
            </a:r>
            <a:r>
              <a:rPr lang="en-US" sz="1700" dirty="0" smtClean="0">
                <a:solidFill>
                  <a:schemeClr val="bg1"/>
                </a:solidFill>
              </a:rPr>
              <a:t>impact </a:t>
            </a:r>
            <a:r>
              <a:rPr lang="en-US" sz="1700" dirty="0">
                <a:solidFill>
                  <a:schemeClr val="bg1"/>
                </a:solidFill>
              </a:rPr>
              <a:t>and dissemination materials and training, and from whose guidance we have greatly benefited.  </a:t>
            </a:r>
          </a:p>
          <a:p>
            <a:pPr>
              <a:lnSpc>
                <a:spcPct val="100000"/>
              </a:lnSpc>
              <a:spcBef>
                <a:spcPts val="600"/>
              </a:spcBef>
            </a:pPr>
            <a:r>
              <a:rPr lang="en-US" sz="1700" b="1" dirty="0">
                <a:solidFill>
                  <a:schemeClr val="bg1"/>
                </a:solidFill>
              </a:rPr>
              <a:t>Kristi Holmes</a:t>
            </a:r>
          </a:p>
          <a:p>
            <a:pPr>
              <a:lnSpc>
                <a:spcPct val="100000"/>
              </a:lnSpc>
            </a:pPr>
            <a:r>
              <a:rPr lang="en-US" sz="1700" dirty="0">
                <a:solidFill>
                  <a:schemeClr val="bg1"/>
                </a:solidFill>
              </a:rPr>
              <a:t>Galter Health Sciences Library &amp; Learning Center, Northwestern University</a:t>
            </a:r>
          </a:p>
          <a:p>
            <a:pPr>
              <a:lnSpc>
                <a:spcPct val="100000"/>
              </a:lnSpc>
              <a:spcBef>
                <a:spcPts val="600"/>
              </a:spcBef>
            </a:pPr>
            <a:r>
              <a:rPr lang="en-US" sz="1700" b="1" dirty="0">
                <a:solidFill>
                  <a:schemeClr val="bg1"/>
                </a:solidFill>
              </a:rPr>
              <a:t>Cathy Sarli </a:t>
            </a:r>
          </a:p>
          <a:p>
            <a:pPr>
              <a:lnSpc>
                <a:spcPct val="100000"/>
              </a:lnSpc>
            </a:pPr>
            <a:r>
              <a:rPr lang="en-US" sz="1700" dirty="0">
                <a:solidFill>
                  <a:schemeClr val="bg1"/>
                </a:solidFill>
              </a:rPr>
              <a:t>Becker Medical Library, Washington University in St. </a:t>
            </a:r>
            <a:r>
              <a:rPr lang="en-US" sz="1700" dirty="0" smtClean="0">
                <a:solidFill>
                  <a:schemeClr val="bg1"/>
                </a:solidFill>
              </a:rPr>
              <a:t>Louis</a:t>
            </a:r>
            <a:endParaRPr lang="en-US" sz="1700" b="1" dirty="0" smtClean="0">
              <a:solidFill>
                <a:schemeClr val="bg1"/>
              </a:solidFill>
            </a:endParaRPr>
          </a:p>
          <a:p>
            <a:pPr>
              <a:lnSpc>
                <a:spcPct val="100000"/>
              </a:lnSpc>
              <a:spcBef>
                <a:spcPts val="600"/>
              </a:spcBef>
            </a:pPr>
            <a:r>
              <a:rPr lang="en-US" sz="1700" b="1" dirty="0" smtClean="0">
                <a:solidFill>
                  <a:schemeClr val="bg1"/>
                </a:solidFill>
              </a:rPr>
              <a:t>Patty </a:t>
            </a:r>
            <a:r>
              <a:rPr lang="en-US" sz="1700" b="1" dirty="0">
                <a:solidFill>
                  <a:schemeClr val="bg1"/>
                </a:solidFill>
              </a:rPr>
              <a:t>Smith</a:t>
            </a:r>
          </a:p>
          <a:p>
            <a:pPr>
              <a:lnSpc>
                <a:spcPct val="100000"/>
              </a:lnSpc>
            </a:pPr>
            <a:r>
              <a:rPr lang="en-US" sz="1700" dirty="0">
                <a:solidFill>
                  <a:schemeClr val="bg1"/>
                </a:solidFill>
              </a:rPr>
              <a:t>Previously at Galter Library, Northwestern University, now at Altmetric.com</a:t>
            </a:r>
          </a:p>
          <a:p>
            <a:pPr>
              <a:lnSpc>
                <a:spcPct val="100000"/>
              </a:lnSpc>
              <a:spcBef>
                <a:spcPts val="600"/>
              </a:spcBef>
            </a:pPr>
            <a:r>
              <a:rPr lang="en-US" sz="1700" b="1" dirty="0" smtClean="0">
                <a:solidFill>
                  <a:schemeClr val="bg1"/>
                </a:solidFill>
              </a:rPr>
              <a:t>Amy </a:t>
            </a:r>
            <a:r>
              <a:rPr lang="en-US" sz="1700" b="1" dirty="0">
                <a:solidFill>
                  <a:schemeClr val="bg1"/>
                </a:solidFill>
              </a:rPr>
              <a:t>Suiter</a:t>
            </a:r>
          </a:p>
          <a:p>
            <a:pPr>
              <a:lnSpc>
                <a:spcPct val="100000"/>
              </a:lnSpc>
            </a:pPr>
            <a:r>
              <a:rPr lang="en-US" sz="1700" dirty="0">
                <a:solidFill>
                  <a:schemeClr val="bg1"/>
                </a:solidFill>
              </a:rPr>
              <a:t>Becker Medical Library, Washington University in St. </a:t>
            </a:r>
            <a:r>
              <a:rPr lang="en-US" sz="1700" dirty="0" smtClean="0">
                <a:solidFill>
                  <a:schemeClr val="bg1"/>
                </a:solidFill>
              </a:rPr>
              <a:t>Louis</a:t>
            </a:r>
            <a:endParaRPr lang="en-US" sz="1700" dirty="0">
              <a:solidFill>
                <a:schemeClr val="bg1"/>
              </a:solidFill>
            </a:endParaRPr>
          </a:p>
        </p:txBody>
      </p:sp>
    </p:spTree>
    <p:extLst>
      <p:ext uri="{BB962C8B-B14F-4D97-AF65-F5344CB8AC3E}">
        <p14:creationId xmlns:p14="http://schemas.microsoft.com/office/powerpoint/2010/main" val="1980818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D558541-60C9-42A2-8392-FF12533A6B7A}" type="slidenum">
              <a:rPr lang="en-US" smtClean="0">
                <a:solidFill>
                  <a:prstClr val="white"/>
                </a:solidFill>
              </a:rPr>
              <a:pPr/>
              <a:t>77</a:t>
            </a:fld>
            <a:endParaRPr lang="en-US" dirty="0">
              <a:solidFill>
                <a:prstClr val="white"/>
              </a:solidFill>
            </a:endParaRPr>
          </a:p>
        </p:txBody>
      </p:sp>
      <p:sp>
        <p:nvSpPr>
          <p:cNvPr id="3" name="Subtitle 2">
            <a:extLst>
              <a:ext uri="{FF2B5EF4-FFF2-40B4-BE49-F238E27FC236}">
                <a16:creationId xmlns:a16="http://schemas.microsoft.com/office/drawing/2014/main" id="{90613225-B44F-6D4B-A644-03515F7C3214}"/>
              </a:ext>
            </a:extLst>
          </p:cNvPr>
          <p:cNvSpPr>
            <a:spLocks noGrp="1"/>
          </p:cNvSpPr>
          <p:nvPr>
            <p:ph type="subTitle" idx="1"/>
          </p:nvPr>
        </p:nvSpPr>
        <p:spPr>
          <a:xfrm>
            <a:off x="832678" y="353666"/>
            <a:ext cx="6725114" cy="372049"/>
          </a:xfrm>
        </p:spPr>
        <p:txBody>
          <a:bodyPr/>
          <a:lstStyle/>
          <a:p>
            <a:r>
              <a:rPr lang="en-US" dirty="0" smtClean="0"/>
              <a:t>Attributions:</a:t>
            </a:r>
            <a:endParaRPr lang="en-US" dirty="0"/>
          </a:p>
        </p:txBody>
      </p:sp>
      <p:sp>
        <p:nvSpPr>
          <p:cNvPr id="5" name="TextBox 4"/>
          <p:cNvSpPr txBox="1"/>
          <p:nvPr/>
        </p:nvSpPr>
        <p:spPr>
          <a:xfrm>
            <a:off x="754743" y="892628"/>
            <a:ext cx="8229600" cy="3662541"/>
          </a:xfrm>
          <a:prstGeom prst="rect">
            <a:avLst/>
          </a:prstGeom>
          <a:noFill/>
        </p:spPr>
        <p:txBody>
          <a:bodyPr wrap="square" rtlCol="0">
            <a:spAutoFit/>
          </a:bodyPr>
          <a:lstStyle/>
          <a:p>
            <a:r>
              <a:rPr lang="en-US" sz="1700" dirty="0">
                <a:solidFill>
                  <a:schemeClr val="bg1"/>
                </a:solidFill>
              </a:rPr>
              <a:t>The following </a:t>
            </a:r>
            <a:r>
              <a:rPr lang="en-US" sz="1700" dirty="0" smtClean="0">
                <a:solidFill>
                  <a:schemeClr val="bg1"/>
                </a:solidFill>
              </a:rPr>
              <a:t>attributions are for the icons and photos used in this presentation:</a:t>
            </a:r>
          </a:p>
          <a:p>
            <a:pPr marL="285750" indent="-285750">
              <a:buFont typeface="Arial" panose="020B0604020202020204" pitchFamily="34" charset="0"/>
              <a:buChar char="•"/>
            </a:pPr>
            <a:r>
              <a:rPr lang="en-US" dirty="0">
                <a:solidFill>
                  <a:schemeClr val="bg1"/>
                </a:solidFill>
              </a:rPr>
              <a:t>C</a:t>
            </a:r>
            <a:r>
              <a:rPr lang="en-US" dirty="0" smtClean="0">
                <a:solidFill>
                  <a:schemeClr val="bg1"/>
                </a:solidFill>
              </a:rPr>
              <a:t>ategories </a:t>
            </a:r>
            <a:r>
              <a:rPr lang="en-US" dirty="0">
                <a:solidFill>
                  <a:schemeClr val="bg1"/>
                </a:solidFill>
              </a:rPr>
              <a:t>by Andi Nur Abdillah from the Noun Project</a:t>
            </a:r>
          </a:p>
          <a:p>
            <a:pPr marL="285750" indent="-285750">
              <a:buFont typeface="Arial" panose="020B0604020202020204" pitchFamily="34" charset="0"/>
              <a:buChar char="•"/>
            </a:pPr>
            <a:r>
              <a:rPr lang="en-US" dirty="0">
                <a:solidFill>
                  <a:schemeClr val="bg1"/>
                </a:solidFill>
              </a:rPr>
              <a:t>B</a:t>
            </a:r>
            <a:r>
              <a:rPr lang="en-US" dirty="0" smtClean="0">
                <a:solidFill>
                  <a:schemeClr val="bg1"/>
                </a:solidFill>
              </a:rPr>
              <a:t>etter </a:t>
            </a:r>
            <a:r>
              <a:rPr lang="en-US" dirty="0">
                <a:solidFill>
                  <a:schemeClr val="bg1"/>
                </a:solidFill>
              </a:rPr>
              <a:t>by Flatart from the Noun Project</a:t>
            </a:r>
          </a:p>
          <a:p>
            <a:pPr marL="285750" indent="-285750">
              <a:buFont typeface="Arial" panose="020B0604020202020204" pitchFamily="34" charset="0"/>
              <a:buChar char="•"/>
            </a:pPr>
            <a:r>
              <a:rPr lang="en-US" dirty="0">
                <a:solidFill>
                  <a:schemeClr val="bg1"/>
                </a:solidFill>
              </a:rPr>
              <a:t>Location by Najaya Design from the Noun Project</a:t>
            </a:r>
          </a:p>
          <a:p>
            <a:pPr marL="285750" indent="-285750">
              <a:buFont typeface="Arial" panose="020B0604020202020204" pitchFamily="34" charset="0"/>
              <a:buChar char="•"/>
            </a:pPr>
            <a:r>
              <a:rPr lang="en-US" dirty="0">
                <a:solidFill>
                  <a:schemeClr val="bg1"/>
                </a:solidFill>
              </a:rPr>
              <a:t>Warning by priyanka from the Noun Project</a:t>
            </a:r>
          </a:p>
          <a:p>
            <a:pPr marL="285750" indent="-285750">
              <a:buFont typeface="Arial" panose="020B0604020202020204" pitchFamily="34" charset="0"/>
              <a:buChar char="•"/>
            </a:pPr>
            <a:r>
              <a:rPr lang="en-US" dirty="0">
                <a:solidFill>
                  <a:schemeClr val="bg1"/>
                </a:solidFill>
              </a:rPr>
              <a:t>note by shashank singh from the Noun Project</a:t>
            </a:r>
          </a:p>
          <a:p>
            <a:pPr marL="285750" indent="-285750">
              <a:buFont typeface="Arial" panose="020B0604020202020204" pitchFamily="34" charset="0"/>
              <a:buChar char="•"/>
            </a:pPr>
            <a:r>
              <a:rPr lang="en-US" dirty="0">
                <a:solidFill>
                  <a:schemeClr val="bg1"/>
                </a:solidFill>
              </a:rPr>
              <a:t>Five young people study at table with books and laptop for researching information for their project by Jacob Lund from Noun Project</a:t>
            </a:r>
          </a:p>
          <a:p>
            <a:pPr marL="285750" indent="-285750">
              <a:buFont typeface="Arial" panose="020B0604020202020204" pitchFamily="34" charset="0"/>
              <a:buChar char="•"/>
            </a:pPr>
            <a:r>
              <a:rPr lang="en-US" dirty="0">
                <a:solidFill>
                  <a:schemeClr val="bg1"/>
                </a:solidFill>
              </a:rPr>
              <a:t>H</a:t>
            </a:r>
            <a:r>
              <a:rPr lang="en-US" dirty="0" smtClean="0">
                <a:solidFill>
                  <a:schemeClr val="bg1"/>
                </a:solidFill>
              </a:rPr>
              <a:t>ighlighter </a:t>
            </a:r>
            <a:r>
              <a:rPr lang="en-US" dirty="0">
                <a:solidFill>
                  <a:schemeClr val="bg1"/>
                </a:solidFill>
              </a:rPr>
              <a:t>by Creaticca Creative Agency from the Noun Project</a:t>
            </a:r>
          </a:p>
          <a:p>
            <a:pPr marL="285750" indent="-285750">
              <a:buFont typeface="Arial" panose="020B0604020202020204" pitchFamily="34" charset="0"/>
              <a:buChar char="•"/>
            </a:pPr>
            <a:r>
              <a:rPr lang="en-US" dirty="0">
                <a:solidFill>
                  <a:schemeClr val="bg1"/>
                </a:solidFill>
              </a:rPr>
              <a:t>Thinking by Ahmed Sagarwala from the Noun </a:t>
            </a:r>
            <a:r>
              <a:rPr lang="en-US" dirty="0" smtClean="0">
                <a:solidFill>
                  <a:schemeClr val="bg1"/>
                </a:solidFill>
              </a:rPr>
              <a:t>Project</a:t>
            </a:r>
          </a:p>
          <a:p>
            <a:pPr marL="285750" indent="-285750">
              <a:buFont typeface="Arial" panose="020B0604020202020204" pitchFamily="34" charset="0"/>
              <a:buChar char="•"/>
            </a:pPr>
            <a:r>
              <a:rPr lang="en-US" dirty="0">
                <a:solidFill>
                  <a:schemeClr val="bg1"/>
                </a:solidFill>
              </a:rPr>
              <a:t>Scientist by iconixar from the Noun </a:t>
            </a:r>
            <a:r>
              <a:rPr lang="en-US" dirty="0" smtClean="0">
                <a:solidFill>
                  <a:schemeClr val="bg1"/>
                </a:solidFill>
              </a:rPr>
              <a:t>Project</a:t>
            </a:r>
          </a:p>
          <a:p>
            <a:pPr marL="285750" indent="-285750">
              <a:buFont typeface="Arial" panose="020B0604020202020204" pitchFamily="34" charset="0"/>
              <a:buChar char="•"/>
            </a:pPr>
            <a:r>
              <a:rPr lang="en-US" dirty="0">
                <a:solidFill>
                  <a:schemeClr val="bg1"/>
                </a:solidFill>
              </a:rPr>
              <a:t>Science Journal by Llisole from the Noun </a:t>
            </a:r>
            <a:r>
              <a:rPr lang="en-US" dirty="0" smtClean="0">
                <a:solidFill>
                  <a:schemeClr val="bg1"/>
                </a:solidFill>
              </a:rPr>
              <a:t>Project</a:t>
            </a:r>
            <a:endParaRPr lang="en-US" dirty="0">
              <a:solidFill>
                <a:schemeClr val="bg1"/>
              </a:solidFill>
            </a:endParaRPr>
          </a:p>
          <a:p>
            <a:endParaRPr lang="en-US" sz="1700" dirty="0">
              <a:solidFill>
                <a:schemeClr val="bg1"/>
              </a:solidFill>
            </a:endParaRPr>
          </a:p>
        </p:txBody>
      </p:sp>
    </p:spTree>
    <p:extLst>
      <p:ext uri="{BB962C8B-B14F-4D97-AF65-F5344CB8AC3E}">
        <p14:creationId xmlns:p14="http://schemas.microsoft.com/office/powerpoint/2010/main" val="500879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p:txBody>
          <a:bodyPr/>
          <a:lstStyle/>
          <a:p>
            <a:fld id="{0D558541-60C9-42A2-8392-FF12533A6B7A}" type="slidenum">
              <a:rPr lang="en-US" smtClean="0">
                <a:solidFill>
                  <a:prstClr val="white"/>
                </a:solidFill>
              </a:rPr>
              <a:pPr/>
              <a:t>78</a:t>
            </a:fld>
            <a:endParaRPr lang="en-US" dirty="0">
              <a:solidFill>
                <a:prstClr val="white"/>
              </a:solidFill>
            </a:endParaRPr>
          </a:p>
        </p:txBody>
      </p:sp>
      <p:sp>
        <p:nvSpPr>
          <p:cNvPr id="7" name="Subtitle 2">
            <a:extLst>
              <a:ext uri="{FF2B5EF4-FFF2-40B4-BE49-F238E27FC236}">
                <a16:creationId xmlns:a16="http://schemas.microsoft.com/office/drawing/2014/main" id="{90613225-B44F-6D4B-A644-03515F7C3214}"/>
              </a:ext>
            </a:extLst>
          </p:cNvPr>
          <p:cNvSpPr>
            <a:spLocks noGrp="1"/>
          </p:cNvSpPr>
          <p:nvPr>
            <p:ph type="subTitle" idx="1"/>
          </p:nvPr>
        </p:nvSpPr>
        <p:spPr>
          <a:xfrm>
            <a:off x="832678" y="353666"/>
            <a:ext cx="6725114" cy="372049"/>
          </a:xfrm>
        </p:spPr>
        <p:txBody>
          <a:bodyPr/>
          <a:lstStyle/>
          <a:p>
            <a:r>
              <a:rPr lang="en-US" dirty="0" smtClean="0"/>
              <a:t>References:</a:t>
            </a:r>
            <a:endParaRPr lang="en-US" dirty="0"/>
          </a:p>
        </p:txBody>
      </p:sp>
      <p:sp>
        <p:nvSpPr>
          <p:cNvPr id="9" name="TextBox 8"/>
          <p:cNvSpPr txBox="1"/>
          <p:nvPr/>
        </p:nvSpPr>
        <p:spPr>
          <a:xfrm>
            <a:off x="193730" y="725715"/>
            <a:ext cx="8609307" cy="3816429"/>
          </a:xfrm>
          <a:prstGeom prst="rect">
            <a:avLst/>
          </a:prstGeom>
          <a:noFill/>
        </p:spPr>
        <p:txBody>
          <a:bodyPr wrap="square" rtlCol="0">
            <a:spAutoFit/>
          </a:bodyPr>
          <a:lstStyle/>
          <a:p>
            <a:pPr marL="171450" lvl="0" indent="-171450">
              <a:buFont typeface="Arial" panose="020B0604020202020204" pitchFamily="34" charset="0"/>
              <a:buChar char="•"/>
              <a:defRPr/>
            </a:pPr>
            <a:r>
              <a:rPr lang="en-US" sz="1200" dirty="0">
                <a:solidFill>
                  <a:schemeClr val="bg1"/>
                </a:solidFill>
              </a:rPr>
              <a:t> </a:t>
            </a:r>
            <a:r>
              <a:rPr lang="en-US" sz="1000" dirty="0">
                <a:solidFill>
                  <a:schemeClr val="bg1"/>
                </a:solidFill>
              </a:rPr>
              <a:t>Amjad, Rehmat. “Scientific Impact of an Author and Role of Self-Citations.” Scientometrics, vol. 122, no. 2, Springer, Feb. 2020, pp. 915–32, </a:t>
            </a:r>
            <a:r>
              <a:rPr lang="en-US" sz="1000" dirty="0" smtClean="0">
                <a:solidFill>
                  <a:schemeClr val="bg1"/>
                </a:solidFill>
              </a:rPr>
              <a:t>doi:10.1007/s11192-019-03334-2.</a:t>
            </a:r>
          </a:p>
          <a:p>
            <a:pPr marL="171450" indent="-171450">
              <a:buFont typeface="Arial" panose="020B0604020202020204" pitchFamily="34" charset="0"/>
              <a:buChar char="•"/>
            </a:pPr>
            <a:r>
              <a:rPr lang="en-US" sz="1000" dirty="0" smtClean="0">
                <a:solidFill>
                  <a:schemeClr val="bg1"/>
                </a:solidFill>
              </a:rPr>
              <a:t>  </a:t>
            </a:r>
            <a:r>
              <a:rPr lang="en-US" sz="1000" dirty="0">
                <a:solidFill>
                  <a:schemeClr val="bg1"/>
                </a:solidFill>
              </a:rPr>
              <a:t>Egghe, Leo. “Theory and Practise of the g-Index.” Scientometrics, vol. 69, no. 1, Springer Netherlands, Oct. 2006, pp. 131–52, doi:10.1007/s11192-006-0144-7.</a:t>
            </a:r>
          </a:p>
          <a:p>
            <a:pPr marL="171450" indent="-171450">
              <a:buFont typeface="Arial" panose="020B0604020202020204" pitchFamily="34" charset="0"/>
              <a:buChar char="•"/>
            </a:pPr>
            <a:r>
              <a:rPr lang="en-US" sz="1000" dirty="0" smtClean="0">
                <a:solidFill>
                  <a:schemeClr val="bg1"/>
                </a:solidFill>
              </a:rPr>
              <a:t>  </a:t>
            </a:r>
            <a:r>
              <a:rPr lang="en-US" sz="1000" dirty="0">
                <a:solidFill>
                  <a:schemeClr val="bg1"/>
                </a:solidFill>
              </a:rPr>
              <a:t>Glänzel, Thijs. “Productivity, Performance, Efficiency, impact—What Do We Measure Anyway?: Some Comments on the Paper ‘A Farewell to the MNCS and Like Size-Independent Indicators’ by Abramo and D’Angelo.” Journal of Informetrics, vol. 10, no. 2, Elsevier Ltd, May 2016, pp. 658–60, doi:10.1016/j.joi.2016.04.008.</a:t>
            </a:r>
          </a:p>
          <a:p>
            <a:pPr marL="171450" indent="-171450">
              <a:buFont typeface="Arial" panose="020B0604020202020204" pitchFamily="34" charset="0"/>
              <a:buChar char="•"/>
            </a:pPr>
            <a:r>
              <a:rPr lang="en-US" sz="1000" dirty="0" smtClean="0">
                <a:solidFill>
                  <a:schemeClr val="bg1"/>
                </a:solidFill>
              </a:rPr>
              <a:t>  </a:t>
            </a:r>
            <a:r>
              <a:rPr lang="en-US" sz="1000" dirty="0">
                <a:solidFill>
                  <a:schemeClr val="bg1"/>
                </a:solidFill>
              </a:rPr>
              <a:t>Halevi, Moed. “Suitability of Google Scholar as a Source of Scientific Information and as a Source of Data for Scientific evaluation—Review of the Literature.” Journal of Informetrics, vol. 11, no. 3, Elsevier Ltd, Aug. 2017, pp. 823–34, doi:10.1016/j.joi.2017.06.005.</a:t>
            </a:r>
          </a:p>
          <a:p>
            <a:pPr marL="171450" indent="-171450">
              <a:buFont typeface="Arial" panose="020B0604020202020204" pitchFamily="34" charset="0"/>
              <a:buChar char="•"/>
            </a:pPr>
            <a:r>
              <a:rPr lang="en-US" sz="1000" dirty="0" smtClean="0">
                <a:solidFill>
                  <a:schemeClr val="bg1"/>
                </a:solidFill>
              </a:rPr>
              <a:t>  </a:t>
            </a:r>
            <a:r>
              <a:rPr lang="en-US" sz="1000" dirty="0">
                <a:solidFill>
                  <a:schemeClr val="bg1"/>
                </a:solidFill>
              </a:rPr>
              <a:t>Hicks, Wouters. “Bibliometrics: The Leiden Manifesto for Research Metrics.” Nature (London), vol. 520, no. 7548, Apr. 2015, pp. 429–31, doi:10.1038/520429a.</a:t>
            </a:r>
          </a:p>
          <a:p>
            <a:pPr marL="171450" indent="-171450">
              <a:buFont typeface="Arial" panose="020B0604020202020204" pitchFamily="34" charset="0"/>
              <a:buChar char="•"/>
            </a:pPr>
            <a:r>
              <a:rPr lang="en-US" sz="1000" dirty="0" smtClean="0">
                <a:solidFill>
                  <a:schemeClr val="bg1"/>
                </a:solidFill>
              </a:rPr>
              <a:t>  </a:t>
            </a:r>
            <a:r>
              <a:rPr lang="en-US" sz="1000" dirty="0">
                <a:solidFill>
                  <a:schemeClr val="bg1"/>
                </a:solidFill>
              </a:rPr>
              <a:t>Hirsch, J. “An Index to Quantify an Individual’s Scientific Research Output.” Proceedings of the National Academy of Sciences - PNAS, vol. 102, no. 46, National Academy of Sciences, Nov. 2005, pp. 16569–72, doi:10.1073/pnas.0507655102.</a:t>
            </a:r>
          </a:p>
          <a:p>
            <a:pPr marL="171450" indent="-171450">
              <a:buFont typeface="Arial" panose="020B0604020202020204" pitchFamily="34" charset="0"/>
              <a:buChar char="•"/>
            </a:pPr>
            <a:r>
              <a:rPr lang="en-US" sz="1000" dirty="0" smtClean="0">
                <a:solidFill>
                  <a:schemeClr val="bg1"/>
                </a:solidFill>
              </a:rPr>
              <a:t>  </a:t>
            </a:r>
            <a:r>
              <a:rPr lang="en-US" sz="1000" dirty="0">
                <a:solidFill>
                  <a:schemeClr val="bg1"/>
                </a:solidFill>
              </a:rPr>
              <a:t>Martin, Irvine. “Assessing Basic Research: Some Partial Indicators of Scientific Progress in Radio Astronomy.” Research Policy, vol. 12, no. 2, Elsevier B.V, 1983, pp. 61–90, doi:10.1016/0048-7333(83)90005-7.</a:t>
            </a:r>
          </a:p>
          <a:p>
            <a:pPr marL="171450" indent="-171450">
              <a:buFont typeface="Arial" panose="020B0604020202020204" pitchFamily="34" charset="0"/>
              <a:buChar char="•"/>
            </a:pPr>
            <a:r>
              <a:rPr lang="en-US" sz="1000" dirty="0" smtClean="0">
                <a:solidFill>
                  <a:schemeClr val="bg1"/>
                </a:solidFill>
              </a:rPr>
              <a:t>  </a:t>
            </a:r>
            <a:r>
              <a:rPr lang="en-US" sz="1000" dirty="0">
                <a:solidFill>
                  <a:schemeClr val="bg1"/>
                </a:solidFill>
              </a:rPr>
              <a:t>Martín-Martín, Thelwall. “Google Scholar, Microsoft Academic, Scopus, Dimensions, Web of Science, and OpenCitations’ COCI: a Multidisciplinary Comparison of Coverage via Citations.” Scientometrics, Sept. 2020, pp. 1–36, doi:10.1007/s11192-020-03690-4.</a:t>
            </a:r>
          </a:p>
          <a:p>
            <a:pPr marL="171450" indent="-171450">
              <a:buFont typeface="Arial" panose="020B0604020202020204" pitchFamily="34" charset="0"/>
              <a:buChar char="•"/>
            </a:pPr>
            <a:r>
              <a:rPr lang="en-US" sz="1000" dirty="0" smtClean="0">
                <a:solidFill>
                  <a:schemeClr val="bg1"/>
                </a:solidFill>
              </a:rPr>
              <a:t>  </a:t>
            </a:r>
            <a:r>
              <a:rPr lang="en-US" sz="1000" dirty="0">
                <a:solidFill>
                  <a:schemeClr val="bg1"/>
                </a:solidFill>
              </a:rPr>
              <a:t>Purkayastha, Palmaro. “Comparison of Two Article-Level, Field-Independent Citation Metrics: Field-Weighted Citation Impact (FWCI) and Relative Citation Ratio (RCR).” Journal of Informetrics, vol. 13, no. 2, Elsevier Ltd, May 2019, pp. 635–42, doi:10.1016/j.joi.2019.03.012.</a:t>
            </a:r>
          </a:p>
          <a:p>
            <a:pPr marL="171450" lvl="0" indent="-171450">
              <a:buFont typeface="Arial" panose="020B0604020202020204" pitchFamily="34" charset="0"/>
              <a:buChar char="•"/>
              <a:defRPr/>
            </a:pPr>
            <a:r>
              <a:rPr lang="en-US" sz="1000" dirty="0" smtClean="0">
                <a:solidFill>
                  <a:schemeClr val="bg1"/>
                </a:solidFill>
              </a:rPr>
              <a:t> </a:t>
            </a:r>
            <a:r>
              <a:rPr lang="en-US" sz="1000" dirty="0">
                <a:solidFill>
                  <a:schemeClr val="bg1"/>
                </a:solidFill>
              </a:rPr>
              <a:t>Surkis, Spore. “The Relative Citation Ratio: What Is It and Why Should Medical Librarians Care?” Journal of the Medical Library Association, vol. 106, no. 4, Medical Library Association, Oct. 2018, pp. 508–13, doi:10.5195/jmla.2018.499.</a:t>
            </a:r>
          </a:p>
          <a:p>
            <a:pPr marL="171450" indent="-171450">
              <a:buFont typeface="Arial" panose="020B0604020202020204" pitchFamily="34" charset="0"/>
              <a:buChar char="•"/>
            </a:pPr>
            <a:r>
              <a:rPr lang="en-US" sz="1000" dirty="0" smtClean="0">
                <a:solidFill>
                  <a:schemeClr val="bg1"/>
                </a:solidFill>
              </a:rPr>
              <a:t>  </a:t>
            </a:r>
            <a:r>
              <a:rPr lang="en-US" sz="1000" dirty="0">
                <a:solidFill>
                  <a:schemeClr val="bg1"/>
                </a:solidFill>
              </a:rPr>
              <a:t>Teixeira da Silva, Jaime. “CiteScore: Advances, Evolution, Applications, and Limitations.” Publishing Research Quarterly, vol. 36, no. 3, Sept. 2020, pp. 459–68, doi:10.1007/s12109-020-09736-y.</a:t>
            </a:r>
          </a:p>
          <a:p>
            <a:pPr marL="171450" lvl="0" indent="-171450">
              <a:buFont typeface="Arial" panose="020B0604020202020204" pitchFamily="34" charset="0"/>
              <a:buChar char="•"/>
              <a:defRPr/>
            </a:pPr>
            <a:r>
              <a:rPr lang="en-US" sz="1000" dirty="0" smtClean="0">
                <a:solidFill>
                  <a:schemeClr val="bg1"/>
                </a:solidFill>
              </a:rPr>
              <a:t>  Waltman</a:t>
            </a:r>
            <a:r>
              <a:rPr lang="en-US" sz="1000" dirty="0">
                <a:solidFill>
                  <a:schemeClr val="bg1"/>
                </a:solidFill>
              </a:rPr>
              <a:t>,  v. (2018). Field normalization of scientometric indicators. https://arxiv.org/ftp/arxiv/papers/1801/1801.09985.pdf</a:t>
            </a:r>
          </a:p>
          <a:p>
            <a:endParaRPr lang="en-US" sz="1000" dirty="0">
              <a:solidFill>
                <a:schemeClr val="bg1"/>
              </a:solidFill>
            </a:endParaRPr>
          </a:p>
        </p:txBody>
      </p:sp>
    </p:spTree>
    <p:extLst>
      <p:ext uri="{BB962C8B-B14F-4D97-AF65-F5344CB8AC3E}">
        <p14:creationId xmlns:p14="http://schemas.microsoft.com/office/powerpoint/2010/main" val="343498394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D558541-60C9-42A2-8392-FF12533A6B7A}" type="slidenum">
              <a:rPr lang="en-US" smtClean="0">
                <a:solidFill>
                  <a:prstClr val="white"/>
                </a:solidFill>
              </a:rPr>
              <a:pPr/>
              <a:t>79</a:t>
            </a:fld>
            <a:endParaRPr lang="en-US" dirty="0">
              <a:solidFill>
                <a:prstClr val="white"/>
              </a:solidFill>
            </a:endParaRPr>
          </a:p>
        </p:txBody>
      </p:sp>
      <p:sp>
        <p:nvSpPr>
          <p:cNvPr id="3" name="Subtitle 2">
            <a:extLst>
              <a:ext uri="{FF2B5EF4-FFF2-40B4-BE49-F238E27FC236}">
                <a16:creationId xmlns:a16="http://schemas.microsoft.com/office/drawing/2014/main" id="{90613225-B44F-6D4B-A644-03515F7C3214}"/>
              </a:ext>
            </a:extLst>
          </p:cNvPr>
          <p:cNvSpPr>
            <a:spLocks noGrp="1"/>
          </p:cNvSpPr>
          <p:nvPr>
            <p:ph type="subTitle" idx="1"/>
          </p:nvPr>
        </p:nvSpPr>
        <p:spPr>
          <a:xfrm>
            <a:off x="965087" y="2213883"/>
            <a:ext cx="6725114" cy="415592"/>
          </a:xfrm>
        </p:spPr>
        <p:txBody>
          <a:bodyPr/>
          <a:lstStyle/>
          <a:p>
            <a:r>
              <a:rPr lang="en-US" dirty="0"/>
              <a:t>Questions?</a:t>
            </a:r>
          </a:p>
        </p:txBody>
      </p:sp>
      <p:sp>
        <p:nvSpPr>
          <p:cNvPr id="5" name="TextBox 4"/>
          <p:cNvSpPr txBox="1"/>
          <p:nvPr/>
        </p:nvSpPr>
        <p:spPr>
          <a:xfrm>
            <a:off x="912534" y="2629475"/>
            <a:ext cx="5372180" cy="2585323"/>
          </a:xfrm>
          <a:prstGeom prst="rect">
            <a:avLst/>
          </a:prstGeom>
          <a:noFill/>
        </p:spPr>
        <p:txBody>
          <a:bodyPr wrap="square" rtlCol="0">
            <a:spAutoFit/>
          </a:bodyPr>
          <a:lstStyle/>
          <a:p>
            <a:r>
              <a:rPr lang="en-US" sz="1600" dirty="0">
                <a:solidFill>
                  <a:schemeClr val="bg1"/>
                </a:solidFill>
              </a:rPr>
              <a:t>Annette Mendoza</a:t>
            </a:r>
          </a:p>
          <a:p>
            <a:r>
              <a:rPr lang="en-US" sz="1600" dirty="0">
                <a:solidFill>
                  <a:schemeClr val="bg1"/>
                </a:solidFill>
              </a:rPr>
              <a:t>Research Impact Librarian</a:t>
            </a:r>
          </a:p>
          <a:p>
            <a:r>
              <a:rPr lang="en-US" sz="1600" dirty="0">
                <a:solidFill>
                  <a:schemeClr val="bg1"/>
                </a:solidFill>
                <a:hlinkClick r:id="rId3"/>
              </a:rPr>
              <a:t>Annette.Mendoza@northwestern.edu</a:t>
            </a:r>
            <a:endParaRPr lang="en-US" sz="1600" dirty="0">
              <a:solidFill>
                <a:schemeClr val="bg1"/>
              </a:solidFill>
            </a:endParaRPr>
          </a:p>
          <a:p>
            <a:endParaRPr lang="en-US" sz="1600" dirty="0" smtClean="0">
              <a:solidFill>
                <a:schemeClr val="bg1"/>
              </a:solidFill>
            </a:endParaRPr>
          </a:p>
          <a:p>
            <a:r>
              <a:rPr lang="en-US" sz="1600" dirty="0" smtClean="0">
                <a:solidFill>
                  <a:schemeClr val="bg1"/>
                </a:solidFill>
              </a:rPr>
              <a:t>Karen Gutzman</a:t>
            </a:r>
          </a:p>
          <a:p>
            <a:r>
              <a:rPr lang="en-US" sz="1600" dirty="0" smtClean="0">
                <a:solidFill>
                  <a:schemeClr val="bg1"/>
                </a:solidFill>
              </a:rPr>
              <a:t>Head, Research Assessment and Communications</a:t>
            </a:r>
          </a:p>
          <a:p>
            <a:r>
              <a:rPr lang="en-US" sz="1600" dirty="0" smtClean="0">
                <a:solidFill>
                  <a:schemeClr val="bg1"/>
                </a:solidFill>
                <a:hlinkClick r:id="rId4"/>
              </a:rPr>
              <a:t>Karen.Gutzman@northwestern.edu</a:t>
            </a:r>
            <a:endParaRPr lang="en-US" sz="1600" dirty="0" smtClean="0">
              <a:solidFill>
                <a:schemeClr val="bg1"/>
              </a:solidFill>
            </a:endParaRPr>
          </a:p>
          <a:p>
            <a:endParaRPr lang="en-US" sz="1600" dirty="0" smtClean="0">
              <a:solidFill>
                <a:schemeClr val="bg1"/>
              </a:solidFill>
            </a:endParaRPr>
          </a:p>
          <a:p>
            <a:endParaRPr lang="en-US" sz="1600"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111970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LIDELIZARD_POLLACTION" val="AutoStart"/>
  <p:tag name="SLIDELIZARD_POLLTEMPLATEID" val="5f2d430953a9432925c617cf"/>
</p:tagLst>
</file>

<file path=ppt/tags/tag2.xml><?xml version="1.0" encoding="utf-8"?>
<p:tagLst xmlns:a="http://schemas.openxmlformats.org/drawingml/2006/main" xmlns:r="http://schemas.openxmlformats.org/officeDocument/2006/relationships" xmlns:p="http://schemas.openxmlformats.org/presentationml/2006/main">
  <p:tag name="SLIDELIZARD_POLLACTION" val="AutoResult"/>
  <p:tag name="SLIDELIZARD_POLLTEMPLATEID" val="5f2d430953a9432925c617cf"/>
</p:tagLst>
</file>

<file path=ppt/tags/tag3.xml><?xml version="1.0" encoding="utf-8"?>
<p:tagLst xmlns:a="http://schemas.openxmlformats.org/drawingml/2006/main" xmlns:r="http://schemas.openxmlformats.org/officeDocument/2006/relationships" xmlns:p="http://schemas.openxmlformats.org/presentationml/2006/main">
  <p:tag name="SLIDELIZARD_POLLACTION" val="AutoResult"/>
  <p:tag name="SLIDELIZARD_POLLTEMPLATEID" val="5f2d430953a9432925c617cf"/>
</p:tagLst>
</file>

<file path=ppt/tags/tag4.xml><?xml version="1.0" encoding="utf-8"?>
<p:tagLst xmlns:a="http://schemas.openxmlformats.org/drawingml/2006/main" xmlns:r="http://schemas.openxmlformats.org/officeDocument/2006/relationships" xmlns:p="http://schemas.openxmlformats.org/presentationml/2006/main">
  <p:tag name="SLIDELIZARD_POLLACTION" val="AutoStart"/>
  <p:tag name="SLIDELIZARD_POLLTEMPLATEID" val="5f2d430953a9432925c617cf"/>
</p:tagLst>
</file>

<file path=ppt/tags/tag5.xml><?xml version="1.0" encoding="utf-8"?>
<p:tagLst xmlns:a="http://schemas.openxmlformats.org/drawingml/2006/main" xmlns:r="http://schemas.openxmlformats.org/officeDocument/2006/relationships" xmlns:p="http://schemas.openxmlformats.org/presentationml/2006/main">
  <p:tag name="SLIDELIZARD_POLLACTION" val="AutoResult"/>
  <p:tag name="SLIDELIZARD_POLLTEMPLATEID" val="5f2d430953a9432925c617cf"/>
</p:tagLst>
</file>

<file path=ppt/theme/theme1.xml><?xml version="1.0" encoding="utf-8"?>
<a:theme xmlns:a="http://schemas.openxmlformats.org/drawingml/2006/main" name="Office Theme">
  <a:themeElements>
    <a:clrScheme name="NM Colors">
      <a:dk1>
        <a:srgbClr val="54585A"/>
      </a:dk1>
      <a:lt1>
        <a:sysClr val="window" lastClr="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77586</TotalTime>
  <Words>17526</Words>
  <Application>Microsoft Office PowerPoint</Application>
  <PresentationFormat>On-screen Show (16:9)</PresentationFormat>
  <Paragraphs>1516</Paragraphs>
  <Slides>79</Slides>
  <Notes>79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79</vt:i4>
      </vt:variant>
    </vt:vector>
  </HeadingPairs>
  <TitlesOfParts>
    <vt:vector size="89" baseType="lpstr">
      <vt:lpstr>Abadi Extra Light</vt:lpstr>
      <vt:lpstr>Adobe Fan Heiti Std B</vt:lpstr>
      <vt:lpstr>Arial</vt:lpstr>
      <vt:lpstr>Calibri</vt:lpstr>
      <vt:lpstr>Calibri Light</vt:lpstr>
      <vt:lpstr>Lucida Grande</vt:lpstr>
      <vt:lpstr>Times New Roman</vt:lpstr>
      <vt:lpstr>Wingdings</vt:lpstr>
      <vt:lpstr>Office Theme</vt:lpstr>
      <vt:lpstr>Office</vt:lpstr>
      <vt:lpstr>All About Metrics: A review of research impact metrics and how to use them </vt:lpstr>
      <vt:lpstr>All About Metrics:</vt:lpstr>
      <vt:lpstr>PowerPoint Presentation</vt:lpstr>
      <vt:lpstr>PowerPoint Presentation</vt:lpstr>
      <vt:lpstr>How can Galter Library help?</vt:lpstr>
      <vt:lpstr>Responsible Metrics Movement</vt:lpstr>
      <vt:lpstr>Best Practices for Metrics or Indicators</vt:lpstr>
      <vt:lpstr>Best Practices for Metrics or Indicators</vt:lpstr>
      <vt:lpstr>Where we are going</vt:lpstr>
      <vt:lpstr>PowerPoint Presentation</vt:lpstr>
      <vt:lpstr>PowerPoint Presentation</vt:lpstr>
      <vt:lpstr>Getting to Scopus, Web of Science and PubMed</vt:lpstr>
      <vt:lpstr>Scopus and Web of Science Home Pages</vt:lpstr>
      <vt:lpstr>PubMed and iCite</vt:lpstr>
      <vt:lpstr>GoogleScholar and Publish or Perish</vt:lpstr>
      <vt:lpstr>Altmetric Bookmarklet</vt:lpstr>
      <vt:lpstr>Exploring Metrics</vt:lpstr>
      <vt:lpstr>Author Level Metrics</vt:lpstr>
      <vt:lpstr>h-index</vt:lpstr>
      <vt:lpstr>PowerPoint Presentation</vt:lpstr>
      <vt:lpstr>PowerPoint Presentation</vt:lpstr>
      <vt:lpstr>PowerPoint Presentation</vt:lpstr>
      <vt:lpstr>PowerPoint Presentation</vt:lpstr>
      <vt:lpstr>Final Thoughts:  h-index</vt:lpstr>
      <vt:lpstr>i10-index</vt:lpstr>
      <vt:lpstr>PowerPoint Presentation</vt:lpstr>
      <vt:lpstr>Final Thoughts:  i10-index</vt:lpstr>
      <vt:lpstr>Author Level Metrics – the others</vt:lpstr>
      <vt:lpstr>Which of the following situations is a good use of the h-index?</vt:lpstr>
      <vt:lpstr>Using the information in the table below, answer the four questions:</vt:lpstr>
      <vt:lpstr>Article Level Metrics</vt:lpstr>
      <vt:lpstr>Citation Count</vt:lpstr>
      <vt:lpstr>PowerPoint Presentation</vt:lpstr>
      <vt:lpstr>PowerPoint Presentation</vt:lpstr>
      <vt:lpstr>PowerPoint Presentation</vt:lpstr>
      <vt:lpstr>PowerPoint Presentation</vt:lpstr>
      <vt:lpstr>Final Thoughts:  Citation Count</vt:lpstr>
      <vt:lpstr>Field Weighted Citation Impact (FWCI)</vt:lpstr>
      <vt:lpstr>PowerPoint Presentation</vt:lpstr>
      <vt:lpstr>Final Thoughts: Field Weighted Citation Impact (FWCI)</vt:lpstr>
      <vt:lpstr>Relative Citation Ratio (RCR)</vt:lpstr>
      <vt:lpstr>PowerPoint Presentation</vt:lpstr>
      <vt:lpstr>Final Thoughts: Relative Citation Ratio (RCR)</vt:lpstr>
      <vt:lpstr>Altmetric Attention Score</vt:lpstr>
      <vt:lpstr>PowerPoint Presentation</vt:lpstr>
      <vt:lpstr>PowerPoint Presentation</vt:lpstr>
      <vt:lpstr>PowerPoint Presentation</vt:lpstr>
      <vt:lpstr>PowerPoint Presentation</vt:lpstr>
      <vt:lpstr>PowerPoint Presentation</vt:lpstr>
      <vt:lpstr>Final Thoughts: Altmetric Attention Score</vt:lpstr>
      <vt:lpstr>Article Level Metrics – the others</vt:lpstr>
      <vt:lpstr>Trick question:</vt:lpstr>
      <vt:lpstr>Which of the following are good uses for the Field Weighted Citation Impact metric?</vt:lpstr>
      <vt:lpstr>Journal Level Metrics</vt:lpstr>
      <vt:lpstr>Journal Impact Factor (JIF)</vt:lpstr>
      <vt:lpstr>PowerPoint Presentation</vt:lpstr>
      <vt:lpstr>Final Thoughts: Journal Impact Factor (JIF)</vt:lpstr>
      <vt:lpstr>CiteScore</vt:lpstr>
      <vt:lpstr>PowerPoint Presentation</vt:lpstr>
      <vt:lpstr>Final Thoughts: CiteScore</vt:lpstr>
      <vt:lpstr>Immediacy Index</vt:lpstr>
      <vt:lpstr>PowerPoint Presentation</vt:lpstr>
      <vt:lpstr>Final Thoughts: Immediacy Index</vt:lpstr>
      <vt:lpstr>Journal Level Metrics – the others</vt:lpstr>
      <vt:lpstr>True or False:</vt:lpstr>
      <vt:lpstr>Metrics – Where to find them</vt:lpstr>
      <vt:lpstr>How to talk about metrics</vt:lpstr>
      <vt:lpstr>Sample metric statements</vt:lpstr>
      <vt:lpstr>Where to add metric statements</vt:lpstr>
      <vt:lpstr>Metrics Support</vt:lpstr>
      <vt:lpstr>Reports</vt:lpstr>
      <vt:lpstr>Review</vt:lpstr>
      <vt:lpstr>Instruction </vt:lpstr>
      <vt:lpstr>Additional Information</vt:lpstr>
      <vt:lpstr>Other resources</vt:lpstr>
      <vt:lpstr>PowerPoint Presentation</vt:lpstr>
      <vt:lpstr>PowerPoint Presentation</vt:lpstr>
      <vt:lpstr>PowerPoint Presentation</vt:lpstr>
      <vt:lpstr>PowerPoint Presentation</vt:lpstr>
    </vt:vector>
  </TitlesOfParts>
  <Company>Liska + Associates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SunJoo</dc:creator>
  <cp:lastModifiedBy>Karen E Gutzman</cp:lastModifiedBy>
  <cp:revision>727</cp:revision>
  <cp:lastPrinted>2014-06-11T14:40:11Z</cp:lastPrinted>
  <dcterms:created xsi:type="dcterms:W3CDTF">2014-06-09T22:24:31Z</dcterms:created>
  <dcterms:modified xsi:type="dcterms:W3CDTF">2021-03-25T14:00:30Z</dcterms:modified>
</cp:coreProperties>
</file>