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8"/>
  </p:notesMasterIdLst>
  <p:handoutMasterIdLst>
    <p:handoutMasterId r:id="rId39"/>
  </p:handoutMasterIdLst>
  <p:sldIdLst>
    <p:sldId id="355" r:id="rId2"/>
    <p:sldId id="357" r:id="rId3"/>
    <p:sldId id="385" r:id="rId4"/>
    <p:sldId id="371" r:id="rId5"/>
    <p:sldId id="373" r:id="rId6"/>
    <p:sldId id="389" r:id="rId7"/>
    <p:sldId id="376" r:id="rId8"/>
    <p:sldId id="392" r:id="rId9"/>
    <p:sldId id="393" r:id="rId10"/>
    <p:sldId id="386" r:id="rId11"/>
    <p:sldId id="387" r:id="rId12"/>
    <p:sldId id="391" r:id="rId13"/>
    <p:sldId id="390" r:id="rId14"/>
    <p:sldId id="388" r:id="rId15"/>
    <p:sldId id="405" r:id="rId16"/>
    <p:sldId id="384" r:id="rId17"/>
    <p:sldId id="363" r:id="rId18"/>
    <p:sldId id="394" r:id="rId19"/>
    <p:sldId id="408" r:id="rId20"/>
    <p:sldId id="381" r:id="rId21"/>
    <p:sldId id="395" r:id="rId22"/>
    <p:sldId id="396" r:id="rId23"/>
    <p:sldId id="397" r:id="rId24"/>
    <p:sldId id="382" r:id="rId25"/>
    <p:sldId id="398" r:id="rId26"/>
    <p:sldId id="406" r:id="rId27"/>
    <p:sldId id="399" r:id="rId28"/>
    <p:sldId id="366" r:id="rId29"/>
    <p:sldId id="400" r:id="rId30"/>
    <p:sldId id="365" r:id="rId31"/>
    <p:sldId id="401" r:id="rId32"/>
    <p:sldId id="364" r:id="rId33"/>
    <p:sldId id="402" r:id="rId34"/>
    <p:sldId id="404" r:id="rId35"/>
    <p:sldId id="407" r:id="rId36"/>
    <p:sldId id="403" r:id="rId37"/>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468B"/>
    <a:srgbClr val="63599E"/>
    <a:srgbClr val="A9ABAC"/>
    <a:srgbClr val="7F8283"/>
    <a:srgbClr val="8A83B6"/>
    <a:srgbClr val="D0CDE2"/>
    <a:srgbClr val="D4D5D6"/>
    <a:srgbClr val="CFC7DC"/>
    <a:srgbClr val="B0A2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26" autoAdjust="0"/>
    <p:restoredTop sz="79474" autoAdjust="0"/>
  </p:normalViewPr>
  <p:slideViewPr>
    <p:cSldViewPr showGuides="1">
      <p:cViewPr varScale="1">
        <p:scale>
          <a:sx n="102" d="100"/>
          <a:sy n="102" d="100"/>
        </p:scale>
        <p:origin x="2100" y="96"/>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6/23/2017</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6/23/2017</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cbi.nlm.nih.gov/books/NBK3827/#pubmedhelp.PubMed_Coverage" TargetMode="External"/><Relationship Id="rId7" Type="http://schemas.openxmlformats.org/officeDocument/2006/relationships/hyperlink" Target="https://www.nih.gov/"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nlm.nih.gov/" TargetMode="External"/><Relationship Id="rId5" Type="http://schemas.openxmlformats.org/officeDocument/2006/relationships/hyperlink" Target="https://www.ncbi.nlm.nih.gov/" TargetMode="External"/><Relationship Id="rId4" Type="http://schemas.openxmlformats.org/officeDocument/2006/relationships/hyperlink" Target="https://www.nlm.nih.gov/pubs/factsheets/medline.htm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twitter.com/altmetric"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altmetric.com/contact-u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Flint_water_crisis#cite_note-drmonaajph-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openrefine.org/2013/10/12/openrefine-history.html"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www.openrefine.org/community"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Climate change refers to a broad range of global phenomena created predominantly by burning fossil fuels, which add heat-trapping gases to Earth’s atmosphere.</a:t>
            </a:r>
          </a:p>
          <a:p>
            <a:endParaRPr lang="en-US" dirty="0" smtClean="0"/>
          </a:p>
          <a:p>
            <a:r>
              <a:rPr lang="en-US" dirty="0" smtClean="0"/>
              <a:t>Global warming refers to the upward temperature trend across the entire Earth since the early 20th century, and most notably since the late 1970s, due to the increase in fossil fuel emissions since the industrial revolution. Worldwide since 1880, the average surface temperature has gone up by about 0.8 °C (1.4 °F), relative to the mid-20th-century baseline (of 1951-1980).</a:t>
            </a:r>
          </a:p>
          <a:p>
            <a:r>
              <a:rPr lang="en-US" dirty="0" smtClean="0"/>
              <a:t>https://climate.nasa.gov/resources/global-warming/</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a:t>
            </a:fld>
            <a:endParaRPr lang="en-US"/>
          </a:p>
        </p:txBody>
      </p:sp>
    </p:spTree>
    <p:extLst>
      <p:ext uri="{BB962C8B-B14F-4D97-AF65-F5344CB8AC3E}">
        <p14:creationId xmlns:p14="http://schemas.microsoft.com/office/powerpoint/2010/main" val="118328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PubMed Search Strategy: </a:t>
            </a:r>
            <a:r>
              <a:rPr lang="en-US" dirty="0" smtClean="0"/>
              <a:t>"climate change“[</a:t>
            </a:r>
            <a:r>
              <a:rPr lang="en-US" dirty="0" err="1" smtClean="0"/>
              <a:t>ti</a:t>
            </a:r>
            <a:r>
              <a:rPr lang="en-US" dirty="0" smtClean="0"/>
              <a:t>] AND health[</a:t>
            </a:r>
            <a:r>
              <a:rPr lang="en-US" dirty="0" err="1" smtClean="0"/>
              <a:t>ti</a:t>
            </a:r>
            <a:r>
              <a:rPr lang="en-US" dirty="0" smtClean="0"/>
              <a:t>] AND "United States"[Mesh]</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Consider “title” as a field tag for quick, top-level searches. (https://www.ncbi.nlm.nih.gov/books/NBK3827/#pubmedhelp.Search_Field_Descriptions_and)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PubMed </a:t>
            </a:r>
            <a:r>
              <a:rPr lang="en-US" dirty="0" smtClean="0">
                <a:hlinkClick r:id="rId3"/>
              </a:rPr>
              <a:t>comprises</a:t>
            </a:r>
            <a:r>
              <a:rPr lang="en-US" dirty="0" smtClean="0"/>
              <a:t> over 26 million citations for biomedical literature from </a:t>
            </a:r>
            <a:r>
              <a:rPr lang="en-US" dirty="0" smtClean="0">
                <a:hlinkClick r:id="rId4"/>
              </a:rPr>
              <a:t>MEDLINE</a:t>
            </a:r>
            <a:r>
              <a:rPr lang="en-US" dirty="0" smtClean="0"/>
              <a:t>, life science journals, and online books. PubMed is a free resource that is developed and maintained by the National Center for Biotechnology Information (</a:t>
            </a:r>
            <a:r>
              <a:rPr lang="en-US" dirty="0" smtClean="0">
                <a:hlinkClick r:id="rId5"/>
              </a:rPr>
              <a:t>NCBI</a:t>
            </a:r>
            <a:r>
              <a:rPr lang="en-US" dirty="0" smtClean="0"/>
              <a:t>), at the U.S. National Library of Medicine (</a:t>
            </a:r>
            <a:r>
              <a:rPr lang="en-US" dirty="0" smtClean="0">
                <a:hlinkClick r:id="rId6"/>
              </a:rPr>
              <a:t>NLM</a:t>
            </a:r>
            <a:r>
              <a:rPr lang="en-US" dirty="0" smtClean="0"/>
              <a:t>), located at the National Institutes of Health (</a:t>
            </a:r>
            <a:r>
              <a:rPr lang="en-US" dirty="0" smtClean="0">
                <a:hlinkClick r:id="rId7"/>
              </a:rPr>
              <a:t>NIH</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4</a:t>
            </a:fld>
            <a:endParaRPr lang="en-US"/>
          </a:p>
        </p:txBody>
      </p:sp>
    </p:spTree>
    <p:extLst>
      <p:ext uri="{BB962C8B-B14F-4D97-AF65-F5344CB8AC3E}">
        <p14:creationId xmlns:p14="http://schemas.microsoft.com/office/powerpoint/2010/main" val="2026706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 PubMed Best Match sort is based on a weighted term frequency algorithm. This approach calculates the frequency with which terms appear in PubMed records. Those frequencies are then applied in a weighted fashion to return a ranked list of PubMed citations that match your query terms. </a:t>
            </a:r>
          </a:p>
          <a:p>
            <a:endParaRPr lang="en-US" dirty="0" smtClean="0"/>
          </a:p>
          <a:p>
            <a:r>
              <a:rPr lang="en-US" dirty="0" smtClean="0"/>
              <a:t>The new relevance algorithm includes machine learning to re-rank the top articles returned. This algorithm combines over 150 signals that are helpful for finding best matching results. Most of these signals are computed from the number of matches between the search terms and the PubMed record, while others are either specific to a record (e.g., publication type; publication year) or specific to a search (e.g., search length). </a:t>
            </a:r>
          </a:p>
          <a:p>
            <a:endParaRPr lang="en-US" dirty="0" smtClean="0"/>
          </a:p>
          <a:p>
            <a:r>
              <a:rPr lang="en-US" dirty="0" smtClean="0"/>
              <a:t>https://www.nlm.nih.gov/pubs/techbull/jf17/jf17_pm_best_match_sort.html</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a:t>
            </a:fld>
            <a:endParaRPr lang="en-US"/>
          </a:p>
        </p:txBody>
      </p:sp>
    </p:spTree>
    <p:extLst>
      <p:ext uri="{BB962C8B-B14F-4D97-AF65-F5344CB8AC3E}">
        <p14:creationId xmlns:p14="http://schemas.microsoft.com/office/powerpoint/2010/main" val="3739357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PubMed Search Strategy: </a:t>
            </a:r>
            <a:r>
              <a:rPr lang="en-US" dirty="0" smtClean="0"/>
              <a:t>"climate change“[</a:t>
            </a:r>
            <a:r>
              <a:rPr lang="en-US" dirty="0" err="1" smtClean="0"/>
              <a:t>ti</a:t>
            </a:r>
            <a:r>
              <a:rPr lang="en-US" dirty="0" smtClean="0"/>
              <a:t>] AND health[</a:t>
            </a:r>
            <a:r>
              <a:rPr lang="en-US" dirty="0" err="1" smtClean="0"/>
              <a:t>ti</a:t>
            </a:r>
            <a:r>
              <a:rPr lang="en-US" dirty="0" smtClean="0"/>
              <a:t>] AND "United States"[Mesh]</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Computation</a:t>
            </a:r>
            <a:r>
              <a:rPr lang="en-US" baseline="0" dirty="0" smtClean="0"/>
              <a:t> of Similar 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https://www.ncbi.nlm.nih.gov/books/NBK3827/</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similarity between documents is measured by the words they have in common, with some adjustment for document lengths.</a:t>
            </a:r>
            <a:endParaRPr lang="en-US"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6</a:t>
            </a:fld>
            <a:endParaRPr lang="en-US"/>
          </a:p>
        </p:txBody>
      </p:sp>
    </p:spTree>
    <p:extLst>
      <p:ext uri="{BB962C8B-B14F-4D97-AF65-F5344CB8AC3E}">
        <p14:creationId xmlns:p14="http://schemas.microsoft.com/office/powerpoint/2010/main" val="1223195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err="1" smtClean="0">
                <a:solidFill>
                  <a:schemeClr val="tx1"/>
                </a:solidFill>
                <a:effectLst/>
                <a:latin typeface="+mn-lt"/>
                <a:ea typeface="+mn-ea"/>
                <a:cs typeface="+mn-cs"/>
              </a:rPr>
              <a:t>Altmetric</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bookmarklet</a:t>
            </a:r>
            <a:endParaRPr lang="en-US" sz="1200" b="0" i="0" kern="1200" baseline="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https://www.altmetric.com/products/free-tools/bookmarklet/</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Bookmarklet</a:t>
            </a:r>
            <a:r>
              <a:rPr lang="en-US" sz="1200" b="0" i="0" kern="1200" dirty="0" smtClean="0">
                <a:solidFill>
                  <a:schemeClr val="tx1"/>
                </a:solidFill>
                <a:effectLst/>
                <a:latin typeface="+mn-lt"/>
                <a:ea typeface="+mn-ea"/>
                <a:cs typeface="+mn-cs"/>
              </a:rPr>
              <a:t> only works on PubMed, </a:t>
            </a:r>
            <a:r>
              <a:rPr lang="en-US" sz="1200" b="0" i="0" kern="1200" dirty="0" err="1" smtClean="0">
                <a:solidFill>
                  <a:schemeClr val="tx1"/>
                </a:solidFill>
                <a:effectLst/>
                <a:latin typeface="+mn-lt"/>
                <a:ea typeface="+mn-ea"/>
                <a:cs typeface="+mn-cs"/>
              </a:rPr>
              <a:t>arXiv</a:t>
            </a:r>
            <a:r>
              <a:rPr lang="en-US" sz="1200" b="0" i="0" kern="1200" dirty="0" smtClean="0">
                <a:solidFill>
                  <a:schemeClr val="tx1"/>
                </a:solidFill>
                <a:effectLst/>
                <a:latin typeface="+mn-lt"/>
                <a:ea typeface="+mn-ea"/>
                <a:cs typeface="+mn-cs"/>
              </a:rPr>
              <a:t> or pages containing a DOI</a:t>
            </a:r>
          </a:p>
          <a:p>
            <a:pPr fontAlgn="base"/>
            <a:r>
              <a:rPr lang="en-US" sz="1200" b="0" i="0" kern="1200" dirty="0" smtClean="0">
                <a:solidFill>
                  <a:schemeClr val="tx1"/>
                </a:solidFill>
                <a:effectLst/>
                <a:latin typeface="+mn-lt"/>
                <a:ea typeface="+mn-ea"/>
                <a:cs typeface="+mn-cs"/>
              </a:rPr>
              <a:t>It only supports publishers who embed Google Scholar friendly citation metadata on their pages by default, though we’re adding support for others. You can hurry along support for a particular journal by asking </a:t>
            </a:r>
            <a:r>
              <a:rPr lang="en-US" sz="1200" b="0" i="0" kern="1200" dirty="0" smtClean="0">
                <a:solidFill>
                  <a:schemeClr val="tx1"/>
                </a:solidFill>
                <a:effectLst/>
                <a:latin typeface="+mn-lt"/>
                <a:ea typeface="+mn-ea"/>
                <a:cs typeface="+mn-cs"/>
                <a:hlinkClick r:id="rId3"/>
              </a:rPr>
              <a:t>@</a:t>
            </a:r>
            <a:r>
              <a:rPr lang="en-US" sz="1200" b="0" i="0" kern="1200" dirty="0" err="1" smtClean="0">
                <a:solidFill>
                  <a:schemeClr val="tx1"/>
                </a:solidFill>
                <a:effectLst/>
                <a:latin typeface="+mn-lt"/>
                <a:ea typeface="+mn-ea"/>
                <a:cs typeface="+mn-cs"/>
                <a:hlinkClick r:id="rId3"/>
              </a:rPr>
              <a:t>altmetric</a:t>
            </a:r>
            <a:r>
              <a:rPr lang="en-US" sz="1200" b="0" i="0" kern="1200" dirty="0" smtClean="0">
                <a:solidFill>
                  <a:schemeClr val="tx1"/>
                </a:solidFill>
                <a:effectLst/>
                <a:latin typeface="+mn-lt"/>
                <a:ea typeface="+mn-ea"/>
                <a:cs typeface="+mn-cs"/>
              </a:rPr>
              <a:t> for it on Twitter</a:t>
            </a:r>
          </a:p>
          <a:p>
            <a:pPr fontAlgn="base"/>
            <a:r>
              <a:rPr lang="en-US" sz="1200" b="0" i="0" kern="1200" dirty="0" smtClean="0">
                <a:solidFill>
                  <a:schemeClr val="tx1"/>
                </a:solidFill>
                <a:effectLst/>
                <a:latin typeface="+mn-lt"/>
                <a:ea typeface="+mn-ea"/>
                <a:cs typeface="+mn-cs"/>
              </a:rPr>
              <a:t>Twitter mentions are only available for articles published since July 2011</a:t>
            </a:r>
          </a:p>
          <a:p>
            <a:pPr fontAlgn="base"/>
            <a:r>
              <a:rPr lang="en-US" sz="1200" b="0" i="0" kern="1200" dirty="0" smtClean="0">
                <a:solidFill>
                  <a:schemeClr val="tx1"/>
                </a:solidFill>
                <a:effectLst/>
                <a:latin typeface="+mn-lt"/>
                <a:ea typeface="+mn-ea"/>
                <a:cs typeface="+mn-cs"/>
              </a:rPr>
              <a:t>If </a:t>
            </a:r>
            <a:r>
              <a:rPr lang="en-US" sz="1200" b="0" i="0" kern="1200" dirty="0" err="1" smtClean="0">
                <a:solidFill>
                  <a:schemeClr val="tx1"/>
                </a:solidFill>
                <a:effectLst/>
                <a:latin typeface="+mn-lt"/>
                <a:ea typeface="+mn-ea"/>
                <a:cs typeface="+mn-cs"/>
              </a:rPr>
              <a:t>Altmetric</a:t>
            </a:r>
            <a:r>
              <a:rPr lang="en-US" sz="1200" b="0" i="0" kern="1200" dirty="0" smtClean="0">
                <a:solidFill>
                  <a:schemeClr val="tx1"/>
                </a:solidFill>
                <a:effectLst/>
                <a:latin typeface="+mn-lt"/>
                <a:ea typeface="+mn-ea"/>
                <a:cs typeface="+mn-cs"/>
              </a:rPr>
              <a:t> started supporting a publisher after July 2011 then Twitter mentions are only available from that date onwards</a:t>
            </a:r>
          </a:p>
          <a:p>
            <a:pPr fontAlgn="base"/>
            <a:r>
              <a:rPr lang="en-US" sz="1200" b="0" i="0" kern="1200" dirty="0" smtClean="0">
                <a:solidFill>
                  <a:schemeClr val="tx1"/>
                </a:solidFill>
                <a:effectLst/>
                <a:latin typeface="+mn-lt"/>
                <a:ea typeface="+mn-ea"/>
                <a:cs typeface="+mn-cs"/>
              </a:rPr>
              <a:t>Are you a publisher? Don’t use this </a:t>
            </a:r>
            <a:r>
              <a:rPr lang="en-US" sz="1200" b="0" i="0" kern="1200" dirty="0" err="1" smtClean="0">
                <a:solidFill>
                  <a:schemeClr val="tx1"/>
                </a:solidFill>
                <a:effectLst/>
                <a:latin typeface="+mn-lt"/>
                <a:ea typeface="+mn-ea"/>
                <a:cs typeface="+mn-cs"/>
              </a:rPr>
              <a:t>bookmarklet</a:t>
            </a:r>
            <a:r>
              <a:rPr lang="en-US" sz="1200" b="0" i="0" kern="1200" dirty="0" smtClean="0">
                <a:solidFill>
                  <a:schemeClr val="tx1"/>
                </a:solidFill>
                <a:effectLst/>
                <a:latin typeface="+mn-lt"/>
                <a:ea typeface="+mn-ea"/>
                <a:cs typeface="+mn-cs"/>
              </a:rPr>
              <a:t>! We have much better tools for you, just </a:t>
            </a:r>
            <a:r>
              <a:rPr lang="en-US" sz="1200" b="0" i="0" kern="1200" dirty="0" smtClean="0">
                <a:solidFill>
                  <a:schemeClr val="tx1"/>
                </a:solidFill>
                <a:effectLst/>
                <a:latin typeface="+mn-lt"/>
                <a:ea typeface="+mn-ea"/>
                <a:cs typeface="+mn-cs"/>
                <a:hlinkClick r:id="rId4"/>
              </a:rPr>
              <a:t>get in touch</a:t>
            </a:r>
            <a:r>
              <a:rPr lang="en-US" sz="1200" b="0" i="0" kern="1200" dirty="0" smtClean="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F3C882C-6931-48D7-9B18-809CA6FAEAE8}" type="slidenum">
              <a:rPr lang="en-US" smtClean="0"/>
              <a:pPr/>
              <a:t>7</a:t>
            </a:fld>
            <a:endParaRPr lang="en-US"/>
          </a:p>
        </p:txBody>
      </p:sp>
    </p:spTree>
    <p:extLst>
      <p:ext uri="{BB962C8B-B14F-4D97-AF65-F5344CB8AC3E}">
        <p14:creationId xmlns:p14="http://schemas.microsoft.com/office/powerpoint/2010/main" val="2384510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1768863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9</a:t>
            </a:fld>
            <a:endParaRPr lang="en-US"/>
          </a:p>
        </p:txBody>
      </p:sp>
    </p:spTree>
    <p:extLst>
      <p:ext uri="{BB962C8B-B14F-4D97-AF65-F5344CB8AC3E}">
        <p14:creationId xmlns:p14="http://schemas.microsoft.com/office/powerpoint/2010/main" val="3908493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4079364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11</a:t>
            </a:fld>
            <a:endParaRPr lang="en-US"/>
          </a:p>
        </p:txBody>
      </p:sp>
    </p:spTree>
    <p:extLst>
      <p:ext uri="{BB962C8B-B14F-4D97-AF65-F5344CB8AC3E}">
        <p14:creationId xmlns:p14="http://schemas.microsoft.com/office/powerpoint/2010/main" val="3499871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PubMed: </a:t>
            </a:r>
          </a:p>
          <a:p>
            <a:r>
              <a:rPr lang="en-US" b="1" dirty="0" smtClean="0"/>
              <a:t>Author [AU]</a:t>
            </a:r>
          </a:p>
          <a:p>
            <a:r>
              <a:rPr lang="en-US" dirty="0" smtClean="0"/>
              <a:t>The format to search for this field is: last name followed by a space and up to the first two initials followed by a space and a suffix abbreviation, if applicable, all without periods or a comma after the last name (e.g., </a:t>
            </a:r>
            <a:r>
              <a:rPr lang="en-US" dirty="0" err="1" smtClean="0"/>
              <a:t>fauci</a:t>
            </a:r>
            <a:r>
              <a:rPr lang="en-US" dirty="0" smtClean="0"/>
              <a:t> as or </a:t>
            </a:r>
            <a:r>
              <a:rPr lang="en-US" dirty="0" err="1" smtClean="0"/>
              <a:t>o'brien</a:t>
            </a:r>
            <a:r>
              <a:rPr lang="en-US" dirty="0" smtClean="0"/>
              <a:t> </a:t>
            </a:r>
            <a:r>
              <a:rPr lang="en-US" dirty="0" err="1" smtClean="0"/>
              <a:t>jc</a:t>
            </a:r>
            <a:r>
              <a:rPr lang="en-US" dirty="0" smtClean="0"/>
              <a:t> </a:t>
            </a:r>
            <a:r>
              <a:rPr lang="en-US" dirty="0" err="1" smtClean="0"/>
              <a:t>jr</a:t>
            </a:r>
            <a:r>
              <a:rPr lang="en-US" dirty="0" smtClean="0"/>
              <a:t>). Initials and suffixes may be omitted when searching.</a:t>
            </a:r>
          </a:p>
          <a:p>
            <a:endParaRPr lang="en-US" dirty="0" smtClean="0"/>
          </a:p>
          <a:p>
            <a:r>
              <a:rPr lang="en-US" dirty="0" smtClean="0"/>
              <a:t>PubMed automatically truncates a search for an author's name to account for varying initials, e.g., </a:t>
            </a:r>
            <a:r>
              <a:rPr lang="en-US" dirty="0" err="1" smtClean="0"/>
              <a:t>o'brien</a:t>
            </a:r>
            <a:r>
              <a:rPr lang="en-US" dirty="0" smtClean="0"/>
              <a:t> j [au] will retrieve </a:t>
            </a:r>
            <a:r>
              <a:rPr lang="en-US" dirty="0" err="1" smtClean="0"/>
              <a:t>o'brien</a:t>
            </a:r>
            <a:r>
              <a:rPr lang="en-US" dirty="0" smtClean="0"/>
              <a:t> ja, </a:t>
            </a:r>
            <a:r>
              <a:rPr lang="en-US" dirty="0" err="1" smtClean="0"/>
              <a:t>o'brien</a:t>
            </a:r>
            <a:r>
              <a:rPr lang="en-US" dirty="0" smtClean="0"/>
              <a:t> </a:t>
            </a:r>
            <a:r>
              <a:rPr lang="en-US" dirty="0" err="1" smtClean="0"/>
              <a:t>jb</a:t>
            </a:r>
            <a:r>
              <a:rPr lang="en-US" dirty="0" smtClean="0"/>
              <a:t>, </a:t>
            </a:r>
            <a:r>
              <a:rPr lang="en-US" dirty="0" err="1" smtClean="0"/>
              <a:t>o'brien</a:t>
            </a:r>
            <a:r>
              <a:rPr lang="en-US" dirty="0" smtClean="0"/>
              <a:t> </a:t>
            </a:r>
            <a:r>
              <a:rPr lang="en-US" dirty="0" err="1" smtClean="0"/>
              <a:t>jc</a:t>
            </a:r>
            <a:r>
              <a:rPr lang="en-US" dirty="0" smtClean="0"/>
              <a:t> </a:t>
            </a:r>
            <a:r>
              <a:rPr lang="en-US" dirty="0" err="1" smtClean="0"/>
              <a:t>jr</a:t>
            </a:r>
            <a:r>
              <a:rPr lang="en-US" dirty="0" smtClean="0"/>
              <a:t>, as well as </a:t>
            </a:r>
            <a:r>
              <a:rPr lang="en-US" dirty="0" err="1" smtClean="0"/>
              <a:t>o'brien</a:t>
            </a:r>
            <a:r>
              <a:rPr lang="en-US" dirty="0" smtClean="0"/>
              <a:t> j. To turn off automatic truncation, enclose the author's name in double quotes and tag with [au] in brackets, e.g., "</a:t>
            </a:r>
            <a:r>
              <a:rPr lang="en-US" dirty="0" err="1" smtClean="0"/>
              <a:t>o'brien</a:t>
            </a:r>
            <a:r>
              <a:rPr lang="en-US" dirty="0" smtClean="0"/>
              <a:t> j" [au] to retrieve just </a:t>
            </a:r>
            <a:r>
              <a:rPr lang="en-US" dirty="0" err="1" smtClean="0"/>
              <a:t>o'brien</a:t>
            </a:r>
            <a:r>
              <a:rPr lang="en-US" dirty="0" smtClean="0"/>
              <a:t> j.</a:t>
            </a:r>
          </a:p>
          <a:p>
            <a:endParaRPr lang="en-US" dirty="0" smtClean="0"/>
          </a:p>
          <a:p>
            <a:r>
              <a:rPr lang="en-US" b="1" dirty="0" smtClean="0"/>
              <a:t>Affiliation [AD]</a:t>
            </a:r>
          </a:p>
          <a:p>
            <a:r>
              <a:rPr lang="en-US" dirty="0" smtClean="0"/>
              <a:t>Affiliation may be included for authors, corporate authors and investigators, e.g., </a:t>
            </a:r>
            <a:r>
              <a:rPr lang="en-US" dirty="0" err="1" smtClean="0"/>
              <a:t>cleveland</a:t>
            </a:r>
            <a:r>
              <a:rPr lang="en-US" dirty="0" smtClean="0"/>
              <a:t> [ad] AND clinic [ad], if submitted by the publisher. Multiple affiliations were added to citations starting from 2014, previously only the first author’s affiliation was included. The Abstract format displays affiliation for citations with fewer than 100 authors.</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3987408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PubMed: </a:t>
            </a:r>
          </a:p>
          <a:p>
            <a:r>
              <a:rPr lang="en-US" b="1" dirty="0" smtClean="0"/>
              <a:t>Author [AU]</a:t>
            </a:r>
          </a:p>
          <a:p>
            <a:r>
              <a:rPr lang="en-US" dirty="0" smtClean="0"/>
              <a:t>The format to search for this field is: last name followed by a space and up to the first two initials followed by a space and a suffix abbreviation, if applicable, all without periods or a comma after the last name (e.g., </a:t>
            </a:r>
            <a:r>
              <a:rPr lang="en-US" dirty="0" err="1" smtClean="0"/>
              <a:t>fauci</a:t>
            </a:r>
            <a:r>
              <a:rPr lang="en-US" dirty="0" smtClean="0"/>
              <a:t> as or </a:t>
            </a:r>
            <a:r>
              <a:rPr lang="en-US" dirty="0" err="1" smtClean="0"/>
              <a:t>o'brien</a:t>
            </a:r>
            <a:r>
              <a:rPr lang="en-US" dirty="0" smtClean="0"/>
              <a:t> </a:t>
            </a:r>
            <a:r>
              <a:rPr lang="en-US" dirty="0" err="1" smtClean="0"/>
              <a:t>jc</a:t>
            </a:r>
            <a:r>
              <a:rPr lang="en-US" dirty="0" smtClean="0"/>
              <a:t> </a:t>
            </a:r>
            <a:r>
              <a:rPr lang="en-US" dirty="0" err="1" smtClean="0"/>
              <a:t>jr</a:t>
            </a:r>
            <a:r>
              <a:rPr lang="en-US" dirty="0" smtClean="0"/>
              <a:t>). Initials and suffixes may be omitted when searching.</a:t>
            </a:r>
          </a:p>
          <a:p>
            <a:endParaRPr lang="en-US" dirty="0" smtClean="0"/>
          </a:p>
          <a:p>
            <a:r>
              <a:rPr lang="en-US" dirty="0" smtClean="0"/>
              <a:t>PubMed automatically truncates a search for an author's name to account for varying initials, e.g., </a:t>
            </a:r>
            <a:r>
              <a:rPr lang="en-US" dirty="0" err="1" smtClean="0"/>
              <a:t>o'brien</a:t>
            </a:r>
            <a:r>
              <a:rPr lang="en-US" dirty="0" smtClean="0"/>
              <a:t> j [au] will retrieve </a:t>
            </a:r>
            <a:r>
              <a:rPr lang="en-US" dirty="0" err="1" smtClean="0"/>
              <a:t>o'brien</a:t>
            </a:r>
            <a:r>
              <a:rPr lang="en-US" dirty="0" smtClean="0"/>
              <a:t> ja, </a:t>
            </a:r>
            <a:r>
              <a:rPr lang="en-US" dirty="0" err="1" smtClean="0"/>
              <a:t>o'brien</a:t>
            </a:r>
            <a:r>
              <a:rPr lang="en-US" dirty="0" smtClean="0"/>
              <a:t> </a:t>
            </a:r>
            <a:r>
              <a:rPr lang="en-US" dirty="0" err="1" smtClean="0"/>
              <a:t>jb</a:t>
            </a:r>
            <a:r>
              <a:rPr lang="en-US" dirty="0" smtClean="0"/>
              <a:t>, </a:t>
            </a:r>
            <a:r>
              <a:rPr lang="en-US" dirty="0" err="1" smtClean="0"/>
              <a:t>o'brien</a:t>
            </a:r>
            <a:r>
              <a:rPr lang="en-US" dirty="0" smtClean="0"/>
              <a:t> </a:t>
            </a:r>
            <a:r>
              <a:rPr lang="en-US" dirty="0" err="1" smtClean="0"/>
              <a:t>jc</a:t>
            </a:r>
            <a:r>
              <a:rPr lang="en-US" dirty="0" smtClean="0"/>
              <a:t> </a:t>
            </a:r>
            <a:r>
              <a:rPr lang="en-US" dirty="0" err="1" smtClean="0"/>
              <a:t>jr</a:t>
            </a:r>
            <a:r>
              <a:rPr lang="en-US" dirty="0" smtClean="0"/>
              <a:t>, as well as </a:t>
            </a:r>
            <a:r>
              <a:rPr lang="en-US" dirty="0" err="1" smtClean="0"/>
              <a:t>o'brien</a:t>
            </a:r>
            <a:r>
              <a:rPr lang="en-US" dirty="0" smtClean="0"/>
              <a:t> j. To turn off automatic truncation, enclose the author's name in double quotes and tag with [au] in brackets, e.g., "</a:t>
            </a:r>
            <a:r>
              <a:rPr lang="en-US" dirty="0" err="1" smtClean="0"/>
              <a:t>o'brien</a:t>
            </a:r>
            <a:r>
              <a:rPr lang="en-US" dirty="0" smtClean="0"/>
              <a:t> j" [au] to retrieve just </a:t>
            </a:r>
            <a:r>
              <a:rPr lang="en-US" dirty="0" err="1" smtClean="0"/>
              <a:t>o'brien</a:t>
            </a:r>
            <a:r>
              <a:rPr lang="en-US" dirty="0" smtClean="0"/>
              <a:t> j.</a:t>
            </a:r>
          </a:p>
          <a:p>
            <a:endParaRPr lang="en-US" dirty="0" smtClean="0"/>
          </a:p>
          <a:p>
            <a:r>
              <a:rPr lang="en-US" b="1" dirty="0" smtClean="0"/>
              <a:t>Affiliation [AD]</a:t>
            </a:r>
          </a:p>
          <a:p>
            <a:r>
              <a:rPr lang="en-US" dirty="0" smtClean="0"/>
              <a:t>Affiliation may be included for authors, corporate authors and investigators, e.g., </a:t>
            </a:r>
            <a:r>
              <a:rPr lang="en-US" dirty="0" err="1" smtClean="0"/>
              <a:t>cleveland</a:t>
            </a:r>
            <a:r>
              <a:rPr lang="en-US" dirty="0" smtClean="0"/>
              <a:t> [ad] AND clinic [ad], if submitted by the publisher. Multiple affiliations were added to citations starting from 2014, previously only the first author’s affiliation was included. The Abstract format displays affiliation for citations with fewer than 100 authors.</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2408556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PubReMiner</a:t>
            </a:r>
            <a:endParaRPr lang="en-US" b="1" dirty="0" smtClean="0"/>
          </a:p>
          <a:p>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is a front-end for the popular PubMed literature database at the NCBI. When you submit your query (which can be any query that can be processed by PubMed), </a:t>
            </a:r>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will process the result of that query and display its results (in the form of selectable "keywords") in frequency tables, which can be added/excluded from the query to optimize the results. </a:t>
            </a:r>
          </a:p>
          <a:p>
            <a:endParaRPr lang="en-US" dirty="0" smtClean="0"/>
          </a:p>
          <a:p>
            <a:r>
              <a:rPr lang="en-US" dirty="0" smtClean="0"/>
              <a:t>http://hgserver2.amc.nl/cgi-bin/miner/miner2.cgi</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19</a:t>
            </a:fld>
            <a:endParaRPr lang="en-US"/>
          </a:p>
        </p:txBody>
      </p:sp>
    </p:spTree>
    <p:extLst>
      <p:ext uri="{BB962C8B-B14F-4D97-AF65-F5344CB8AC3E}">
        <p14:creationId xmlns:p14="http://schemas.microsoft.com/office/powerpoint/2010/main" val="413869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PubReMiner</a:t>
            </a:r>
            <a:endParaRPr lang="en-US" b="1" dirty="0" smtClean="0"/>
          </a:p>
          <a:p>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is a front-end for the popular PubMed literature database at the NCBI. When you submit your query (which can be any query that can be processed by PubMed), </a:t>
            </a:r>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will process the result of that query and display its results (in the form of selectable "keywords") in frequency tables, which can be added/excluded from the query to optimize the results. </a:t>
            </a:r>
          </a:p>
          <a:p>
            <a:endParaRPr lang="en-US" dirty="0" smtClean="0"/>
          </a:p>
          <a:p>
            <a:r>
              <a:rPr lang="en-US" dirty="0" smtClean="0"/>
              <a:t>http://hgserver2.amc.nl/cgi-bin/miner/miner2.cgi</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20</a:t>
            </a:fld>
            <a:endParaRPr lang="en-US"/>
          </a:p>
        </p:txBody>
      </p:sp>
    </p:spTree>
    <p:extLst>
      <p:ext uri="{BB962C8B-B14F-4D97-AF65-F5344CB8AC3E}">
        <p14:creationId xmlns:p14="http://schemas.microsoft.com/office/powerpoint/2010/main" val="3780985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PubReMiner</a:t>
            </a:r>
            <a:endParaRPr lang="en-US" b="1" dirty="0" smtClean="0"/>
          </a:p>
          <a:p>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is a front-end for the popular PubMed literature database at the NCBI. When you submit your query (which can be any query that can be processed by PubMed), </a:t>
            </a:r>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will process the result of that query and display its results (in the form of selectable "keywords") in frequency tables, which can be added/excluded from the query to optimize the results. </a:t>
            </a:r>
          </a:p>
          <a:p>
            <a:endParaRPr lang="en-US" dirty="0" smtClean="0"/>
          </a:p>
          <a:p>
            <a:r>
              <a:rPr lang="en-US" dirty="0" smtClean="0"/>
              <a:t>http://hgserver2.amc.nl/cgi-bin/miner/miner2.cgi</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21</a:t>
            </a:fld>
            <a:endParaRPr lang="en-US"/>
          </a:p>
        </p:txBody>
      </p:sp>
    </p:spTree>
    <p:extLst>
      <p:ext uri="{BB962C8B-B14F-4D97-AF65-F5344CB8AC3E}">
        <p14:creationId xmlns:p14="http://schemas.microsoft.com/office/powerpoint/2010/main" val="4033778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PubReMiner</a:t>
            </a:r>
            <a:endParaRPr lang="en-US" b="1" dirty="0" smtClean="0"/>
          </a:p>
          <a:p>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is a front-end for the popular PubMed literature database at the NCBI. When you submit your query (which can be any query that can be processed by PubMed), </a:t>
            </a:r>
            <a:r>
              <a:rPr lang="en-US" sz="1200" kern="1200" dirty="0" err="1" smtClean="0">
                <a:solidFill>
                  <a:schemeClr val="tx1"/>
                </a:solidFill>
                <a:latin typeface="+mn-lt"/>
                <a:ea typeface="+mn-ea"/>
                <a:cs typeface="+mn-cs"/>
              </a:rPr>
              <a:t>PubReMiner</a:t>
            </a:r>
            <a:r>
              <a:rPr lang="en-US" sz="1200" kern="1200" dirty="0" smtClean="0">
                <a:solidFill>
                  <a:schemeClr val="tx1"/>
                </a:solidFill>
                <a:latin typeface="+mn-lt"/>
                <a:ea typeface="+mn-ea"/>
                <a:cs typeface="+mn-cs"/>
              </a:rPr>
              <a:t> will process the result of that query and display its results (in the form of selectable "keywords") in frequency tables, which can be added/excluded from the query to optimize the results. </a:t>
            </a:r>
          </a:p>
          <a:p>
            <a:endParaRPr lang="en-US" dirty="0" smtClean="0"/>
          </a:p>
          <a:p>
            <a:r>
              <a:rPr lang="en-US" dirty="0" smtClean="0"/>
              <a:t>http://hgserver2.amc.nl/cgi-bin/miner/miner2.cgi</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22</a:t>
            </a:fld>
            <a:endParaRPr lang="en-US"/>
          </a:p>
        </p:txBody>
      </p:sp>
    </p:spTree>
    <p:extLst>
      <p:ext uri="{BB962C8B-B14F-4D97-AF65-F5344CB8AC3E}">
        <p14:creationId xmlns:p14="http://schemas.microsoft.com/office/powerpoint/2010/main" val="335276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smtClean="0"/>
              <a:t>iCite</a:t>
            </a:r>
            <a:r>
              <a:rPr lang="en-US" dirty="0" smtClean="0"/>
              <a:t> is a tool to access a dashboard of </a:t>
            </a:r>
            <a:r>
              <a:rPr lang="en-US" dirty="0" err="1" smtClean="0"/>
              <a:t>bibliometrics</a:t>
            </a:r>
            <a:r>
              <a:rPr lang="en-US" dirty="0" smtClean="0"/>
              <a:t> for papers associated with a portfolio. Users type in a PubMed query or upload the PubMed IDs of articles of interest, optionally grouping IDs for comparison. </a:t>
            </a:r>
            <a:r>
              <a:rPr lang="en-US" i="1" dirty="0" err="1" smtClean="0"/>
              <a:t>iCite</a:t>
            </a:r>
            <a:r>
              <a:rPr lang="en-US" dirty="0" smtClean="0"/>
              <a:t> then displays the number of articles, articles per year, citations per year, and Relative Citation Ratio (a field-normalized metric that shows the scientific influence of one or more articles relative to the average NIH-funded paper).</a:t>
            </a:r>
          </a:p>
          <a:p>
            <a:endParaRPr lang="en-US" dirty="0" smtClean="0"/>
          </a:p>
          <a:p>
            <a:r>
              <a:rPr lang="en-US" dirty="0" smtClean="0"/>
              <a:t>https://icite.od.nih.gov/</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23</a:t>
            </a:fld>
            <a:endParaRPr lang="en-US"/>
          </a:p>
        </p:txBody>
      </p:sp>
    </p:spTree>
    <p:extLst>
      <p:ext uri="{BB962C8B-B14F-4D97-AF65-F5344CB8AC3E}">
        <p14:creationId xmlns:p14="http://schemas.microsoft.com/office/powerpoint/2010/main" val="1678632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24</a:t>
            </a:fld>
            <a:endParaRPr lang="en-US"/>
          </a:p>
        </p:txBody>
      </p:sp>
    </p:spTree>
    <p:extLst>
      <p:ext uri="{BB962C8B-B14F-4D97-AF65-F5344CB8AC3E}">
        <p14:creationId xmlns:p14="http://schemas.microsoft.com/office/powerpoint/2010/main" val="2889421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Relative Citation Ratio is a new metric developed within the Office of Portfolio Analysis (OPA) that represents a citation-based measure of scientific influence of one or more articles. It is calculated as the cites/year of each paper, normalized to the citations per year received by NIH-funded papers in the same field and year. This benchmarking process, performed with quantile regression, ensures that a paper with an RCR of 1.0 has received the same number of cites/year as the median NIH-funded paper in its field, while a paper with an RCR of 2.0 has received twice as many cites/year as the median NIH-funded paper in its field. The displayed values are the average and standard deviation of the papers in the group along with the median. </a:t>
            </a:r>
          </a:p>
          <a:p>
            <a:endParaRPr lang="en-US" dirty="0" smtClean="0"/>
          </a:p>
          <a:p>
            <a:r>
              <a:rPr lang="en-US" dirty="0" smtClean="0"/>
              <a:t>https://icite.od.nih.gov/help</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25</a:t>
            </a:fld>
            <a:endParaRPr lang="en-US"/>
          </a:p>
        </p:txBody>
      </p:sp>
    </p:spTree>
    <p:extLst>
      <p:ext uri="{BB962C8B-B14F-4D97-AF65-F5344CB8AC3E}">
        <p14:creationId xmlns:p14="http://schemas.microsoft.com/office/powerpoint/2010/main" val="1919659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Flint Water Sentinel</a:t>
            </a:r>
            <a:r>
              <a:rPr lang="en-US" b="1" baseline="0" dirty="0" smtClean="0"/>
              <a:t> Testing</a:t>
            </a:r>
          </a:p>
          <a:p>
            <a:r>
              <a:rPr lang="en-US" dirty="0" smtClean="0"/>
              <a:t>Sentinel sites are locations across Flint, Michigan that will be continually tested to gather scientifically sound data needed to determine the safety of the water. The sites are established by the Michigan Department of Environmental Quality and the U.S. Environmental Protection Agency in cooperation with residents.</a:t>
            </a:r>
            <a:endParaRPr lang="en-US" baseline="0" dirty="0" smtClean="0"/>
          </a:p>
          <a:p>
            <a:endParaRPr lang="en-US" baseline="0" dirty="0" smtClean="0"/>
          </a:p>
          <a:p>
            <a:r>
              <a:rPr lang="en-US" dirty="0" smtClean="0"/>
              <a:t>http://www.michigan.gov/flintwater/0,6092,7-345-76292_76294_76297---,00.html</a:t>
            </a:r>
          </a:p>
          <a:p>
            <a:endParaRPr lang="en-US" dirty="0" smtClean="0"/>
          </a:p>
          <a:p>
            <a:r>
              <a:rPr lang="en-US" dirty="0" smtClean="0"/>
              <a:t>Lead exposure across the U.S. has fallen dramatically since the 1980s, but no blood-lead level is considered completely safe. Children under age five, and especially infants and unborn children, bear the greatest risk of deleterious and irreversible health outcomes.</a:t>
            </a:r>
            <a:r>
              <a:rPr lang="en-US" baseline="30000" dirty="0" smtClean="0">
                <a:hlinkClick r:id="rId3"/>
              </a:rPr>
              <a:t>[2]</a:t>
            </a:r>
            <a:r>
              <a:rPr lang="en-US" dirty="0" smtClean="0"/>
              <a:t> From 2012 to 2016, the CDC set a "reference level" of 5 micrograms per deciliter (µg/</a:t>
            </a:r>
            <a:r>
              <a:rPr lang="en-US" dirty="0" err="1" smtClean="0"/>
              <a:t>dL</a:t>
            </a:r>
            <a:r>
              <a:rPr lang="en-US" dirty="0" smtClean="0"/>
              <a:t>), in order to target for case management the 2.5% of young American children with the highest blood-lead levels.</a:t>
            </a:r>
          </a:p>
          <a:p>
            <a:endParaRPr lang="en-US" dirty="0" smtClean="0"/>
          </a:p>
          <a:p>
            <a:r>
              <a:rPr lang="en-US" dirty="0" smtClean="0"/>
              <a:t>https://en.wikipedia.org/wiki/Flint_water_crisis</a:t>
            </a:r>
          </a:p>
          <a:p>
            <a:endParaRPr lang="en-US" dirty="0" smtClean="0"/>
          </a:p>
          <a:p>
            <a:r>
              <a:rPr lang="en-US" dirty="0" smtClean="0"/>
              <a:t>1 mg/</a:t>
            </a:r>
            <a:r>
              <a:rPr lang="en-US" dirty="0" err="1" smtClean="0"/>
              <a:t>dL</a:t>
            </a:r>
            <a:r>
              <a:rPr lang="en-US" dirty="0" smtClean="0"/>
              <a:t> =</a:t>
            </a:r>
            <a:r>
              <a:rPr lang="en-US" baseline="0" dirty="0" smtClean="0"/>
              <a:t> 1000 ppb</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28</a:t>
            </a:fld>
            <a:endParaRPr lang="en-US"/>
          </a:p>
        </p:txBody>
      </p:sp>
    </p:spTree>
    <p:extLst>
      <p:ext uri="{BB962C8B-B14F-4D97-AF65-F5344CB8AC3E}">
        <p14:creationId xmlns:p14="http://schemas.microsoft.com/office/powerpoint/2010/main" val="521458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OpenRefine</a:t>
            </a:r>
            <a:r>
              <a:rPr lang="en-US" dirty="0" smtClean="0"/>
              <a:t> (formerly Google Refine) is a powerful tool for working with messy data: cleaning it; transforming it from one format into another; and extending it with web services and external data.</a:t>
            </a:r>
          </a:p>
          <a:p>
            <a:r>
              <a:rPr lang="en-US" dirty="0" smtClean="0"/>
              <a:t>Please note that since October 2nd, 2012, Google is not actively supporting this project, which has now been rebranded to </a:t>
            </a:r>
            <a:r>
              <a:rPr lang="en-US" dirty="0" err="1" smtClean="0"/>
              <a:t>OpenRefine</a:t>
            </a:r>
            <a:r>
              <a:rPr lang="en-US" dirty="0" smtClean="0"/>
              <a:t>. Project development, documentation and promotion is now fully supported by volunteers. Find out more about the </a:t>
            </a:r>
            <a:r>
              <a:rPr lang="en-US" dirty="0" smtClean="0">
                <a:hlinkClick r:id="rId3"/>
              </a:rPr>
              <a:t>history of </a:t>
            </a:r>
            <a:r>
              <a:rPr lang="en-US" dirty="0" err="1" smtClean="0">
                <a:hlinkClick r:id="rId3"/>
              </a:rPr>
              <a:t>OpenRefine</a:t>
            </a:r>
            <a:r>
              <a:rPr lang="en-US" dirty="0" smtClean="0"/>
              <a:t> and how you can </a:t>
            </a:r>
            <a:r>
              <a:rPr lang="en-US" dirty="0" smtClean="0">
                <a:hlinkClick r:id="rId4"/>
              </a:rPr>
              <a:t>help the community</a:t>
            </a:r>
            <a:r>
              <a:rPr lang="en-US" dirty="0" smtClean="0"/>
              <a:t>.</a:t>
            </a:r>
          </a:p>
          <a:p>
            <a:endParaRPr lang="en-US" dirty="0" smtClean="0"/>
          </a:p>
          <a:p>
            <a:r>
              <a:rPr lang="en-US" dirty="0" smtClean="0"/>
              <a:t>http://openrefine.org/</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29</a:t>
            </a:fld>
            <a:endParaRPr lang="en-US"/>
          </a:p>
        </p:txBody>
      </p:sp>
    </p:spTree>
    <p:extLst>
      <p:ext uri="{BB962C8B-B14F-4D97-AF65-F5344CB8AC3E}">
        <p14:creationId xmlns:p14="http://schemas.microsoft.com/office/powerpoint/2010/main" val="2092094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Tableau Public</a:t>
            </a:r>
            <a:r>
              <a:rPr lang="en-US" dirty="0" smtClean="0"/>
              <a:t> is free software that can allow anyone to connect to a spreadsheet or file and create interactive data visualizations for the web. </a:t>
            </a:r>
          </a:p>
          <a:p>
            <a:r>
              <a:rPr lang="en-US" dirty="0" smtClean="0"/>
              <a:t>https://public.tableau.com/s/</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32</a:t>
            </a:fld>
            <a:endParaRPr lang="en-US"/>
          </a:p>
        </p:txBody>
      </p:sp>
    </p:spTree>
    <p:extLst>
      <p:ext uri="{BB962C8B-B14F-4D97-AF65-F5344CB8AC3E}">
        <p14:creationId xmlns:p14="http://schemas.microsoft.com/office/powerpoint/2010/main" val="386112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33</a:t>
            </a:fld>
            <a:endParaRPr lang="en-US"/>
          </a:p>
        </p:txBody>
      </p:sp>
    </p:spTree>
    <p:extLst>
      <p:ext uri="{BB962C8B-B14F-4D97-AF65-F5344CB8AC3E}">
        <p14:creationId xmlns:p14="http://schemas.microsoft.com/office/powerpoint/2010/main" val="75398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34</a:t>
            </a:fld>
            <a:endParaRPr lang="en-US"/>
          </a:p>
        </p:txBody>
      </p:sp>
    </p:spTree>
    <p:extLst>
      <p:ext uri="{BB962C8B-B14F-4D97-AF65-F5344CB8AC3E}">
        <p14:creationId xmlns:p14="http://schemas.microsoft.com/office/powerpoint/2010/main" val="32576256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6/23/2017</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4" name="Picture 3" descr="Cadence Building rgb.jpg"/>
          <p:cNvPicPr>
            <a:picLocks noChangeAspect="1"/>
          </p:cNvPicPr>
          <p:nvPr userDrawn="1"/>
        </p:nvPicPr>
        <p:blipFill rotWithShape="1">
          <a:blip r:embed="rId2">
            <a:extLst>
              <a:ext uri="{28A0092B-C50C-407E-A947-70E740481C1C}">
                <a14:useLocalDpi xmlns:a14="http://schemas.microsoft.com/office/drawing/2010/main"/>
              </a:ext>
            </a:extLst>
          </a:blip>
          <a:srcRect r="27500"/>
          <a:stretch/>
        </p:blipFill>
        <p:spPr>
          <a:xfrm>
            <a:off x="2514600" y="0"/>
            <a:ext cx="66294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2" name="Picture 11" descr="Cadence image 1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387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descr="Lake Forest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10">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1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bwMode="gray">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smtClean="0">
                <a:solidFill>
                  <a:schemeClr val="bg1"/>
                </a:solidFill>
              </a:rPr>
              <a:t>How to put in your own Photo:</a:t>
            </a:r>
          </a:p>
          <a:p>
            <a:pPr>
              <a:lnSpc>
                <a:spcPct val="90000"/>
              </a:lnSpc>
              <a:spcBef>
                <a:spcPts val="600"/>
              </a:spcBef>
            </a:pPr>
            <a:r>
              <a:rPr lang="en-US" sz="1200" spc="-50" dirty="0" smtClean="0">
                <a:solidFill>
                  <a:schemeClr val="bg1"/>
                </a:solidFill>
              </a:rPr>
              <a:t>Go to ‘View-Slide Master’</a:t>
            </a:r>
          </a:p>
          <a:p>
            <a:pPr>
              <a:lnSpc>
                <a:spcPct val="90000"/>
              </a:lnSpc>
              <a:spcBef>
                <a:spcPts val="600"/>
              </a:spcBef>
            </a:pPr>
            <a:r>
              <a:rPr lang="en-US" sz="1200" spc="-50" dirty="0" smtClean="0">
                <a:solidFill>
                  <a:schemeClr val="bg1"/>
                </a:solidFill>
              </a:rPr>
              <a:t>Go to ‘Insert-Picture’</a:t>
            </a:r>
          </a:p>
          <a:p>
            <a:pPr>
              <a:lnSpc>
                <a:spcPct val="90000"/>
              </a:lnSpc>
              <a:spcBef>
                <a:spcPts val="600"/>
              </a:spcBef>
            </a:pPr>
            <a:r>
              <a:rPr lang="en-US" sz="1200" spc="-50" dirty="0" smtClean="0">
                <a:solidFill>
                  <a:schemeClr val="bg1"/>
                </a:solidFill>
              </a:rPr>
              <a:t>Browse to the</a:t>
            </a:r>
            <a:r>
              <a:rPr lang="en-US" sz="1200" spc="-50" baseline="0" dirty="0" smtClean="0">
                <a:solidFill>
                  <a:schemeClr val="bg1"/>
                </a:solidFill>
              </a:rPr>
              <a:t> image you would like to place. Image should be 1024x768, 1200x900, or other 4:3 aspect ratio</a:t>
            </a:r>
          </a:p>
          <a:p>
            <a:pPr>
              <a:lnSpc>
                <a:spcPct val="90000"/>
              </a:lnSpc>
              <a:spcBef>
                <a:spcPts val="600"/>
              </a:spcBef>
            </a:pPr>
            <a:r>
              <a:rPr lang="en-US" sz="1200" spc="-50" dirty="0" smtClean="0">
                <a:solidFill>
                  <a:schemeClr val="bg1"/>
                </a:solidFill>
              </a:rPr>
              <a:t>Select image and click OK</a:t>
            </a:r>
          </a:p>
          <a:p>
            <a:pPr>
              <a:lnSpc>
                <a:spcPct val="90000"/>
              </a:lnSpc>
              <a:spcBef>
                <a:spcPts val="600"/>
              </a:spcBef>
            </a:pPr>
            <a:r>
              <a:rPr lang="en-US" sz="1200" spc="-50" dirty="0" smtClean="0">
                <a:solidFill>
                  <a:schemeClr val="bg1"/>
                </a:solidFill>
              </a:rPr>
              <a:t>Scale to full screen size if necessary.</a:t>
            </a:r>
          </a:p>
          <a:p>
            <a:pPr>
              <a:lnSpc>
                <a:spcPct val="90000"/>
              </a:lnSpc>
              <a:spcBef>
                <a:spcPts val="600"/>
              </a:spcBef>
            </a:pPr>
            <a:r>
              <a:rPr lang="en-US" sz="1200" spc="-50" dirty="0" smtClean="0">
                <a:solidFill>
                  <a:schemeClr val="bg1"/>
                </a:solidFill>
              </a:rPr>
              <a:t>Click image, go</a:t>
            </a:r>
            <a:r>
              <a:rPr lang="en-US" sz="1200" spc="-50" baseline="0" dirty="0" smtClean="0">
                <a:solidFill>
                  <a:schemeClr val="bg1"/>
                </a:solidFill>
              </a:rPr>
              <a:t> to ‘Format-</a:t>
            </a:r>
            <a:r>
              <a:rPr lang="en-US" sz="1200" spc="-50" dirty="0" smtClean="0">
                <a:solidFill>
                  <a:schemeClr val="bg1"/>
                </a:solidFill>
              </a:rPr>
              <a:t>Send to Back’</a:t>
            </a:r>
          </a:p>
          <a:p>
            <a:pPr>
              <a:lnSpc>
                <a:spcPct val="90000"/>
              </a:lnSpc>
              <a:spcBef>
                <a:spcPts val="600"/>
              </a:spcBef>
            </a:pPr>
            <a:r>
              <a:rPr lang="en-US" sz="1200" spc="-50" dirty="0" smtClean="0">
                <a:solidFill>
                  <a:schemeClr val="bg1"/>
                </a:solidFill>
              </a:rPr>
              <a:t>Go to ‘View-Normal’ to return to slides</a:t>
            </a:r>
          </a:p>
        </p:txBody>
      </p:sp>
      <p:sp>
        <p:nvSpPr>
          <p:cNvPr id="1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2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6/23/2017</a:t>
            </a:fld>
            <a:endParaRPr lang="en-US">
              <a:solidFill>
                <a:prstClr val="white"/>
              </a:solidFill>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6/23/2017</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6/23/2017</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NM_Logo_RGB.eps"/>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533400" y="6400381"/>
            <a:ext cx="1447800" cy="271711"/>
          </a:xfrm>
          <a:prstGeom prst="rect">
            <a:avLst/>
          </a:prstGeom>
        </p:spPr>
      </p:pic>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9623C80F-5998-4C5A-8426-1B9517C724DD}" type="datetimeFigureOut">
              <a:rPr lang="en-US" smtClean="0"/>
              <a:pPr/>
              <a:t>6/23/2017</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7" name="Rectangle 6"/>
          <p:cNvSpPr/>
          <p:nvPr userDrawn="1"/>
        </p:nvSpPr>
        <p:spPr>
          <a:xfrm>
            <a:off x="0" y="515326"/>
            <a:ext cx="685800" cy="26156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46" h="381000">
                <a:moveTo>
                  <a:pt x="0" y="0"/>
                </a:moveTo>
                <a:lnTo>
                  <a:pt x="794257" y="0"/>
                </a:lnTo>
                <a:lnTo>
                  <a:pt x="998946" y="381000"/>
                </a:lnTo>
                <a:lnTo>
                  <a:pt x="0" y="381000"/>
                </a:lnTo>
                <a:lnTo>
                  <a:pt x="0" y="0"/>
                </a:lnTo>
                <a:close/>
              </a:path>
            </a:pathLst>
          </a:custGeom>
          <a:gradFill flip="none" rotWithShape="1">
            <a:gsLst>
              <a:gs pos="0">
                <a:schemeClr val="tx2"/>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  </a:t>
            </a:r>
            <a:endParaRPr lang="en-US" dirty="0">
              <a:solidFill>
                <a:schemeClr val="tx2"/>
              </a:solidFill>
            </a:endParaRPr>
          </a:p>
        </p:txBody>
      </p:sp>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11" r:id="rId2"/>
    <p:sldLayoutId id="2147483708" r:id="rId3"/>
    <p:sldLayoutId id="2147483709" r:id="rId4"/>
    <p:sldLayoutId id="2147483707" r:id="rId5"/>
    <p:sldLayoutId id="2147483710" r:id="rId6"/>
    <p:sldLayoutId id="2147483712" r:id="rId7"/>
    <p:sldLayoutId id="2147483713" r:id="rId8"/>
    <p:sldLayoutId id="2147483714" r:id="rId9"/>
    <p:sldLayoutId id="2147483715" r:id="rId10"/>
    <p:sldLayoutId id="2147483716" r:id="rId11"/>
    <p:sldLayoutId id="2147483717" r:id="rId12"/>
    <p:sldLayoutId id="2147483720" r:id="rId13"/>
    <p:sldLayoutId id="2147483685" r:id="rId14"/>
    <p:sldLayoutId id="2147483686" r:id="rId15"/>
    <p:sldLayoutId id="2147483687" r:id="rId16"/>
    <p:sldLayoutId id="2147483688" r:id="rId17"/>
    <p:sldLayoutId id="2147483689" r:id="rId18"/>
    <p:sldLayoutId id="2147483690" r:id="rId19"/>
    <p:sldLayoutId id="2147483691" r:id="rId20"/>
    <p:sldLayoutId id="2147483721" r:id="rId21"/>
  </p:sldLayoutIdLst>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294967295"/>
          </p:nvPr>
        </p:nvSpPr>
        <p:spPr>
          <a:xfrm>
            <a:off x="457200" y="5791200"/>
            <a:ext cx="4953000" cy="935515"/>
          </a:xfrm>
        </p:spPr>
        <p:txBody>
          <a:bodyPr/>
          <a:lstStyle/>
          <a:p>
            <a:pPr marL="0" indent="0">
              <a:buClr>
                <a:schemeClr val="bg2"/>
              </a:buClr>
              <a:buNone/>
            </a:pPr>
            <a:r>
              <a:rPr lang="en-US" sz="1600" b="1" dirty="0" smtClean="0">
                <a:solidFill>
                  <a:schemeClr val="bg1"/>
                </a:solidFill>
              </a:rPr>
              <a:t>Panel discussion on </a:t>
            </a:r>
            <a:r>
              <a:rPr lang="en-US" sz="1600" i="1" dirty="0" smtClean="0">
                <a:solidFill>
                  <a:schemeClr val="bg1"/>
                </a:solidFill>
              </a:rPr>
              <a:t>Understanding </a:t>
            </a:r>
            <a:r>
              <a:rPr lang="en-US" sz="1600" i="1" dirty="0">
                <a:solidFill>
                  <a:schemeClr val="bg1"/>
                </a:solidFill>
              </a:rPr>
              <a:t>Academic Research: Free and Low-Cost Tools and Workflows</a:t>
            </a:r>
          </a:p>
        </p:txBody>
      </p:sp>
      <p:sp>
        <p:nvSpPr>
          <p:cNvPr id="5" name="Subtitle 3"/>
          <p:cNvSpPr>
            <a:spLocks noGrp="1"/>
          </p:cNvSpPr>
          <p:nvPr>
            <p:ph type="ctrTitle"/>
          </p:nvPr>
        </p:nvSpPr>
        <p:spPr>
          <a:xfrm>
            <a:off x="459556" y="3657600"/>
            <a:ext cx="4188643" cy="2286000"/>
          </a:xfrm>
        </p:spPr>
        <p:txBody>
          <a:bodyPr/>
          <a:lstStyle/>
          <a:p>
            <a:pPr marL="0" indent="0">
              <a:spcBef>
                <a:spcPts val="0"/>
              </a:spcBef>
              <a:buClr>
                <a:schemeClr val="bg2"/>
              </a:buClr>
              <a:buNone/>
            </a:pPr>
            <a:r>
              <a:rPr lang="en-US" sz="1600" b="1" dirty="0" smtClean="0">
                <a:solidFill>
                  <a:srgbClr val="FFFFFF"/>
                </a:solidFill>
              </a:rPr>
              <a:t>Karen </a:t>
            </a:r>
            <a:r>
              <a:rPr lang="en-US" sz="1600" b="1" dirty="0" err="1" smtClean="0">
                <a:solidFill>
                  <a:srgbClr val="FFFFFF"/>
                </a:solidFill>
              </a:rPr>
              <a:t>Gutzman</a:t>
            </a:r>
            <a:endParaRPr lang="en-US" sz="1600" b="1" dirty="0" smtClean="0">
              <a:solidFill>
                <a:srgbClr val="FFFFFF"/>
              </a:solidFill>
            </a:endParaRPr>
          </a:p>
          <a:p>
            <a:pPr marL="0" indent="0">
              <a:spcBef>
                <a:spcPts val="0"/>
              </a:spcBef>
              <a:buClr>
                <a:schemeClr val="bg2"/>
              </a:buClr>
              <a:buNone/>
            </a:pPr>
            <a:r>
              <a:rPr lang="en-US" sz="1600" dirty="0" smtClean="0">
                <a:solidFill>
                  <a:srgbClr val="FFFFFF"/>
                </a:solidFill>
              </a:rPr>
              <a:t>Impact and Evaluation Librarian</a:t>
            </a:r>
          </a:p>
          <a:p>
            <a:pPr marL="0" indent="0">
              <a:spcBef>
                <a:spcPts val="0"/>
              </a:spcBef>
              <a:buClr>
                <a:schemeClr val="bg2"/>
              </a:buClr>
              <a:buNone/>
            </a:pPr>
            <a:r>
              <a:rPr lang="en-US" sz="1600" dirty="0" smtClean="0">
                <a:solidFill>
                  <a:srgbClr val="FFFFFF"/>
                </a:solidFill>
              </a:rPr>
              <a:t>Northwestern University, Feinberg School of Medicine</a:t>
            </a:r>
          </a:p>
          <a:p>
            <a:pPr marL="0" indent="0">
              <a:spcBef>
                <a:spcPts val="0"/>
              </a:spcBef>
              <a:buClr>
                <a:schemeClr val="bg2"/>
              </a:buClr>
              <a:buNone/>
            </a:pPr>
            <a:endParaRPr lang="en-US" sz="1400" dirty="0">
              <a:solidFill>
                <a:schemeClr val="bg1"/>
              </a:solidFill>
            </a:endParaRPr>
          </a:p>
          <a:p>
            <a:pPr marL="0" indent="0">
              <a:spcBef>
                <a:spcPts val="0"/>
              </a:spcBef>
              <a:buNone/>
            </a:pPr>
            <a:r>
              <a:rPr lang="en-US" sz="1400" dirty="0">
                <a:solidFill>
                  <a:schemeClr val="bg1"/>
                </a:solidFill>
              </a:rPr>
              <a:t>American Library Association </a:t>
            </a:r>
          </a:p>
          <a:p>
            <a:pPr marL="0" indent="0">
              <a:spcBef>
                <a:spcPts val="0"/>
              </a:spcBef>
              <a:buNone/>
            </a:pPr>
            <a:r>
              <a:rPr lang="en-US" sz="1400" dirty="0">
                <a:solidFill>
                  <a:schemeClr val="bg1"/>
                </a:solidFill>
              </a:rPr>
              <a:t>2017 Annual Conference</a:t>
            </a:r>
          </a:p>
          <a:p>
            <a:pPr marL="0" indent="0">
              <a:spcBef>
                <a:spcPts val="0"/>
              </a:spcBef>
              <a:buNone/>
            </a:pPr>
            <a:r>
              <a:rPr lang="en-US" sz="1400" dirty="0" smtClean="0">
                <a:solidFill>
                  <a:schemeClr val="bg1"/>
                </a:solidFill>
              </a:rPr>
              <a:t>Saturday, June 24, 2017</a:t>
            </a:r>
            <a:endParaRPr lang="en-US" sz="1400" dirty="0">
              <a:solidFill>
                <a:schemeClr val="bg1"/>
              </a:solidFill>
            </a:endParaRPr>
          </a:p>
          <a:p>
            <a:pPr>
              <a:spcBef>
                <a:spcPts val="0"/>
              </a:spcBef>
            </a:pPr>
            <a:r>
              <a:rPr lang="en-US" sz="1400" dirty="0" smtClean="0">
                <a:solidFill>
                  <a:schemeClr val="bg1"/>
                </a:solidFill>
              </a:rPr>
              <a:t>1:00 pm – 2:30 </a:t>
            </a:r>
            <a:r>
              <a:rPr lang="en-US" sz="1400" dirty="0" smtClean="0">
                <a:solidFill>
                  <a:schemeClr val="bg1"/>
                </a:solidFill>
              </a:rPr>
              <a:t>pm</a:t>
            </a:r>
            <a:br>
              <a:rPr lang="en-US" sz="1400" dirty="0" smtClean="0">
                <a:solidFill>
                  <a:schemeClr val="bg1"/>
                </a:solidFill>
              </a:rPr>
            </a:br>
            <a:r>
              <a:rPr lang="en-US" sz="1400" dirty="0"/>
              <a:t>Hyatt Regency McCormick, Clark/CC 22AB </a:t>
            </a:r>
            <a:br>
              <a:rPr lang="en-US" sz="1400" dirty="0"/>
            </a:br>
            <a:endParaRPr lang="en-US" sz="1400" dirty="0" smtClean="0">
              <a:solidFill>
                <a:schemeClr val="bg1"/>
              </a:solidFill>
            </a:endParaRPr>
          </a:p>
          <a:p>
            <a:pPr marL="0" indent="0">
              <a:spcBef>
                <a:spcPts val="0"/>
              </a:spcBef>
              <a:buNone/>
            </a:pPr>
            <a:endParaRPr lang="en-US" sz="1400" b="1" dirty="0">
              <a:solidFill>
                <a:schemeClr val="bg1"/>
              </a:solidFill>
            </a:endParaRPr>
          </a:p>
        </p:txBody>
      </p:sp>
      <p:sp>
        <p:nvSpPr>
          <p:cNvPr id="7" name="Title 1"/>
          <p:cNvSpPr txBox="1">
            <a:spLocks/>
          </p:cNvSpPr>
          <p:nvPr/>
        </p:nvSpPr>
        <p:spPr bwMode="gray">
          <a:xfrm>
            <a:off x="457200" y="2209800"/>
            <a:ext cx="3886200" cy="1143000"/>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spc="-50" baseline="0">
                <a:solidFill>
                  <a:schemeClr val="bg1"/>
                </a:solidFill>
                <a:latin typeface="+mj-lt"/>
                <a:ea typeface="+mj-ea"/>
                <a:cs typeface="+mj-cs"/>
              </a:defRPr>
            </a:lvl1pPr>
          </a:lstStyle>
          <a:p>
            <a:r>
              <a:rPr lang="en-US" dirty="0" smtClean="0"/>
              <a:t>Supporting open research, discovery, and impact </a:t>
            </a:r>
            <a:r>
              <a:rPr lang="en-US" dirty="0" smtClean="0"/>
              <a:t>in academic research</a:t>
            </a:r>
            <a:endParaRPr lang="en-US" dirty="0"/>
          </a:p>
        </p:txBody>
      </p:sp>
    </p:spTree>
    <p:extLst>
      <p:ext uri="{BB962C8B-B14F-4D97-AF65-F5344CB8AC3E}">
        <p14:creationId xmlns:p14="http://schemas.microsoft.com/office/powerpoint/2010/main" val="3897657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Motivations for Open Science</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2438400"/>
            <a:ext cx="1229586" cy="122958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597" y="1282237"/>
            <a:ext cx="1000986" cy="100098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7786" y="4464167"/>
            <a:ext cx="914400" cy="9144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6306" y="4488950"/>
            <a:ext cx="924786" cy="92478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8007" y="2374952"/>
            <a:ext cx="924786" cy="924786"/>
          </a:xfrm>
          <a:prstGeom prst="rect">
            <a:avLst/>
          </a:prstGeom>
        </p:spPr>
      </p:pic>
      <p:sp>
        <p:nvSpPr>
          <p:cNvPr id="10" name="TextBox 9"/>
          <p:cNvSpPr txBox="1"/>
          <p:nvPr/>
        </p:nvSpPr>
        <p:spPr>
          <a:xfrm>
            <a:off x="2982186" y="2294856"/>
            <a:ext cx="2971800" cy="485531"/>
          </a:xfrm>
          <a:prstGeom prst="rect">
            <a:avLst/>
          </a:prstGeom>
          <a:noFill/>
        </p:spPr>
        <p:txBody>
          <a:bodyPr wrap="square" lIns="0" tIns="0" rIns="0" bIns="0" rtlCol="0">
            <a:noAutofit/>
          </a:bodyPr>
          <a:lstStyle/>
          <a:p>
            <a:pPr algn="ctr">
              <a:lnSpc>
                <a:spcPct val="90000"/>
              </a:lnSpc>
              <a:spcBef>
                <a:spcPts val="600"/>
              </a:spcBef>
            </a:pPr>
            <a:r>
              <a:rPr lang="en-US" sz="1600" spc="-50" dirty="0" smtClean="0"/>
              <a:t>The research </a:t>
            </a:r>
            <a:r>
              <a:rPr lang="en-US" sz="1600" b="1" spc="-50" dirty="0" smtClean="0"/>
              <a:t>process</a:t>
            </a:r>
            <a:r>
              <a:rPr lang="en-US" sz="1600" spc="-50" dirty="0" smtClean="0"/>
              <a:t> and </a:t>
            </a:r>
            <a:r>
              <a:rPr lang="en-US" sz="1600" b="1" spc="-50" dirty="0" smtClean="0"/>
              <a:t>product</a:t>
            </a:r>
            <a:r>
              <a:rPr lang="en-US" sz="1600" spc="-50" dirty="0" smtClean="0"/>
              <a:t> are made open to a </a:t>
            </a:r>
            <a:r>
              <a:rPr lang="en-US" sz="1600" b="1" spc="-50" dirty="0" smtClean="0"/>
              <a:t>wider audience</a:t>
            </a:r>
            <a:r>
              <a:rPr lang="en-US" sz="1600" spc="-50" dirty="0" smtClean="0"/>
              <a:t>. </a:t>
            </a:r>
            <a:endParaRPr lang="en-US" sz="1600" spc="-50" dirty="0"/>
          </a:p>
        </p:txBody>
      </p:sp>
      <p:sp>
        <p:nvSpPr>
          <p:cNvPr id="11" name="TextBox 10"/>
          <p:cNvSpPr txBox="1"/>
          <p:nvPr/>
        </p:nvSpPr>
        <p:spPr>
          <a:xfrm>
            <a:off x="5257800" y="3566258"/>
            <a:ext cx="3505200" cy="599214"/>
          </a:xfrm>
          <a:prstGeom prst="rect">
            <a:avLst/>
          </a:prstGeom>
          <a:noFill/>
        </p:spPr>
        <p:txBody>
          <a:bodyPr wrap="square" lIns="0" tIns="0" rIns="0" bIns="0" rtlCol="0">
            <a:noAutofit/>
          </a:bodyPr>
          <a:lstStyle/>
          <a:p>
            <a:pPr algn="ctr">
              <a:lnSpc>
                <a:spcPct val="90000"/>
              </a:lnSpc>
              <a:spcBef>
                <a:spcPts val="600"/>
              </a:spcBef>
            </a:pPr>
            <a:r>
              <a:rPr lang="en-US" sz="1600" spc="-50" dirty="0" smtClean="0"/>
              <a:t>Openly available </a:t>
            </a:r>
            <a:r>
              <a:rPr lang="en-US" sz="1600" b="1" spc="-50" dirty="0" smtClean="0"/>
              <a:t>tools </a:t>
            </a:r>
            <a:r>
              <a:rPr lang="en-US" sz="1600" spc="-50" dirty="0" smtClean="0"/>
              <a:t>and </a:t>
            </a:r>
            <a:r>
              <a:rPr lang="en-US" sz="1600" b="1" spc="-50" dirty="0" smtClean="0"/>
              <a:t>resources</a:t>
            </a:r>
            <a:r>
              <a:rPr lang="en-US" sz="1600" spc="-50" dirty="0" smtClean="0"/>
              <a:t> make research more </a:t>
            </a:r>
            <a:r>
              <a:rPr lang="en-US" sz="1600" b="1" spc="-50" dirty="0" smtClean="0"/>
              <a:t>effective </a:t>
            </a:r>
            <a:r>
              <a:rPr lang="en-US" sz="1600" spc="-50" dirty="0" smtClean="0"/>
              <a:t>and </a:t>
            </a:r>
            <a:r>
              <a:rPr lang="en-US" sz="1600" b="1" spc="-50" dirty="0" smtClean="0"/>
              <a:t>efficient. </a:t>
            </a:r>
            <a:endParaRPr lang="en-US" sz="1600" b="1" spc="-50" dirty="0"/>
          </a:p>
        </p:txBody>
      </p:sp>
      <p:sp>
        <p:nvSpPr>
          <p:cNvPr id="12" name="TextBox 11"/>
          <p:cNvSpPr txBox="1"/>
          <p:nvPr/>
        </p:nvSpPr>
        <p:spPr>
          <a:xfrm>
            <a:off x="4724400" y="5571057"/>
            <a:ext cx="3505200" cy="599214"/>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Digitally </a:t>
            </a:r>
            <a:r>
              <a:rPr lang="en-US" sz="1600" spc="-50" dirty="0" smtClean="0"/>
              <a:t>available research allows for </a:t>
            </a:r>
            <a:r>
              <a:rPr lang="en-US" sz="1600" b="1" spc="-50" dirty="0" smtClean="0"/>
              <a:t>alternative</a:t>
            </a:r>
            <a:r>
              <a:rPr lang="en-US" sz="1600" spc="-50" dirty="0" smtClean="0"/>
              <a:t> measures of </a:t>
            </a:r>
            <a:r>
              <a:rPr lang="en-US" sz="1600" b="1" spc="-50" dirty="0" smtClean="0"/>
              <a:t>impact</a:t>
            </a:r>
            <a:r>
              <a:rPr lang="en-US" sz="1600" spc="-50" dirty="0" smtClean="0"/>
              <a:t>.  </a:t>
            </a:r>
            <a:endParaRPr lang="en-US" sz="1600" b="1" spc="-50" dirty="0"/>
          </a:p>
        </p:txBody>
      </p:sp>
      <p:sp>
        <p:nvSpPr>
          <p:cNvPr id="13" name="TextBox 12"/>
          <p:cNvSpPr txBox="1"/>
          <p:nvPr/>
        </p:nvSpPr>
        <p:spPr>
          <a:xfrm>
            <a:off x="1039086" y="898461"/>
            <a:ext cx="3429000" cy="228600"/>
          </a:xfrm>
          <a:prstGeom prst="rect">
            <a:avLst/>
          </a:prstGeom>
          <a:noFill/>
        </p:spPr>
        <p:txBody>
          <a:bodyPr wrap="square" lIns="0" tIns="0" rIns="0" bIns="0" rtlCol="0">
            <a:noAutofit/>
          </a:bodyPr>
          <a:lstStyle/>
          <a:p>
            <a:pPr>
              <a:lnSpc>
                <a:spcPct val="90000"/>
              </a:lnSpc>
              <a:spcBef>
                <a:spcPts val="600"/>
              </a:spcBef>
            </a:pPr>
            <a:r>
              <a:rPr lang="en-US" sz="1850" i="1" spc="-50" dirty="0" smtClean="0"/>
              <a:t>So that we can all engage with science</a:t>
            </a:r>
            <a:endParaRPr lang="en-US" sz="1850" i="1" spc="-50" dirty="0"/>
          </a:p>
        </p:txBody>
      </p:sp>
      <p:sp>
        <p:nvSpPr>
          <p:cNvPr id="15" name="TextBox 14"/>
          <p:cNvSpPr txBox="1"/>
          <p:nvPr/>
        </p:nvSpPr>
        <p:spPr>
          <a:xfrm>
            <a:off x="551601" y="3694003"/>
            <a:ext cx="2706603" cy="599214"/>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Collaboration </a:t>
            </a:r>
            <a:r>
              <a:rPr lang="en-US" sz="1600" spc="-50" dirty="0" smtClean="0"/>
              <a:t>makes research more </a:t>
            </a:r>
            <a:r>
              <a:rPr lang="en-US" sz="1600" b="1" spc="-50" dirty="0" smtClean="0"/>
              <a:t>efficient </a:t>
            </a:r>
            <a:r>
              <a:rPr lang="en-US" sz="1600" spc="-50" dirty="0" smtClean="0"/>
              <a:t>and</a:t>
            </a:r>
            <a:r>
              <a:rPr lang="en-US" sz="1600" b="1" spc="-50" dirty="0" smtClean="0"/>
              <a:t> inclusive.</a:t>
            </a:r>
            <a:endParaRPr lang="en-US" sz="1600" b="1" spc="-50" dirty="0"/>
          </a:p>
        </p:txBody>
      </p:sp>
      <p:sp>
        <p:nvSpPr>
          <p:cNvPr id="16" name="TextBox 15"/>
          <p:cNvSpPr txBox="1"/>
          <p:nvPr/>
        </p:nvSpPr>
        <p:spPr>
          <a:xfrm>
            <a:off x="5334000" y="6400800"/>
            <a:ext cx="3468603" cy="304800"/>
          </a:xfrm>
          <a:prstGeom prst="rect">
            <a:avLst/>
          </a:prstGeom>
          <a:noFill/>
        </p:spPr>
        <p:txBody>
          <a:bodyPr wrap="square" lIns="0" tIns="0" rIns="0" bIns="0" rtlCol="0">
            <a:noAutofit/>
          </a:bodyPr>
          <a:lstStyle/>
          <a:p>
            <a:pPr>
              <a:lnSpc>
                <a:spcPct val="90000"/>
              </a:lnSpc>
              <a:spcBef>
                <a:spcPts val="600"/>
              </a:spcBef>
            </a:pPr>
            <a:r>
              <a:rPr lang="en-US" sz="1050" spc="-50" dirty="0" err="1" smtClean="0"/>
              <a:t>Fecher</a:t>
            </a:r>
            <a:r>
              <a:rPr lang="en-US" sz="1050" spc="-50" dirty="0" smtClean="0"/>
              <a:t> B, </a:t>
            </a:r>
            <a:r>
              <a:rPr lang="en-US" sz="1050" spc="-50" dirty="0" err="1" smtClean="0"/>
              <a:t>Friesike</a:t>
            </a:r>
            <a:r>
              <a:rPr lang="en-US" sz="1050" spc="-50" dirty="0" smtClean="0"/>
              <a:t> S. (2014). Open Science: One Term, Five Schools of Thought. Open Science. DOI: 10.1007/978-3-319-00026-8_2</a:t>
            </a:r>
          </a:p>
          <a:p>
            <a:pPr>
              <a:lnSpc>
                <a:spcPct val="90000"/>
              </a:lnSpc>
              <a:spcBef>
                <a:spcPts val="600"/>
              </a:spcBef>
            </a:pPr>
            <a:endParaRPr lang="en-US" sz="1850" spc="-50" dirty="0"/>
          </a:p>
        </p:txBody>
      </p:sp>
      <p:sp>
        <p:nvSpPr>
          <p:cNvPr id="17" name="TextBox 16"/>
          <p:cNvSpPr txBox="1"/>
          <p:nvPr/>
        </p:nvSpPr>
        <p:spPr>
          <a:xfrm>
            <a:off x="962886" y="5571057"/>
            <a:ext cx="3505200" cy="599214"/>
          </a:xfrm>
          <a:prstGeom prst="rect">
            <a:avLst/>
          </a:prstGeom>
          <a:noFill/>
        </p:spPr>
        <p:txBody>
          <a:bodyPr wrap="square" lIns="0" tIns="0" rIns="0" bIns="0" rtlCol="0">
            <a:noAutofit/>
          </a:bodyPr>
          <a:lstStyle/>
          <a:p>
            <a:pPr algn="ctr">
              <a:lnSpc>
                <a:spcPct val="90000"/>
              </a:lnSpc>
              <a:spcBef>
                <a:spcPts val="600"/>
              </a:spcBef>
            </a:pPr>
            <a:r>
              <a:rPr lang="en-US" sz="1600" spc="-50" dirty="0" smtClean="0"/>
              <a:t>Access to </a:t>
            </a:r>
            <a:r>
              <a:rPr lang="en-US" sz="1600" b="1" spc="-50" dirty="0" smtClean="0"/>
              <a:t>knowledge </a:t>
            </a:r>
            <a:r>
              <a:rPr lang="en-US" sz="1600" spc="-50" dirty="0" smtClean="0"/>
              <a:t>should be</a:t>
            </a:r>
            <a:r>
              <a:rPr lang="en-US" sz="1600" b="1" spc="-50" dirty="0" smtClean="0"/>
              <a:t> equally distributed </a:t>
            </a:r>
            <a:r>
              <a:rPr lang="en-US" sz="1600" spc="-50" dirty="0" smtClean="0"/>
              <a:t>and</a:t>
            </a:r>
            <a:r>
              <a:rPr lang="en-US" sz="1600" b="1" spc="-50" dirty="0" smtClean="0"/>
              <a:t> </a:t>
            </a:r>
            <a:r>
              <a:rPr lang="en-US" sz="1600" spc="-50" dirty="0" smtClean="0"/>
              <a:t>available for </a:t>
            </a:r>
            <a:r>
              <a:rPr lang="en-US" sz="1600" b="1" spc="-50" dirty="0" smtClean="0"/>
              <a:t>everyone.</a:t>
            </a:r>
            <a:endParaRPr lang="en-US" sz="1600" b="1" spc="-50" dirty="0"/>
          </a:p>
        </p:txBody>
      </p:sp>
    </p:spTree>
    <p:extLst>
      <p:ext uri="{BB962C8B-B14F-4D97-AF65-F5344CB8AC3E}">
        <p14:creationId xmlns:p14="http://schemas.microsoft.com/office/powerpoint/2010/main" val="505223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077358"/>
            <a:ext cx="3886200" cy="1143000"/>
          </a:xfrm>
        </p:spPr>
        <p:txBody>
          <a:bodyPr/>
          <a:lstStyle/>
          <a:p>
            <a:r>
              <a:rPr lang="en-US" sz="3200" b="1" dirty="0">
                <a:latin typeface="+mn-lt"/>
                <a:ea typeface="+mn-ea"/>
                <a:cs typeface="+mn-cs"/>
              </a:rPr>
              <a:t>Scenario </a:t>
            </a:r>
            <a:r>
              <a:rPr lang="en-US" sz="3200" b="1" dirty="0" smtClean="0">
                <a:latin typeface="+mn-lt"/>
                <a:ea typeface="+mn-ea"/>
                <a:cs typeface="+mn-cs"/>
              </a:rPr>
              <a:t>1 </a:t>
            </a:r>
            <a:endParaRPr lang="en-US" sz="3200" b="1" dirty="0">
              <a:latin typeface="+mn-lt"/>
              <a:ea typeface="+mn-ea"/>
              <a:cs typeface="+mn-cs"/>
            </a:endParaRPr>
          </a:p>
        </p:txBody>
      </p:sp>
      <p:sp>
        <p:nvSpPr>
          <p:cNvPr id="3" name="Subtitle 2"/>
          <p:cNvSpPr>
            <a:spLocks noGrp="1"/>
          </p:cNvSpPr>
          <p:nvPr>
            <p:ph type="subTitle" idx="1"/>
          </p:nvPr>
        </p:nvSpPr>
        <p:spPr>
          <a:xfrm>
            <a:off x="580534" y="2651163"/>
            <a:ext cx="4345757" cy="935515"/>
          </a:xfrm>
        </p:spPr>
        <p:txBody>
          <a:bodyPr/>
          <a:lstStyle/>
          <a:p>
            <a:r>
              <a:rPr lang="en-US" sz="2800" b="1" dirty="0" smtClean="0"/>
              <a:t>Question: </a:t>
            </a:r>
          </a:p>
          <a:p>
            <a:r>
              <a:rPr lang="en-US" sz="2800" dirty="0" smtClean="0"/>
              <a:t>Where </a:t>
            </a:r>
            <a:r>
              <a:rPr lang="en-US" sz="2800" dirty="0"/>
              <a:t>can I find research on climate change and health? </a:t>
            </a:r>
            <a:endParaRPr lang="en-US" sz="2800" dirty="0" smtClean="0"/>
          </a:p>
          <a:p>
            <a:r>
              <a:rPr lang="en-US" sz="2800" dirty="0" smtClean="0"/>
              <a:t>What </a:t>
            </a:r>
            <a:r>
              <a:rPr lang="en-US" sz="2800" dirty="0"/>
              <a:t>is the most relevant or recent research? </a:t>
            </a:r>
          </a:p>
          <a:p>
            <a:endParaRPr lang="en-US" dirty="0"/>
          </a:p>
        </p:txBody>
      </p:sp>
      <p:sp>
        <p:nvSpPr>
          <p:cNvPr id="4" name="Subtitle 2"/>
          <p:cNvSpPr txBox="1">
            <a:spLocks/>
          </p:cNvSpPr>
          <p:nvPr/>
        </p:nvSpPr>
        <p:spPr bwMode="gray">
          <a:xfrm>
            <a:off x="609600" y="4953000"/>
            <a:ext cx="4345757" cy="935515"/>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PubMed</a:t>
            </a:r>
          </a:p>
          <a:p>
            <a:r>
              <a:rPr lang="en-US" sz="2400" dirty="0" err="1" smtClean="0"/>
              <a:t>Altmetric</a:t>
            </a:r>
            <a:r>
              <a:rPr lang="en-US" sz="2400" dirty="0"/>
              <a:t> </a:t>
            </a:r>
            <a:r>
              <a:rPr lang="en-US" sz="2400" dirty="0" err="1" smtClean="0"/>
              <a:t>Bookmarklet</a:t>
            </a:r>
            <a:endParaRPr lang="en-US" sz="2400" dirty="0" smtClean="0"/>
          </a:p>
          <a:p>
            <a:r>
              <a:rPr lang="en-US" sz="2400" dirty="0" err="1" smtClean="0"/>
              <a:t>Zotero</a:t>
            </a:r>
            <a:endParaRPr lang="en-US" sz="2400" dirty="0" smtClean="0"/>
          </a:p>
          <a:p>
            <a:endParaRPr lang="en-US" sz="2800" b="1" dirty="0" smtClean="0"/>
          </a:p>
          <a:p>
            <a:endParaRPr lang="en-US" dirty="0"/>
          </a:p>
        </p:txBody>
      </p:sp>
    </p:spTree>
    <p:extLst>
      <p:ext uri="{BB962C8B-B14F-4D97-AF65-F5344CB8AC3E}">
        <p14:creationId xmlns:p14="http://schemas.microsoft.com/office/powerpoint/2010/main" val="2703670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3" name="Content Placeholder 2"/>
          <p:cNvSpPr>
            <a:spLocks noGrp="1"/>
          </p:cNvSpPr>
          <p:nvPr>
            <p:ph idx="1"/>
          </p:nvPr>
        </p:nvSpPr>
        <p:spPr>
          <a:xfrm>
            <a:off x="1002383" y="858057"/>
            <a:ext cx="3036217" cy="359336"/>
          </a:xfrm>
        </p:spPr>
        <p:txBody>
          <a:bodyPr/>
          <a:lstStyle/>
          <a:p>
            <a:pPr marL="0" indent="0">
              <a:buNone/>
            </a:pPr>
            <a:r>
              <a:rPr lang="en-US" dirty="0" smtClean="0">
                <a:solidFill>
                  <a:schemeClr val="bg2">
                    <a:lumMod val="50000"/>
                  </a:schemeClr>
                </a:solidFill>
              </a:rPr>
              <a:t>Resource: PubMed</a:t>
            </a:r>
          </a:p>
        </p:txBody>
      </p:sp>
      <p:sp>
        <p:nvSpPr>
          <p:cNvPr id="4" name="Text Placeholder 3"/>
          <p:cNvSpPr>
            <a:spLocks noGrp="1"/>
          </p:cNvSpPr>
          <p:nvPr>
            <p:ph type="body" sz="quarter" idx="13"/>
          </p:nvPr>
        </p:nvSpPr>
        <p:spPr>
          <a:xfrm>
            <a:off x="2895600" y="6248400"/>
            <a:ext cx="5029202" cy="839379"/>
          </a:xfrm>
        </p:spPr>
        <p:txBody>
          <a:bodyPr/>
          <a:lstStyle/>
          <a:p>
            <a:pPr algn="ctr"/>
            <a:r>
              <a:rPr lang="en-US" sz="1800" i="1" dirty="0">
                <a:solidFill>
                  <a:schemeClr val="tx1">
                    <a:lumMod val="50000"/>
                  </a:schemeClr>
                </a:solidFill>
              </a:rPr>
              <a:t>Where can I find </a:t>
            </a:r>
            <a:r>
              <a:rPr lang="en-US" sz="1800" b="1" i="1" dirty="0">
                <a:solidFill>
                  <a:schemeClr val="tx1">
                    <a:lumMod val="50000"/>
                  </a:schemeClr>
                </a:solidFill>
              </a:rPr>
              <a:t>research</a:t>
            </a:r>
            <a:r>
              <a:rPr lang="en-US" sz="1800" i="1" dirty="0">
                <a:solidFill>
                  <a:schemeClr val="tx1">
                    <a:lumMod val="50000"/>
                  </a:schemeClr>
                </a:solidFill>
              </a:rPr>
              <a:t> on </a:t>
            </a:r>
            <a:r>
              <a:rPr lang="en-US" sz="1800" b="1" i="1" dirty="0">
                <a:solidFill>
                  <a:schemeClr val="tx1">
                    <a:lumMod val="50000"/>
                  </a:schemeClr>
                </a:solidFill>
              </a:rPr>
              <a:t>climate </a:t>
            </a:r>
            <a:r>
              <a:rPr lang="en-US" sz="1800" b="1" i="1" dirty="0" smtClean="0">
                <a:solidFill>
                  <a:schemeClr val="tx1">
                    <a:lumMod val="50000"/>
                  </a:schemeClr>
                </a:solidFill>
              </a:rPr>
              <a:t>change and health</a:t>
            </a:r>
            <a:r>
              <a:rPr lang="en-US" sz="1800" i="1" dirty="0" smtClean="0">
                <a:solidFill>
                  <a:schemeClr val="tx1">
                    <a:lumMod val="50000"/>
                  </a:schemeClr>
                </a:solidFill>
              </a:rPr>
              <a:t>? </a:t>
            </a:r>
            <a:r>
              <a:rPr lang="en-US" sz="1800" i="1" dirty="0">
                <a:solidFill>
                  <a:schemeClr val="tx1">
                    <a:lumMod val="50000"/>
                  </a:schemeClr>
                </a:solidFill>
              </a:rPr>
              <a:t>What is the most </a:t>
            </a:r>
            <a:r>
              <a:rPr lang="en-US" sz="1800" b="1" i="1" dirty="0">
                <a:solidFill>
                  <a:schemeClr val="tx1">
                    <a:lumMod val="50000"/>
                  </a:schemeClr>
                </a:solidFill>
              </a:rPr>
              <a:t>relevant</a:t>
            </a:r>
            <a:r>
              <a:rPr lang="en-US" sz="1800" i="1" dirty="0">
                <a:solidFill>
                  <a:schemeClr val="tx1">
                    <a:lumMod val="50000"/>
                  </a:schemeClr>
                </a:solidFill>
              </a:rPr>
              <a:t> or </a:t>
            </a:r>
            <a:r>
              <a:rPr lang="en-US" sz="1800" b="1" i="1" dirty="0">
                <a:solidFill>
                  <a:schemeClr val="tx1">
                    <a:lumMod val="50000"/>
                  </a:schemeClr>
                </a:solidFill>
              </a:rPr>
              <a:t>recent </a:t>
            </a:r>
            <a:r>
              <a:rPr lang="en-US" sz="1800" i="1" dirty="0">
                <a:solidFill>
                  <a:schemeClr val="tx1">
                    <a:lumMod val="50000"/>
                  </a:schemeClr>
                </a:solidFill>
              </a:rPr>
              <a:t>research?</a:t>
            </a:r>
            <a:r>
              <a:rPr lang="en-US" sz="1800" b="1" i="1" dirty="0">
                <a:solidFill>
                  <a:schemeClr val="tx1">
                    <a:lumMod val="50000"/>
                  </a:schemeClr>
                </a:solidFill>
              </a:rPr>
              <a:t> </a:t>
            </a:r>
          </a:p>
          <a:p>
            <a:endParaRPr lang="en-US" dirty="0"/>
          </a:p>
        </p:txBody>
      </p:sp>
      <p:grpSp>
        <p:nvGrpSpPr>
          <p:cNvPr id="11" name="Group 10"/>
          <p:cNvGrpSpPr/>
          <p:nvPr/>
        </p:nvGrpSpPr>
        <p:grpSpPr>
          <a:xfrm>
            <a:off x="381000" y="1609059"/>
            <a:ext cx="8428179" cy="3835295"/>
            <a:chOff x="533400" y="1923050"/>
            <a:chExt cx="8428179" cy="3835295"/>
          </a:xfrm>
        </p:grpSpPr>
        <p:pic>
          <p:nvPicPr>
            <p:cNvPr id="6" name="Picture 5"/>
            <p:cNvPicPr>
              <a:picLocks noChangeAspect="1"/>
            </p:cNvPicPr>
            <p:nvPr/>
          </p:nvPicPr>
          <p:blipFill rotWithShape="1">
            <a:blip r:embed="rId3"/>
            <a:srcRect l="12448" t="10001" r="13693" b="35999"/>
            <a:stretch/>
          </p:blipFill>
          <p:spPr>
            <a:xfrm>
              <a:off x="533400" y="1923050"/>
              <a:ext cx="8428179" cy="3835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3"/>
            <a:srcRect l="12448" t="36254" r="81292" b="61936"/>
            <a:stretch/>
          </p:blipFill>
          <p:spPr>
            <a:xfrm>
              <a:off x="1499772" y="3477515"/>
              <a:ext cx="2017997" cy="363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3"/>
            <a:srcRect l="12448" t="51050" r="83189" b="47242"/>
            <a:stretch/>
          </p:blipFill>
          <p:spPr>
            <a:xfrm>
              <a:off x="1499772" y="4503536"/>
              <a:ext cx="1419395" cy="3458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3"/>
            <a:srcRect l="12448" t="59333" r="82814" b="38769"/>
            <a:stretch/>
          </p:blipFill>
          <p:spPr>
            <a:xfrm>
              <a:off x="1502396" y="5257800"/>
              <a:ext cx="1528589" cy="38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3"/>
            <a:srcRect l="30962" t="13896" r="41828" b="83645"/>
            <a:stretch/>
          </p:blipFill>
          <p:spPr>
            <a:xfrm>
              <a:off x="1002383" y="2464845"/>
              <a:ext cx="7315200" cy="4114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12" name="Rectangle 11"/>
          <p:cNvSpPr/>
          <p:nvPr/>
        </p:nvSpPr>
        <p:spPr>
          <a:xfrm>
            <a:off x="304800" y="5616817"/>
            <a:ext cx="3233257" cy="307777"/>
          </a:xfrm>
          <a:prstGeom prst="rect">
            <a:avLst/>
          </a:prstGeom>
        </p:spPr>
        <p:txBody>
          <a:bodyPr wrap="none">
            <a:spAutoFit/>
          </a:bodyPr>
          <a:lstStyle/>
          <a:p>
            <a:r>
              <a:rPr lang="en-US" sz="1400" b="1" dirty="0"/>
              <a:t>https://www.ncbi.nlm.nih.gov/pubmed/</a:t>
            </a:r>
          </a:p>
        </p:txBody>
      </p:sp>
    </p:spTree>
    <p:extLst>
      <p:ext uri="{BB962C8B-B14F-4D97-AF65-F5344CB8AC3E}">
        <p14:creationId xmlns:p14="http://schemas.microsoft.com/office/powerpoint/2010/main" val="2772244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pic>
        <p:nvPicPr>
          <p:cNvPr id="5" name="Picture 4"/>
          <p:cNvPicPr>
            <a:picLocks noChangeAspect="1"/>
          </p:cNvPicPr>
          <p:nvPr/>
        </p:nvPicPr>
        <p:blipFill rotWithShape="1">
          <a:blip r:embed="rId3"/>
          <a:srcRect l="12448" t="10148" r="13693" b="37186"/>
          <a:stretch/>
        </p:blipFill>
        <p:spPr>
          <a:xfrm>
            <a:off x="152400" y="1524000"/>
            <a:ext cx="8791647" cy="39019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3"/>
          <a:srcRect l="31893" t="19617" r="55944" b="61870"/>
          <a:stretch/>
        </p:blipFill>
        <p:spPr>
          <a:xfrm>
            <a:off x="1957423" y="2514600"/>
            <a:ext cx="2590800" cy="24544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PubMed</a:t>
            </a:r>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sp>
        <p:nvSpPr>
          <p:cNvPr id="12" name="Rectangle 11"/>
          <p:cNvSpPr/>
          <p:nvPr/>
        </p:nvSpPr>
        <p:spPr>
          <a:xfrm>
            <a:off x="304800" y="5616817"/>
            <a:ext cx="3233257" cy="307777"/>
          </a:xfrm>
          <a:prstGeom prst="rect">
            <a:avLst/>
          </a:prstGeom>
        </p:spPr>
        <p:txBody>
          <a:bodyPr wrap="none">
            <a:spAutoFit/>
          </a:bodyPr>
          <a:lstStyle/>
          <a:p>
            <a:r>
              <a:rPr lang="en-US" sz="1400" b="1" dirty="0"/>
              <a:t>https://www.ncbi.nlm.nih.gov/pubmed/</a:t>
            </a:r>
          </a:p>
        </p:txBody>
      </p:sp>
    </p:spTree>
    <p:extLst>
      <p:ext uri="{BB962C8B-B14F-4D97-AF65-F5344CB8AC3E}">
        <p14:creationId xmlns:p14="http://schemas.microsoft.com/office/powerpoint/2010/main" val="32677243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3" name="Content Placeholder 2"/>
          <p:cNvSpPr>
            <a:spLocks noGrp="1"/>
          </p:cNvSpPr>
          <p:nvPr>
            <p:ph idx="1"/>
          </p:nvPr>
        </p:nvSpPr>
        <p:spPr>
          <a:xfrm>
            <a:off x="1002383" y="858057"/>
            <a:ext cx="3036217" cy="359336"/>
          </a:xfrm>
        </p:spPr>
        <p:txBody>
          <a:bodyPr/>
          <a:lstStyle/>
          <a:p>
            <a:pPr marL="0" indent="0">
              <a:buNone/>
            </a:pPr>
            <a:r>
              <a:rPr lang="en-US" dirty="0" smtClean="0">
                <a:solidFill>
                  <a:schemeClr val="bg2">
                    <a:lumMod val="50000"/>
                  </a:schemeClr>
                </a:solidFill>
              </a:rPr>
              <a:t>Resource: PubMed</a:t>
            </a:r>
          </a:p>
        </p:txBody>
      </p:sp>
      <p:sp>
        <p:nvSpPr>
          <p:cNvPr id="4" name="Text Placeholder 3"/>
          <p:cNvSpPr>
            <a:spLocks noGrp="1"/>
          </p:cNvSpPr>
          <p:nvPr>
            <p:ph type="body" sz="quarter" idx="13"/>
          </p:nvPr>
        </p:nvSpPr>
        <p:spPr>
          <a:xfrm>
            <a:off x="2895600" y="6248400"/>
            <a:ext cx="5029202" cy="839379"/>
          </a:xfrm>
        </p:spPr>
        <p:txBody>
          <a:bodyPr/>
          <a:lstStyle/>
          <a:p>
            <a:pPr algn="ctr"/>
            <a:r>
              <a:rPr lang="en-US" sz="1800" i="1" dirty="0">
                <a:solidFill>
                  <a:schemeClr val="tx1">
                    <a:lumMod val="50000"/>
                  </a:schemeClr>
                </a:solidFill>
              </a:rPr>
              <a:t>Where can I find </a:t>
            </a:r>
            <a:r>
              <a:rPr lang="en-US" sz="1800" b="1" i="1" dirty="0">
                <a:solidFill>
                  <a:schemeClr val="tx1">
                    <a:lumMod val="50000"/>
                  </a:schemeClr>
                </a:solidFill>
              </a:rPr>
              <a:t>research</a:t>
            </a:r>
            <a:r>
              <a:rPr lang="en-US" sz="1800" i="1" dirty="0">
                <a:solidFill>
                  <a:schemeClr val="tx1">
                    <a:lumMod val="50000"/>
                  </a:schemeClr>
                </a:solidFill>
              </a:rPr>
              <a:t> on </a:t>
            </a:r>
            <a:r>
              <a:rPr lang="en-US" sz="1800" b="1" i="1" dirty="0">
                <a:solidFill>
                  <a:schemeClr val="tx1">
                    <a:lumMod val="50000"/>
                  </a:schemeClr>
                </a:solidFill>
              </a:rPr>
              <a:t>climate </a:t>
            </a:r>
            <a:r>
              <a:rPr lang="en-US" sz="1800" b="1" i="1" dirty="0" smtClean="0">
                <a:solidFill>
                  <a:schemeClr val="tx1">
                    <a:lumMod val="50000"/>
                  </a:schemeClr>
                </a:solidFill>
              </a:rPr>
              <a:t>change and health</a:t>
            </a:r>
            <a:r>
              <a:rPr lang="en-US" sz="1800" i="1" dirty="0" smtClean="0">
                <a:solidFill>
                  <a:schemeClr val="tx1">
                    <a:lumMod val="50000"/>
                  </a:schemeClr>
                </a:solidFill>
              </a:rPr>
              <a:t>? </a:t>
            </a:r>
            <a:r>
              <a:rPr lang="en-US" sz="1800" i="1" dirty="0">
                <a:solidFill>
                  <a:schemeClr val="tx1">
                    <a:lumMod val="50000"/>
                  </a:schemeClr>
                </a:solidFill>
              </a:rPr>
              <a:t>What is the most </a:t>
            </a:r>
            <a:r>
              <a:rPr lang="en-US" sz="1800" b="1" i="1" dirty="0">
                <a:solidFill>
                  <a:schemeClr val="tx1">
                    <a:lumMod val="50000"/>
                  </a:schemeClr>
                </a:solidFill>
              </a:rPr>
              <a:t>relevant</a:t>
            </a:r>
            <a:r>
              <a:rPr lang="en-US" sz="1800" i="1" dirty="0">
                <a:solidFill>
                  <a:schemeClr val="tx1">
                    <a:lumMod val="50000"/>
                  </a:schemeClr>
                </a:solidFill>
              </a:rPr>
              <a:t> or </a:t>
            </a:r>
            <a:r>
              <a:rPr lang="en-US" sz="1800" b="1" i="1" dirty="0">
                <a:solidFill>
                  <a:schemeClr val="tx1">
                    <a:lumMod val="50000"/>
                  </a:schemeClr>
                </a:solidFill>
              </a:rPr>
              <a:t>recent </a:t>
            </a:r>
            <a:r>
              <a:rPr lang="en-US" sz="1800" i="1" dirty="0">
                <a:solidFill>
                  <a:schemeClr val="tx1">
                    <a:lumMod val="50000"/>
                  </a:schemeClr>
                </a:solidFill>
              </a:rPr>
              <a:t>research?</a:t>
            </a:r>
            <a:r>
              <a:rPr lang="en-US" sz="1800" b="1" i="1" dirty="0">
                <a:solidFill>
                  <a:schemeClr val="tx1">
                    <a:lumMod val="50000"/>
                  </a:schemeClr>
                </a:solidFill>
              </a:rPr>
              <a:t> </a:t>
            </a:r>
          </a:p>
          <a:p>
            <a:endParaRPr lang="en-US" dirty="0"/>
          </a:p>
        </p:txBody>
      </p:sp>
      <p:pic>
        <p:nvPicPr>
          <p:cNvPr id="5" name="Picture 4"/>
          <p:cNvPicPr>
            <a:picLocks noChangeAspect="1"/>
          </p:cNvPicPr>
          <p:nvPr/>
        </p:nvPicPr>
        <p:blipFill rotWithShape="1">
          <a:blip r:embed="rId3"/>
          <a:srcRect l="24066" t="47333" r="32365" b="41648"/>
          <a:stretch/>
        </p:blipFill>
        <p:spPr>
          <a:xfrm>
            <a:off x="533400" y="1371600"/>
            <a:ext cx="8001000" cy="1259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rotWithShape="1">
          <a:blip r:embed="rId4"/>
          <a:srcRect l="13693" t="38693" r="39472" b="23980"/>
          <a:stretch/>
        </p:blipFill>
        <p:spPr>
          <a:xfrm>
            <a:off x="1384834" y="2882467"/>
            <a:ext cx="6298131"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rotWithShape="1">
          <a:blip r:embed="rId5"/>
          <a:srcRect l="74044" t="24667" r="18258" b="71333"/>
          <a:stretch/>
        </p:blipFill>
        <p:spPr>
          <a:xfrm>
            <a:off x="5181600" y="2199166"/>
            <a:ext cx="2209800" cy="7145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77363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8"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Altmetric</a:t>
            </a:r>
            <a:r>
              <a:rPr lang="en-US" dirty="0" smtClean="0">
                <a:solidFill>
                  <a:schemeClr val="bg2">
                    <a:lumMod val="50000"/>
                  </a:schemeClr>
                </a:solidFill>
              </a:rPr>
              <a:t> </a:t>
            </a:r>
            <a:r>
              <a:rPr lang="en-US" dirty="0" err="1" smtClean="0">
                <a:solidFill>
                  <a:schemeClr val="bg2">
                    <a:lumMod val="50000"/>
                  </a:schemeClr>
                </a:solidFill>
              </a:rPr>
              <a:t>Bookmarklet</a:t>
            </a:r>
            <a:endParaRPr lang="en-US" dirty="0" smtClean="0">
              <a:solidFill>
                <a:schemeClr val="bg2">
                  <a:lumMod val="50000"/>
                </a:schemeClr>
              </a:solidFill>
            </a:endParaRPr>
          </a:p>
        </p:txBody>
      </p:sp>
      <p:pic>
        <p:nvPicPr>
          <p:cNvPr id="9" name="Picture 8"/>
          <p:cNvPicPr>
            <a:picLocks noChangeAspect="1"/>
          </p:cNvPicPr>
          <p:nvPr/>
        </p:nvPicPr>
        <p:blipFill rotWithShape="1">
          <a:blip r:embed="rId3"/>
          <a:srcRect l="31950" t="24667" r="32267" b="41631"/>
          <a:stretch/>
        </p:blipFill>
        <p:spPr>
          <a:xfrm>
            <a:off x="2438400" y="2895600"/>
            <a:ext cx="5638800" cy="3305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3505200" y="6275813"/>
            <a:ext cx="5029200" cy="307777"/>
          </a:xfrm>
          <a:prstGeom prst="rect">
            <a:avLst/>
          </a:prstGeom>
        </p:spPr>
        <p:txBody>
          <a:bodyPr wrap="square">
            <a:spAutoFit/>
          </a:bodyPr>
          <a:lstStyle/>
          <a:p>
            <a:r>
              <a:rPr lang="en-US" sz="1400" b="1" dirty="0"/>
              <a:t>https://www.altmetric.com/products/free-tools/bookmarklet/</a:t>
            </a:r>
          </a:p>
        </p:txBody>
      </p:sp>
      <p:pic>
        <p:nvPicPr>
          <p:cNvPr id="12" name="Picture 11"/>
          <p:cNvPicPr>
            <a:picLocks noChangeAspect="1"/>
          </p:cNvPicPr>
          <p:nvPr/>
        </p:nvPicPr>
        <p:blipFill rotWithShape="1">
          <a:blip r:embed="rId4"/>
          <a:srcRect l="485" t="-98" r="73444" b="92098"/>
          <a:stretch/>
        </p:blipFill>
        <p:spPr>
          <a:xfrm>
            <a:off x="990599" y="1558996"/>
            <a:ext cx="5638800" cy="1076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ounded Rectangle 12"/>
          <p:cNvSpPr/>
          <p:nvPr/>
        </p:nvSpPr>
        <p:spPr>
          <a:xfrm>
            <a:off x="4114800" y="2286000"/>
            <a:ext cx="1057917" cy="284666"/>
          </a:xfrm>
          <a:prstGeom prst="roundRect">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23584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8"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Altmetric</a:t>
            </a:r>
            <a:r>
              <a:rPr lang="en-US" dirty="0" smtClean="0">
                <a:solidFill>
                  <a:schemeClr val="bg2">
                    <a:lumMod val="50000"/>
                  </a:schemeClr>
                </a:solidFill>
              </a:rPr>
              <a:t> </a:t>
            </a:r>
            <a:r>
              <a:rPr lang="en-US" dirty="0" err="1" smtClean="0">
                <a:solidFill>
                  <a:schemeClr val="bg2">
                    <a:lumMod val="50000"/>
                  </a:schemeClr>
                </a:solidFill>
              </a:rPr>
              <a:t>Bookmarklet</a:t>
            </a:r>
            <a:endParaRPr lang="en-US" dirty="0" smtClean="0">
              <a:solidFill>
                <a:schemeClr val="bg2">
                  <a:lumMod val="50000"/>
                </a:schemeClr>
              </a:solidFill>
            </a:endParaRPr>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grpSp>
        <p:nvGrpSpPr>
          <p:cNvPr id="17" name="Group 16"/>
          <p:cNvGrpSpPr/>
          <p:nvPr/>
        </p:nvGrpSpPr>
        <p:grpSpPr>
          <a:xfrm>
            <a:off x="304800" y="1697255"/>
            <a:ext cx="8534400" cy="3019883"/>
            <a:chOff x="228600" y="1754203"/>
            <a:chExt cx="8534400" cy="3019883"/>
          </a:xfrm>
        </p:grpSpPr>
        <p:grpSp>
          <p:nvGrpSpPr>
            <p:cNvPr id="15" name="Group 14"/>
            <p:cNvGrpSpPr/>
            <p:nvPr/>
          </p:nvGrpSpPr>
          <p:grpSpPr>
            <a:xfrm>
              <a:off x="228600" y="1754203"/>
              <a:ext cx="8534400" cy="3019883"/>
              <a:chOff x="228600" y="1754203"/>
              <a:chExt cx="8534400" cy="3019883"/>
            </a:xfrm>
          </p:grpSpPr>
          <p:grpSp>
            <p:nvGrpSpPr>
              <p:cNvPr id="5" name="Group 4"/>
              <p:cNvGrpSpPr/>
              <p:nvPr/>
            </p:nvGrpSpPr>
            <p:grpSpPr>
              <a:xfrm>
                <a:off x="228600" y="2157663"/>
                <a:ext cx="8532192" cy="2616423"/>
                <a:chOff x="609600" y="1600200"/>
                <a:chExt cx="9386924" cy="2878529"/>
              </a:xfrm>
            </p:grpSpPr>
            <p:pic>
              <p:nvPicPr>
                <p:cNvPr id="4" name="Picture 3"/>
                <p:cNvPicPr>
                  <a:picLocks noChangeAspect="1"/>
                </p:cNvPicPr>
                <p:nvPr/>
              </p:nvPicPr>
              <p:blipFill rotWithShape="1">
                <a:blip r:embed="rId3"/>
                <a:srcRect l="18212" t="5334" r="18450" b="57343"/>
                <a:stretch/>
              </p:blipFill>
              <p:spPr>
                <a:xfrm>
                  <a:off x="609600" y="1600200"/>
                  <a:ext cx="7848600" cy="2878529"/>
                </a:xfrm>
                <a:prstGeom prst="rect">
                  <a:avLst/>
                </a:prstGeom>
              </p:spPr>
            </p:pic>
            <p:pic>
              <p:nvPicPr>
                <p:cNvPr id="9" name="Picture 8"/>
                <p:cNvPicPr>
                  <a:picLocks noChangeAspect="1"/>
                </p:cNvPicPr>
                <p:nvPr/>
              </p:nvPicPr>
              <p:blipFill rotWithShape="1">
                <a:blip r:embed="rId3"/>
                <a:srcRect l="87585" t="5334" b="57343"/>
                <a:stretch/>
              </p:blipFill>
              <p:spPr>
                <a:xfrm>
                  <a:off x="8458200" y="1600200"/>
                  <a:ext cx="1538324" cy="2878529"/>
                </a:xfrm>
                <a:prstGeom prst="rect">
                  <a:avLst/>
                </a:prstGeom>
              </p:spPr>
            </p:pic>
          </p:grpSp>
          <p:pic>
            <p:nvPicPr>
              <p:cNvPr id="7" name="Picture 6"/>
              <p:cNvPicPr>
                <a:picLocks noChangeAspect="1"/>
              </p:cNvPicPr>
              <p:nvPr/>
            </p:nvPicPr>
            <p:blipFill rotWithShape="1">
              <a:blip r:embed="rId3"/>
              <a:srcRect l="415" t="2681" r="53112" b="92665"/>
              <a:stretch/>
            </p:blipFill>
            <p:spPr>
              <a:xfrm>
                <a:off x="228600" y="1754203"/>
                <a:ext cx="8534400" cy="531796"/>
              </a:xfrm>
              <a:prstGeom prst="rect">
                <a:avLst/>
              </a:prstGeom>
            </p:spPr>
          </p:pic>
          <p:pic>
            <p:nvPicPr>
              <p:cNvPr id="13" name="Picture 12"/>
              <p:cNvPicPr>
                <a:picLocks noChangeAspect="1"/>
              </p:cNvPicPr>
              <p:nvPr/>
            </p:nvPicPr>
            <p:blipFill rotWithShape="1">
              <a:blip r:embed="rId3"/>
              <a:srcRect l="42324" t="5214" r="30913" b="92662"/>
              <a:stretch/>
            </p:blipFill>
            <p:spPr>
              <a:xfrm>
                <a:off x="3848100" y="2043362"/>
                <a:ext cx="4914900" cy="242638"/>
              </a:xfrm>
              <a:prstGeom prst="rect">
                <a:avLst/>
              </a:prstGeom>
            </p:spPr>
          </p:pic>
          <p:pic>
            <p:nvPicPr>
              <p:cNvPr id="14" name="Picture 13"/>
              <p:cNvPicPr>
                <a:picLocks noChangeAspect="1"/>
              </p:cNvPicPr>
              <p:nvPr/>
            </p:nvPicPr>
            <p:blipFill rotWithShape="1">
              <a:blip r:embed="rId3"/>
              <a:srcRect l="42324" t="5214" r="51307" b="92651"/>
              <a:stretch/>
            </p:blipFill>
            <p:spPr>
              <a:xfrm>
                <a:off x="887749" y="2042158"/>
                <a:ext cx="1169651" cy="243841"/>
              </a:xfrm>
              <a:prstGeom prst="rect">
                <a:avLst/>
              </a:prstGeom>
            </p:spPr>
          </p:pic>
        </p:grpSp>
        <p:sp>
          <p:nvSpPr>
            <p:cNvPr id="16" name="Rectangle 15"/>
            <p:cNvSpPr/>
            <p:nvPr/>
          </p:nvSpPr>
          <p:spPr>
            <a:xfrm>
              <a:off x="228600" y="1754203"/>
              <a:ext cx="8532192" cy="30198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3772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8"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Altmetric</a:t>
            </a:r>
            <a:r>
              <a:rPr lang="en-US" dirty="0" smtClean="0">
                <a:solidFill>
                  <a:schemeClr val="bg2">
                    <a:lumMod val="50000"/>
                  </a:schemeClr>
                </a:solidFill>
              </a:rPr>
              <a:t> </a:t>
            </a:r>
            <a:r>
              <a:rPr lang="en-US" dirty="0" err="1" smtClean="0">
                <a:solidFill>
                  <a:schemeClr val="bg2">
                    <a:lumMod val="50000"/>
                  </a:schemeClr>
                </a:solidFill>
              </a:rPr>
              <a:t>Bookmarklet</a:t>
            </a:r>
            <a:endParaRPr lang="en-US" dirty="0" smtClean="0">
              <a:solidFill>
                <a:schemeClr val="bg2">
                  <a:lumMod val="50000"/>
                </a:schemeClr>
              </a:solidFill>
            </a:endParaRPr>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grpSp>
        <p:nvGrpSpPr>
          <p:cNvPr id="17" name="Group 16"/>
          <p:cNvGrpSpPr/>
          <p:nvPr/>
        </p:nvGrpSpPr>
        <p:grpSpPr>
          <a:xfrm>
            <a:off x="304800" y="1697255"/>
            <a:ext cx="8534400" cy="3019883"/>
            <a:chOff x="228600" y="1754203"/>
            <a:chExt cx="8534400" cy="3019883"/>
          </a:xfrm>
        </p:grpSpPr>
        <p:grpSp>
          <p:nvGrpSpPr>
            <p:cNvPr id="15" name="Group 14"/>
            <p:cNvGrpSpPr/>
            <p:nvPr/>
          </p:nvGrpSpPr>
          <p:grpSpPr>
            <a:xfrm>
              <a:off x="228600" y="1754203"/>
              <a:ext cx="8534400" cy="3019883"/>
              <a:chOff x="228600" y="1754203"/>
              <a:chExt cx="8534400" cy="3019883"/>
            </a:xfrm>
          </p:grpSpPr>
          <p:grpSp>
            <p:nvGrpSpPr>
              <p:cNvPr id="5" name="Group 4"/>
              <p:cNvGrpSpPr/>
              <p:nvPr/>
            </p:nvGrpSpPr>
            <p:grpSpPr>
              <a:xfrm>
                <a:off x="228600" y="2157663"/>
                <a:ext cx="8532192" cy="2616423"/>
                <a:chOff x="609600" y="1600200"/>
                <a:chExt cx="9386924" cy="2878529"/>
              </a:xfrm>
            </p:grpSpPr>
            <p:pic>
              <p:nvPicPr>
                <p:cNvPr id="4" name="Picture 3"/>
                <p:cNvPicPr>
                  <a:picLocks noChangeAspect="1"/>
                </p:cNvPicPr>
                <p:nvPr/>
              </p:nvPicPr>
              <p:blipFill rotWithShape="1">
                <a:blip r:embed="rId3"/>
                <a:srcRect l="18212" t="5334" r="18450" b="57343"/>
                <a:stretch/>
              </p:blipFill>
              <p:spPr>
                <a:xfrm>
                  <a:off x="609600" y="1600200"/>
                  <a:ext cx="7848600" cy="2878529"/>
                </a:xfrm>
                <a:prstGeom prst="rect">
                  <a:avLst/>
                </a:prstGeom>
              </p:spPr>
            </p:pic>
            <p:pic>
              <p:nvPicPr>
                <p:cNvPr id="9" name="Picture 8"/>
                <p:cNvPicPr>
                  <a:picLocks noChangeAspect="1"/>
                </p:cNvPicPr>
                <p:nvPr/>
              </p:nvPicPr>
              <p:blipFill rotWithShape="1">
                <a:blip r:embed="rId3"/>
                <a:srcRect l="87585" t="5334" b="57343"/>
                <a:stretch/>
              </p:blipFill>
              <p:spPr>
                <a:xfrm>
                  <a:off x="8458200" y="1600200"/>
                  <a:ext cx="1538324" cy="2878529"/>
                </a:xfrm>
                <a:prstGeom prst="rect">
                  <a:avLst/>
                </a:prstGeom>
              </p:spPr>
            </p:pic>
          </p:grpSp>
          <p:pic>
            <p:nvPicPr>
              <p:cNvPr id="7" name="Picture 6"/>
              <p:cNvPicPr>
                <a:picLocks noChangeAspect="1"/>
              </p:cNvPicPr>
              <p:nvPr/>
            </p:nvPicPr>
            <p:blipFill rotWithShape="1">
              <a:blip r:embed="rId3"/>
              <a:srcRect l="415" t="2681" r="53112" b="92665"/>
              <a:stretch/>
            </p:blipFill>
            <p:spPr>
              <a:xfrm>
                <a:off x="228600" y="1754203"/>
                <a:ext cx="8534400" cy="531796"/>
              </a:xfrm>
              <a:prstGeom prst="rect">
                <a:avLst/>
              </a:prstGeom>
            </p:spPr>
          </p:pic>
          <p:pic>
            <p:nvPicPr>
              <p:cNvPr id="13" name="Picture 12"/>
              <p:cNvPicPr>
                <a:picLocks noChangeAspect="1"/>
              </p:cNvPicPr>
              <p:nvPr/>
            </p:nvPicPr>
            <p:blipFill rotWithShape="1">
              <a:blip r:embed="rId3"/>
              <a:srcRect l="42324" t="5214" r="30913" b="92662"/>
              <a:stretch/>
            </p:blipFill>
            <p:spPr>
              <a:xfrm>
                <a:off x="3848100" y="2043362"/>
                <a:ext cx="4914900" cy="242638"/>
              </a:xfrm>
              <a:prstGeom prst="rect">
                <a:avLst/>
              </a:prstGeom>
            </p:spPr>
          </p:pic>
          <p:pic>
            <p:nvPicPr>
              <p:cNvPr id="14" name="Picture 13"/>
              <p:cNvPicPr>
                <a:picLocks noChangeAspect="1"/>
              </p:cNvPicPr>
              <p:nvPr/>
            </p:nvPicPr>
            <p:blipFill rotWithShape="1">
              <a:blip r:embed="rId3"/>
              <a:srcRect l="42324" t="5214" r="51307" b="92651"/>
              <a:stretch/>
            </p:blipFill>
            <p:spPr>
              <a:xfrm>
                <a:off x="887749" y="2042158"/>
                <a:ext cx="1169651" cy="243841"/>
              </a:xfrm>
              <a:prstGeom prst="rect">
                <a:avLst/>
              </a:prstGeom>
            </p:spPr>
          </p:pic>
        </p:grpSp>
        <p:sp>
          <p:nvSpPr>
            <p:cNvPr id="16" name="Rectangle 15"/>
            <p:cNvSpPr/>
            <p:nvPr/>
          </p:nvSpPr>
          <p:spPr>
            <a:xfrm>
              <a:off x="228600" y="1754203"/>
              <a:ext cx="8532192" cy="30198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p:nvPicPr>
        <p:blipFill rotWithShape="1">
          <a:blip r:embed="rId3"/>
          <a:srcRect l="87585" t="5334" b="72114"/>
          <a:stretch/>
        </p:blipFill>
        <p:spPr>
          <a:xfrm>
            <a:off x="6324600" y="2453415"/>
            <a:ext cx="2645578" cy="2991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33743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pic>
        <p:nvPicPr>
          <p:cNvPr id="6" name="Picture 5"/>
          <p:cNvPicPr>
            <a:picLocks noChangeAspect="1"/>
          </p:cNvPicPr>
          <p:nvPr/>
        </p:nvPicPr>
        <p:blipFill rotWithShape="1">
          <a:blip r:embed="rId3"/>
          <a:srcRect l="629" t="10077" r="1140" b="5953"/>
          <a:stretch/>
        </p:blipFill>
        <p:spPr>
          <a:xfrm>
            <a:off x="381000" y="1418769"/>
            <a:ext cx="8456763" cy="4499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Altmetric</a:t>
            </a:r>
            <a:r>
              <a:rPr lang="en-US" dirty="0" smtClean="0">
                <a:solidFill>
                  <a:schemeClr val="bg2">
                    <a:lumMod val="50000"/>
                  </a:schemeClr>
                </a:solidFill>
              </a:rPr>
              <a:t> </a:t>
            </a:r>
            <a:r>
              <a:rPr lang="en-US" dirty="0" err="1" smtClean="0">
                <a:solidFill>
                  <a:schemeClr val="bg2">
                    <a:lumMod val="50000"/>
                  </a:schemeClr>
                </a:solidFill>
              </a:rPr>
              <a:t>Bookmarklet</a:t>
            </a:r>
            <a:endParaRPr lang="en-US" dirty="0" smtClean="0">
              <a:solidFill>
                <a:schemeClr val="bg2">
                  <a:lumMod val="50000"/>
                </a:schemeClr>
              </a:solidFill>
            </a:endParaRPr>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pic>
        <p:nvPicPr>
          <p:cNvPr id="12" name="Picture 11"/>
          <p:cNvPicPr>
            <a:picLocks noChangeAspect="1"/>
          </p:cNvPicPr>
          <p:nvPr/>
        </p:nvPicPr>
        <p:blipFill rotWithShape="1">
          <a:blip r:embed="rId3"/>
          <a:srcRect l="15676" t="22649" r="48920" b="72316"/>
          <a:stretch/>
        </p:blipFill>
        <p:spPr>
          <a:xfrm>
            <a:off x="1652626" y="2057400"/>
            <a:ext cx="6629399" cy="586775"/>
          </a:xfrm>
          <a:prstGeom prst="rect">
            <a:avLst/>
          </a:prstGeom>
          <a:ln w="38100" cap="sq">
            <a:noFill/>
            <a:prstDash val="solid"/>
            <a:miter lim="800000"/>
          </a:ln>
          <a:effectLst/>
        </p:spPr>
      </p:pic>
    </p:spTree>
    <p:extLst>
      <p:ext uri="{BB962C8B-B14F-4D97-AF65-F5344CB8AC3E}">
        <p14:creationId xmlns:p14="http://schemas.microsoft.com/office/powerpoint/2010/main" val="867586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pic>
        <p:nvPicPr>
          <p:cNvPr id="6" name="Picture 5"/>
          <p:cNvPicPr>
            <a:picLocks noChangeAspect="1"/>
          </p:cNvPicPr>
          <p:nvPr/>
        </p:nvPicPr>
        <p:blipFill rotWithShape="1">
          <a:blip r:embed="rId3"/>
          <a:srcRect l="629" t="10077" r="1140" b="5953"/>
          <a:stretch/>
        </p:blipFill>
        <p:spPr>
          <a:xfrm>
            <a:off x="381000" y="1418769"/>
            <a:ext cx="8456763" cy="4499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a:spLocks noGrp="1"/>
          </p:cNvSpPr>
          <p:nvPr>
            <p:ph type="body" sz="quarter" idx="13"/>
          </p:nvPr>
        </p:nvSpPr>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Altmetric</a:t>
            </a:r>
            <a:r>
              <a:rPr lang="en-US" dirty="0" smtClean="0">
                <a:solidFill>
                  <a:schemeClr val="bg2">
                    <a:lumMod val="50000"/>
                  </a:schemeClr>
                </a:solidFill>
              </a:rPr>
              <a:t> </a:t>
            </a:r>
            <a:r>
              <a:rPr lang="en-US" dirty="0" err="1" smtClean="0">
                <a:solidFill>
                  <a:schemeClr val="bg2">
                    <a:lumMod val="50000"/>
                  </a:schemeClr>
                </a:solidFill>
              </a:rPr>
              <a:t>Bookmarklet</a:t>
            </a:r>
            <a:endParaRPr lang="en-US" dirty="0" smtClean="0">
              <a:solidFill>
                <a:schemeClr val="bg2">
                  <a:lumMod val="50000"/>
                </a:schemeClr>
              </a:solidFill>
            </a:endParaRPr>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pic>
        <p:nvPicPr>
          <p:cNvPr id="12" name="Picture 11"/>
          <p:cNvPicPr>
            <a:picLocks noChangeAspect="1"/>
          </p:cNvPicPr>
          <p:nvPr/>
        </p:nvPicPr>
        <p:blipFill rotWithShape="1">
          <a:blip r:embed="rId3"/>
          <a:srcRect l="15676" t="22649" r="48920" b="72316"/>
          <a:stretch/>
        </p:blipFill>
        <p:spPr>
          <a:xfrm>
            <a:off x="1652626" y="2057400"/>
            <a:ext cx="6629399" cy="586775"/>
          </a:xfrm>
          <a:prstGeom prst="rect">
            <a:avLst/>
          </a:prstGeom>
          <a:ln w="38100" cap="sq">
            <a:noFill/>
            <a:prstDash val="solid"/>
            <a:miter lim="800000"/>
          </a:ln>
          <a:effectLst/>
        </p:spPr>
      </p:pic>
      <p:pic>
        <p:nvPicPr>
          <p:cNvPr id="9" name="Picture 8"/>
          <p:cNvPicPr>
            <a:picLocks noChangeAspect="1"/>
          </p:cNvPicPr>
          <p:nvPr/>
        </p:nvPicPr>
        <p:blipFill rotWithShape="1">
          <a:blip r:embed="rId3"/>
          <a:srcRect l="17446" t="81723" r="41838" b="6901"/>
          <a:stretch/>
        </p:blipFill>
        <p:spPr>
          <a:xfrm>
            <a:off x="1371600" y="4648200"/>
            <a:ext cx="657225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1127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discovering relevant information </a:t>
            </a:r>
            <a:endParaRPr lang="en-US" dirty="0"/>
          </a:p>
        </p:txBody>
      </p:sp>
      <p:sp>
        <p:nvSpPr>
          <p:cNvPr id="10" name="Rectangle 9"/>
          <p:cNvSpPr/>
          <p:nvPr/>
        </p:nvSpPr>
        <p:spPr>
          <a:xfrm>
            <a:off x="5458904" y="3288678"/>
            <a:ext cx="1600200" cy="1524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Zotero</a:t>
            </a:r>
            <a:endParaRPr lang="en-US" dirty="0" smtClean="0">
              <a:solidFill>
                <a:schemeClr val="bg2">
                  <a:lumMod val="50000"/>
                </a:schemeClr>
              </a:solidFill>
            </a:endParaRPr>
          </a:p>
        </p:txBody>
      </p:sp>
      <p:pic>
        <p:nvPicPr>
          <p:cNvPr id="4" name="Picture 3"/>
          <p:cNvPicPr>
            <a:picLocks noChangeAspect="1"/>
          </p:cNvPicPr>
          <p:nvPr/>
        </p:nvPicPr>
        <p:blipFill rotWithShape="1">
          <a:blip r:embed="rId2"/>
          <a:srcRect l="23651" t="10035" r="24481" b="57089"/>
          <a:stretch/>
        </p:blipFill>
        <p:spPr>
          <a:xfrm>
            <a:off x="845762" y="1327877"/>
            <a:ext cx="7144627" cy="28187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2128" y="4419600"/>
            <a:ext cx="2819400" cy="187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1524000" y="4375396"/>
            <a:ext cx="2590517" cy="369332"/>
          </a:xfrm>
          <a:prstGeom prst="rect">
            <a:avLst/>
          </a:prstGeom>
        </p:spPr>
        <p:txBody>
          <a:bodyPr wrap="none">
            <a:spAutoFit/>
          </a:bodyPr>
          <a:lstStyle/>
          <a:p>
            <a:r>
              <a:rPr lang="en-US" b="1" dirty="0"/>
              <a:t>https://www.zotero.org/</a:t>
            </a:r>
          </a:p>
        </p:txBody>
      </p:sp>
    </p:spTree>
    <p:extLst>
      <p:ext uri="{BB962C8B-B14F-4D97-AF65-F5344CB8AC3E}">
        <p14:creationId xmlns:p14="http://schemas.microsoft.com/office/powerpoint/2010/main" val="3651668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discovering relevant information </a:t>
            </a:r>
            <a:endParaRPr lang="en-US" dirty="0"/>
          </a:p>
        </p:txBody>
      </p:sp>
      <p:pic>
        <p:nvPicPr>
          <p:cNvPr id="5" name="Picture 4"/>
          <p:cNvPicPr>
            <a:picLocks noChangeAspect="1"/>
          </p:cNvPicPr>
          <p:nvPr/>
        </p:nvPicPr>
        <p:blipFill rotWithShape="1">
          <a:blip r:embed="rId2"/>
          <a:srcRect t="5222" b="3003"/>
          <a:stretch/>
        </p:blipFill>
        <p:spPr>
          <a:xfrm>
            <a:off x="685800" y="1544592"/>
            <a:ext cx="7870953" cy="4495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2"/>
          <a:srcRect l="87032" t="4316" r="6221" b="91865"/>
          <a:stretch/>
        </p:blipFill>
        <p:spPr>
          <a:xfrm>
            <a:off x="6019800" y="1301492"/>
            <a:ext cx="2362200" cy="8321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5458904" y="3288678"/>
            <a:ext cx="1600200" cy="1524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Zotero</a:t>
            </a:r>
            <a:endParaRPr lang="en-US" dirty="0" smtClean="0">
              <a:solidFill>
                <a:schemeClr val="bg2">
                  <a:lumMod val="50000"/>
                </a:schemeClr>
              </a:solidFill>
            </a:endParaRPr>
          </a:p>
        </p:txBody>
      </p:sp>
      <p:sp>
        <p:nvSpPr>
          <p:cNvPr id="8"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spTree>
    <p:extLst>
      <p:ext uri="{BB962C8B-B14F-4D97-AF65-F5344CB8AC3E}">
        <p14:creationId xmlns:p14="http://schemas.microsoft.com/office/powerpoint/2010/main" val="296260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discovering relevant information </a:t>
            </a:r>
            <a:endParaRPr lang="en-US" dirty="0"/>
          </a:p>
        </p:txBody>
      </p:sp>
      <p:pic>
        <p:nvPicPr>
          <p:cNvPr id="5" name="Picture 4"/>
          <p:cNvPicPr>
            <a:picLocks noChangeAspect="1"/>
          </p:cNvPicPr>
          <p:nvPr/>
        </p:nvPicPr>
        <p:blipFill rotWithShape="1">
          <a:blip r:embed="rId2"/>
          <a:srcRect t="5222" b="3003"/>
          <a:stretch/>
        </p:blipFill>
        <p:spPr>
          <a:xfrm>
            <a:off x="685800" y="1544592"/>
            <a:ext cx="7870953" cy="4495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5458904" y="3288678"/>
            <a:ext cx="1600200" cy="1524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txBox="1">
            <a:spLocks/>
          </p:cNvSpPr>
          <p:nvPr/>
        </p:nvSpPr>
        <p:spPr>
          <a:xfrm>
            <a:off x="3252823" y="6172200"/>
            <a:ext cx="5029202" cy="839379"/>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i="1" dirty="0" smtClean="0">
                <a:solidFill>
                  <a:schemeClr val="tx1">
                    <a:lumMod val="50000"/>
                  </a:schemeClr>
                </a:solidFill>
              </a:rPr>
              <a:t>Where can I find </a:t>
            </a:r>
            <a:r>
              <a:rPr lang="en-US" sz="1800" b="1" i="1" dirty="0" smtClean="0">
                <a:solidFill>
                  <a:schemeClr val="tx1">
                    <a:lumMod val="50000"/>
                  </a:schemeClr>
                </a:solidFill>
              </a:rPr>
              <a:t>research</a:t>
            </a:r>
            <a:r>
              <a:rPr lang="en-US" sz="1800" i="1" dirty="0" smtClean="0">
                <a:solidFill>
                  <a:schemeClr val="tx1">
                    <a:lumMod val="50000"/>
                  </a:schemeClr>
                </a:solidFill>
              </a:rPr>
              <a:t> on </a:t>
            </a:r>
            <a:r>
              <a:rPr lang="en-US" sz="1800" b="1" i="1" dirty="0" smtClean="0">
                <a:solidFill>
                  <a:schemeClr val="tx1">
                    <a:lumMod val="50000"/>
                  </a:schemeClr>
                </a:solidFill>
              </a:rPr>
              <a:t>climate change and health</a:t>
            </a:r>
            <a:r>
              <a:rPr lang="en-US" sz="1800" i="1" dirty="0" smtClean="0">
                <a:solidFill>
                  <a:schemeClr val="tx1">
                    <a:lumMod val="50000"/>
                  </a:schemeClr>
                </a:solidFill>
              </a:rPr>
              <a:t>? What is the most </a:t>
            </a:r>
            <a:r>
              <a:rPr lang="en-US" sz="1800" b="1" i="1" dirty="0" smtClean="0">
                <a:solidFill>
                  <a:schemeClr val="tx1">
                    <a:lumMod val="50000"/>
                  </a:schemeClr>
                </a:solidFill>
              </a:rPr>
              <a:t>relevant</a:t>
            </a:r>
            <a:r>
              <a:rPr lang="en-US" sz="1800" i="1" dirty="0" smtClean="0">
                <a:solidFill>
                  <a:schemeClr val="tx1">
                    <a:lumMod val="50000"/>
                  </a:schemeClr>
                </a:solidFill>
              </a:rPr>
              <a:t> or </a:t>
            </a:r>
            <a:r>
              <a:rPr lang="en-US" sz="1800" b="1" i="1" dirty="0" smtClean="0">
                <a:solidFill>
                  <a:schemeClr val="tx1">
                    <a:lumMod val="50000"/>
                  </a:schemeClr>
                </a:solidFill>
              </a:rPr>
              <a:t>recent </a:t>
            </a:r>
            <a:r>
              <a:rPr lang="en-US" sz="1800" i="1" dirty="0" smtClean="0">
                <a:solidFill>
                  <a:schemeClr val="tx1">
                    <a:lumMod val="50000"/>
                  </a:schemeClr>
                </a:solidFill>
              </a:rPr>
              <a:t>research?</a:t>
            </a:r>
            <a:r>
              <a:rPr lang="en-US" sz="1800" b="1" i="1" dirty="0" smtClean="0">
                <a:solidFill>
                  <a:schemeClr val="tx1">
                    <a:lumMod val="50000"/>
                  </a:schemeClr>
                </a:solidFill>
              </a:rPr>
              <a:t> </a:t>
            </a:r>
          </a:p>
          <a:p>
            <a:endParaRPr lang="en-US" dirty="0"/>
          </a:p>
        </p:txBody>
      </p:sp>
      <p:sp>
        <p:nvSpPr>
          <p:cNvPr id="13"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Zotero</a:t>
            </a:r>
            <a:endParaRPr lang="en-US" dirty="0" smtClean="0">
              <a:solidFill>
                <a:schemeClr val="bg2">
                  <a:lumMod val="50000"/>
                </a:schemeClr>
              </a:solidFill>
            </a:endParaRPr>
          </a:p>
        </p:txBody>
      </p:sp>
      <p:pic>
        <p:nvPicPr>
          <p:cNvPr id="14" name="Picture 13"/>
          <p:cNvPicPr>
            <a:picLocks noChangeAspect="1"/>
          </p:cNvPicPr>
          <p:nvPr/>
        </p:nvPicPr>
        <p:blipFill rotWithShape="1">
          <a:blip r:embed="rId2"/>
          <a:srcRect l="87032" t="4316" r="6221" b="91865"/>
          <a:stretch/>
        </p:blipFill>
        <p:spPr>
          <a:xfrm>
            <a:off x="6019800" y="1301492"/>
            <a:ext cx="2362200" cy="8321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rotWithShape="1">
          <a:blip r:embed="rId2"/>
          <a:srcRect l="13553" t="71687" r="60575" b="18118"/>
          <a:stretch/>
        </p:blipFill>
        <p:spPr>
          <a:xfrm>
            <a:off x="1447800" y="4301165"/>
            <a:ext cx="6152993" cy="1509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767183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bwMode="gray">
          <a:xfrm>
            <a:off x="580534" y="2651163"/>
            <a:ext cx="4345757" cy="935515"/>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Question: </a:t>
            </a:r>
          </a:p>
          <a:p>
            <a:r>
              <a:rPr lang="en-US" sz="2800" dirty="0" smtClean="0"/>
              <a:t>Where can I find research on climate change and health? </a:t>
            </a:r>
          </a:p>
          <a:p>
            <a:r>
              <a:rPr lang="en-US" sz="2800" dirty="0" smtClean="0"/>
              <a:t>What is the most relevant or recent research? </a:t>
            </a:r>
          </a:p>
          <a:p>
            <a:endParaRPr lang="en-US" dirty="0"/>
          </a:p>
        </p:txBody>
      </p:sp>
      <p:sp>
        <p:nvSpPr>
          <p:cNvPr id="5" name="Subtitle 2"/>
          <p:cNvSpPr txBox="1">
            <a:spLocks/>
          </p:cNvSpPr>
          <p:nvPr/>
        </p:nvSpPr>
        <p:spPr bwMode="gray">
          <a:xfrm>
            <a:off x="609600" y="4953000"/>
            <a:ext cx="4345757" cy="935515"/>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PubMed</a:t>
            </a:r>
          </a:p>
          <a:p>
            <a:r>
              <a:rPr lang="en-US" sz="2400" dirty="0" err="1" smtClean="0"/>
              <a:t>Altmetric</a:t>
            </a:r>
            <a:r>
              <a:rPr lang="en-US" sz="2400" dirty="0"/>
              <a:t> </a:t>
            </a:r>
            <a:r>
              <a:rPr lang="en-US" sz="2400" dirty="0" err="1" smtClean="0"/>
              <a:t>Bookmarklet</a:t>
            </a:r>
            <a:endParaRPr lang="en-US" sz="2400" dirty="0" smtClean="0"/>
          </a:p>
          <a:p>
            <a:r>
              <a:rPr lang="en-US" sz="2400" dirty="0" err="1" smtClean="0"/>
              <a:t>Zotero</a:t>
            </a:r>
            <a:endParaRPr lang="en-US" sz="2400" dirty="0" smtClean="0"/>
          </a:p>
          <a:p>
            <a:endParaRPr lang="en-US" sz="2800" b="1" dirty="0" smtClean="0"/>
          </a:p>
          <a:p>
            <a:endParaRPr lang="en-US" dirty="0"/>
          </a:p>
        </p:txBody>
      </p:sp>
    </p:spTree>
    <p:extLst>
      <p:ext uri="{BB962C8B-B14F-4D97-AF65-F5344CB8AC3E}">
        <p14:creationId xmlns:p14="http://schemas.microsoft.com/office/powerpoint/2010/main" val="3635166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399" y="2381815"/>
            <a:ext cx="4572000" cy="2246769"/>
          </a:xfrm>
          <a:prstGeom prst="rect">
            <a:avLst/>
          </a:prstGeom>
        </p:spPr>
        <p:txBody>
          <a:bodyPr wrap="square">
            <a:spAutoFit/>
          </a:bodyPr>
          <a:lstStyle/>
          <a:p>
            <a:r>
              <a:rPr lang="en-US" sz="2800" b="1" dirty="0" smtClean="0">
                <a:solidFill>
                  <a:schemeClr val="bg1"/>
                </a:solidFill>
              </a:rPr>
              <a:t>Question: </a:t>
            </a:r>
          </a:p>
          <a:p>
            <a:r>
              <a:rPr lang="en-US" sz="2800" dirty="0" smtClean="0">
                <a:solidFill>
                  <a:schemeClr val="bg1"/>
                </a:solidFill>
              </a:rPr>
              <a:t>I </a:t>
            </a:r>
            <a:r>
              <a:rPr lang="en-US" sz="2800" dirty="0">
                <a:solidFill>
                  <a:schemeClr val="bg1"/>
                </a:solidFill>
              </a:rPr>
              <a:t>am interviewing for medical school with several faculty. </a:t>
            </a:r>
            <a:endParaRPr lang="en-US" sz="2800" dirty="0" smtClean="0">
              <a:solidFill>
                <a:schemeClr val="bg1"/>
              </a:solidFill>
            </a:endParaRPr>
          </a:p>
          <a:p>
            <a:r>
              <a:rPr lang="en-US" sz="2800" dirty="0" smtClean="0">
                <a:solidFill>
                  <a:schemeClr val="bg1"/>
                </a:solidFill>
              </a:rPr>
              <a:t>How </a:t>
            </a:r>
            <a:r>
              <a:rPr lang="en-US" sz="2800" dirty="0">
                <a:solidFill>
                  <a:schemeClr val="bg1"/>
                </a:solidFill>
              </a:rPr>
              <a:t>do I find their most important research papers? </a:t>
            </a:r>
            <a:endParaRPr lang="en-US" sz="2800" dirty="0">
              <a:solidFill>
                <a:schemeClr val="bg1"/>
              </a:solidFill>
            </a:endParaRPr>
          </a:p>
        </p:txBody>
      </p:sp>
      <p:sp>
        <p:nvSpPr>
          <p:cNvPr id="5" name="TextBox 4"/>
          <p:cNvSpPr txBox="1"/>
          <p:nvPr/>
        </p:nvSpPr>
        <p:spPr>
          <a:xfrm>
            <a:off x="-76200" y="1676400"/>
            <a:ext cx="2971800" cy="457200"/>
          </a:xfrm>
          <a:prstGeom prst="rect">
            <a:avLst/>
          </a:prstGeom>
          <a:noFill/>
        </p:spPr>
        <p:txBody>
          <a:bodyPr wrap="square" lIns="0" tIns="0" rIns="0" bIns="0" rtlCol="0">
            <a:noAutofit/>
          </a:bodyPr>
          <a:lstStyle/>
          <a:p>
            <a:pPr algn="ctr">
              <a:lnSpc>
                <a:spcPct val="90000"/>
              </a:lnSpc>
              <a:spcBef>
                <a:spcPts val="600"/>
              </a:spcBef>
            </a:pPr>
            <a:r>
              <a:rPr lang="en-US" sz="2800" b="1" spc="-50" dirty="0" smtClean="0">
                <a:solidFill>
                  <a:schemeClr val="bg1"/>
                </a:solidFill>
              </a:rPr>
              <a:t>Scenario 2</a:t>
            </a:r>
            <a:endParaRPr lang="en-US" sz="2800" b="1" spc="-50" dirty="0">
              <a:solidFill>
                <a:schemeClr val="bg1"/>
              </a:solidFill>
            </a:endParaRPr>
          </a:p>
        </p:txBody>
      </p:sp>
      <p:sp>
        <p:nvSpPr>
          <p:cNvPr id="6" name="Subtitle 2"/>
          <p:cNvSpPr txBox="1">
            <a:spLocks/>
          </p:cNvSpPr>
          <p:nvPr/>
        </p:nvSpPr>
        <p:spPr bwMode="gray">
          <a:xfrm>
            <a:off x="646521" y="4876800"/>
            <a:ext cx="4345757" cy="1524000"/>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PubMed</a:t>
            </a:r>
          </a:p>
          <a:p>
            <a:r>
              <a:rPr lang="en-US" sz="2400" dirty="0" err="1" smtClean="0"/>
              <a:t>PubReminer</a:t>
            </a:r>
            <a:endParaRPr lang="en-US" sz="2400" dirty="0" smtClean="0"/>
          </a:p>
          <a:p>
            <a:r>
              <a:rPr lang="en-US" sz="2400" dirty="0" err="1" smtClean="0"/>
              <a:t>iCite</a:t>
            </a:r>
            <a:endParaRPr lang="en-US" sz="2400" dirty="0" smtClean="0"/>
          </a:p>
          <a:p>
            <a:endParaRPr lang="en-US" sz="2800" b="1" dirty="0" smtClean="0"/>
          </a:p>
          <a:p>
            <a:endParaRPr lang="en-US" dirty="0"/>
          </a:p>
        </p:txBody>
      </p:sp>
    </p:spTree>
    <p:extLst>
      <p:ext uri="{BB962C8B-B14F-4D97-AF65-F5344CB8AC3E}">
        <p14:creationId xmlns:p14="http://schemas.microsoft.com/office/powerpoint/2010/main" val="5463508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impactful research</a:t>
            </a:r>
            <a:endParaRPr lang="en-US" dirty="0"/>
          </a:p>
        </p:txBody>
      </p:sp>
      <p:sp>
        <p:nvSpPr>
          <p:cNvPr id="3" name="Content Placeholder 2"/>
          <p:cNvSpPr>
            <a:spLocks noGrp="1"/>
          </p:cNvSpPr>
          <p:nvPr>
            <p:ph idx="1"/>
          </p:nvPr>
        </p:nvSpPr>
        <p:spPr>
          <a:xfrm>
            <a:off x="2286000" y="6172200"/>
            <a:ext cx="7049689" cy="762000"/>
          </a:xfrm>
        </p:spPr>
        <p:txBody>
          <a:bodyPr/>
          <a:lstStyle/>
          <a:p>
            <a:pPr marL="0" indent="0" algn="ctr">
              <a:spcBef>
                <a:spcPts val="0"/>
              </a:spcBef>
              <a:buNone/>
            </a:pPr>
            <a:r>
              <a:rPr lang="en-US" sz="1800" i="1" dirty="0">
                <a:solidFill>
                  <a:schemeClr val="tx1">
                    <a:lumMod val="50000"/>
                  </a:schemeClr>
                </a:solidFill>
              </a:rPr>
              <a:t>I am </a:t>
            </a:r>
            <a:r>
              <a:rPr lang="en-US" sz="1800" b="1" i="1" dirty="0">
                <a:solidFill>
                  <a:schemeClr val="tx1">
                    <a:lumMod val="50000"/>
                  </a:schemeClr>
                </a:solidFill>
              </a:rPr>
              <a:t>interviewing</a:t>
            </a:r>
            <a:r>
              <a:rPr lang="en-US" sz="1800" i="1" dirty="0">
                <a:solidFill>
                  <a:schemeClr val="tx1">
                    <a:lumMod val="50000"/>
                  </a:schemeClr>
                </a:solidFill>
              </a:rPr>
              <a:t> for medical school with </a:t>
            </a:r>
            <a:r>
              <a:rPr lang="en-US" sz="1800" b="1" i="1" dirty="0">
                <a:solidFill>
                  <a:schemeClr val="tx1">
                    <a:lumMod val="50000"/>
                  </a:schemeClr>
                </a:solidFill>
              </a:rPr>
              <a:t>several faculty</a:t>
            </a:r>
            <a:r>
              <a:rPr lang="en-US" sz="1800" i="1" dirty="0">
                <a:solidFill>
                  <a:schemeClr val="tx1">
                    <a:lumMod val="50000"/>
                  </a:schemeClr>
                </a:solidFill>
              </a:rPr>
              <a:t>. </a:t>
            </a:r>
            <a:endParaRPr lang="en-US" sz="1800" i="1" dirty="0" smtClean="0">
              <a:solidFill>
                <a:schemeClr val="tx1">
                  <a:lumMod val="50000"/>
                </a:schemeClr>
              </a:solidFill>
            </a:endParaRPr>
          </a:p>
          <a:p>
            <a:pPr marL="0" indent="0" algn="ctr">
              <a:spcBef>
                <a:spcPts val="0"/>
              </a:spcBef>
              <a:buNone/>
            </a:pPr>
            <a:r>
              <a:rPr lang="en-US" sz="1800" i="1" dirty="0" smtClean="0">
                <a:solidFill>
                  <a:schemeClr val="tx1">
                    <a:lumMod val="50000"/>
                  </a:schemeClr>
                </a:solidFill>
              </a:rPr>
              <a:t>How </a:t>
            </a:r>
            <a:r>
              <a:rPr lang="en-US" sz="1800" i="1" dirty="0">
                <a:solidFill>
                  <a:schemeClr val="tx1">
                    <a:lumMod val="50000"/>
                  </a:schemeClr>
                </a:solidFill>
              </a:rPr>
              <a:t>do I find their </a:t>
            </a:r>
            <a:r>
              <a:rPr lang="en-US" sz="1800" b="1" i="1" dirty="0">
                <a:solidFill>
                  <a:schemeClr val="tx1">
                    <a:lumMod val="50000"/>
                  </a:schemeClr>
                </a:solidFill>
              </a:rPr>
              <a:t>most important research </a:t>
            </a:r>
            <a:r>
              <a:rPr lang="en-US" sz="1800" i="1" dirty="0">
                <a:solidFill>
                  <a:schemeClr val="tx1">
                    <a:lumMod val="50000"/>
                  </a:schemeClr>
                </a:solidFill>
              </a:rPr>
              <a:t>papers? </a:t>
            </a:r>
            <a:endParaRPr lang="en-US" sz="1800" i="1" dirty="0">
              <a:solidFill>
                <a:schemeClr val="tx1">
                  <a:lumMod val="50000"/>
                </a:schemeClr>
              </a:solidFill>
            </a:endParaRPr>
          </a:p>
        </p:txBody>
      </p:sp>
      <p:pic>
        <p:nvPicPr>
          <p:cNvPr id="8" name="Picture 7"/>
          <p:cNvPicPr>
            <a:picLocks noChangeAspect="1"/>
          </p:cNvPicPr>
          <p:nvPr/>
        </p:nvPicPr>
        <p:blipFill rotWithShape="1">
          <a:blip r:embed="rId3"/>
          <a:srcRect l="12448" t="10001" r="13816" b="32597"/>
          <a:stretch/>
        </p:blipFill>
        <p:spPr>
          <a:xfrm>
            <a:off x="501711" y="1564457"/>
            <a:ext cx="8177719"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3"/>
          <a:srcRect l="30999" t="13866" r="48728" b="83927"/>
          <a:stretch/>
        </p:blipFill>
        <p:spPr>
          <a:xfrm>
            <a:off x="2590800" y="1826443"/>
            <a:ext cx="5621035" cy="38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PubMed</a:t>
            </a:r>
          </a:p>
        </p:txBody>
      </p:sp>
      <p:sp>
        <p:nvSpPr>
          <p:cNvPr id="11" name="Rectangle 10"/>
          <p:cNvSpPr/>
          <p:nvPr/>
        </p:nvSpPr>
        <p:spPr>
          <a:xfrm>
            <a:off x="445898" y="5631868"/>
            <a:ext cx="3233257" cy="307777"/>
          </a:xfrm>
          <a:prstGeom prst="rect">
            <a:avLst/>
          </a:prstGeom>
        </p:spPr>
        <p:txBody>
          <a:bodyPr wrap="none">
            <a:spAutoFit/>
          </a:bodyPr>
          <a:lstStyle/>
          <a:p>
            <a:r>
              <a:rPr lang="en-US" sz="1400" b="1" dirty="0"/>
              <a:t>https://www.ncbi.nlm.nih.gov/pubmed/</a:t>
            </a:r>
          </a:p>
        </p:txBody>
      </p:sp>
    </p:spTree>
    <p:extLst>
      <p:ext uri="{BB962C8B-B14F-4D97-AF65-F5344CB8AC3E}">
        <p14:creationId xmlns:p14="http://schemas.microsoft.com/office/powerpoint/2010/main" val="736407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impactful research</a:t>
            </a:r>
            <a:endParaRPr lang="en-US" dirty="0"/>
          </a:p>
        </p:txBody>
      </p:sp>
      <p:grpSp>
        <p:nvGrpSpPr>
          <p:cNvPr id="4" name="Group 3"/>
          <p:cNvGrpSpPr/>
          <p:nvPr/>
        </p:nvGrpSpPr>
        <p:grpSpPr>
          <a:xfrm>
            <a:off x="389384" y="1371600"/>
            <a:ext cx="8315184" cy="3737773"/>
            <a:chOff x="389384" y="1066800"/>
            <a:chExt cx="8315184" cy="3737773"/>
          </a:xfrm>
        </p:grpSpPr>
        <p:pic>
          <p:nvPicPr>
            <p:cNvPr id="7" name="Picture 6"/>
            <p:cNvPicPr>
              <a:picLocks noChangeAspect="1"/>
            </p:cNvPicPr>
            <p:nvPr/>
          </p:nvPicPr>
          <p:blipFill rotWithShape="1">
            <a:blip r:embed="rId3"/>
            <a:srcRect l="12549" t="10000" r="13592" b="36658"/>
            <a:stretch/>
          </p:blipFill>
          <p:spPr>
            <a:xfrm>
              <a:off x="389384" y="1066800"/>
              <a:ext cx="8315184" cy="37377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3"/>
            <a:srcRect l="54439" t="19787" r="23225" b="49764"/>
            <a:stretch/>
          </p:blipFill>
          <p:spPr>
            <a:xfrm>
              <a:off x="5257799" y="1752600"/>
              <a:ext cx="323305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9"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sp>
        <p:nvSpPr>
          <p:cNvPr id="10"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PubMed</a:t>
            </a:r>
          </a:p>
        </p:txBody>
      </p:sp>
      <p:sp>
        <p:nvSpPr>
          <p:cNvPr id="11" name="Rectangle 10"/>
          <p:cNvSpPr/>
          <p:nvPr/>
        </p:nvSpPr>
        <p:spPr>
          <a:xfrm>
            <a:off x="304800" y="5333009"/>
            <a:ext cx="3233257" cy="307777"/>
          </a:xfrm>
          <a:prstGeom prst="rect">
            <a:avLst/>
          </a:prstGeom>
        </p:spPr>
        <p:txBody>
          <a:bodyPr wrap="none">
            <a:spAutoFit/>
          </a:bodyPr>
          <a:lstStyle/>
          <a:p>
            <a:r>
              <a:rPr lang="en-US" sz="1400" b="1" dirty="0"/>
              <a:t>https://www.ncbi.nlm.nih.gov/pubmed/</a:t>
            </a:r>
          </a:p>
        </p:txBody>
      </p:sp>
    </p:spTree>
    <p:extLst>
      <p:ext uri="{BB962C8B-B14F-4D97-AF65-F5344CB8AC3E}">
        <p14:creationId xmlns:p14="http://schemas.microsoft.com/office/powerpoint/2010/main" val="33445559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impactful research</a:t>
            </a:r>
            <a:endParaRPr lang="en-US" dirty="0"/>
          </a:p>
        </p:txBody>
      </p:sp>
      <p:sp>
        <p:nvSpPr>
          <p:cNvPr id="9"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sp>
        <p:nvSpPr>
          <p:cNvPr id="10"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PubReMiner</a:t>
            </a:r>
            <a:endParaRPr lang="en-US" dirty="0" smtClean="0">
              <a:solidFill>
                <a:schemeClr val="bg2">
                  <a:lumMod val="50000"/>
                </a:schemeClr>
              </a:solidFill>
            </a:endParaRPr>
          </a:p>
        </p:txBody>
      </p:sp>
      <p:pic>
        <p:nvPicPr>
          <p:cNvPr id="3" name="Picture 2"/>
          <p:cNvPicPr>
            <a:picLocks noChangeAspect="1"/>
          </p:cNvPicPr>
          <p:nvPr/>
        </p:nvPicPr>
        <p:blipFill rotWithShape="1">
          <a:blip r:embed="rId3"/>
          <a:srcRect l="19321" t="10000" r="23263" b="34875"/>
          <a:stretch/>
        </p:blipFill>
        <p:spPr>
          <a:xfrm>
            <a:off x="952892" y="1379456"/>
            <a:ext cx="7268548"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838294" y="5864423"/>
            <a:ext cx="7009615" cy="307777"/>
          </a:xfrm>
          <a:prstGeom prst="rect">
            <a:avLst/>
          </a:prstGeom>
        </p:spPr>
        <p:txBody>
          <a:bodyPr wrap="square">
            <a:spAutoFit/>
          </a:bodyPr>
          <a:lstStyle/>
          <a:p>
            <a:r>
              <a:rPr lang="en-US" sz="1400" b="1" dirty="0"/>
              <a:t>http://hgserver2.amc.nl/cgi-bin/miner/miner2.cgi</a:t>
            </a:r>
          </a:p>
        </p:txBody>
      </p:sp>
    </p:spTree>
    <p:extLst>
      <p:ext uri="{BB962C8B-B14F-4D97-AF65-F5344CB8AC3E}">
        <p14:creationId xmlns:p14="http://schemas.microsoft.com/office/powerpoint/2010/main" val="16809581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impactful research</a:t>
            </a:r>
            <a:endParaRPr lang="en-US" dirty="0"/>
          </a:p>
        </p:txBody>
      </p:sp>
      <p:pic>
        <p:nvPicPr>
          <p:cNvPr id="7" name="Picture 6"/>
          <p:cNvPicPr>
            <a:picLocks noChangeAspect="1"/>
          </p:cNvPicPr>
          <p:nvPr/>
        </p:nvPicPr>
        <p:blipFill rotWithShape="1">
          <a:blip r:embed="rId3"/>
          <a:srcRect l="6633" t="10000" b="19091"/>
          <a:stretch/>
        </p:blipFill>
        <p:spPr>
          <a:xfrm>
            <a:off x="381000" y="1541675"/>
            <a:ext cx="838249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sp>
        <p:nvSpPr>
          <p:cNvPr id="10"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PubReMiner</a:t>
            </a:r>
            <a:endParaRPr lang="en-US" dirty="0" smtClean="0">
              <a:solidFill>
                <a:schemeClr val="bg2">
                  <a:lumMod val="50000"/>
                </a:schemeClr>
              </a:solidFill>
            </a:endParaRPr>
          </a:p>
        </p:txBody>
      </p:sp>
      <p:sp>
        <p:nvSpPr>
          <p:cNvPr id="11" name="Rectangle 10"/>
          <p:cNvSpPr/>
          <p:nvPr/>
        </p:nvSpPr>
        <p:spPr>
          <a:xfrm>
            <a:off x="351148" y="5684249"/>
            <a:ext cx="7009615" cy="307777"/>
          </a:xfrm>
          <a:prstGeom prst="rect">
            <a:avLst/>
          </a:prstGeom>
        </p:spPr>
        <p:txBody>
          <a:bodyPr wrap="square">
            <a:spAutoFit/>
          </a:bodyPr>
          <a:lstStyle/>
          <a:p>
            <a:r>
              <a:rPr lang="en-US" sz="1400" b="1" dirty="0"/>
              <a:t>http://hgserver2.amc.nl/cgi-bin/miner/miner2.cgi</a:t>
            </a:r>
          </a:p>
        </p:txBody>
      </p:sp>
    </p:spTree>
    <p:extLst>
      <p:ext uri="{BB962C8B-B14F-4D97-AF65-F5344CB8AC3E}">
        <p14:creationId xmlns:p14="http://schemas.microsoft.com/office/powerpoint/2010/main" val="3843869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impactful research</a:t>
            </a:r>
            <a:endParaRPr lang="en-US" dirty="0"/>
          </a:p>
        </p:txBody>
      </p:sp>
      <p:pic>
        <p:nvPicPr>
          <p:cNvPr id="7" name="Picture 6"/>
          <p:cNvPicPr>
            <a:picLocks noChangeAspect="1"/>
          </p:cNvPicPr>
          <p:nvPr/>
        </p:nvPicPr>
        <p:blipFill rotWithShape="1">
          <a:blip r:embed="rId3"/>
          <a:srcRect l="6633" t="10000" b="19091"/>
          <a:stretch/>
        </p:blipFill>
        <p:spPr>
          <a:xfrm>
            <a:off x="322078" y="1505229"/>
            <a:ext cx="838249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3"/>
          <a:srcRect l="43129" t="41729" r="28863" b="2361"/>
          <a:stretch/>
        </p:blipFill>
        <p:spPr>
          <a:xfrm>
            <a:off x="4513323" y="1081809"/>
            <a:ext cx="3962400" cy="4922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sp>
        <p:nvSpPr>
          <p:cNvPr id="9"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PubReMiner</a:t>
            </a:r>
            <a:endParaRPr lang="en-US" dirty="0" smtClean="0">
              <a:solidFill>
                <a:schemeClr val="bg2">
                  <a:lumMod val="50000"/>
                </a:schemeClr>
              </a:solidFill>
            </a:endParaRPr>
          </a:p>
        </p:txBody>
      </p:sp>
      <p:sp>
        <p:nvSpPr>
          <p:cNvPr id="10" name="Rectangle 9"/>
          <p:cNvSpPr/>
          <p:nvPr/>
        </p:nvSpPr>
        <p:spPr>
          <a:xfrm>
            <a:off x="228600" y="5682089"/>
            <a:ext cx="7009615" cy="307777"/>
          </a:xfrm>
          <a:prstGeom prst="rect">
            <a:avLst/>
          </a:prstGeom>
        </p:spPr>
        <p:txBody>
          <a:bodyPr wrap="square">
            <a:spAutoFit/>
          </a:bodyPr>
          <a:lstStyle/>
          <a:p>
            <a:r>
              <a:rPr lang="en-US" sz="1400" b="1" dirty="0"/>
              <a:t>http://hgserver2.amc.nl/cgi-bin/miner/miner2.cgi</a:t>
            </a:r>
          </a:p>
        </p:txBody>
      </p:sp>
    </p:spTree>
    <p:extLst>
      <p:ext uri="{BB962C8B-B14F-4D97-AF65-F5344CB8AC3E}">
        <p14:creationId xmlns:p14="http://schemas.microsoft.com/office/powerpoint/2010/main" val="41742951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8600" y="5715000"/>
            <a:ext cx="7009615" cy="307777"/>
          </a:xfrm>
          <a:prstGeom prst="rect">
            <a:avLst/>
          </a:prstGeom>
        </p:spPr>
        <p:txBody>
          <a:bodyPr wrap="square">
            <a:spAutoFit/>
          </a:bodyPr>
          <a:lstStyle/>
          <a:p>
            <a:r>
              <a:rPr lang="en-US" sz="1400" b="1" dirty="0"/>
              <a:t>http://hgserver2.amc.nl/cgi-bin/miner/miner2.cgi</a:t>
            </a:r>
          </a:p>
        </p:txBody>
      </p:sp>
      <p:sp>
        <p:nvSpPr>
          <p:cNvPr id="2" name="Title 1"/>
          <p:cNvSpPr>
            <a:spLocks noGrp="1"/>
          </p:cNvSpPr>
          <p:nvPr>
            <p:ph type="title"/>
          </p:nvPr>
        </p:nvSpPr>
        <p:spPr/>
        <p:txBody>
          <a:bodyPr/>
          <a:lstStyle/>
          <a:p>
            <a:r>
              <a:rPr lang="en-US" dirty="0" smtClean="0"/>
              <a:t>Use Case: discovering impactful research</a:t>
            </a:r>
            <a:endParaRPr lang="en-US" dirty="0"/>
          </a:p>
        </p:txBody>
      </p:sp>
      <p:pic>
        <p:nvPicPr>
          <p:cNvPr id="7" name="Picture 6"/>
          <p:cNvPicPr>
            <a:picLocks noChangeAspect="1"/>
          </p:cNvPicPr>
          <p:nvPr/>
        </p:nvPicPr>
        <p:blipFill rotWithShape="1">
          <a:blip r:embed="rId3"/>
          <a:srcRect l="6633" t="10000" b="19091"/>
          <a:stretch/>
        </p:blipFill>
        <p:spPr>
          <a:xfrm>
            <a:off x="322078" y="1562100"/>
            <a:ext cx="838249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pic>
        <p:nvPicPr>
          <p:cNvPr id="6" name="Picture 5"/>
          <p:cNvPicPr>
            <a:picLocks noChangeAspect="1"/>
          </p:cNvPicPr>
          <p:nvPr/>
        </p:nvPicPr>
        <p:blipFill rotWithShape="1">
          <a:blip r:embed="rId3"/>
          <a:srcRect l="21717" t="41364" r="68946" b="19091"/>
          <a:stretch/>
        </p:blipFill>
        <p:spPr>
          <a:xfrm>
            <a:off x="985886" y="1295400"/>
            <a:ext cx="1905000" cy="5022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PubReMiner</a:t>
            </a:r>
            <a:endParaRPr lang="en-US" dirty="0" smtClean="0">
              <a:solidFill>
                <a:schemeClr val="bg2">
                  <a:lumMod val="50000"/>
                </a:schemeClr>
              </a:solidFill>
            </a:endParaRPr>
          </a:p>
        </p:txBody>
      </p:sp>
    </p:spTree>
    <p:extLst>
      <p:ext uri="{BB962C8B-B14F-4D97-AF65-F5344CB8AC3E}">
        <p14:creationId xmlns:p14="http://schemas.microsoft.com/office/powerpoint/2010/main" val="2316622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8"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pic>
        <p:nvPicPr>
          <p:cNvPr id="3" name="Picture 2"/>
          <p:cNvPicPr>
            <a:picLocks noChangeAspect="1"/>
          </p:cNvPicPr>
          <p:nvPr/>
        </p:nvPicPr>
        <p:blipFill rotWithShape="1">
          <a:blip r:embed="rId3"/>
          <a:srcRect l="16182" t="10000" r="27386" b="32666"/>
          <a:stretch/>
        </p:blipFill>
        <p:spPr>
          <a:xfrm>
            <a:off x="762000" y="1295400"/>
            <a:ext cx="7315200" cy="4625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iCite</a:t>
            </a:r>
            <a:endParaRPr lang="en-US" dirty="0" smtClean="0">
              <a:solidFill>
                <a:schemeClr val="bg2">
                  <a:lumMod val="50000"/>
                </a:schemeClr>
              </a:solidFill>
            </a:endParaRPr>
          </a:p>
        </p:txBody>
      </p:sp>
      <p:sp>
        <p:nvSpPr>
          <p:cNvPr id="4" name="Rectangle 3"/>
          <p:cNvSpPr/>
          <p:nvPr/>
        </p:nvSpPr>
        <p:spPr>
          <a:xfrm>
            <a:off x="703387" y="5987534"/>
            <a:ext cx="2591159" cy="307777"/>
          </a:xfrm>
          <a:prstGeom prst="rect">
            <a:avLst/>
          </a:prstGeom>
        </p:spPr>
        <p:txBody>
          <a:bodyPr wrap="none">
            <a:spAutoFit/>
          </a:bodyPr>
          <a:lstStyle/>
          <a:p>
            <a:r>
              <a:rPr lang="en-US" sz="1400" b="1" dirty="0"/>
              <a:t>https://icite.od.nih.gov/analysis</a:t>
            </a:r>
          </a:p>
        </p:txBody>
      </p:sp>
    </p:spTree>
    <p:extLst>
      <p:ext uri="{BB962C8B-B14F-4D97-AF65-F5344CB8AC3E}">
        <p14:creationId xmlns:p14="http://schemas.microsoft.com/office/powerpoint/2010/main" val="11264913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pic>
        <p:nvPicPr>
          <p:cNvPr id="6" name="Picture 5"/>
          <p:cNvPicPr>
            <a:picLocks noChangeAspect="1"/>
          </p:cNvPicPr>
          <p:nvPr/>
        </p:nvPicPr>
        <p:blipFill rotWithShape="1">
          <a:blip r:embed="rId3"/>
          <a:srcRect l="15768" t="11057" r="15840" b="3596"/>
          <a:stretch/>
        </p:blipFill>
        <p:spPr>
          <a:xfrm>
            <a:off x="1447800" y="1249949"/>
            <a:ext cx="5905499" cy="4586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sp>
        <p:nvSpPr>
          <p:cNvPr id="10"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iCite</a:t>
            </a:r>
            <a:endParaRPr lang="en-US" dirty="0" smtClean="0">
              <a:solidFill>
                <a:schemeClr val="bg2">
                  <a:lumMod val="50000"/>
                </a:schemeClr>
              </a:solidFill>
            </a:endParaRPr>
          </a:p>
        </p:txBody>
      </p:sp>
      <p:sp>
        <p:nvSpPr>
          <p:cNvPr id="11" name="Rectangle 10"/>
          <p:cNvSpPr/>
          <p:nvPr/>
        </p:nvSpPr>
        <p:spPr>
          <a:xfrm>
            <a:off x="703387" y="5987534"/>
            <a:ext cx="2591159" cy="307777"/>
          </a:xfrm>
          <a:prstGeom prst="rect">
            <a:avLst/>
          </a:prstGeom>
        </p:spPr>
        <p:txBody>
          <a:bodyPr wrap="none">
            <a:spAutoFit/>
          </a:bodyPr>
          <a:lstStyle/>
          <a:p>
            <a:r>
              <a:rPr lang="en-US" sz="1400" b="1" dirty="0"/>
              <a:t>https://icite.od.nih.gov/analysis</a:t>
            </a:r>
          </a:p>
        </p:txBody>
      </p:sp>
    </p:spTree>
    <p:extLst>
      <p:ext uri="{BB962C8B-B14F-4D97-AF65-F5344CB8AC3E}">
        <p14:creationId xmlns:p14="http://schemas.microsoft.com/office/powerpoint/2010/main" val="3714903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discovering </a:t>
            </a:r>
            <a:r>
              <a:rPr lang="en-US" dirty="0"/>
              <a:t>r</a:t>
            </a:r>
            <a:r>
              <a:rPr lang="en-US" dirty="0" smtClean="0"/>
              <a:t>elevant </a:t>
            </a:r>
            <a:r>
              <a:rPr lang="en-US" dirty="0"/>
              <a:t>i</a:t>
            </a:r>
            <a:r>
              <a:rPr lang="en-US" dirty="0" smtClean="0"/>
              <a:t>nformation </a:t>
            </a:r>
            <a:endParaRPr lang="en-US" dirty="0"/>
          </a:p>
        </p:txBody>
      </p:sp>
      <p:sp>
        <p:nvSpPr>
          <p:cNvPr id="8" name="Content Placeholder 2"/>
          <p:cNvSpPr txBox="1">
            <a:spLocks/>
          </p:cNvSpPr>
          <p:nvPr/>
        </p:nvSpPr>
        <p:spPr>
          <a:xfrm>
            <a:off x="2286000" y="6172200"/>
            <a:ext cx="7049689" cy="762000"/>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800" i="1" dirty="0" smtClean="0">
                <a:solidFill>
                  <a:schemeClr val="tx1">
                    <a:lumMod val="50000"/>
                  </a:schemeClr>
                </a:solidFill>
              </a:rPr>
              <a:t>I am </a:t>
            </a:r>
            <a:r>
              <a:rPr lang="en-US" sz="1800" b="1" i="1" dirty="0" smtClean="0">
                <a:solidFill>
                  <a:schemeClr val="tx1">
                    <a:lumMod val="50000"/>
                  </a:schemeClr>
                </a:solidFill>
              </a:rPr>
              <a:t>interviewing</a:t>
            </a:r>
            <a:r>
              <a:rPr lang="en-US" sz="1800" i="1" dirty="0" smtClean="0">
                <a:solidFill>
                  <a:schemeClr val="tx1">
                    <a:lumMod val="50000"/>
                  </a:schemeClr>
                </a:solidFill>
              </a:rPr>
              <a:t> for medical school with </a:t>
            </a:r>
            <a:r>
              <a:rPr lang="en-US" sz="1800" b="1" i="1" dirty="0" smtClean="0">
                <a:solidFill>
                  <a:schemeClr val="tx1">
                    <a:lumMod val="50000"/>
                  </a:schemeClr>
                </a:solidFill>
              </a:rPr>
              <a:t>several faculty</a:t>
            </a:r>
            <a:r>
              <a:rPr lang="en-US" sz="1800" i="1" dirty="0" smtClean="0">
                <a:solidFill>
                  <a:schemeClr val="tx1">
                    <a:lumMod val="50000"/>
                  </a:schemeClr>
                </a:solidFill>
              </a:rPr>
              <a:t>. </a:t>
            </a:r>
          </a:p>
          <a:p>
            <a:pPr marL="0" indent="0" algn="ctr">
              <a:spcBef>
                <a:spcPts val="0"/>
              </a:spcBef>
              <a:buFont typeface="Arial" pitchFamily="34" charset="0"/>
              <a:buNone/>
            </a:pPr>
            <a:r>
              <a:rPr lang="en-US" sz="1800" i="1" dirty="0" smtClean="0">
                <a:solidFill>
                  <a:schemeClr val="tx1">
                    <a:lumMod val="50000"/>
                  </a:schemeClr>
                </a:solidFill>
              </a:rPr>
              <a:t>How do I find their </a:t>
            </a:r>
            <a:r>
              <a:rPr lang="en-US" sz="1800" b="1" i="1" dirty="0" smtClean="0">
                <a:solidFill>
                  <a:schemeClr val="tx1">
                    <a:lumMod val="50000"/>
                  </a:schemeClr>
                </a:solidFill>
              </a:rPr>
              <a:t>most important research </a:t>
            </a:r>
            <a:r>
              <a:rPr lang="en-US" sz="1800" i="1" dirty="0" smtClean="0">
                <a:solidFill>
                  <a:schemeClr val="tx1">
                    <a:lumMod val="50000"/>
                  </a:schemeClr>
                </a:solidFill>
              </a:rPr>
              <a:t>papers? </a:t>
            </a:r>
            <a:endParaRPr lang="en-US" sz="1800" i="1" dirty="0">
              <a:solidFill>
                <a:schemeClr val="tx1">
                  <a:lumMod val="50000"/>
                </a:schemeClr>
              </a:solidFill>
            </a:endParaRPr>
          </a:p>
        </p:txBody>
      </p:sp>
      <p:grpSp>
        <p:nvGrpSpPr>
          <p:cNvPr id="7" name="Group 6"/>
          <p:cNvGrpSpPr/>
          <p:nvPr/>
        </p:nvGrpSpPr>
        <p:grpSpPr>
          <a:xfrm>
            <a:off x="376995" y="1371600"/>
            <a:ext cx="8327573" cy="2590800"/>
            <a:chOff x="-685800" y="2590800"/>
            <a:chExt cx="10287000" cy="3200400"/>
          </a:xfrm>
        </p:grpSpPr>
        <p:pic>
          <p:nvPicPr>
            <p:cNvPr id="3" name="Picture 2"/>
            <p:cNvPicPr>
              <a:picLocks noChangeAspect="1"/>
            </p:cNvPicPr>
            <p:nvPr/>
          </p:nvPicPr>
          <p:blipFill rotWithShape="1">
            <a:blip r:embed="rId3"/>
            <a:srcRect l="21576" t="58666" r="22407" b="16667"/>
            <a:stretch/>
          </p:blipFill>
          <p:spPr>
            <a:xfrm>
              <a:off x="-685800" y="2971800"/>
              <a:ext cx="10287000" cy="2819400"/>
            </a:xfrm>
            <a:prstGeom prst="rect">
              <a:avLst/>
            </a:prstGeom>
          </p:spPr>
        </p:pic>
        <p:pic>
          <p:nvPicPr>
            <p:cNvPr id="4" name="Picture 3"/>
            <p:cNvPicPr>
              <a:picLocks noChangeAspect="1"/>
            </p:cNvPicPr>
            <p:nvPr/>
          </p:nvPicPr>
          <p:blipFill rotWithShape="1">
            <a:blip r:embed="rId4"/>
            <a:srcRect l="21576" t="37333" r="22407" b="58667"/>
            <a:stretch/>
          </p:blipFill>
          <p:spPr>
            <a:xfrm>
              <a:off x="-685800" y="2590800"/>
              <a:ext cx="10287000" cy="457200"/>
            </a:xfrm>
            <a:prstGeom prst="rect">
              <a:avLst/>
            </a:prstGeom>
          </p:spPr>
        </p:pic>
      </p:grpSp>
      <p:sp>
        <p:nvSpPr>
          <p:cNvPr id="9" name="Rectangle 8"/>
          <p:cNvSpPr/>
          <p:nvPr/>
        </p:nvSpPr>
        <p:spPr>
          <a:xfrm>
            <a:off x="304800" y="1219200"/>
            <a:ext cx="86106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33400" y="4092804"/>
            <a:ext cx="3505200" cy="1752600"/>
          </a:xfrm>
          <a:prstGeom prst="rect">
            <a:avLst/>
          </a:prstGeom>
          <a:noFill/>
        </p:spPr>
        <p:txBody>
          <a:bodyPr wrap="square" lIns="0" tIns="0" rIns="0" bIns="0" rtlCol="0">
            <a:noAutofit/>
          </a:bodyPr>
          <a:lstStyle/>
          <a:p>
            <a:pPr>
              <a:lnSpc>
                <a:spcPct val="90000"/>
              </a:lnSpc>
              <a:spcBef>
                <a:spcPts val="600"/>
              </a:spcBef>
            </a:pPr>
            <a:r>
              <a:rPr lang="en-US" sz="1850" b="1" spc="-50" dirty="0" smtClean="0"/>
              <a:t>Definition: </a:t>
            </a:r>
          </a:p>
          <a:p>
            <a:pPr>
              <a:lnSpc>
                <a:spcPct val="90000"/>
              </a:lnSpc>
              <a:spcBef>
                <a:spcPts val="600"/>
              </a:spcBef>
            </a:pPr>
            <a:r>
              <a:rPr lang="en-US" sz="1850" spc="-50" dirty="0" smtClean="0"/>
              <a:t>Relative Citation Ratio (RCR) is calculated as cites/year for each paper, and normalized to cites/year received by NIH-funded papers in the same field and year. </a:t>
            </a:r>
            <a:endParaRPr lang="en-US" sz="1850" spc="-50" dirty="0"/>
          </a:p>
        </p:txBody>
      </p:sp>
      <p:sp>
        <p:nvSpPr>
          <p:cNvPr id="11" name="TextBox 10"/>
          <p:cNvSpPr txBox="1"/>
          <p:nvPr/>
        </p:nvSpPr>
        <p:spPr>
          <a:xfrm>
            <a:off x="4302550" y="4114800"/>
            <a:ext cx="4648201" cy="2209800"/>
          </a:xfrm>
          <a:prstGeom prst="rect">
            <a:avLst/>
          </a:prstGeom>
          <a:noFill/>
        </p:spPr>
        <p:txBody>
          <a:bodyPr wrap="square" lIns="0" tIns="0" rIns="0" bIns="0" rtlCol="0">
            <a:noAutofit/>
          </a:bodyPr>
          <a:lstStyle/>
          <a:p>
            <a:pPr>
              <a:lnSpc>
                <a:spcPct val="90000"/>
              </a:lnSpc>
              <a:spcBef>
                <a:spcPts val="600"/>
              </a:spcBef>
            </a:pPr>
            <a:r>
              <a:rPr lang="en-US" sz="1850" b="1" spc="-50" dirty="0" smtClean="0"/>
              <a:t>Example: </a:t>
            </a:r>
          </a:p>
          <a:p>
            <a:pPr>
              <a:lnSpc>
                <a:spcPct val="90000"/>
              </a:lnSpc>
              <a:spcBef>
                <a:spcPts val="600"/>
              </a:spcBef>
            </a:pPr>
            <a:r>
              <a:rPr lang="en-US" sz="1850" spc="-50" dirty="0" smtClean="0"/>
              <a:t>An RCR of 1.0 means the paper is accumulating as many citations as would be expected of an NIH-funded paper published in the same field and year. </a:t>
            </a:r>
          </a:p>
          <a:p>
            <a:pPr>
              <a:lnSpc>
                <a:spcPct val="90000"/>
              </a:lnSpc>
              <a:spcBef>
                <a:spcPts val="600"/>
              </a:spcBef>
            </a:pPr>
            <a:endParaRPr lang="en-US" sz="800" spc="-50" dirty="0" smtClean="0"/>
          </a:p>
          <a:p>
            <a:pPr>
              <a:lnSpc>
                <a:spcPct val="90000"/>
              </a:lnSpc>
              <a:spcBef>
                <a:spcPts val="600"/>
              </a:spcBef>
            </a:pPr>
            <a:r>
              <a:rPr lang="en-US" sz="1850" spc="-50" dirty="0" smtClean="0"/>
              <a:t>An RCR of &gt;1.0 means the paper is accumulating more citations than would be expected. </a:t>
            </a:r>
            <a:endParaRPr lang="en-US" sz="1850" spc="-50" dirty="0"/>
          </a:p>
        </p:txBody>
      </p:sp>
      <p:sp>
        <p:nvSpPr>
          <p:cNvPr id="15"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a:t>
            </a:r>
            <a:r>
              <a:rPr lang="en-US" dirty="0" err="1" smtClean="0">
                <a:solidFill>
                  <a:schemeClr val="bg2">
                    <a:lumMod val="50000"/>
                  </a:schemeClr>
                </a:solidFill>
              </a:rPr>
              <a:t>iCite</a:t>
            </a:r>
            <a:endParaRPr lang="en-US" dirty="0" smtClean="0">
              <a:solidFill>
                <a:schemeClr val="bg2">
                  <a:lumMod val="50000"/>
                </a:schemeClr>
              </a:solidFill>
            </a:endParaRPr>
          </a:p>
        </p:txBody>
      </p:sp>
      <p:sp>
        <p:nvSpPr>
          <p:cNvPr id="16" name="Rectangle 15"/>
          <p:cNvSpPr/>
          <p:nvPr/>
        </p:nvSpPr>
        <p:spPr>
          <a:xfrm>
            <a:off x="501977" y="5975808"/>
            <a:ext cx="2591159" cy="307777"/>
          </a:xfrm>
          <a:prstGeom prst="rect">
            <a:avLst/>
          </a:prstGeom>
        </p:spPr>
        <p:txBody>
          <a:bodyPr wrap="none">
            <a:spAutoFit/>
          </a:bodyPr>
          <a:lstStyle/>
          <a:p>
            <a:r>
              <a:rPr lang="en-US" sz="1400" b="1" dirty="0"/>
              <a:t>https://icite.od.nih.gov/analysis</a:t>
            </a:r>
          </a:p>
        </p:txBody>
      </p:sp>
    </p:spTree>
    <p:extLst>
      <p:ext uri="{BB962C8B-B14F-4D97-AF65-F5344CB8AC3E}">
        <p14:creationId xmlns:p14="http://schemas.microsoft.com/office/powerpoint/2010/main" val="28828822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399" y="2381815"/>
            <a:ext cx="4572000" cy="2246769"/>
          </a:xfrm>
          <a:prstGeom prst="rect">
            <a:avLst/>
          </a:prstGeom>
        </p:spPr>
        <p:txBody>
          <a:bodyPr wrap="square">
            <a:spAutoFit/>
          </a:bodyPr>
          <a:lstStyle/>
          <a:p>
            <a:r>
              <a:rPr lang="en-US" sz="2800" b="1" dirty="0" smtClean="0">
                <a:solidFill>
                  <a:schemeClr val="bg1"/>
                </a:solidFill>
              </a:rPr>
              <a:t>Question: </a:t>
            </a:r>
          </a:p>
          <a:p>
            <a:r>
              <a:rPr lang="en-US" sz="2800" dirty="0" smtClean="0">
                <a:solidFill>
                  <a:schemeClr val="bg1"/>
                </a:solidFill>
              </a:rPr>
              <a:t>I </a:t>
            </a:r>
            <a:r>
              <a:rPr lang="en-US" sz="2800" dirty="0">
                <a:solidFill>
                  <a:schemeClr val="bg1"/>
                </a:solidFill>
              </a:rPr>
              <a:t>am interviewing for medical school with several faculty. </a:t>
            </a:r>
            <a:endParaRPr lang="en-US" sz="2800" dirty="0" smtClean="0">
              <a:solidFill>
                <a:schemeClr val="bg1"/>
              </a:solidFill>
            </a:endParaRPr>
          </a:p>
          <a:p>
            <a:r>
              <a:rPr lang="en-US" sz="2800" dirty="0" smtClean="0">
                <a:solidFill>
                  <a:schemeClr val="bg1"/>
                </a:solidFill>
              </a:rPr>
              <a:t>How </a:t>
            </a:r>
            <a:r>
              <a:rPr lang="en-US" sz="2800" dirty="0">
                <a:solidFill>
                  <a:schemeClr val="bg1"/>
                </a:solidFill>
              </a:rPr>
              <a:t>do I find their most important research papers? </a:t>
            </a:r>
            <a:endParaRPr lang="en-US" sz="2800" dirty="0">
              <a:solidFill>
                <a:schemeClr val="bg1"/>
              </a:solidFill>
            </a:endParaRPr>
          </a:p>
        </p:txBody>
      </p:sp>
      <p:sp>
        <p:nvSpPr>
          <p:cNvPr id="5" name="Subtitle 2"/>
          <p:cNvSpPr txBox="1">
            <a:spLocks/>
          </p:cNvSpPr>
          <p:nvPr/>
        </p:nvSpPr>
        <p:spPr bwMode="gray">
          <a:xfrm>
            <a:off x="646521" y="4876800"/>
            <a:ext cx="4345757" cy="1524000"/>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PubMed</a:t>
            </a:r>
          </a:p>
          <a:p>
            <a:r>
              <a:rPr lang="en-US" sz="2400" dirty="0" err="1" smtClean="0"/>
              <a:t>PubReminer</a:t>
            </a:r>
            <a:endParaRPr lang="en-US" sz="2400" dirty="0" smtClean="0"/>
          </a:p>
          <a:p>
            <a:r>
              <a:rPr lang="en-US" sz="2400" dirty="0" err="1" smtClean="0"/>
              <a:t>iCite</a:t>
            </a:r>
            <a:endParaRPr lang="en-US" sz="2400" dirty="0" smtClean="0"/>
          </a:p>
          <a:p>
            <a:endParaRPr lang="en-US" sz="2800" b="1" dirty="0" smtClean="0"/>
          </a:p>
          <a:p>
            <a:endParaRPr lang="en-US" dirty="0"/>
          </a:p>
        </p:txBody>
      </p:sp>
    </p:spTree>
    <p:extLst>
      <p:ext uri="{BB962C8B-B14F-4D97-AF65-F5344CB8AC3E}">
        <p14:creationId xmlns:p14="http://schemas.microsoft.com/office/powerpoint/2010/main" val="5048754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399" y="2381815"/>
            <a:ext cx="4114801" cy="2246769"/>
          </a:xfrm>
          <a:prstGeom prst="rect">
            <a:avLst/>
          </a:prstGeom>
        </p:spPr>
        <p:txBody>
          <a:bodyPr wrap="square">
            <a:spAutoFit/>
          </a:bodyPr>
          <a:lstStyle/>
          <a:p>
            <a:r>
              <a:rPr lang="en-US" sz="2800" b="1" dirty="0" smtClean="0">
                <a:solidFill>
                  <a:schemeClr val="bg1"/>
                </a:solidFill>
              </a:rPr>
              <a:t>Question: </a:t>
            </a:r>
          </a:p>
          <a:p>
            <a:r>
              <a:rPr lang="en-US" sz="2800" dirty="0" smtClean="0">
                <a:solidFill>
                  <a:schemeClr val="bg1"/>
                </a:solidFill>
              </a:rPr>
              <a:t>How can I review and visualize  the water-related data of the Flint, Michigan water crisis? </a:t>
            </a:r>
            <a:endParaRPr lang="en-US" sz="2800" dirty="0">
              <a:solidFill>
                <a:schemeClr val="bg1"/>
              </a:solidFill>
            </a:endParaRPr>
          </a:p>
        </p:txBody>
      </p:sp>
      <p:sp>
        <p:nvSpPr>
          <p:cNvPr id="5" name="TextBox 4"/>
          <p:cNvSpPr txBox="1"/>
          <p:nvPr/>
        </p:nvSpPr>
        <p:spPr>
          <a:xfrm>
            <a:off x="-76200" y="1676400"/>
            <a:ext cx="2971800" cy="457200"/>
          </a:xfrm>
          <a:prstGeom prst="rect">
            <a:avLst/>
          </a:prstGeom>
          <a:noFill/>
        </p:spPr>
        <p:txBody>
          <a:bodyPr wrap="square" lIns="0" tIns="0" rIns="0" bIns="0" rtlCol="0">
            <a:noAutofit/>
          </a:bodyPr>
          <a:lstStyle/>
          <a:p>
            <a:pPr algn="ctr">
              <a:lnSpc>
                <a:spcPct val="90000"/>
              </a:lnSpc>
              <a:spcBef>
                <a:spcPts val="600"/>
              </a:spcBef>
            </a:pPr>
            <a:r>
              <a:rPr lang="en-US" sz="2800" b="1" spc="-50" dirty="0" smtClean="0">
                <a:solidFill>
                  <a:schemeClr val="bg1"/>
                </a:solidFill>
              </a:rPr>
              <a:t>Scenario 3</a:t>
            </a:r>
            <a:endParaRPr lang="en-US" sz="2800" b="1" spc="-50" dirty="0">
              <a:solidFill>
                <a:schemeClr val="bg1"/>
              </a:solidFill>
            </a:endParaRPr>
          </a:p>
        </p:txBody>
      </p:sp>
      <p:sp>
        <p:nvSpPr>
          <p:cNvPr id="6" name="Subtitle 2"/>
          <p:cNvSpPr txBox="1">
            <a:spLocks/>
          </p:cNvSpPr>
          <p:nvPr/>
        </p:nvSpPr>
        <p:spPr bwMode="gray">
          <a:xfrm>
            <a:off x="646521" y="4876800"/>
            <a:ext cx="4345757" cy="1524000"/>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Public Health Data</a:t>
            </a:r>
          </a:p>
          <a:p>
            <a:r>
              <a:rPr lang="en-US" sz="2400" dirty="0" smtClean="0"/>
              <a:t>Open Refine</a:t>
            </a:r>
          </a:p>
          <a:p>
            <a:r>
              <a:rPr lang="en-US" sz="2400" dirty="0" smtClean="0"/>
              <a:t>Tableau Public</a:t>
            </a:r>
          </a:p>
          <a:p>
            <a:endParaRPr lang="en-US" sz="2800" b="1" dirty="0" smtClean="0"/>
          </a:p>
          <a:p>
            <a:endParaRPr lang="en-US" dirty="0"/>
          </a:p>
        </p:txBody>
      </p:sp>
    </p:spTree>
    <p:extLst>
      <p:ext uri="{BB962C8B-B14F-4D97-AF65-F5344CB8AC3E}">
        <p14:creationId xmlns:p14="http://schemas.microsoft.com/office/powerpoint/2010/main" val="8977701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analyzing and </a:t>
            </a:r>
            <a:r>
              <a:rPr lang="en-US" dirty="0" smtClean="0"/>
              <a:t>visualizing</a:t>
            </a:r>
            <a:r>
              <a:rPr lang="en-US" dirty="0" smtClean="0"/>
              <a:t> data</a:t>
            </a:r>
            <a:endParaRPr lang="en-US" dirty="0"/>
          </a:p>
        </p:txBody>
      </p:sp>
      <p:pic>
        <p:nvPicPr>
          <p:cNvPr id="6" name="Picture 5"/>
          <p:cNvPicPr>
            <a:picLocks noChangeAspect="1"/>
          </p:cNvPicPr>
          <p:nvPr/>
        </p:nvPicPr>
        <p:blipFill rotWithShape="1">
          <a:blip r:embed="rId3"/>
          <a:srcRect l="19502" t="9999" r="20173" b="26775"/>
          <a:stretch/>
        </p:blipFill>
        <p:spPr>
          <a:xfrm>
            <a:off x="1124144" y="1215272"/>
            <a:ext cx="6541417" cy="426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4394852" y="5556708"/>
            <a:ext cx="3455709" cy="523220"/>
          </a:xfrm>
          <a:prstGeom prst="rect">
            <a:avLst/>
          </a:prstGeom>
        </p:spPr>
        <p:txBody>
          <a:bodyPr wrap="square">
            <a:spAutoFit/>
          </a:bodyPr>
          <a:lstStyle/>
          <a:p>
            <a:r>
              <a:rPr lang="en-US" sz="1400" b="1" dirty="0"/>
              <a:t>http://www.michigan.gov/flintwater/0,6092,7-345-76292_76294_76297---,00.html</a:t>
            </a:r>
            <a:endParaRPr lang="en-US" sz="1400" b="1" dirty="0"/>
          </a:p>
        </p:txBody>
      </p:sp>
      <p:sp>
        <p:nvSpPr>
          <p:cNvPr id="8" name="Rectangle 7"/>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9" name="Content Placeholder 2"/>
          <p:cNvSpPr>
            <a:spLocks noGrp="1"/>
          </p:cNvSpPr>
          <p:nvPr>
            <p:ph type="body" sz="quarter" idx="13"/>
          </p:nvPr>
        </p:nvSpPr>
        <p:spPr>
          <a:xfrm>
            <a:off x="990600" y="914400"/>
            <a:ext cx="6854952" cy="457200"/>
          </a:xfrm>
        </p:spPr>
        <p:txBody>
          <a:bodyPr/>
          <a:lstStyle/>
          <a:p>
            <a:pPr marL="0" indent="0">
              <a:buNone/>
            </a:pPr>
            <a:r>
              <a:rPr lang="en-US" dirty="0" smtClean="0">
                <a:solidFill>
                  <a:schemeClr val="bg2">
                    <a:lumMod val="50000"/>
                  </a:schemeClr>
                </a:solidFill>
              </a:rPr>
              <a:t>Resource: public health data</a:t>
            </a:r>
          </a:p>
        </p:txBody>
      </p:sp>
    </p:spTree>
    <p:extLst>
      <p:ext uri="{BB962C8B-B14F-4D97-AF65-F5344CB8AC3E}">
        <p14:creationId xmlns:p14="http://schemas.microsoft.com/office/powerpoint/2010/main" val="38042753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8"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a:t>
            </a:r>
            <a:r>
              <a:rPr lang="en-US" dirty="0" err="1" smtClean="0">
                <a:solidFill>
                  <a:schemeClr val="bg2">
                    <a:lumMod val="50000"/>
                  </a:schemeClr>
                </a:solidFill>
              </a:rPr>
              <a:t>OpenRefine</a:t>
            </a:r>
            <a:endParaRPr lang="en-US" dirty="0" smtClean="0">
              <a:solidFill>
                <a:schemeClr val="bg2">
                  <a:lumMod val="50000"/>
                </a:schemeClr>
              </a:solidFill>
            </a:endParaRPr>
          </a:p>
        </p:txBody>
      </p:sp>
      <p:pic>
        <p:nvPicPr>
          <p:cNvPr id="3" name="Picture 2"/>
          <p:cNvPicPr>
            <a:picLocks noChangeAspect="1"/>
          </p:cNvPicPr>
          <p:nvPr/>
        </p:nvPicPr>
        <p:blipFill rotWithShape="1">
          <a:blip r:embed="rId3"/>
          <a:srcRect l="415" t="10000" r="24344"/>
          <a:stretch/>
        </p:blipFill>
        <p:spPr>
          <a:xfrm>
            <a:off x="1571919" y="1305502"/>
            <a:ext cx="5692312" cy="4237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1591686" y="5664123"/>
            <a:ext cx="2370714" cy="369332"/>
          </a:xfrm>
          <a:prstGeom prst="rect">
            <a:avLst/>
          </a:prstGeom>
        </p:spPr>
        <p:txBody>
          <a:bodyPr wrap="none">
            <a:spAutoFit/>
          </a:bodyPr>
          <a:lstStyle/>
          <a:p>
            <a:r>
              <a:rPr lang="en-US" b="1" dirty="0"/>
              <a:t>http://openrefine.org/</a:t>
            </a:r>
          </a:p>
        </p:txBody>
      </p:sp>
    </p:spTree>
    <p:extLst>
      <p:ext uri="{BB962C8B-B14F-4D97-AF65-F5344CB8AC3E}">
        <p14:creationId xmlns:p14="http://schemas.microsoft.com/office/powerpoint/2010/main" val="38773933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8"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a:t>
            </a:r>
            <a:r>
              <a:rPr lang="en-US" dirty="0" err="1" smtClean="0">
                <a:solidFill>
                  <a:schemeClr val="bg2">
                    <a:lumMod val="50000"/>
                  </a:schemeClr>
                </a:solidFill>
              </a:rPr>
              <a:t>OpenRefine</a:t>
            </a:r>
            <a:endParaRPr lang="en-US" dirty="0" smtClean="0">
              <a:solidFill>
                <a:schemeClr val="bg2">
                  <a:lumMod val="50000"/>
                </a:schemeClr>
              </a:solidFill>
            </a:endParaRPr>
          </a:p>
        </p:txBody>
      </p:sp>
      <p:pic>
        <p:nvPicPr>
          <p:cNvPr id="9" name="Picture 8"/>
          <p:cNvPicPr>
            <a:picLocks noChangeAspect="1"/>
          </p:cNvPicPr>
          <p:nvPr/>
        </p:nvPicPr>
        <p:blipFill rotWithShape="1">
          <a:blip r:embed="rId2"/>
          <a:srcRect l="415" t="9508" r="56017" b="56493"/>
          <a:stretch/>
        </p:blipFill>
        <p:spPr>
          <a:xfrm>
            <a:off x="304800" y="1447800"/>
            <a:ext cx="8544161" cy="4150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7240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8"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a:t>
            </a:r>
            <a:r>
              <a:rPr lang="en-US" dirty="0" err="1" smtClean="0">
                <a:solidFill>
                  <a:schemeClr val="bg2">
                    <a:lumMod val="50000"/>
                  </a:schemeClr>
                </a:solidFill>
              </a:rPr>
              <a:t>OpenRefine</a:t>
            </a:r>
            <a:endParaRPr lang="en-US" dirty="0" smtClean="0">
              <a:solidFill>
                <a:schemeClr val="bg2">
                  <a:lumMod val="50000"/>
                </a:schemeClr>
              </a:solidFill>
            </a:endParaRPr>
          </a:p>
        </p:txBody>
      </p:sp>
      <p:grpSp>
        <p:nvGrpSpPr>
          <p:cNvPr id="6" name="Group 5"/>
          <p:cNvGrpSpPr/>
          <p:nvPr/>
        </p:nvGrpSpPr>
        <p:grpSpPr>
          <a:xfrm>
            <a:off x="294757" y="1447800"/>
            <a:ext cx="8417668" cy="3352800"/>
            <a:chOff x="76200" y="1447800"/>
            <a:chExt cx="8991600" cy="3581400"/>
          </a:xfrm>
        </p:grpSpPr>
        <p:grpSp>
          <p:nvGrpSpPr>
            <p:cNvPr id="4" name="Group 3"/>
            <p:cNvGrpSpPr/>
            <p:nvPr/>
          </p:nvGrpSpPr>
          <p:grpSpPr>
            <a:xfrm>
              <a:off x="228600" y="1608971"/>
              <a:ext cx="8610600" cy="3334105"/>
              <a:chOff x="228600" y="2380895"/>
              <a:chExt cx="8610600" cy="3334105"/>
            </a:xfrm>
          </p:grpSpPr>
          <p:pic>
            <p:nvPicPr>
              <p:cNvPr id="10" name="Picture 9"/>
              <p:cNvPicPr>
                <a:picLocks noChangeAspect="1"/>
              </p:cNvPicPr>
              <p:nvPr/>
            </p:nvPicPr>
            <p:blipFill rotWithShape="1">
              <a:blip r:embed="rId2"/>
              <a:srcRect l="65976" t="9334" r="-2" b="61497"/>
              <a:stretch/>
            </p:blipFill>
            <p:spPr>
              <a:xfrm>
                <a:off x="2590800" y="2380895"/>
                <a:ext cx="6248400" cy="3334105"/>
              </a:xfrm>
              <a:prstGeom prst="rect">
                <a:avLst/>
              </a:prstGeom>
            </p:spPr>
          </p:pic>
          <p:pic>
            <p:nvPicPr>
              <p:cNvPr id="11" name="Picture 10"/>
              <p:cNvPicPr>
                <a:picLocks noChangeAspect="1"/>
              </p:cNvPicPr>
              <p:nvPr/>
            </p:nvPicPr>
            <p:blipFill rotWithShape="1">
              <a:blip r:embed="rId2"/>
              <a:srcRect l="1" t="9334" r="74687" b="61497"/>
              <a:stretch/>
            </p:blipFill>
            <p:spPr>
              <a:xfrm>
                <a:off x="228600" y="2380895"/>
                <a:ext cx="4648200" cy="3334105"/>
              </a:xfrm>
              <a:prstGeom prst="rect">
                <a:avLst/>
              </a:prstGeom>
            </p:spPr>
          </p:pic>
        </p:grpSp>
        <p:sp>
          <p:nvSpPr>
            <p:cNvPr id="5" name="Rectangle 4"/>
            <p:cNvSpPr/>
            <p:nvPr/>
          </p:nvSpPr>
          <p:spPr>
            <a:xfrm>
              <a:off x="76200" y="1447800"/>
              <a:ext cx="8991600" cy="3581400"/>
            </a:xfrm>
            <a:prstGeom prst="rect">
              <a:avLst/>
            </a:prstGeom>
            <a:no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79245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pic>
        <p:nvPicPr>
          <p:cNvPr id="5" name="Picture 4"/>
          <p:cNvPicPr>
            <a:picLocks noChangeAspect="1"/>
          </p:cNvPicPr>
          <p:nvPr/>
        </p:nvPicPr>
        <p:blipFill rotWithShape="1">
          <a:blip r:embed="rId3"/>
          <a:srcRect l="898" t="10000" r="1131" b="13695"/>
          <a:stretch/>
        </p:blipFill>
        <p:spPr>
          <a:xfrm>
            <a:off x="457201" y="1447800"/>
            <a:ext cx="8305800" cy="40263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9"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Tableau Public</a:t>
            </a:r>
            <a:endParaRPr lang="en-US" dirty="0" smtClean="0">
              <a:solidFill>
                <a:schemeClr val="bg2">
                  <a:lumMod val="50000"/>
                </a:schemeClr>
              </a:solidFill>
            </a:endParaRPr>
          </a:p>
        </p:txBody>
      </p:sp>
      <p:sp>
        <p:nvSpPr>
          <p:cNvPr id="11" name="Rectangle 10"/>
          <p:cNvSpPr/>
          <p:nvPr/>
        </p:nvSpPr>
        <p:spPr>
          <a:xfrm>
            <a:off x="391540" y="5638189"/>
            <a:ext cx="2420406" cy="307777"/>
          </a:xfrm>
          <a:prstGeom prst="rect">
            <a:avLst/>
          </a:prstGeom>
        </p:spPr>
        <p:txBody>
          <a:bodyPr wrap="none">
            <a:spAutoFit/>
          </a:bodyPr>
          <a:lstStyle/>
          <a:p>
            <a:r>
              <a:rPr lang="en-US" sz="1400" b="1" dirty="0"/>
              <a:t>https://public.tableau.com/s/</a:t>
            </a:r>
          </a:p>
        </p:txBody>
      </p:sp>
    </p:spTree>
    <p:extLst>
      <p:ext uri="{BB962C8B-B14F-4D97-AF65-F5344CB8AC3E}">
        <p14:creationId xmlns:p14="http://schemas.microsoft.com/office/powerpoint/2010/main" val="3966707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9"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Tableau Public</a:t>
            </a:r>
            <a:endParaRPr lang="en-US" dirty="0" smtClean="0">
              <a:solidFill>
                <a:schemeClr val="bg2">
                  <a:lumMod val="50000"/>
                </a:schemeClr>
              </a:solidFill>
            </a:endParaRPr>
          </a:p>
        </p:txBody>
      </p:sp>
      <p:pic>
        <p:nvPicPr>
          <p:cNvPr id="3" name="Picture 2"/>
          <p:cNvPicPr>
            <a:picLocks noChangeAspect="1"/>
          </p:cNvPicPr>
          <p:nvPr/>
        </p:nvPicPr>
        <p:blipFill rotWithShape="1">
          <a:blip r:embed="rId3"/>
          <a:srcRect b="47181"/>
          <a:stretch/>
        </p:blipFill>
        <p:spPr>
          <a:xfrm>
            <a:off x="381000" y="1447800"/>
            <a:ext cx="8461967" cy="2781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66131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analyzing and visualizing data</a:t>
            </a:r>
            <a:endParaRPr lang="en-US" dirty="0"/>
          </a:p>
        </p:txBody>
      </p:sp>
      <p:sp>
        <p:nvSpPr>
          <p:cNvPr id="7" name="Rectangle 6"/>
          <p:cNvSpPr/>
          <p:nvPr/>
        </p:nvSpPr>
        <p:spPr>
          <a:xfrm>
            <a:off x="3352800" y="6154164"/>
            <a:ext cx="4788816" cy="646331"/>
          </a:xfrm>
          <a:prstGeom prst="rect">
            <a:avLst/>
          </a:prstGeom>
        </p:spPr>
        <p:txBody>
          <a:bodyPr wrap="square">
            <a:spAutoFit/>
          </a:bodyPr>
          <a:lstStyle/>
          <a:p>
            <a:pPr algn="ctr"/>
            <a:r>
              <a:rPr lang="en-US" i="1" dirty="0">
                <a:solidFill>
                  <a:schemeClr val="tx1">
                    <a:lumMod val="50000"/>
                  </a:schemeClr>
                </a:solidFill>
              </a:rPr>
              <a:t>How can I </a:t>
            </a:r>
            <a:r>
              <a:rPr lang="en-US" b="1" i="1" dirty="0">
                <a:solidFill>
                  <a:schemeClr val="tx1">
                    <a:lumMod val="50000"/>
                  </a:schemeClr>
                </a:solidFill>
              </a:rPr>
              <a:t>review</a:t>
            </a:r>
            <a:r>
              <a:rPr lang="en-US" i="1" dirty="0">
                <a:solidFill>
                  <a:schemeClr val="tx1">
                    <a:lumMod val="50000"/>
                  </a:schemeClr>
                </a:solidFill>
              </a:rPr>
              <a:t> and </a:t>
            </a:r>
            <a:r>
              <a:rPr lang="en-US" b="1" i="1" dirty="0">
                <a:solidFill>
                  <a:schemeClr val="tx1">
                    <a:lumMod val="50000"/>
                  </a:schemeClr>
                </a:solidFill>
              </a:rPr>
              <a:t>visualize</a:t>
            </a:r>
            <a:r>
              <a:rPr lang="en-US" i="1" dirty="0">
                <a:solidFill>
                  <a:schemeClr val="tx1">
                    <a:lumMod val="50000"/>
                  </a:schemeClr>
                </a:solidFill>
              </a:rPr>
              <a:t>  the water-related data of the </a:t>
            </a:r>
            <a:r>
              <a:rPr lang="en-US" i="1" dirty="0" smtClean="0">
                <a:solidFill>
                  <a:schemeClr val="tx1">
                    <a:lumMod val="50000"/>
                  </a:schemeClr>
                </a:solidFill>
              </a:rPr>
              <a:t>Flint </a:t>
            </a:r>
            <a:r>
              <a:rPr lang="en-US" b="1" i="1" dirty="0">
                <a:solidFill>
                  <a:schemeClr val="tx1">
                    <a:lumMod val="50000"/>
                  </a:schemeClr>
                </a:solidFill>
              </a:rPr>
              <a:t>Michigan water crisis</a:t>
            </a:r>
            <a:r>
              <a:rPr lang="en-US" i="1" dirty="0">
                <a:solidFill>
                  <a:schemeClr val="tx1">
                    <a:lumMod val="50000"/>
                  </a:schemeClr>
                </a:solidFill>
              </a:rPr>
              <a:t>? </a:t>
            </a:r>
            <a:endParaRPr lang="en-US" i="1" dirty="0">
              <a:solidFill>
                <a:schemeClr val="tx1">
                  <a:lumMod val="50000"/>
                </a:schemeClr>
              </a:solidFill>
            </a:endParaRPr>
          </a:p>
        </p:txBody>
      </p:sp>
      <p:sp>
        <p:nvSpPr>
          <p:cNvPr id="9" name="Content Placeholder 2"/>
          <p:cNvSpPr txBox="1">
            <a:spLocks/>
          </p:cNvSpPr>
          <p:nvPr/>
        </p:nvSpPr>
        <p:spPr>
          <a:xfrm>
            <a:off x="990599" y="879179"/>
            <a:ext cx="6854952" cy="457200"/>
          </a:xfrm>
          <a:prstGeom prst="rect">
            <a:avLst/>
          </a:prstGeom>
        </p:spPr>
        <p:txBody>
          <a:bodyPr vert="horz" lIns="0" tIns="0" rIns="91440" bIns="45720" rtlCol="0">
            <a:noAutofit/>
          </a:bodyPr>
          <a:lstStyle>
            <a:lvl1pPr marL="0" indent="0" algn="l" defTabSz="914400" rtl="0" eaLnBrk="1" latinLnBrk="0" hangingPunct="1">
              <a:lnSpc>
                <a:spcPct val="85000"/>
              </a:lnSpc>
              <a:spcBef>
                <a:spcPts val="0"/>
              </a:spcBef>
              <a:buClr>
                <a:schemeClr val="accent1"/>
              </a:buClr>
              <a:buFont typeface="Arial" pitchFamily="34" charset="0"/>
              <a:buNone/>
              <a:defRPr sz="2000" kern="1200" spc="-80" baseline="0">
                <a:solidFill>
                  <a:schemeClr val="accent2"/>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sz="1850" kern="1200" spc="-50" baseline="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2">
                    <a:lumMod val="50000"/>
                  </a:schemeClr>
                </a:solidFill>
              </a:rPr>
              <a:t>Resource: Tableau Public</a:t>
            </a:r>
            <a:endParaRPr lang="en-US" dirty="0" smtClean="0">
              <a:solidFill>
                <a:schemeClr val="bg2">
                  <a:lumMod val="50000"/>
                </a:schemeClr>
              </a:solidFill>
            </a:endParaRPr>
          </a:p>
        </p:txBody>
      </p:sp>
      <p:pic>
        <p:nvPicPr>
          <p:cNvPr id="5" name="Picture 4"/>
          <p:cNvPicPr>
            <a:picLocks noChangeAspect="1"/>
          </p:cNvPicPr>
          <p:nvPr/>
        </p:nvPicPr>
        <p:blipFill rotWithShape="1">
          <a:blip r:embed="rId3"/>
          <a:srcRect t="2000" r="9512" b="64734"/>
          <a:stretch/>
        </p:blipFill>
        <p:spPr>
          <a:xfrm>
            <a:off x="533400" y="1678101"/>
            <a:ext cx="8046563" cy="1841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391540" y="5638189"/>
            <a:ext cx="2420406" cy="307777"/>
          </a:xfrm>
          <a:prstGeom prst="rect">
            <a:avLst/>
          </a:prstGeom>
        </p:spPr>
        <p:txBody>
          <a:bodyPr wrap="none">
            <a:spAutoFit/>
          </a:bodyPr>
          <a:lstStyle/>
          <a:p>
            <a:r>
              <a:rPr lang="en-US" sz="1400" b="1" dirty="0"/>
              <a:t>https://public.tableau.com/s/</a:t>
            </a:r>
          </a:p>
        </p:txBody>
      </p:sp>
    </p:spTree>
    <p:extLst>
      <p:ext uri="{BB962C8B-B14F-4D97-AF65-F5344CB8AC3E}">
        <p14:creationId xmlns:p14="http://schemas.microsoft.com/office/powerpoint/2010/main" val="20363157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3399" y="2381815"/>
            <a:ext cx="4114801" cy="2246769"/>
          </a:xfrm>
          <a:prstGeom prst="rect">
            <a:avLst/>
          </a:prstGeom>
        </p:spPr>
        <p:txBody>
          <a:bodyPr wrap="square">
            <a:spAutoFit/>
          </a:bodyPr>
          <a:lstStyle/>
          <a:p>
            <a:r>
              <a:rPr lang="en-US" sz="2800" b="1" dirty="0" smtClean="0">
                <a:solidFill>
                  <a:schemeClr val="bg1"/>
                </a:solidFill>
              </a:rPr>
              <a:t>Question: </a:t>
            </a:r>
          </a:p>
          <a:p>
            <a:r>
              <a:rPr lang="en-US" sz="2800" dirty="0" smtClean="0">
                <a:solidFill>
                  <a:schemeClr val="bg1"/>
                </a:solidFill>
              </a:rPr>
              <a:t>How can I review and visualize  the water-related data of the Flint, Michigan water crisis? </a:t>
            </a:r>
            <a:endParaRPr lang="en-US" sz="2800" dirty="0">
              <a:solidFill>
                <a:schemeClr val="bg1"/>
              </a:solidFill>
            </a:endParaRPr>
          </a:p>
        </p:txBody>
      </p:sp>
      <p:sp>
        <p:nvSpPr>
          <p:cNvPr id="7" name="Subtitle 2"/>
          <p:cNvSpPr txBox="1">
            <a:spLocks/>
          </p:cNvSpPr>
          <p:nvPr/>
        </p:nvSpPr>
        <p:spPr bwMode="gray">
          <a:xfrm>
            <a:off x="646521" y="4876800"/>
            <a:ext cx="4345757" cy="1524000"/>
          </a:xfrm>
          <a:prstGeom prst="rect">
            <a:avLst/>
          </a:prstGeom>
        </p:spPr>
        <p:txBody>
          <a:bodyPr vert="horz" lIns="0" tIns="0" rIns="91440" bIns="45720" rtlCol="0">
            <a:noAutofit/>
          </a:bodyPr>
          <a:lstStyle>
            <a:lvl1pPr marL="0" indent="0" algn="l" defTabSz="914400" rtl="0" eaLnBrk="1" latinLnBrk="0" hangingPunct="1">
              <a:lnSpc>
                <a:spcPct val="90000"/>
              </a:lnSpc>
              <a:spcBef>
                <a:spcPts val="0"/>
              </a:spcBef>
              <a:buClr>
                <a:schemeClr val="accent1"/>
              </a:buClr>
              <a:buFont typeface="Arial" pitchFamily="34" charset="0"/>
              <a:buNone/>
              <a:defRPr sz="20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smtClean="0"/>
              <a:t>Resources: </a:t>
            </a:r>
          </a:p>
          <a:p>
            <a:r>
              <a:rPr lang="en-US" sz="2400" dirty="0" smtClean="0"/>
              <a:t>Public Health Data</a:t>
            </a:r>
          </a:p>
          <a:p>
            <a:r>
              <a:rPr lang="en-US" sz="2400" dirty="0" smtClean="0"/>
              <a:t>Open Refine</a:t>
            </a:r>
          </a:p>
          <a:p>
            <a:r>
              <a:rPr lang="en-US" sz="2400" dirty="0" smtClean="0"/>
              <a:t>Tableau Public</a:t>
            </a:r>
          </a:p>
          <a:p>
            <a:endParaRPr lang="en-US" sz="2800" b="1" dirty="0" smtClean="0"/>
          </a:p>
          <a:p>
            <a:endParaRPr lang="en-US" dirty="0"/>
          </a:p>
        </p:txBody>
      </p:sp>
    </p:spTree>
    <p:extLst>
      <p:ext uri="{BB962C8B-B14F-4D97-AF65-F5344CB8AC3E}">
        <p14:creationId xmlns:p14="http://schemas.microsoft.com/office/powerpoint/2010/main" val="15321652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a:xfrm>
            <a:off x="808489" y="5257800"/>
            <a:ext cx="7086600" cy="685800"/>
          </a:xfrm>
        </p:spPr>
        <p:txBody>
          <a:bodyPr/>
          <a:lstStyle/>
          <a:p>
            <a:r>
              <a:rPr lang="en-US" sz="2000" i="1" dirty="0" smtClean="0"/>
              <a:t>Special thanks to </a:t>
            </a:r>
            <a:r>
              <a:rPr lang="en-US" sz="2000" b="1" i="1" dirty="0" smtClean="0"/>
              <a:t>Mary Anne </a:t>
            </a:r>
            <a:r>
              <a:rPr lang="en-US" sz="2000" b="1" i="1" dirty="0" err="1" smtClean="0"/>
              <a:t>Zmaczynski</a:t>
            </a:r>
            <a:r>
              <a:rPr lang="en-US" sz="2000" b="1" i="1" dirty="0" smtClean="0"/>
              <a:t>, Linda </a:t>
            </a:r>
            <a:r>
              <a:rPr lang="en-US" sz="2000" b="1" i="1" dirty="0" err="1" smtClean="0"/>
              <a:t>O’Dwyer</a:t>
            </a:r>
            <a:r>
              <a:rPr lang="en-US" sz="2000" b="1" i="1" dirty="0" smtClean="0"/>
              <a:t>, Patty Smith </a:t>
            </a:r>
            <a:r>
              <a:rPr lang="en-US" sz="2000" i="1" dirty="0" smtClean="0"/>
              <a:t>at </a:t>
            </a:r>
            <a:r>
              <a:rPr lang="en-US" sz="2000" i="1" dirty="0" err="1" smtClean="0"/>
              <a:t>Galter</a:t>
            </a:r>
            <a:r>
              <a:rPr lang="en-US" sz="2000" i="1" dirty="0" smtClean="0"/>
              <a:t> Health Sciences Library for inspiration and ideas.</a:t>
            </a:r>
            <a:endParaRPr lang="en-US" sz="2000" i="1" dirty="0"/>
          </a:p>
        </p:txBody>
      </p:sp>
    </p:spTree>
    <p:extLst>
      <p:ext uri="{BB962C8B-B14F-4D97-AF65-F5344CB8AC3E}">
        <p14:creationId xmlns:p14="http://schemas.microsoft.com/office/powerpoint/2010/main" val="1825894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5369</TotalTime>
  <Words>2834</Words>
  <Application>Microsoft Office PowerPoint</Application>
  <PresentationFormat>On-screen Show (4:3)</PresentationFormat>
  <Paragraphs>280</Paragraphs>
  <Slides>36</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Symbol</vt:lpstr>
      <vt:lpstr>Northwestern Medicine High Brand</vt:lpstr>
      <vt:lpstr>Karen Gutzman Impact and Evaluation Librarian Northwestern University, Feinberg School of Medicine  American Library Association  2017 Annual Conference Saturday, June 24, 2017 1:00 pm – 2:30 pm Hyatt Regency McCormick, Clark/CC 22AB   </vt:lpstr>
      <vt:lpstr>Motivations for Open Science</vt:lpstr>
      <vt:lpstr>Scenario 1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Use Case: discovering relevant information </vt:lpstr>
      <vt:lpstr>PowerPoint Presentation</vt:lpstr>
      <vt:lpstr>PowerPoint Presentation</vt:lpstr>
      <vt:lpstr>Use case: discovering impactful research</vt:lpstr>
      <vt:lpstr>Use case: discovering impactful research</vt:lpstr>
      <vt:lpstr>Use Case: discovering impactful research</vt:lpstr>
      <vt:lpstr>Use Case: discovering impactful research</vt:lpstr>
      <vt:lpstr>Use Case: discovering impactful research</vt:lpstr>
      <vt:lpstr>Use Case: discovering impactful research</vt:lpstr>
      <vt:lpstr>Use Case: discovering relevant information </vt:lpstr>
      <vt:lpstr>Use Case: discovering relevant information </vt:lpstr>
      <vt:lpstr>Use Case: discovering relevant information </vt:lpstr>
      <vt:lpstr>PowerPoint Presentation</vt:lpstr>
      <vt:lpstr>PowerPoint Presentation</vt:lpstr>
      <vt:lpstr>Use case: analyzing and visualizing data</vt:lpstr>
      <vt:lpstr>Use case: analyzing and visualizing data</vt:lpstr>
      <vt:lpstr>Use case: analyzing and visualizing data</vt:lpstr>
      <vt:lpstr>Use case: analyzing and visualizing data</vt:lpstr>
      <vt:lpstr>Use case: analyzing and visualizing data</vt:lpstr>
      <vt:lpstr>Use case: analyzing and visualizing data</vt:lpstr>
      <vt:lpstr>Use case: analyzing and visualizing data</vt:lpstr>
      <vt:lpstr>PowerPoint Presentation</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Karen E Gutzman</cp:lastModifiedBy>
  <cp:revision>373</cp:revision>
  <cp:lastPrinted>2013-09-27T20:14:21Z</cp:lastPrinted>
  <dcterms:created xsi:type="dcterms:W3CDTF">2013-10-23T14:57:36Z</dcterms:created>
  <dcterms:modified xsi:type="dcterms:W3CDTF">2017-06-24T01:34:12Z</dcterms:modified>
</cp:coreProperties>
</file>