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handoutMasterIdLst>
    <p:handoutMasterId r:id="rId47"/>
  </p:handoutMasterIdLst>
  <p:sldIdLst>
    <p:sldId id="307" r:id="rId2"/>
    <p:sldId id="308" r:id="rId3"/>
    <p:sldId id="266" r:id="rId4"/>
    <p:sldId id="267" r:id="rId5"/>
    <p:sldId id="268" r:id="rId6"/>
    <p:sldId id="269" r:id="rId7"/>
    <p:sldId id="270" r:id="rId8"/>
    <p:sldId id="272" r:id="rId9"/>
    <p:sldId id="273" r:id="rId10"/>
    <p:sldId id="274" r:id="rId11"/>
    <p:sldId id="271" r:id="rId12"/>
    <p:sldId id="275" r:id="rId13"/>
    <p:sldId id="276" r:id="rId14"/>
    <p:sldId id="277" r:id="rId15"/>
    <p:sldId id="278"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279" r:id="rId29"/>
    <p:sldId id="280" r:id="rId30"/>
    <p:sldId id="281" r:id="rId31"/>
    <p:sldId id="282" r:id="rId32"/>
    <p:sldId id="283" r:id="rId33"/>
    <p:sldId id="312" r:id="rId34"/>
    <p:sldId id="313" r:id="rId35"/>
    <p:sldId id="285" r:id="rId36"/>
    <p:sldId id="286" r:id="rId37"/>
    <p:sldId id="300" r:id="rId38"/>
    <p:sldId id="301" r:id="rId39"/>
    <p:sldId id="302" r:id="rId40"/>
    <p:sldId id="303" r:id="rId41"/>
    <p:sldId id="304" r:id="rId42"/>
    <p:sldId id="305" r:id="rId43"/>
    <p:sldId id="306" r:id="rId44"/>
    <p:sldId id="264" r:id="rId4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74">
          <p15:clr>
            <a:srgbClr val="A4A3A4"/>
          </p15:clr>
        </p15:guide>
        <p15:guide id="2" orient="horz" pos="932">
          <p15:clr>
            <a:srgbClr val="A4A3A4"/>
          </p15:clr>
        </p15:guide>
        <p15:guide id="3" orient="horz" pos="484">
          <p15:clr>
            <a:srgbClr val="A4A3A4"/>
          </p15:clr>
        </p15:guide>
        <p15:guide id="4" orient="horz" pos="198">
          <p15:clr>
            <a:srgbClr val="A4A3A4"/>
          </p15:clr>
        </p15:guide>
        <p15:guide id="5" orient="horz" pos="3053">
          <p15:clr>
            <a:srgbClr val="A4A3A4"/>
          </p15:clr>
        </p15:guide>
        <p15:guide id="6" orient="horz" pos="1792">
          <p15:clr>
            <a:srgbClr val="A4A3A4"/>
          </p15:clr>
        </p15:guide>
        <p15:guide id="7" orient="horz" pos="3139">
          <p15:clr>
            <a:srgbClr val="A4A3A4"/>
          </p15:clr>
        </p15:guide>
        <p15:guide id="8" pos="2956">
          <p15:clr>
            <a:srgbClr val="A4A3A4"/>
          </p15:clr>
        </p15:guide>
        <p15:guide id="9" pos="5215">
          <p15:clr>
            <a:srgbClr val="A4A3A4"/>
          </p15:clr>
        </p15:guide>
        <p15:guide id="10" pos="1793">
          <p15:clr>
            <a:srgbClr val="A4A3A4"/>
          </p15:clr>
        </p15:guide>
        <p15:guide id="11" pos="2848">
          <p15:clr>
            <a:srgbClr val="A4A3A4"/>
          </p15:clr>
        </p15:guide>
        <p15:guide id="12" pos="3064">
          <p15:clr>
            <a:srgbClr val="A4A3A4"/>
          </p15:clr>
        </p15:guide>
        <p15:guide id="13" pos="2172">
          <p15:clr>
            <a:srgbClr val="A4A3A4"/>
          </p15:clr>
        </p15:guide>
        <p15:guide id="14" pos="697">
          <p15:clr>
            <a:srgbClr val="A4A3A4"/>
          </p15:clr>
        </p15:guide>
        <p15:guide id="15" pos="40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4689"/>
    <a:srgbClr val="51468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558D32-10DD-48AA-8DCC-3468CC6EB409}" v="1" dt="2021-01-08T18:58:40.153"/>
    <p1510:client id="{A0524427-3CE4-413E-99A0-90E85951345C}" v="2" dt="2021-01-08T19:00:29.9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18" autoAdjust="0"/>
    <p:restoredTop sz="32075"/>
  </p:normalViewPr>
  <p:slideViewPr>
    <p:cSldViewPr snapToGrid="0" showGuides="1">
      <p:cViewPr varScale="1">
        <p:scale>
          <a:sx n="57" d="100"/>
          <a:sy n="57" d="100"/>
        </p:scale>
        <p:origin x="3460" y="32"/>
      </p:cViewPr>
      <p:guideLst>
        <p:guide orient="horz" pos="2974"/>
        <p:guide orient="horz" pos="932"/>
        <p:guide orient="horz" pos="484"/>
        <p:guide orient="horz" pos="198"/>
        <p:guide orient="horz" pos="3053"/>
        <p:guide orient="horz" pos="1792"/>
        <p:guide orient="horz" pos="3139"/>
        <p:guide pos="2956"/>
        <p:guide pos="5215"/>
        <p:guide pos="1793"/>
        <p:guide pos="2848"/>
        <p:guide pos="3064"/>
        <p:guide pos="2172"/>
        <p:guide pos="697"/>
        <p:guide pos="409"/>
      </p:guideLst>
    </p:cSldViewPr>
  </p:slideViewPr>
  <p:notesTextViewPr>
    <p:cViewPr>
      <p:scale>
        <a:sx n="100" d="100"/>
        <a:sy n="100" d="100"/>
      </p:scale>
      <p:origin x="0" y="0"/>
    </p:cViewPr>
  </p:notesTextViewPr>
  <p:sorterViewPr>
    <p:cViewPr>
      <p:scale>
        <a:sx n="100" d="100"/>
        <a:sy n="100" d="100"/>
      </p:scale>
      <p:origin x="0" y="-28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Charles" userId="9IBRVGvzLkStqsDlMuJPjgePmPjRwiXXmTbptXzTgFc=" providerId="None" clId="Web-{45558D32-10DD-48AA-8DCC-3468CC6EB409}"/>
    <pc:docChg chg="modSld">
      <pc:chgData name="Christine Charles" userId="9IBRVGvzLkStqsDlMuJPjgePmPjRwiXXmTbptXzTgFc=" providerId="None" clId="Web-{45558D32-10DD-48AA-8DCC-3468CC6EB409}" dt="2021-01-08T18:58:40.153" v="0" actId="20577"/>
      <pc:docMkLst>
        <pc:docMk/>
      </pc:docMkLst>
      <pc:sldChg chg="modSp">
        <pc:chgData name="Christine Charles" userId="9IBRVGvzLkStqsDlMuJPjgePmPjRwiXXmTbptXzTgFc=" providerId="None" clId="Web-{45558D32-10DD-48AA-8DCC-3468CC6EB409}" dt="2021-01-08T18:58:40.153" v="0" actId="20577"/>
        <pc:sldMkLst>
          <pc:docMk/>
          <pc:sldMk cId="820854319" sldId="291"/>
        </pc:sldMkLst>
        <pc:spChg chg="mod">
          <ac:chgData name="Christine Charles" userId="9IBRVGvzLkStqsDlMuJPjgePmPjRwiXXmTbptXzTgFc=" providerId="None" clId="Web-{45558D32-10DD-48AA-8DCC-3468CC6EB409}" dt="2021-01-08T18:58:40.153" v="0" actId="20577"/>
          <ac:spMkLst>
            <pc:docMk/>
            <pc:sldMk cId="820854319" sldId="291"/>
            <ac:spMk id="3" creationId="{00000000-0000-0000-0000-000000000000}"/>
          </ac:spMkLst>
        </pc:spChg>
      </pc:sldChg>
    </pc:docChg>
  </pc:docChgLst>
  <pc:docChgLst>
    <pc:chgData name="Christine Charles" userId="9IBRVGvzLkStqsDlMuJPjgePmPjRwiXXmTbptXzTgFc=" providerId="None" clId="Web-{A0524427-3CE4-413E-99A0-90E85951345C}"/>
    <pc:docChg chg="modSld">
      <pc:chgData name="Christine Charles" userId="9IBRVGvzLkStqsDlMuJPjgePmPjRwiXXmTbptXzTgFc=" providerId="None" clId="Web-{A0524427-3CE4-413E-99A0-90E85951345C}" dt="2021-01-08T19:00:29.924" v="1" actId="20577"/>
      <pc:docMkLst>
        <pc:docMk/>
      </pc:docMkLst>
      <pc:sldChg chg="modSp">
        <pc:chgData name="Christine Charles" userId="9IBRVGvzLkStqsDlMuJPjgePmPjRwiXXmTbptXzTgFc=" providerId="None" clId="Web-{A0524427-3CE4-413E-99A0-90E85951345C}" dt="2021-01-08T19:00:29.924" v="1" actId="20577"/>
        <pc:sldMkLst>
          <pc:docMk/>
          <pc:sldMk cId="1725833735" sldId="307"/>
        </pc:sldMkLst>
        <pc:spChg chg="mod">
          <ac:chgData name="Christine Charles" userId="9IBRVGvzLkStqsDlMuJPjgePmPjRwiXXmTbptXzTgFc=" providerId="None" clId="Web-{A0524427-3CE4-413E-99A0-90E85951345C}" dt="2021-01-08T19:00:29.924" v="1" actId="20577"/>
          <ac:spMkLst>
            <pc:docMk/>
            <pc:sldMk cId="1725833735" sldId="307"/>
            <ac:spMk id="4" creationId="{99616E7D-904D-42B9-B5AA-FCAD6DDCC69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B8D27-857B-1D46-9882-5AD2AC5949D5}" type="datetimeFigureOut">
              <a:rPr lang="en-US" smtClean="0"/>
              <a:t>1/21/2021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4C21C2-727B-8F4B-AE82-FA71E01AE93E}" type="slidenum">
              <a:rPr lang="en-US" smtClean="0"/>
              <a:t>‹#›</a:t>
            </a:fld>
            <a:endParaRPr lang="en-US"/>
          </a:p>
        </p:txBody>
      </p:sp>
    </p:spTree>
    <p:extLst>
      <p:ext uri="{BB962C8B-B14F-4D97-AF65-F5344CB8AC3E}">
        <p14:creationId xmlns:p14="http://schemas.microsoft.com/office/powerpoint/2010/main" val="10082249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D516FD-B34A-B148-AC4C-9AC1B5900D58}" type="datetimeFigureOut">
              <a:rPr lang="en-US" smtClean="0"/>
              <a:t>1/21/2021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FE7591-D03B-AB48-97D7-CE06F1471332}" type="slidenum">
              <a:rPr lang="en-US" smtClean="0"/>
              <a:t>‹#›</a:t>
            </a:fld>
            <a:endParaRPr lang="en-US"/>
          </a:p>
        </p:txBody>
      </p:sp>
    </p:spTree>
    <p:extLst>
      <p:ext uri="{BB962C8B-B14F-4D97-AF65-F5344CB8AC3E}">
        <p14:creationId xmlns:p14="http://schemas.microsoft.com/office/powerpoint/2010/main" val="28469253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tx1"/>
                </a:solidFill>
              </a:rPr>
              <a:t>Talking Points</a:t>
            </a:r>
            <a:r>
              <a:rPr lang="en-US" b="1" baseline="0" dirty="0">
                <a:solidFill>
                  <a:schemeClr val="tx1"/>
                </a:solidFill>
              </a:rPr>
              <a:t>:</a:t>
            </a:r>
            <a:endParaRPr lang="en-US" dirty="0"/>
          </a:p>
          <a:p>
            <a:endParaRPr lang="en-US" b="0" baseline="0" dirty="0">
              <a:solidFill>
                <a:schemeClr val="bg1"/>
              </a:solidFill>
            </a:endParaRPr>
          </a:p>
        </p:txBody>
      </p:sp>
      <p:sp>
        <p:nvSpPr>
          <p:cNvPr id="4" name="Slide Number Placeholder 3"/>
          <p:cNvSpPr>
            <a:spLocks noGrp="1"/>
          </p:cNvSpPr>
          <p:nvPr>
            <p:ph type="sldNum" sz="quarter" idx="10"/>
          </p:nvPr>
        </p:nvSpPr>
        <p:spPr/>
        <p:txBody>
          <a:bodyPr/>
          <a:lstStyle/>
          <a:p>
            <a:fld id="{8CFE7591-D03B-AB48-97D7-CE06F1471332}" type="slidenum">
              <a:rPr lang="en-US" smtClean="0"/>
              <a:t>2</a:t>
            </a:fld>
            <a:endParaRPr lang="en-US"/>
          </a:p>
        </p:txBody>
      </p:sp>
    </p:spTree>
    <p:extLst>
      <p:ext uri="{BB962C8B-B14F-4D97-AF65-F5344CB8AC3E}">
        <p14:creationId xmlns:p14="http://schemas.microsoft.com/office/powerpoint/2010/main" val="3190554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E7591-D03B-AB48-97D7-CE06F1471332}" type="slidenum">
              <a:rPr lang="en-US" smtClean="0"/>
              <a:t>11</a:t>
            </a:fld>
            <a:endParaRPr lang="en-US"/>
          </a:p>
        </p:txBody>
      </p:sp>
    </p:spTree>
    <p:extLst>
      <p:ext uri="{BB962C8B-B14F-4D97-AF65-F5344CB8AC3E}">
        <p14:creationId xmlns:p14="http://schemas.microsoft.com/office/powerpoint/2010/main" val="1284406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E7591-D03B-AB48-97D7-CE06F1471332}" type="slidenum">
              <a:rPr lang="en-US" smtClean="0"/>
              <a:t>12</a:t>
            </a:fld>
            <a:endParaRPr lang="en-US"/>
          </a:p>
        </p:txBody>
      </p:sp>
    </p:spTree>
    <p:extLst>
      <p:ext uri="{BB962C8B-B14F-4D97-AF65-F5344CB8AC3E}">
        <p14:creationId xmlns:p14="http://schemas.microsoft.com/office/powerpoint/2010/main" val="334257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8CFE7591-D03B-AB48-97D7-CE06F1471332}" type="slidenum">
              <a:rPr lang="en-US" smtClean="0"/>
              <a:t>14</a:t>
            </a:fld>
            <a:endParaRPr lang="en-US"/>
          </a:p>
        </p:txBody>
      </p:sp>
    </p:spTree>
    <p:extLst>
      <p:ext uri="{BB962C8B-B14F-4D97-AF65-F5344CB8AC3E}">
        <p14:creationId xmlns:p14="http://schemas.microsoft.com/office/powerpoint/2010/main" val="357204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E7591-D03B-AB48-97D7-CE06F1471332}" type="slidenum">
              <a:rPr lang="en-US" smtClean="0"/>
              <a:t>18</a:t>
            </a:fld>
            <a:endParaRPr lang="en-US"/>
          </a:p>
        </p:txBody>
      </p:sp>
    </p:spTree>
    <p:extLst>
      <p:ext uri="{BB962C8B-B14F-4D97-AF65-F5344CB8AC3E}">
        <p14:creationId xmlns:p14="http://schemas.microsoft.com/office/powerpoint/2010/main" val="2439845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E7591-D03B-AB48-97D7-CE06F1471332}" type="slidenum">
              <a:rPr lang="en-US" smtClean="0"/>
              <a:t>29</a:t>
            </a:fld>
            <a:endParaRPr lang="en-US"/>
          </a:p>
        </p:txBody>
      </p:sp>
    </p:spTree>
    <p:extLst>
      <p:ext uri="{BB962C8B-B14F-4D97-AF65-F5344CB8AC3E}">
        <p14:creationId xmlns:p14="http://schemas.microsoft.com/office/powerpoint/2010/main" val="1043486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E7591-D03B-AB48-97D7-CE06F1471332}" type="slidenum">
              <a:rPr lang="en-US" smtClean="0"/>
              <a:t>32</a:t>
            </a:fld>
            <a:endParaRPr lang="en-US"/>
          </a:p>
        </p:txBody>
      </p:sp>
    </p:spTree>
    <p:extLst>
      <p:ext uri="{BB962C8B-B14F-4D97-AF65-F5344CB8AC3E}">
        <p14:creationId xmlns:p14="http://schemas.microsoft.com/office/powerpoint/2010/main" val="26643846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849615" y="1422113"/>
            <a:ext cx="6302198" cy="1520204"/>
          </a:xfrm>
          <a:prstGeom prst="rect">
            <a:avLst/>
          </a:prstGeom>
        </p:spPr>
        <p:txBody>
          <a:bodyPr rIns="0" bIns="0" anchor="b" anchorCtr="0"/>
          <a:lstStyle>
            <a:lvl1pPr>
              <a:lnSpc>
                <a:spcPct val="90000"/>
              </a:lnSpc>
              <a:defRPr sz="4000" b="0">
                <a:solidFill>
                  <a:schemeClr val="tx2"/>
                </a:solidFill>
              </a:defRPr>
            </a:lvl1pPr>
          </a:lstStyle>
          <a:p>
            <a:r>
              <a:rPr lang="en-US" dirty="0"/>
              <a:t>Document Title</a:t>
            </a:r>
          </a:p>
        </p:txBody>
      </p:sp>
      <p:sp>
        <p:nvSpPr>
          <p:cNvPr id="8" name="Subtitle 2"/>
          <p:cNvSpPr>
            <a:spLocks noGrp="1"/>
          </p:cNvSpPr>
          <p:nvPr>
            <p:ph type="subTitle" idx="1" hasCustomPrompt="1"/>
          </p:nvPr>
        </p:nvSpPr>
        <p:spPr>
          <a:xfrm>
            <a:off x="1877586" y="3001044"/>
            <a:ext cx="6274227" cy="685800"/>
          </a:xfrm>
          <a:prstGeom prst="rect">
            <a:avLst/>
          </a:prstGeom>
        </p:spPr>
        <p:txBody>
          <a:bodyPr/>
          <a:lstStyle>
            <a:lvl1pPr marL="0" indent="0" algn="l">
              <a:lnSpc>
                <a:spcPct val="90000"/>
              </a:lnSpc>
              <a:spcBef>
                <a:spcPts val="0"/>
              </a:spcBef>
              <a:buNone/>
              <a:defRPr sz="24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sp>
        <p:nvSpPr>
          <p:cNvPr id="9" name="Date Placeholder 3"/>
          <p:cNvSpPr>
            <a:spLocks noGrp="1"/>
          </p:cNvSpPr>
          <p:nvPr>
            <p:ph type="dt" sz="half" idx="10"/>
          </p:nvPr>
        </p:nvSpPr>
        <p:spPr>
          <a:xfrm>
            <a:off x="1884363" y="4832849"/>
            <a:ext cx="857339" cy="168275"/>
          </a:xfrm>
          <a:prstGeom prst="rect">
            <a:avLst/>
          </a:prstGeom>
        </p:spPr>
        <p:txBody>
          <a:bodyPr/>
          <a:lstStyle>
            <a:lvl1pPr>
              <a:defRPr>
                <a:solidFill>
                  <a:schemeClr val="tx1"/>
                </a:solidFill>
              </a:defRPr>
            </a:lvl1pPr>
          </a:lstStyle>
          <a:p>
            <a:fld id="{5C6E5087-EA13-F94E-9BC7-B39B28388318}" type="datetime1">
              <a:rPr lang="en-US" smtClean="0"/>
              <a:t>1/21/2021</a:t>
            </a:fld>
            <a:endParaRPr lang="en-US"/>
          </a:p>
        </p:txBody>
      </p:sp>
      <p:pic>
        <p:nvPicPr>
          <p:cNvPr id="2" name="Picture 1" descr="PPT-RGB-Shapes2.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6615" y="281213"/>
            <a:ext cx="2247900" cy="2717800"/>
          </a:xfrm>
          <a:prstGeom prst="rect">
            <a:avLst/>
          </a:prstGeom>
        </p:spPr>
      </p:pic>
      <p:pic>
        <p:nvPicPr>
          <p:cNvPr id="10" name="Picture 9" descr="NM-Logo-Stacked-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29068" y="314325"/>
            <a:ext cx="1478724" cy="275983"/>
          </a:xfrm>
          <a:prstGeom prst="rect">
            <a:avLst/>
          </a:prstGeom>
        </p:spPr>
      </p:pic>
    </p:spTree>
    <p:extLst>
      <p:ext uri="{BB962C8B-B14F-4D97-AF65-F5344CB8AC3E}">
        <p14:creationId xmlns:p14="http://schemas.microsoft.com/office/powerpoint/2010/main" val="2072026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19099"/>
          <a:stretch/>
        </p:blipFill>
        <p:spPr>
          <a:xfrm>
            <a:off x="-32776" y="-32487"/>
            <a:ext cx="10097502" cy="5200569"/>
          </a:xfrm>
          <a:prstGeom prst="rect">
            <a:avLst/>
          </a:prstGeom>
        </p:spPr>
      </p:pic>
      <p:sp>
        <p:nvSpPr>
          <p:cNvPr id="16" name="Freeform 15"/>
          <p:cNvSpPr/>
          <p:nvPr userDrawn="1"/>
        </p:nvSpPr>
        <p:spPr bwMode="gray">
          <a:xfrm>
            <a:off x="-32776" y="-32487"/>
            <a:ext cx="6690687" cy="5200570"/>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p:cNvSpPr>
            <a:spLocks noGrp="1"/>
          </p:cNvSpPr>
          <p:nvPr>
            <p:ph type="ctrTitle" hasCustomPrompt="1"/>
          </p:nvPr>
        </p:nvSpPr>
        <p:spPr>
          <a:xfrm>
            <a:off x="1099017" y="1767452"/>
            <a:ext cx="3886200" cy="1143000"/>
          </a:xfrm>
          <a:prstGeom prst="rect">
            <a:avLst/>
          </a:prstGeom>
        </p:spPr>
        <p:txBody>
          <a:bodyPr rIns="0" bIns="0" anchor="b" anchorCtr="0"/>
          <a:lstStyle>
            <a:lvl1pPr>
              <a:lnSpc>
                <a:spcPct val="90000"/>
              </a:lnSpc>
              <a:defRPr sz="2800" b="0">
                <a:solidFill>
                  <a:schemeClr val="tx2"/>
                </a:solidFill>
              </a:defRPr>
            </a:lvl1pPr>
          </a:lstStyle>
          <a:p>
            <a:r>
              <a:rPr lang="en-US" dirty="0"/>
              <a:t>Section Title</a:t>
            </a:r>
          </a:p>
        </p:txBody>
      </p:sp>
      <p:sp>
        <p:nvSpPr>
          <p:cNvPr id="19"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7" name="Picture 6" descr="NM-Logo-Stacked-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828" y="314325"/>
            <a:ext cx="1478724" cy="275983"/>
          </a:xfrm>
          <a:prstGeom prst="rect">
            <a:avLst/>
          </a:prstGeom>
        </p:spPr>
      </p:pic>
    </p:spTree>
    <p:extLst>
      <p:ext uri="{BB962C8B-B14F-4D97-AF65-F5344CB8AC3E}">
        <p14:creationId xmlns:p14="http://schemas.microsoft.com/office/powerpoint/2010/main" val="2713397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20894" t="2644" r="7527" b="460"/>
          <a:stretch/>
        </p:blipFill>
        <p:spPr>
          <a:xfrm>
            <a:off x="-32777" y="-32487"/>
            <a:ext cx="9176777" cy="5175987"/>
          </a:xfrm>
          <a:prstGeom prst="rect">
            <a:avLst/>
          </a:prstGeom>
        </p:spPr>
      </p:pic>
      <p:sp>
        <p:nvSpPr>
          <p:cNvPr id="9" name="Freeform 8"/>
          <p:cNvSpPr/>
          <p:nvPr userDrawn="1"/>
        </p:nvSpPr>
        <p:spPr bwMode="gray">
          <a:xfrm>
            <a:off x="-32776" y="-32487"/>
            <a:ext cx="6690687" cy="5200570"/>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1099017" y="1767452"/>
            <a:ext cx="3886200" cy="1143000"/>
          </a:xfrm>
          <a:prstGeom prst="rect">
            <a:avLst/>
          </a:prstGeom>
        </p:spPr>
        <p:txBody>
          <a:bodyPr rIns="0" bIns="0" anchor="b" anchorCtr="0"/>
          <a:lstStyle>
            <a:lvl1pPr>
              <a:lnSpc>
                <a:spcPct val="90000"/>
              </a:lnSpc>
              <a:defRPr sz="2800" b="0">
                <a:solidFill>
                  <a:schemeClr val="tx2"/>
                </a:solidFill>
              </a:defRPr>
            </a:lvl1pPr>
          </a:lstStyle>
          <a:p>
            <a:r>
              <a:rPr lang="en-US" dirty="0"/>
              <a:t>Section Title</a:t>
            </a:r>
          </a:p>
        </p:txBody>
      </p:sp>
      <p:sp>
        <p:nvSpPr>
          <p:cNvPr id="15"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0" name="Picture 9" descr="NM-Logo-Stacked-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828" y="314325"/>
            <a:ext cx="1478724" cy="275983"/>
          </a:xfrm>
          <a:prstGeom prst="rect">
            <a:avLst/>
          </a:prstGeom>
        </p:spPr>
      </p:pic>
    </p:spTree>
    <p:extLst>
      <p:ext uri="{BB962C8B-B14F-4D97-AF65-F5344CB8AC3E}">
        <p14:creationId xmlns:p14="http://schemas.microsoft.com/office/powerpoint/2010/main" val="2728327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Section Header Your Photo">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19282" t="2831" r="6460"/>
          <a:stretch/>
        </p:blipFill>
        <p:spPr>
          <a:xfrm>
            <a:off x="0" y="0"/>
            <a:ext cx="9144000" cy="5143500"/>
          </a:xfrm>
          <a:prstGeom prst="rect">
            <a:avLst/>
          </a:prstGeom>
        </p:spPr>
      </p:pic>
      <p:sp>
        <p:nvSpPr>
          <p:cNvPr id="8" name="Freeform 7"/>
          <p:cNvSpPr/>
          <p:nvPr userDrawn="1"/>
        </p:nvSpPr>
        <p:spPr bwMode="gray">
          <a:xfrm>
            <a:off x="-5344" y="-32487"/>
            <a:ext cx="6690687" cy="5200570"/>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ctrTitle" hasCustomPrompt="1"/>
          </p:nvPr>
        </p:nvSpPr>
        <p:spPr>
          <a:xfrm>
            <a:off x="1099017" y="475488"/>
            <a:ext cx="3886200" cy="559732"/>
          </a:xfrm>
          <a:prstGeom prst="rect">
            <a:avLst/>
          </a:prstGeom>
        </p:spPr>
        <p:txBody>
          <a:bodyPr rIns="0" bIns="0" anchor="b" anchorCtr="0"/>
          <a:lstStyle>
            <a:lvl1pPr>
              <a:lnSpc>
                <a:spcPct val="90000"/>
              </a:lnSpc>
              <a:defRPr sz="2800" b="0">
                <a:solidFill>
                  <a:schemeClr val="bg1"/>
                </a:solidFill>
                <a:latin typeface="Neo Sans Pro" charset="0"/>
                <a:ea typeface="Neo Sans Pro" charset="0"/>
                <a:cs typeface="Neo Sans Pro" charset="0"/>
              </a:defRPr>
            </a:lvl1pPr>
          </a:lstStyle>
          <a:p>
            <a:r>
              <a:rPr lang="en-US" dirty="0"/>
              <a:t>NUCATS</a:t>
            </a:r>
          </a:p>
        </p:txBody>
      </p:sp>
      <p:sp>
        <p:nvSpPr>
          <p:cNvPr id="12"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
        <p:nvSpPr>
          <p:cNvPr id="4" name="Text Placeholder 3">
            <a:extLst>
              <a:ext uri="{FF2B5EF4-FFF2-40B4-BE49-F238E27FC236}">
                <a16:creationId xmlns:a16="http://schemas.microsoft.com/office/drawing/2014/main" id="{8E5E10C1-D323-1B48-B6DC-7DD7F60EE69B}"/>
              </a:ext>
            </a:extLst>
          </p:cNvPr>
          <p:cNvSpPr>
            <a:spLocks noGrp="1"/>
          </p:cNvSpPr>
          <p:nvPr>
            <p:ph type="body" sz="quarter" idx="10" hasCustomPrompt="1"/>
          </p:nvPr>
        </p:nvSpPr>
        <p:spPr>
          <a:xfrm>
            <a:off x="1098550" y="1889125"/>
            <a:ext cx="4387850" cy="1076325"/>
          </a:xfrm>
        </p:spPr>
        <p:txBody>
          <a:bodyPr anchor="b"/>
          <a:lstStyle>
            <a:lvl1pPr marL="0" indent="0">
              <a:buNone/>
              <a:defRPr sz="3600">
                <a:solidFill>
                  <a:schemeClr val="bg1"/>
                </a:solidFill>
              </a:defRPr>
            </a:lvl1pPr>
          </a:lstStyle>
          <a:p>
            <a:pPr lvl="0"/>
            <a:r>
              <a:rPr lang="en-US" dirty="0"/>
              <a:t>Section Title</a:t>
            </a:r>
          </a:p>
        </p:txBody>
      </p:sp>
    </p:spTree>
    <p:extLst>
      <p:ext uri="{BB962C8B-B14F-4D97-AF65-F5344CB8AC3E}">
        <p14:creationId xmlns:p14="http://schemas.microsoft.com/office/powerpoint/2010/main" val="24825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Section Header Your Photo">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21149" t="2644" r="7527"/>
          <a:stretch/>
        </p:blipFill>
        <p:spPr>
          <a:xfrm>
            <a:off x="0" y="-32486"/>
            <a:ext cx="9144000" cy="5200570"/>
          </a:xfrm>
          <a:prstGeom prst="rect">
            <a:avLst/>
          </a:prstGeom>
        </p:spPr>
      </p:pic>
      <p:sp>
        <p:nvSpPr>
          <p:cNvPr id="8" name="Freeform 7"/>
          <p:cNvSpPr/>
          <p:nvPr userDrawn="1"/>
        </p:nvSpPr>
        <p:spPr bwMode="gray">
          <a:xfrm>
            <a:off x="-14488" y="-32487"/>
            <a:ext cx="6690687" cy="5200570"/>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B">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ctrTitle" hasCustomPrompt="1"/>
          </p:nvPr>
        </p:nvSpPr>
        <p:spPr>
          <a:xfrm>
            <a:off x="1099017" y="475488"/>
            <a:ext cx="3886200" cy="559732"/>
          </a:xfrm>
          <a:prstGeom prst="rect">
            <a:avLst/>
          </a:prstGeom>
        </p:spPr>
        <p:txBody>
          <a:bodyPr rIns="0" bIns="0" anchor="b" anchorCtr="0"/>
          <a:lstStyle>
            <a:lvl1pPr>
              <a:lnSpc>
                <a:spcPct val="90000"/>
              </a:lnSpc>
              <a:defRPr sz="2800" b="0">
                <a:solidFill>
                  <a:schemeClr val="bg1"/>
                </a:solidFill>
                <a:latin typeface="Neo Sans Pro" charset="0"/>
                <a:ea typeface="Neo Sans Pro" charset="0"/>
                <a:cs typeface="Neo Sans Pro" charset="0"/>
              </a:defRPr>
            </a:lvl1pPr>
          </a:lstStyle>
          <a:p>
            <a:r>
              <a:rPr lang="en-US" dirty="0"/>
              <a:t>NUCATS</a:t>
            </a:r>
          </a:p>
        </p:txBody>
      </p:sp>
      <p:sp>
        <p:nvSpPr>
          <p:cNvPr id="12"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
        <p:nvSpPr>
          <p:cNvPr id="3" name="Text Placeholder 2">
            <a:extLst>
              <a:ext uri="{FF2B5EF4-FFF2-40B4-BE49-F238E27FC236}">
                <a16:creationId xmlns:a16="http://schemas.microsoft.com/office/drawing/2014/main" id="{EE23A10C-2C54-EB45-A8EF-4E20CB6ECB2E}"/>
              </a:ext>
            </a:extLst>
          </p:cNvPr>
          <p:cNvSpPr>
            <a:spLocks noGrp="1"/>
          </p:cNvSpPr>
          <p:nvPr>
            <p:ph type="body" sz="quarter" idx="10" hasCustomPrompt="1"/>
          </p:nvPr>
        </p:nvSpPr>
        <p:spPr>
          <a:xfrm>
            <a:off x="1098550" y="1881188"/>
            <a:ext cx="4387850" cy="1084262"/>
          </a:xfrm>
        </p:spPr>
        <p:txBody>
          <a:bodyPr anchor="b"/>
          <a:lstStyle>
            <a:lvl1pPr marL="0" indent="0">
              <a:buNone/>
              <a:defRPr sz="3600">
                <a:solidFill>
                  <a:schemeClr val="bg1"/>
                </a:solidFill>
              </a:defRPr>
            </a:lvl1pPr>
          </a:lstStyle>
          <a:p>
            <a:pPr lvl="0"/>
            <a:r>
              <a:rPr lang="en-US" dirty="0"/>
              <a:t>Section Title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Your Photo">
    <p:bg>
      <p:bgPr>
        <a:solidFill>
          <a:srgbClr val="514689"/>
        </a:solidFill>
        <a:effectLst/>
      </p:bgPr>
    </p:bg>
    <p:spTree>
      <p:nvGrpSpPr>
        <p:cNvPr id="1" name=""/>
        <p:cNvGrpSpPr/>
        <p:nvPr/>
      </p:nvGrpSpPr>
      <p:grpSpPr>
        <a:xfrm>
          <a:off x="0" y="0"/>
          <a:ext cx="0" cy="0"/>
          <a:chOff x="0" y="0"/>
          <a:chExt cx="0" cy="0"/>
        </a:xfrm>
      </p:grpSpPr>
      <p:sp>
        <p:nvSpPr>
          <p:cNvPr id="7" name="Freeform 6"/>
          <p:cNvSpPr>
            <a:spLocks noChangeAspect="1"/>
          </p:cNvSpPr>
          <p:nvPr userDrawn="1"/>
        </p:nvSpPr>
        <p:spPr bwMode="gray">
          <a:xfrm>
            <a:off x="-87553" y="-30323"/>
            <a:ext cx="7166088" cy="5198405"/>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 name="connsiteX0" fmla="*/ 5864148 w 9529912"/>
              <a:gd name="connsiteY0" fmla="*/ -1 h 6939642"/>
              <a:gd name="connsiteX1" fmla="*/ 9529912 w 9529912"/>
              <a:gd name="connsiteY1" fmla="*/ 6939642 h 6939642"/>
              <a:gd name="connsiteX2" fmla="*/ 598251 w 9529912"/>
              <a:gd name="connsiteY2" fmla="*/ 6928589 h 6939642"/>
              <a:gd name="connsiteX3" fmla="*/ 0 w 9529912"/>
              <a:gd name="connsiteY3" fmla="*/ 9315 h 6939642"/>
              <a:gd name="connsiteX4" fmla="*/ 5864148 w 9529912"/>
              <a:gd name="connsiteY4" fmla="*/ -1 h 6939642"/>
              <a:gd name="connsiteX0" fmla="*/ 5900652 w 9566416"/>
              <a:gd name="connsiteY0" fmla="*/ 0 h 6939643"/>
              <a:gd name="connsiteX1" fmla="*/ 9566416 w 9566416"/>
              <a:gd name="connsiteY1" fmla="*/ 6939643 h 6939643"/>
              <a:gd name="connsiteX2" fmla="*/ 0 w 9566416"/>
              <a:gd name="connsiteY2" fmla="*/ 6916384 h 6939643"/>
              <a:gd name="connsiteX3" fmla="*/ 36504 w 9566416"/>
              <a:gd name="connsiteY3" fmla="*/ 9316 h 6939643"/>
              <a:gd name="connsiteX4" fmla="*/ 5900652 w 9566416"/>
              <a:gd name="connsiteY4" fmla="*/ 0 h 6939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6416" h="6939643">
                <a:moveTo>
                  <a:pt x="5900652" y="0"/>
                </a:moveTo>
                <a:lnTo>
                  <a:pt x="9566416" y="6939643"/>
                </a:lnTo>
                <a:lnTo>
                  <a:pt x="0" y="6916384"/>
                </a:lnTo>
                <a:cubicBezTo>
                  <a:pt x="-39" y="4602245"/>
                  <a:pt x="36543" y="2323455"/>
                  <a:pt x="36504" y="9316"/>
                </a:cubicBezTo>
                <a:lnTo>
                  <a:pt x="5900652"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nvPr>
        </p:nvSpPr>
        <p:spPr>
          <a:xfrm>
            <a:off x="1099017" y="1767452"/>
            <a:ext cx="3886200" cy="1143000"/>
          </a:xfrm>
          <a:prstGeom prst="rect">
            <a:avLst/>
          </a:prstGeom>
        </p:spPr>
        <p:txBody>
          <a:bodyPr rIns="0" bIns="0" anchor="b" anchorCtr="0"/>
          <a:lstStyle>
            <a:lvl1pPr>
              <a:lnSpc>
                <a:spcPct val="90000"/>
              </a:lnSpc>
              <a:defRPr sz="2800" b="0">
                <a:solidFill>
                  <a:srgbClr val="514689"/>
                </a:solidFill>
              </a:defRPr>
            </a:lvl1pPr>
          </a:lstStyle>
          <a:p>
            <a:r>
              <a:rPr lang="en-US" dirty="0"/>
              <a:t>Section Title</a:t>
            </a:r>
          </a:p>
        </p:txBody>
      </p:sp>
      <p:sp>
        <p:nvSpPr>
          <p:cNvPr id="13"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8" name="Picture 7" descr="NM-Logo-Stacked-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1828" y="314325"/>
            <a:ext cx="1478724" cy="27598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0700" y="1231343"/>
            <a:ext cx="3481260" cy="1199206"/>
          </a:xfrm>
          <a:prstGeom prst="rect">
            <a:avLst/>
          </a:prstGeom>
        </p:spPr>
      </p:pic>
    </p:spTree>
    <p:extLst>
      <p:ext uri="{BB962C8B-B14F-4D97-AF65-F5344CB8AC3E}">
        <p14:creationId xmlns:p14="http://schemas.microsoft.com/office/powerpoint/2010/main" val="1921254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16" name="Freeform 15"/>
          <p:cNvSpPr/>
          <p:nvPr userDrawn="1"/>
        </p:nvSpPr>
        <p:spPr bwMode="gray">
          <a:xfrm>
            <a:off x="-32776" y="-32487"/>
            <a:ext cx="6690687" cy="5200570"/>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p:cNvSpPr>
            <a:spLocks noGrp="1"/>
          </p:cNvSpPr>
          <p:nvPr>
            <p:ph type="ctrTitle" hasCustomPrompt="1"/>
          </p:nvPr>
        </p:nvSpPr>
        <p:spPr>
          <a:xfrm>
            <a:off x="1099017" y="1767452"/>
            <a:ext cx="3886200" cy="1143000"/>
          </a:xfrm>
          <a:prstGeom prst="rect">
            <a:avLst/>
          </a:prstGeom>
        </p:spPr>
        <p:txBody>
          <a:bodyPr rIns="0" bIns="0" anchor="b" anchorCtr="0"/>
          <a:lstStyle>
            <a:lvl1pPr>
              <a:lnSpc>
                <a:spcPct val="90000"/>
              </a:lnSpc>
              <a:defRPr sz="2800" b="0">
                <a:solidFill>
                  <a:schemeClr val="tx2"/>
                </a:solidFill>
              </a:defRPr>
            </a:lvl1pPr>
          </a:lstStyle>
          <a:p>
            <a:r>
              <a:rPr lang="en-US" dirty="0"/>
              <a:t>Section Title</a:t>
            </a:r>
          </a:p>
        </p:txBody>
      </p:sp>
      <p:sp>
        <p:nvSpPr>
          <p:cNvPr id="19"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9" name="Picture 8" descr="NM-Logo-Stacked-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828" y="314325"/>
            <a:ext cx="1478724" cy="275983"/>
          </a:xfrm>
          <a:prstGeom prst="rect">
            <a:avLst/>
          </a:prstGeom>
        </p:spPr>
      </p:pic>
    </p:spTree>
    <p:extLst>
      <p:ext uri="{BB962C8B-B14F-4D97-AF65-F5344CB8AC3E}">
        <p14:creationId xmlns:p14="http://schemas.microsoft.com/office/powerpoint/2010/main" val="99194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6" name="Freeform 15"/>
          <p:cNvSpPr/>
          <p:nvPr userDrawn="1"/>
        </p:nvSpPr>
        <p:spPr bwMode="gray">
          <a:xfrm>
            <a:off x="-32776" y="-32487"/>
            <a:ext cx="6690687" cy="5200570"/>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p:cNvSpPr>
            <a:spLocks noGrp="1"/>
          </p:cNvSpPr>
          <p:nvPr>
            <p:ph type="ctrTitle" hasCustomPrompt="1"/>
          </p:nvPr>
        </p:nvSpPr>
        <p:spPr>
          <a:xfrm>
            <a:off x="1099017" y="1767452"/>
            <a:ext cx="3886200" cy="1143000"/>
          </a:xfrm>
          <a:prstGeom prst="rect">
            <a:avLst/>
          </a:prstGeom>
        </p:spPr>
        <p:txBody>
          <a:bodyPr rIns="0" bIns="0" anchor="b" anchorCtr="0"/>
          <a:lstStyle>
            <a:lvl1pPr>
              <a:lnSpc>
                <a:spcPct val="90000"/>
              </a:lnSpc>
              <a:defRPr sz="2800" b="0">
                <a:solidFill>
                  <a:schemeClr val="tx2"/>
                </a:solidFill>
              </a:defRPr>
            </a:lvl1pPr>
          </a:lstStyle>
          <a:p>
            <a:r>
              <a:rPr lang="en-US" dirty="0"/>
              <a:t>Section Title</a:t>
            </a:r>
          </a:p>
        </p:txBody>
      </p:sp>
      <p:sp>
        <p:nvSpPr>
          <p:cNvPr id="19" name="Subtitle 2"/>
          <p:cNvSpPr>
            <a:spLocks noGrp="1"/>
          </p:cNvSpPr>
          <p:nvPr>
            <p:ph type="subTitle" idx="1" hasCustomPrompt="1"/>
          </p:nvPr>
        </p:nvSpPr>
        <p:spPr>
          <a:xfrm>
            <a:off x="1099017" y="2965536"/>
            <a:ext cx="4386944" cy="935515"/>
          </a:xfrm>
          <a:prstGeom prst="rect">
            <a:avLst/>
          </a:prstGeom>
        </p:spPr>
        <p:txBody>
          <a:bodyPr/>
          <a:lstStyle>
            <a:lvl1pPr marL="0" indent="0" algn="l">
              <a:lnSpc>
                <a:spcPct val="90000"/>
              </a:lnSpc>
              <a:spcBef>
                <a:spcPts val="0"/>
              </a:spcBef>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7" name="Picture 6" descr="NM-Logo-Stacked-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828" y="314325"/>
            <a:ext cx="1478724" cy="275983"/>
          </a:xfrm>
          <a:prstGeom prst="rect">
            <a:avLst/>
          </a:prstGeom>
        </p:spPr>
      </p:pic>
    </p:spTree>
    <p:extLst>
      <p:ext uri="{BB962C8B-B14F-4D97-AF65-F5344CB8AC3E}">
        <p14:creationId xmlns:p14="http://schemas.microsoft.com/office/powerpoint/2010/main" val="3528165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 Page">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1109212" y="4271027"/>
            <a:ext cx="4386944" cy="685800"/>
          </a:xfrm>
          <a:prstGeom prst="rect">
            <a:avLst/>
          </a:prstGeom>
        </p:spPr>
        <p:txBody>
          <a:bodyPr/>
          <a:lstStyle>
            <a:lvl1pPr marL="0" indent="0" algn="l">
              <a:lnSpc>
                <a:spcPct val="90000"/>
              </a:lnSpc>
              <a:spcBef>
                <a:spcPts val="0"/>
              </a:spcBef>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3" name="Picture 2" descr="PPT-RGB-Shapes3.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0650" y="2745014"/>
            <a:ext cx="9144000" cy="1422123"/>
          </a:xfrm>
          <a:prstGeom prst="rect">
            <a:avLst/>
          </a:prstGeom>
        </p:spPr>
      </p:pic>
      <p:sp>
        <p:nvSpPr>
          <p:cNvPr id="8" name="Title 1"/>
          <p:cNvSpPr>
            <a:spLocks noGrp="1"/>
          </p:cNvSpPr>
          <p:nvPr>
            <p:ph type="ctrTitle" hasCustomPrompt="1"/>
          </p:nvPr>
        </p:nvSpPr>
        <p:spPr>
          <a:xfrm>
            <a:off x="1086799" y="2844801"/>
            <a:ext cx="7282544" cy="1196676"/>
          </a:xfrm>
          <a:prstGeom prst="rect">
            <a:avLst/>
          </a:prstGeom>
        </p:spPr>
        <p:txBody>
          <a:bodyPr rIns="0" bIns="0" anchor="ctr" anchorCtr="0"/>
          <a:lstStyle>
            <a:lvl1pPr>
              <a:lnSpc>
                <a:spcPct val="90000"/>
              </a:lnSpc>
              <a:defRPr sz="2800" b="0" baseline="0">
                <a:solidFill>
                  <a:schemeClr val="bg1"/>
                </a:solidFill>
              </a:defRPr>
            </a:lvl1pPr>
          </a:lstStyle>
          <a:p>
            <a:r>
              <a:rPr lang="en-US" dirty="0"/>
              <a:t>Breaker Page Title Goes Here</a:t>
            </a:r>
          </a:p>
        </p:txBody>
      </p:sp>
      <p:pic>
        <p:nvPicPr>
          <p:cNvPr id="6" name="Picture 5" descr="NM-Logo-Stacked-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828" y="314325"/>
            <a:ext cx="1478724" cy="275983"/>
          </a:xfrm>
          <a:prstGeom prst="rect">
            <a:avLst/>
          </a:prstGeom>
        </p:spPr>
      </p:pic>
    </p:spTree>
    <p:extLst>
      <p:ext uri="{BB962C8B-B14F-4D97-AF65-F5344CB8AC3E}">
        <p14:creationId xmlns:p14="http://schemas.microsoft.com/office/powerpoint/2010/main" val="2398646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11"/>
          <p:cNvSpPr>
            <a:spLocks noGrp="1"/>
          </p:cNvSpPr>
          <p:nvPr>
            <p:ph type="dt" sz="half" idx="14"/>
          </p:nvPr>
        </p:nvSpPr>
        <p:spPr>
          <a:xfrm>
            <a:off x="2350008" y="4827469"/>
            <a:ext cx="850392" cy="168275"/>
          </a:xfrm>
          <a:prstGeom prst="rect">
            <a:avLst/>
          </a:prstGeom>
        </p:spPr>
        <p:txBody>
          <a:bodyPr/>
          <a:lstStyle/>
          <a:p>
            <a:fld id="{B6745936-C9D5-7947-9CA1-12707DAB62BD}" type="datetime1">
              <a:rPr lang="en-US" smtClean="0"/>
              <a:t>1/21/2021</a:t>
            </a:fld>
            <a:endParaRPr lang="en-US" dirty="0"/>
          </a:p>
        </p:txBody>
      </p:sp>
      <p:sp>
        <p:nvSpPr>
          <p:cNvPr id="13" name="Footer Placeholder 12"/>
          <p:cNvSpPr>
            <a:spLocks noGrp="1"/>
          </p:cNvSpPr>
          <p:nvPr>
            <p:ph type="ftr" sz="quarter" idx="15"/>
          </p:nvPr>
        </p:nvSpPr>
        <p:spPr>
          <a:xfrm>
            <a:off x="3121994" y="4780683"/>
            <a:ext cx="5181600" cy="231266"/>
          </a:xfrm>
          <a:prstGeom prst="rect">
            <a:avLst/>
          </a:prstGeom>
        </p:spPr>
        <p:txBody>
          <a:bodyPr/>
          <a:lstStyle/>
          <a:p>
            <a:endParaRPr lang="en-US" dirty="0">
              <a:solidFill>
                <a:srgbClr val="605F62"/>
              </a:solidFill>
            </a:endParaRPr>
          </a:p>
        </p:txBody>
      </p:sp>
      <p:sp>
        <p:nvSpPr>
          <p:cNvPr id="14"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9" name="Title 1"/>
          <p:cNvSpPr>
            <a:spLocks noGrp="1"/>
          </p:cNvSpPr>
          <p:nvPr>
            <p:ph type="title"/>
          </p:nvPr>
        </p:nvSpPr>
        <p:spPr>
          <a:xfrm>
            <a:off x="1098557" y="127411"/>
            <a:ext cx="7180264" cy="762000"/>
          </a:xfrm>
        </p:spPr>
        <p:txBody>
          <a:bodyPr/>
          <a:lstStyle>
            <a:lvl1pPr>
              <a:lnSpc>
                <a:spcPct val="90000"/>
              </a:lnSpc>
              <a:defRPr/>
            </a:lvl1pPr>
          </a:lstStyle>
          <a:p>
            <a:r>
              <a:rPr lang="en-US" dirty="0"/>
              <a:t>Click to edit Master title style</a:t>
            </a:r>
          </a:p>
        </p:txBody>
      </p:sp>
      <p:sp>
        <p:nvSpPr>
          <p:cNvPr id="10" name="Content Placeholder 2"/>
          <p:cNvSpPr>
            <a:spLocks noGrp="1"/>
          </p:cNvSpPr>
          <p:nvPr>
            <p:ph idx="1"/>
          </p:nvPr>
        </p:nvSpPr>
        <p:spPr>
          <a:xfrm>
            <a:off x="931380" y="1526709"/>
            <a:ext cx="7347440" cy="2976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p:cNvSpPr>
            <a:spLocks noGrp="1"/>
          </p:cNvSpPr>
          <p:nvPr>
            <p:ph type="body" sz="quarter" idx="13" hasCustomPrompt="1"/>
          </p:nvPr>
        </p:nvSpPr>
        <p:spPr>
          <a:xfrm>
            <a:off x="1098556" y="896882"/>
            <a:ext cx="7180263"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194730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Date Placeholder 11"/>
          <p:cNvSpPr>
            <a:spLocks noGrp="1"/>
          </p:cNvSpPr>
          <p:nvPr>
            <p:ph type="dt" sz="half" idx="14"/>
          </p:nvPr>
        </p:nvSpPr>
        <p:spPr>
          <a:xfrm>
            <a:off x="2350008" y="4827469"/>
            <a:ext cx="850392" cy="168275"/>
          </a:xfrm>
          <a:prstGeom prst="rect">
            <a:avLst/>
          </a:prstGeom>
        </p:spPr>
        <p:txBody>
          <a:bodyPr/>
          <a:lstStyle/>
          <a:p>
            <a:fld id="{B6378771-5DAB-3241-A947-2BDD7FD783E9}" type="datetime1">
              <a:rPr lang="en-US" smtClean="0"/>
              <a:t>1/21/2021</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endParaRPr lang="en-US" dirty="0">
              <a:solidFill>
                <a:srgbClr val="605F62"/>
              </a:solidFill>
            </a:endParaRP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8"/>
          </p:nvPr>
        </p:nvSpPr>
        <p:spPr>
          <a:xfrm>
            <a:off x="932494" y="1799760"/>
            <a:ext cx="3587119" cy="2697161"/>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1098557" y="127411"/>
            <a:ext cx="7180264" cy="762000"/>
          </a:xfrm>
        </p:spPr>
        <p:txBody>
          <a:bodyPr/>
          <a:lstStyle>
            <a:lvl1pPr>
              <a:defRPr/>
            </a:lvl1pPr>
          </a:lstStyle>
          <a:p>
            <a:r>
              <a:rPr lang="en-US" dirty="0"/>
              <a:t>Click to edit Master title style</a:t>
            </a:r>
          </a:p>
        </p:txBody>
      </p:sp>
      <p:sp>
        <p:nvSpPr>
          <p:cNvPr id="13" name="Text Placeholder 2"/>
          <p:cNvSpPr>
            <a:spLocks noGrp="1"/>
          </p:cNvSpPr>
          <p:nvPr>
            <p:ph type="body" idx="1"/>
          </p:nvPr>
        </p:nvSpPr>
        <p:spPr>
          <a:xfrm>
            <a:off x="1107414" y="1523713"/>
            <a:ext cx="3412205" cy="295195"/>
          </a:xfrm>
        </p:spPr>
        <p:txBody>
          <a:bodyPr anchor="b"/>
          <a:lstStyle>
            <a:lvl1pPr marL="0" indent="0">
              <a:buNone/>
              <a:defRPr sz="17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Text Placeholder 10"/>
          <p:cNvSpPr>
            <a:spLocks noGrp="1"/>
          </p:cNvSpPr>
          <p:nvPr>
            <p:ph type="body" sz="quarter" idx="13" hasCustomPrompt="1"/>
          </p:nvPr>
        </p:nvSpPr>
        <p:spPr>
          <a:xfrm>
            <a:off x="1098556" y="896882"/>
            <a:ext cx="7180264"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21" name="Content Placeholder 2"/>
          <p:cNvSpPr>
            <a:spLocks noGrp="1"/>
          </p:cNvSpPr>
          <p:nvPr>
            <p:ph sz="half" idx="19"/>
          </p:nvPr>
        </p:nvSpPr>
        <p:spPr>
          <a:xfrm>
            <a:off x="4688513" y="1799760"/>
            <a:ext cx="3587119" cy="2697161"/>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2"/>
          <p:cNvSpPr>
            <a:spLocks noGrp="1"/>
          </p:cNvSpPr>
          <p:nvPr>
            <p:ph type="body" idx="20"/>
          </p:nvPr>
        </p:nvSpPr>
        <p:spPr>
          <a:xfrm>
            <a:off x="4863433" y="1523713"/>
            <a:ext cx="3412205" cy="295195"/>
          </a:xfrm>
        </p:spPr>
        <p:txBody>
          <a:bodyPr anchor="b"/>
          <a:lstStyle>
            <a:lvl1pPr marL="0" indent="0">
              <a:buNone/>
              <a:defRPr sz="17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389465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1" name="Date Placeholder 11"/>
          <p:cNvSpPr>
            <a:spLocks noGrp="1"/>
          </p:cNvSpPr>
          <p:nvPr>
            <p:ph type="dt" sz="half" idx="22"/>
          </p:nvPr>
        </p:nvSpPr>
        <p:spPr>
          <a:xfrm>
            <a:off x="2350008" y="4827469"/>
            <a:ext cx="850392" cy="168275"/>
          </a:xfrm>
          <a:prstGeom prst="rect">
            <a:avLst/>
          </a:prstGeom>
        </p:spPr>
        <p:txBody>
          <a:bodyPr/>
          <a:lstStyle/>
          <a:p>
            <a:fld id="{89B548ED-5066-9B42-911D-14570FBB6DB3}" type="datetime1">
              <a:rPr lang="en-US" smtClean="0"/>
              <a:t>1/21/2021</a:t>
            </a:fld>
            <a:endParaRPr lang="en-US" dirty="0"/>
          </a:p>
        </p:txBody>
      </p:sp>
      <p:sp>
        <p:nvSpPr>
          <p:cNvPr id="22" name="Footer Placeholder 12"/>
          <p:cNvSpPr>
            <a:spLocks noGrp="1"/>
          </p:cNvSpPr>
          <p:nvPr>
            <p:ph type="ftr" sz="quarter" idx="23"/>
          </p:nvPr>
        </p:nvSpPr>
        <p:spPr>
          <a:xfrm>
            <a:off x="3121994" y="4780683"/>
            <a:ext cx="5181600" cy="231266"/>
          </a:xfrm>
          <a:prstGeom prst="rect">
            <a:avLst/>
          </a:prstGeom>
        </p:spPr>
        <p:txBody>
          <a:bodyPr/>
          <a:lstStyle/>
          <a:p>
            <a:endParaRPr lang="en-US" dirty="0">
              <a:solidFill>
                <a:srgbClr val="605F62"/>
              </a:solidFill>
            </a:endParaRPr>
          </a:p>
        </p:txBody>
      </p:sp>
      <p:sp>
        <p:nvSpPr>
          <p:cNvPr id="23"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2" name="Content Placeholder 2"/>
          <p:cNvSpPr>
            <a:spLocks noGrp="1"/>
          </p:cNvSpPr>
          <p:nvPr>
            <p:ph sz="half" idx="24" hasCustomPrompt="1"/>
          </p:nvPr>
        </p:nvSpPr>
        <p:spPr>
          <a:xfrm>
            <a:off x="5195169" y="1524466"/>
            <a:ext cx="3948831" cy="2971333"/>
          </a:xfr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a:t>Placeholder</a:t>
            </a:r>
          </a:p>
        </p:txBody>
      </p:sp>
      <p:sp>
        <p:nvSpPr>
          <p:cNvPr id="13" name="Title 1"/>
          <p:cNvSpPr>
            <a:spLocks noGrp="1"/>
          </p:cNvSpPr>
          <p:nvPr>
            <p:ph type="title"/>
          </p:nvPr>
        </p:nvSpPr>
        <p:spPr>
          <a:xfrm>
            <a:off x="1098557" y="127411"/>
            <a:ext cx="7180264" cy="762000"/>
          </a:xfrm>
        </p:spPr>
        <p:txBody>
          <a:bodyPr/>
          <a:lstStyle>
            <a:lvl1pPr>
              <a:defRPr/>
            </a:lvl1pPr>
          </a:lstStyle>
          <a:p>
            <a:r>
              <a:rPr lang="en-US" dirty="0"/>
              <a:t>Click to edit Master title style</a:t>
            </a:r>
          </a:p>
        </p:txBody>
      </p:sp>
      <p:sp>
        <p:nvSpPr>
          <p:cNvPr id="14" name="Text Placeholder 10"/>
          <p:cNvSpPr>
            <a:spLocks noGrp="1"/>
          </p:cNvSpPr>
          <p:nvPr>
            <p:ph type="body" sz="quarter" idx="13" hasCustomPrompt="1"/>
          </p:nvPr>
        </p:nvSpPr>
        <p:spPr>
          <a:xfrm>
            <a:off x="1098557" y="896882"/>
            <a:ext cx="7180263"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20" name="Content Placeholder 2"/>
          <p:cNvSpPr>
            <a:spLocks noGrp="1"/>
          </p:cNvSpPr>
          <p:nvPr>
            <p:ph sz="half" idx="18"/>
          </p:nvPr>
        </p:nvSpPr>
        <p:spPr>
          <a:xfrm>
            <a:off x="932494" y="1799760"/>
            <a:ext cx="3931606" cy="1087903"/>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Text Placeholder 2"/>
          <p:cNvSpPr>
            <a:spLocks noGrp="1"/>
          </p:cNvSpPr>
          <p:nvPr>
            <p:ph type="body" idx="1"/>
          </p:nvPr>
        </p:nvSpPr>
        <p:spPr>
          <a:xfrm>
            <a:off x="1107414" y="1523713"/>
            <a:ext cx="3756686" cy="295195"/>
          </a:xfrm>
        </p:spPr>
        <p:txBody>
          <a:bodyPr anchor="b"/>
          <a:lstStyle>
            <a:lvl1pPr marL="0" indent="0">
              <a:buNone/>
              <a:defRPr sz="17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Content Placeholder 2"/>
          <p:cNvSpPr>
            <a:spLocks noGrp="1"/>
          </p:cNvSpPr>
          <p:nvPr>
            <p:ph sz="half" idx="25"/>
          </p:nvPr>
        </p:nvSpPr>
        <p:spPr>
          <a:xfrm>
            <a:off x="932494" y="3301348"/>
            <a:ext cx="3931606" cy="1087903"/>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7" name="Text Placeholder 2"/>
          <p:cNvSpPr>
            <a:spLocks noGrp="1"/>
          </p:cNvSpPr>
          <p:nvPr>
            <p:ph type="body" idx="26"/>
          </p:nvPr>
        </p:nvSpPr>
        <p:spPr>
          <a:xfrm>
            <a:off x="1107414" y="3025301"/>
            <a:ext cx="3756686" cy="295195"/>
          </a:xfrm>
        </p:spPr>
        <p:txBody>
          <a:bodyPr anchor="b"/>
          <a:lstStyle>
            <a:lvl1pPr marL="0" indent="0">
              <a:buNone/>
              <a:defRPr sz="17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579090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8" name="Date Placeholder 11"/>
          <p:cNvSpPr>
            <a:spLocks noGrp="1"/>
          </p:cNvSpPr>
          <p:nvPr>
            <p:ph type="dt" sz="half" idx="14"/>
          </p:nvPr>
        </p:nvSpPr>
        <p:spPr>
          <a:xfrm>
            <a:off x="2350008" y="4827469"/>
            <a:ext cx="850392" cy="168275"/>
          </a:xfrm>
          <a:prstGeom prst="rect">
            <a:avLst/>
          </a:prstGeom>
        </p:spPr>
        <p:txBody>
          <a:bodyPr/>
          <a:lstStyle/>
          <a:p>
            <a:fld id="{C9B44B80-C542-3444-8449-750F3D760E45}" type="datetime1">
              <a:rPr lang="en-US" smtClean="0"/>
              <a:t>1/21/2021</a:t>
            </a:fld>
            <a:endParaRPr lang="en-US" dirty="0"/>
          </a:p>
        </p:txBody>
      </p:sp>
      <p:sp>
        <p:nvSpPr>
          <p:cNvPr id="9" name="Footer Placeholder 12"/>
          <p:cNvSpPr>
            <a:spLocks noGrp="1"/>
          </p:cNvSpPr>
          <p:nvPr>
            <p:ph type="ftr" sz="quarter" idx="15"/>
          </p:nvPr>
        </p:nvSpPr>
        <p:spPr>
          <a:xfrm>
            <a:off x="3121994" y="4780683"/>
            <a:ext cx="5181600" cy="231266"/>
          </a:xfrm>
          <a:prstGeom prst="rect">
            <a:avLst/>
          </a:prstGeom>
        </p:spPr>
        <p:txBody>
          <a:bodyPr/>
          <a:lstStyle/>
          <a:p>
            <a:endParaRPr lang="en-US" dirty="0">
              <a:solidFill>
                <a:srgbClr val="605F62"/>
              </a:solidFill>
            </a:endParaRPr>
          </a:p>
        </p:txBody>
      </p:sp>
      <p:sp>
        <p:nvSpPr>
          <p:cNvPr id="13"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2929607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9" name="Title 1"/>
          <p:cNvSpPr>
            <a:spLocks noGrp="1"/>
          </p:cNvSpPr>
          <p:nvPr>
            <p:ph type="ctrTitle"/>
          </p:nvPr>
        </p:nvSpPr>
        <p:spPr bwMode="gray">
          <a:xfrm>
            <a:off x="1095194" y="2069851"/>
            <a:ext cx="6722378" cy="876329"/>
          </a:xfrm>
          <a:prstGeom prst="rect">
            <a:avLst/>
          </a:prstGeom>
        </p:spPr>
        <p:txBody>
          <a:bodyPr rIns="0" bIns="0" anchor="b" anchorCtr="0"/>
          <a:lstStyle>
            <a:lvl1pPr>
              <a:lnSpc>
                <a:spcPct val="90000"/>
              </a:lnSpc>
              <a:defRPr sz="4000" b="0">
                <a:solidFill>
                  <a:schemeClr val="tx2"/>
                </a:solidFill>
              </a:defRPr>
            </a:lvl1pPr>
          </a:lstStyle>
          <a:p>
            <a:r>
              <a:rPr lang="en-US" dirty="0"/>
              <a:t>Click to edit Master title style</a:t>
            </a:r>
          </a:p>
        </p:txBody>
      </p:sp>
      <p:sp>
        <p:nvSpPr>
          <p:cNvPr id="10" name="Subtitle 2"/>
          <p:cNvSpPr>
            <a:spLocks noGrp="1"/>
          </p:cNvSpPr>
          <p:nvPr>
            <p:ph type="subTitle" idx="1" hasCustomPrompt="1"/>
          </p:nvPr>
        </p:nvSpPr>
        <p:spPr bwMode="gray">
          <a:xfrm>
            <a:off x="1117607" y="2989589"/>
            <a:ext cx="6400800" cy="685800"/>
          </a:xfrm>
          <a:prstGeom prst="rect">
            <a:avLst/>
          </a:prstGeom>
        </p:spPr>
        <p:txBody>
          <a:bodyPr/>
          <a:lstStyle>
            <a:lvl1pPr marL="0" indent="0" algn="l">
              <a:lnSpc>
                <a:spcPct val="90000"/>
              </a:lnSpc>
              <a:spcBef>
                <a:spcPts val="0"/>
              </a:spcBef>
              <a:buNone/>
              <a:defRPr sz="24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a:t>
            </a:r>
          </a:p>
        </p:txBody>
      </p:sp>
      <p:sp>
        <p:nvSpPr>
          <p:cNvPr id="17" name="Date Placeholder 11"/>
          <p:cNvSpPr>
            <a:spLocks noGrp="1"/>
          </p:cNvSpPr>
          <p:nvPr>
            <p:ph type="dt" sz="half" idx="14"/>
          </p:nvPr>
        </p:nvSpPr>
        <p:spPr>
          <a:xfrm>
            <a:off x="2350008" y="4827469"/>
            <a:ext cx="850392" cy="168275"/>
          </a:xfrm>
          <a:prstGeom prst="rect">
            <a:avLst/>
          </a:prstGeom>
        </p:spPr>
        <p:txBody>
          <a:bodyPr/>
          <a:lstStyle/>
          <a:p>
            <a:fld id="{C9B44B80-C542-3444-8449-750F3D760E45}" type="datetime1">
              <a:rPr lang="en-US" smtClean="0"/>
              <a:t>1/21/2021</a:t>
            </a:fld>
            <a:endParaRPr lang="en-US" dirty="0"/>
          </a:p>
        </p:txBody>
      </p:sp>
      <p:sp>
        <p:nvSpPr>
          <p:cNvPr id="18" name="Footer Placeholder 12"/>
          <p:cNvSpPr>
            <a:spLocks noGrp="1"/>
          </p:cNvSpPr>
          <p:nvPr>
            <p:ph type="ftr" sz="quarter" idx="15"/>
          </p:nvPr>
        </p:nvSpPr>
        <p:spPr>
          <a:xfrm>
            <a:off x="3121994" y="4780683"/>
            <a:ext cx="5181600" cy="231266"/>
          </a:xfrm>
          <a:prstGeom prst="rect">
            <a:avLst/>
          </a:prstGeom>
        </p:spPr>
        <p:txBody>
          <a:bodyPr/>
          <a:lstStyle/>
          <a:p>
            <a:endParaRPr lang="en-US" dirty="0">
              <a:solidFill>
                <a:srgbClr val="605F62"/>
              </a:solidFill>
            </a:endParaRPr>
          </a:p>
        </p:txBody>
      </p:sp>
      <p:sp>
        <p:nvSpPr>
          <p:cNvPr id="19"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8" name="Picture 7" descr="NM-Logo-Stacked-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501" y="4712251"/>
            <a:ext cx="1451553" cy="270912"/>
          </a:xfrm>
          <a:prstGeom prst="rect">
            <a:avLst/>
          </a:prstGeom>
        </p:spPr>
      </p:pic>
    </p:spTree>
    <p:extLst>
      <p:ext uri="{BB962C8B-B14F-4D97-AF65-F5344CB8AC3E}">
        <p14:creationId xmlns:p14="http://schemas.microsoft.com/office/powerpoint/2010/main" val="3477632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15" name="Date Placeholder 11"/>
          <p:cNvSpPr>
            <a:spLocks noGrp="1"/>
          </p:cNvSpPr>
          <p:nvPr>
            <p:ph type="dt" sz="half" idx="14"/>
          </p:nvPr>
        </p:nvSpPr>
        <p:spPr>
          <a:xfrm>
            <a:off x="2350008" y="4827470"/>
            <a:ext cx="850392" cy="168275"/>
          </a:xfrm>
          <a:prstGeom prst="rect">
            <a:avLst/>
          </a:prstGeom>
        </p:spPr>
        <p:txBody>
          <a:bodyPr/>
          <a:lstStyle/>
          <a:p>
            <a:fld id="{B6378771-5DAB-3241-A947-2BDD7FD783E9}" type="datetime1">
              <a:rPr lang="en-US" smtClean="0"/>
              <a:t>1/21/2021</a:t>
            </a:fld>
            <a:endParaRPr lang="en-US" dirty="0"/>
          </a:p>
        </p:txBody>
      </p:sp>
      <p:sp>
        <p:nvSpPr>
          <p:cNvPr id="16" name="Footer Placeholder 12"/>
          <p:cNvSpPr>
            <a:spLocks noGrp="1"/>
          </p:cNvSpPr>
          <p:nvPr>
            <p:ph type="ftr" sz="quarter" idx="15"/>
          </p:nvPr>
        </p:nvSpPr>
        <p:spPr>
          <a:xfrm>
            <a:off x="3121994" y="4780684"/>
            <a:ext cx="5181600" cy="231266"/>
          </a:xfrm>
          <a:prstGeom prst="rect">
            <a:avLst/>
          </a:prstGeom>
        </p:spPr>
        <p:txBody>
          <a:bodyPr/>
          <a:lstStyle/>
          <a:p>
            <a:endParaRPr lang="en-US" dirty="0">
              <a:solidFill>
                <a:srgbClr val="605F62"/>
              </a:solidFill>
            </a:endParaRPr>
          </a:p>
        </p:txBody>
      </p:sp>
      <p:sp>
        <p:nvSpPr>
          <p:cNvPr id="17" name="Slide Number Placeholder 13"/>
          <p:cNvSpPr>
            <a:spLocks noGrp="1"/>
          </p:cNvSpPr>
          <p:nvPr>
            <p:ph type="sldNum" sz="quarter" idx="16"/>
          </p:nvPr>
        </p:nvSpPr>
        <p:spPr>
          <a:xfrm>
            <a:off x="8305800" y="4780684"/>
            <a:ext cx="346745" cy="231266"/>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8"/>
          </p:nvPr>
        </p:nvSpPr>
        <p:spPr>
          <a:xfrm>
            <a:off x="932495" y="1799761"/>
            <a:ext cx="3587119" cy="2697161"/>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1098558" y="127411"/>
            <a:ext cx="7180264" cy="762000"/>
          </a:xfrm>
        </p:spPr>
        <p:txBody>
          <a:bodyPr/>
          <a:lstStyle>
            <a:lvl1pPr>
              <a:defRPr/>
            </a:lvl1pPr>
          </a:lstStyle>
          <a:p>
            <a:r>
              <a:rPr lang="en-US" dirty="0"/>
              <a:t>Click to edit Master title style</a:t>
            </a:r>
          </a:p>
        </p:txBody>
      </p:sp>
      <p:sp>
        <p:nvSpPr>
          <p:cNvPr id="13" name="Text Placeholder 2"/>
          <p:cNvSpPr>
            <a:spLocks noGrp="1"/>
          </p:cNvSpPr>
          <p:nvPr>
            <p:ph type="body" idx="1"/>
          </p:nvPr>
        </p:nvSpPr>
        <p:spPr>
          <a:xfrm>
            <a:off x="1107415" y="1523714"/>
            <a:ext cx="3412205" cy="295195"/>
          </a:xfrm>
        </p:spPr>
        <p:txBody>
          <a:bodyPr anchor="b"/>
          <a:lstStyle>
            <a:lvl1pPr marL="0" indent="0">
              <a:buNone/>
              <a:defRPr sz="1700" b="0">
                <a:solidFill>
                  <a:schemeClr val="tx2"/>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8" name="Text Placeholder 10"/>
          <p:cNvSpPr>
            <a:spLocks noGrp="1"/>
          </p:cNvSpPr>
          <p:nvPr>
            <p:ph type="body" sz="quarter" idx="13" hasCustomPrompt="1"/>
          </p:nvPr>
        </p:nvSpPr>
        <p:spPr>
          <a:xfrm>
            <a:off x="1098556" y="896882"/>
            <a:ext cx="7180264" cy="457200"/>
          </a:xfrm>
        </p:spPr>
        <p:txBody>
          <a:bodyPr/>
          <a:lstStyle>
            <a:lvl1pPr marL="0" indent="0">
              <a:lnSpc>
                <a:spcPct val="85000"/>
              </a:lnSpc>
              <a:spcBef>
                <a:spcPts val="0"/>
              </a:spcBef>
              <a:buNone/>
              <a:defRPr sz="2000" spc="-80" baseline="0">
                <a:solidFill>
                  <a:schemeClr val="accent2"/>
                </a:solidFill>
              </a:defRPr>
            </a:lvl1pPr>
            <a:lvl2pPr marL="206370" indent="0">
              <a:buNone/>
              <a:defRPr/>
            </a:lvl2pPr>
            <a:lvl3pPr marL="457189" indent="0">
              <a:buNone/>
              <a:defRPr/>
            </a:lvl3pPr>
            <a:lvl4pPr marL="631809" indent="0">
              <a:buNone/>
              <a:defRPr/>
            </a:lvl4pPr>
            <a:lvl5pPr marL="804842" indent="0">
              <a:buNone/>
              <a:defRPr/>
            </a:lvl5pPr>
          </a:lstStyle>
          <a:p>
            <a:pPr lvl="0"/>
            <a:r>
              <a:rPr lang="en-US" dirty="0"/>
              <a:t>Slide Subtitle</a:t>
            </a:r>
          </a:p>
        </p:txBody>
      </p:sp>
      <p:sp>
        <p:nvSpPr>
          <p:cNvPr id="21" name="Content Placeholder 2"/>
          <p:cNvSpPr>
            <a:spLocks noGrp="1"/>
          </p:cNvSpPr>
          <p:nvPr>
            <p:ph sz="half" idx="19"/>
          </p:nvPr>
        </p:nvSpPr>
        <p:spPr>
          <a:xfrm>
            <a:off x="4688514" y="1799761"/>
            <a:ext cx="3587119" cy="2697161"/>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2"/>
          <p:cNvSpPr>
            <a:spLocks noGrp="1"/>
          </p:cNvSpPr>
          <p:nvPr>
            <p:ph type="body" idx="20"/>
          </p:nvPr>
        </p:nvSpPr>
        <p:spPr>
          <a:xfrm>
            <a:off x="4863434" y="1523714"/>
            <a:ext cx="3412205" cy="295195"/>
          </a:xfrm>
        </p:spPr>
        <p:txBody>
          <a:bodyPr anchor="b"/>
          <a:lstStyle>
            <a:lvl1pPr marL="0" indent="0">
              <a:buNone/>
              <a:defRPr sz="1700" b="0">
                <a:solidFill>
                  <a:schemeClr val="tx2"/>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Tree>
    <p:extLst>
      <p:ext uri="{BB962C8B-B14F-4D97-AF65-F5344CB8AC3E}">
        <p14:creationId xmlns:p14="http://schemas.microsoft.com/office/powerpoint/2010/main" val="3584129603"/>
      </p:ext>
    </p:extLst>
  </p:cSld>
  <p:clrMapOvr>
    <a:masterClrMapping/>
  </p:clrMapOvr>
  <p:transition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7"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Date Placeholder 3"/>
          <p:cNvSpPr>
            <a:spLocks noGrp="1"/>
          </p:cNvSpPr>
          <p:nvPr>
            <p:ph type="dt" sz="half" idx="2"/>
          </p:nvPr>
        </p:nvSpPr>
        <p:spPr>
          <a:xfrm>
            <a:off x="2350008" y="4833819"/>
            <a:ext cx="850392" cy="168275"/>
          </a:xfrm>
          <a:prstGeom prst="rect">
            <a:avLst/>
          </a:prstGeom>
        </p:spPr>
        <p:txBody>
          <a:bodyPr vert="horz" wrap="none" lIns="0" tIns="0" rIns="0" bIns="0" rtlCol="0" anchor="b"/>
          <a:lstStyle>
            <a:lvl1pPr>
              <a:defRPr lang="en-US" sz="800" smtClean="0"/>
            </a:lvl1pPr>
          </a:lstStyle>
          <a:p>
            <a:fld id="{4DD056AA-046F-1E41-8A7D-BECBA863898E}" type="datetime1">
              <a:rPr lang="en-US" smtClean="0"/>
              <a:t>1/21/2021</a:t>
            </a:fld>
            <a:endParaRPr lang="en-US" dirty="0"/>
          </a:p>
        </p:txBody>
      </p:sp>
      <p:sp>
        <p:nvSpPr>
          <p:cNvPr id="19" name="Footer Placeholder 4"/>
          <p:cNvSpPr>
            <a:spLocks noGrp="1"/>
          </p:cNvSpPr>
          <p:nvPr>
            <p:ph type="ftr" sz="quarter" idx="3"/>
          </p:nvPr>
        </p:nvSpPr>
        <p:spPr>
          <a:xfrm>
            <a:off x="3121994" y="4787033"/>
            <a:ext cx="5181600" cy="231266"/>
          </a:xfrm>
          <a:prstGeom prst="rect">
            <a:avLst/>
          </a:prstGeom>
        </p:spPr>
        <p:txBody>
          <a:bodyPr vert="horz" lIns="0" tIns="0" rIns="0" bIns="0" rtlCol="0" anchor="b"/>
          <a:lstStyle>
            <a:lvl1pPr algn="r">
              <a:defRPr sz="1400">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20"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6" name="Picture 5" descr="PPT-RGB-Shapes.ai"/>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93913" y="398399"/>
            <a:ext cx="1509391" cy="527794"/>
          </a:xfrm>
          <a:prstGeom prst="rect">
            <a:avLst/>
          </a:prstGeom>
        </p:spPr>
      </p:pic>
      <p:pic>
        <p:nvPicPr>
          <p:cNvPr id="2" name="Picture 1" descr="NM-Logo-Stacked-RGB.jpg"/>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646209" y="4759647"/>
            <a:ext cx="1246599" cy="232660"/>
          </a:xfrm>
          <a:prstGeom prst="rect">
            <a:avLst/>
          </a:prstGeom>
        </p:spPr>
      </p:pic>
    </p:spTree>
    <p:extLst>
      <p:ext uri="{BB962C8B-B14F-4D97-AF65-F5344CB8AC3E}">
        <p14:creationId xmlns:p14="http://schemas.microsoft.com/office/powerpoint/2010/main" val="548004139"/>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8" r:id="rId3"/>
    <p:sldLayoutId id="2147483663" r:id="rId4"/>
    <p:sldLayoutId id="2147483675" r:id="rId5"/>
    <p:sldLayoutId id="2147483662" r:id="rId6"/>
    <p:sldLayoutId id="2147483652" r:id="rId7"/>
    <p:sldLayoutId id="2147483656" r:id="rId8"/>
    <p:sldLayoutId id="2147483664" r:id="rId9"/>
    <p:sldLayoutId id="2147483665" r:id="rId10"/>
    <p:sldLayoutId id="2147483667" r:id="rId11"/>
    <p:sldLayoutId id="2147483669" r:id="rId12"/>
    <p:sldLayoutId id="2147483673" r:id="rId13"/>
    <p:sldLayoutId id="2147483674" r:id="rId14"/>
    <p:sldLayoutId id="2147483676" r:id="rId15"/>
  </p:sldLayoutIdLst>
  <p:hf hdr="0"/>
  <p:txStyles>
    <p:titleStyle>
      <a:lvl1pPr algn="l" defTabSz="457200" rtl="0" eaLnBrk="1" latinLnBrk="0" hangingPunct="1">
        <a:lnSpc>
          <a:spcPct val="90000"/>
        </a:lnSpc>
        <a:spcBef>
          <a:spcPct val="0"/>
        </a:spcBef>
        <a:buNone/>
        <a:defRPr sz="2800" kern="1200">
          <a:solidFill>
            <a:srgbClr val="514689"/>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hyperlink" Target="https://northwestern.box.com/s/8y9hxhyy690lnx2vs267dqifpkoqkxl7" TargetMode="Externa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hyperlink" Target="https://www.nucats.northwestern.edu/education-and-career-development/investigator-development/mentoring/workshops.html" TargetMode="Externa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44A1107-C64D-3740-940A-335F1A03D379}"/>
              </a:ext>
            </a:extLst>
          </p:cNvPr>
          <p:cNvSpPr>
            <a:spLocks noGrp="1"/>
          </p:cNvSpPr>
          <p:nvPr>
            <p:ph type="subTitle" idx="1"/>
          </p:nvPr>
        </p:nvSpPr>
        <p:spPr>
          <a:xfrm>
            <a:off x="1109212" y="4271027"/>
            <a:ext cx="7260131" cy="685800"/>
          </a:xfrm>
        </p:spPr>
        <p:txBody>
          <a:bodyPr>
            <a:normAutofit/>
          </a:bodyPr>
          <a:lstStyle/>
          <a:p>
            <a:r>
              <a:rPr lang="en-US" sz="1650" dirty="0"/>
              <a:t>Presenters: Mercedes Carnethon, PhD and Kelly N. Michelson, MD, MPH </a:t>
            </a:r>
          </a:p>
        </p:txBody>
      </p:sp>
      <p:sp>
        <p:nvSpPr>
          <p:cNvPr id="3" name="Title 2">
            <a:extLst>
              <a:ext uri="{FF2B5EF4-FFF2-40B4-BE49-F238E27FC236}">
                <a16:creationId xmlns:a16="http://schemas.microsoft.com/office/drawing/2014/main" id="{EEC1DDB7-3C71-614E-8955-79F795F5AC21}"/>
              </a:ext>
            </a:extLst>
          </p:cNvPr>
          <p:cNvSpPr>
            <a:spLocks noGrp="1"/>
          </p:cNvSpPr>
          <p:nvPr>
            <p:ph type="ctrTitle"/>
          </p:nvPr>
        </p:nvSpPr>
        <p:spPr/>
        <p:txBody>
          <a:bodyPr/>
          <a:lstStyle/>
          <a:p>
            <a:r>
              <a:rPr lang="en-US" b="1" dirty="0"/>
              <a:t>NUCATS Series on Developing and Enhancing Mentoring Relationships: </a:t>
            </a:r>
            <a:br>
              <a:rPr lang="en-US" b="1" dirty="0"/>
            </a:br>
            <a:r>
              <a:rPr lang="en-US" sz="1600" b="1" i="1" dirty="0"/>
              <a:t>Maintaining Effective Communication/Difficult Conversations</a:t>
            </a:r>
            <a:endParaRPr lang="en-US" sz="1600" b="1" dirty="0"/>
          </a:p>
        </p:txBody>
      </p:sp>
      <p:sp>
        <p:nvSpPr>
          <p:cNvPr id="4" name="Subtitle 1">
            <a:extLst>
              <a:ext uri="{FF2B5EF4-FFF2-40B4-BE49-F238E27FC236}">
                <a16:creationId xmlns:a16="http://schemas.microsoft.com/office/drawing/2014/main" id="{99616E7D-904D-42B9-B5AA-FCAD6DDCC69D}"/>
              </a:ext>
            </a:extLst>
          </p:cNvPr>
          <p:cNvSpPr txBox="1">
            <a:spLocks/>
          </p:cNvSpPr>
          <p:nvPr/>
        </p:nvSpPr>
        <p:spPr>
          <a:xfrm>
            <a:off x="1440432" y="1612899"/>
            <a:ext cx="6263138" cy="685800"/>
          </a:xfrm>
          <a:prstGeom prst="rect">
            <a:avLst/>
          </a:prstGeom>
        </p:spPr>
        <p:txBody>
          <a:bodyPr vert="horz" lIns="0" tIns="0" rIns="91440" bIns="45720" rtlCol="0" anchor="t">
            <a:noAutofit/>
          </a:bodyPr>
          <a:lstStyle>
            <a:lvl1pPr marL="0" indent="0" algn="l" defTabSz="457189" rtl="0" eaLnBrk="1" latinLnBrk="0" hangingPunct="1">
              <a:lnSpc>
                <a:spcPct val="90000"/>
              </a:lnSpc>
              <a:spcBef>
                <a:spcPts val="0"/>
              </a:spcBef>
              <a:buClr>
                <a:schemeClr val="accent1"/>
              </a:buClr>
              <a:buFont typeface="Arial"/>
              <a:buNone/>
              <a:defRPr sz="2000" kern="1200" baseline="0">
                <a:solidFill>
                  <a:schemeClr val="tx1"/>
                </a:solidFill>
                <a:latin typeface="+mn-lt"/>
                <a:ea typeface="+mn-ea"/>
                <a:cs typeface="+mn-cs"/>
              </a:defRPr>
            </a:lvl1pPr>
            <a:lvl2pPr marL="457189" indent="0" algn="ctr" defTabSz="457189" rtl="0" eaLnBrk="1" latinLnBrk="0" hangingPunct="1">
              <a:spcBef>
                <a:spcPct val="20000"/>
              </a:spcBef>
              <a:buFont typeface="Lucida Grande"/>
              <a:buNone/>
              <a:defRPr sz="1700" kern="1200">
                <a:solidFill>
                  <a:schemeClr val="tx1">
                    <a:tint val="75000"/>
                  </a:schemeClr>
                </a:solidFill>
                <a:latin typeface="+mn-lt"/>
                <a:ea typeface="+mn-ea"/>
                <a:cs typeface="+mn-cs"/>
              </a:defRPr>
            </a:lvl2pPr>
            <a:lvl3pPr marL="914378"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3pPr>
            <a:lvl4pPr marL="1371566"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754"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5943"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132"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320"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509"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a:t>Welcome! We will start on time at 7:30.</a:t>
            </a:r>
            <a:endParaRPr lang="en-US" dirty="0"/>
          </a:p>
        </p:txBody>
      </p:sp>
    </p:spTree>
    <p:extLst>
      <p:ext uri="{BB962C8B-B14F-4D97-AF65-F5344CB8AC3E}">
        <p14:creationId xmlns:p14="http://schemas.microsoft.com/office/powerpoint/2010/main" val="172583373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 y="274796"/>
            <a:ext cx="1038225" cy="82867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0" y="3334"/>
            <a:ext cx="9144000" cy="542925"/>
          </a:xfrm>
          <a:prstGeom prst="rect">
            <a:avLst/>
          </a:prstGeom>
          <a:solidFill>
            <a:srgbClr val="5146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636029" y="2770013"/>
            <a:ext cx="2866352" cy="369332"/>
          </a:xfrm>
          <a:prstGeom prst="rect">
            <a:avLst/>
          </a:prstGeom>
          <a:noFill/>
        </p:spPr>
        <p:txBody>
          <a:bodyPr wrap="square" rtlCol="0">
            <a:spAutoFit/>
          </a:bodyPr>
          <a:lstStyle/>
          <a:p>
            <a:pPr algn="ctr"/>
            <a:r>
              <a:rPr lang="en-US" dirty="0">
                <a:latin typeface="+mj-lt"/>
              </a:rPr>
              <a:t>Kelly N Michelson, MD, MPH</a:t>
            </a:r>
          </a:p>
        </p:txBody>
      </p:sp>
      <p:cxnSp>
        <p:nvCxnSpPr>
          <p:cNvPr id="22" name="Straight Connector 21"/>
          <p:cNvCxnSpPr/>
          <p:nvPr/>
        </p:nvCxnSpPr>
        <p:spPr>
          <a:xfrm>
            <a:off x="4558143" y="1270986"/>
            <a:ext cx="0" cy="30175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2362269" y="-16626"/>
            <a:ext cx="4419462" cy="501437"/>
          </a:xfrm>
          <a:prstGeom prst="rect">
            <a:avLst/>
          </a:prstGeom>
        </p:spPr>
        <p:txBody>
          <a:bodyPr vert="horz" lIns="0" tIns="0" rIns="91440" bIns="45720" rtlCol="0" anchor="b">
            <a:noAutofit/>
          </a:bodyPr>
          <a:lstStyle>
            <a:lvl1pPr algn="l" defTabSz="457200" rtl="0" eaLnBrk="1" latinLnBrk="0" hangingPunct="1">
              <a:lnSpc>
                <a:spcPct val="90000"/>
              </a:lnSpc>
              <a:spcBef>
                <a:spcPct val="0"/>
              </a:spcBef>
              <a:buNone/>
              <a:defRPr sz="2800" kern="1200">
                <a:solidFill>
                  <a:srgbClr val="514689"/>
                </a:solidFill>
                <a:latin typeface="+mj-lt"/>
                <a:ea typeface="+mj-ea"/>
                <a:cs typeface="+mj-cs"/>
              </a:defRPr>
            </a:lvl1pPr>
          </a:lstStyle>
          <a:p>
            <a:pPr algn="ctr"/>
            <a:r>
              <a:rPr lang="en-US" sz="2400" dirty="0">
                <a:solidFill>
                  <a:schemeClr val="bg1"/>
                </a:solidFill>
              </a:rPr>
              <a:t>Today’s Facilitators</a:t>
            </a:r>
          </a:p>
        </p:txBody>
      </p:sp>
      <p:sp>
        <p:nvSpPr>
          <p:cNvPr id="26" name="Content Placeholder 5"/>
          <p:cNvSpPr txBox="1">
            <a:spLocks/>
          </p:cNvSpPr>
          <p:nvPr/>
        </p:nvSpPr>
        <p:spPr>
          <a:xfrm>
            <a:off x="6075536" y="3116262"/>
            <a:ext cx="1987337" cy="200975"/>
          </a:xfrm>
          <a:prstGeom prst="rect">
            <a:avLst/>
          </a:prstGeom>
        </p:spPr>
        <p:txBody>
          <a:bodyPr vert="horz" lIns="0" tIns="0" rIns="91440" bIns="4572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i="1" dirty="0">
                <a:latin typeface="Calibri Light" panose="020F0302020204030204" pitchFamily="34" charset="0"/>
                <a:cs typeface="Calibri Light" panose="020F0302020204030204" pitchFamily="34" charset="0"/>
              </a:rPr>
              <a:t>K-michelson@northwestern.edu</a:t>
            </a:r>
          </a:p>
        </p:txBody>
      </p:sp>
      <p:sp>
        <p:nvSpPr>
          <p:cNvPr id="16" name="Rectangle 15"/>
          <p:cNvSpPr/>
          <p:nvPr/>
        </p:nvSpPr>
        <p:spPr>
          <a:xfrm>
            <a:off x="5323561" y="3473692"/>
            <a:ext cx="3408200" cy="120804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7" name="Content Placeholder 5"/>
          <p:cNvSpPr txBox="1">
            <a:spLocks/>
          </p:cNvSpPr>
          <p:nvPr/>
        </p:nvSpPr>
        <p:spPr>
          <a:xfrm>
            <a:off x="5374560" y="3563945"/>
            <a:ext cx="3306201" cy="1018247"/>
          </a:xfrm>
          <a:prstGeom prst="rect">
            <a:avLst/>
          </a:prstGeom>
        </p:spPr>
        <p:txBody>
          <a:bodyPr vert="horz" lIns="0" tIns="0" rIns="91440" bIns="4572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t>Director, Center for Bioethics and Medical Humanities</a:t>
            </a:r>
          </a:p>
          <a:p>
            <a:pPr marL="0" indent="0" algn="ctr">
              <a:buNone/>
            </a:pPr>
            <a:r>
              <a:rPr lang="en-US" sz="1100" dirty="0"/>
              <a:t>Julia and David </a:t>
            </a:r>
            <a:r>
              <a:rPr lang="en-US" sz="1100" dirty="0" err="1"/>
              <a:t>Uihlein</a:t>
            </a:r>
            <a:r>
              <a:rPr lang="en-US" sz="1100" dirty="0"/>
              <a:t> Professor of Bioethics and Medical Humanities</a:t>
            </a:r>
          </a:p>
          <a:p>
            <a:pPr marL="0" indent="0" algn="ctr">
              <a:buNone/>
            </a:pPr>
            <a:r>
              <a:rPr lang="en-US" sz="1100" dirty="0"/>
              <a:t>Professor of Pediatrics (Critical Care)</a:t>
            </a:r>
          </a:p>
        </p:txBody>
      </p:sp>
      <p:sp>
        <p:nvSpPr>
          <p:cNvPr id="28" name="TextBox 27"/>
          <p:cNvSpPr txBox="1"/>
          <p:nvPr/>
        </p:nvSpPr>
        <p:spPr>
          <a:xfrm>
            <a:off x="889603" y="2771776"/>
            <a:ext cx="2896631" cy="369332"/>
          </a:xfrm>
          <a:prstGeom prst="rect">
            <a:avLst/>
          </a:prstGeom>
          <a:noFill/>
        </p:spPr>
        <p:txBody>
          <a:bodyPr wrap="square" rtlCol="0">
            <a:spAutoFit/>
          </a:bodyPr>
          <a:lstStyle/>
          <a:p>
            <a:r>
              <a:rPr lang="en-US" dirty="0">
                <a:latin typeface="+mj-lt"/>
              </a:rPr>
              <a:t>Mercedes </a:t>
            </a:r>
            <a:r>
              <a:rPr lang="en-US" dirty="0" err="1">
                <a:latin typeface="+mj-lt"/>
              </a:rPr>
              <a:t>Carnethon</a:t>
            </a:r>
            <a:r>
              <a:rPr lang="en-US" dirty="0">
                <a:latin typeface="+mj-lt"/>
              </a:rPr>
              <a:t>, PhD</a:t>
            </a:r>
          </a:p>
        </p:txBody>
      </p:sp>
      <p:sp>
        <p:nvSpPr>
          <p:cNvPr id="29" name="Content Placeholder 5"/>
          <p:cNvSpPr txBox="1">
            <a:spLocks/>
          </p:cNvSpPr>
          <p:nvPr/>
        </p:nvSpPr>
        <p:spPr>
          <a:xfrm>
            <a:off x="1185063" y="3126596"/>
            <a:ext cx="1892809" cy="190641"/>
          </a:xfrm>
          <a:prstGeom prst="rect">
            <a:avLst/>
          </a:prstGeom>
        </p:spPr>
        <p:txBody>
          <a:bodyPr vert="horz" lIns="0" tIns="0" rIns="91440" bIns="4572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i="1" dirty="0">
                <a:latin typeface="Calibri Light" panose="020F0302020204030204" pitchFamily="34" charset="0"/>
                <a:cs typeface="Calibri Light" panose="020F0302020204030204" pitchFamily="34" charset="0"/>
              </a:rPr>
              <a:t>carnethon@northwestern.edu </a:t>
            </a:r>
          </a:p>
        </p:txBody>
      </p:sp>
      <p:sp>
        <p:nvSpPr>
          <p:cNvPr id="32" name="Rectangle 31"/>
          <p:cNvSpPr/>
          <p:nvPr/>
        </p:nvSpPr>
        <p:spPr>
          <a:xfrm>
            <a:off x="491913" y="3473693"/>
            <a:ext cx="3341279" cy="1198753"/>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33" name="Content Placeholder 5"/>
          <p:cNvSpPr txBox="1">
            <a:spLocks/>
          </p:cNvSpPr>
          <p:nvPr/>
        </p:nvSpPr>
        <p:spPr>
          <a:xfrm>
            <a:off x="603697" y="3563945"/>
            <a:ext cx="3182537" cy="1078552"/>
          </a:xfrm>
          <a:prstGeom prst="rect">
            <a:avLst/>
          </a:prstGeom>
        </p:spPr>
        <p:txBody>
          <a:bodyPr vert="horz" lIns="0" tIns="0" rIns="91440" bIns="4572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t>Co-Director of NUCATS CECD and Vice Chair, Department of Preventive Medicine</a:t>
            </a:r>
          </a:p>
          <a:p>
            <a:pPr marL="0" indent="0" algn="ctr">
              <a:buNone/>
            </a:pPr>
            <a:r>
              <a:rPr lang="en-US" sz="1100" dirty="0"/>
              <a:t>Mary Harris Thompson Professor</a:t>
            </a:r>
          </a:p>
          <a:p>
            <a:pPr marL="0" indent="0" algn="ctr">
              <a:buNone/>
            </a:pPr>
            <a:r>
              <a:rPr lang="en-US" sz="1100" dirty="0"/>
              <a:t>of Preventive Medicine (Epidemiology) and Medicine (Pulmonary and Critical Care)</a:t>
            </a:r>
          </a:p>
        </p:txBody>
      </p:sp>
      <p:pic>
        <p:nvPicPr>
          <p:cNvPr id="9" name="Picture 8" descr="A person smiling for the camera&#10;&#10;Description automatically generated">
            <a:extLst>
              <a:ext uri="{FF2B5EF4-FFF2-40B4-BE49-F238E27FC236}">
                <a16:creationId xmlns:a16="http://schemas.microsoft.com/office/drawing/2014/main" id="{AF6CD2D5-AD37-43C0-B6CD-EFBF76F495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892" y="809957"/>
            <a:ext cx="1892755" cy="1892755"/>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7889" y="842242"/>
            <a:ext cx="1582630" cy="1892756"/>
          </a:xfrm>
          <a:prstGeom prst="rect">
            <a:avLst/>
          </a:prstGeom>
        </p:spPr>
      </p:pic>
    </p:spTree>
    <p:extLst>
      <p:ext uri="{BB962C8B-B14F-4D97-AF65-F5344CB8AC3E}">
        <p14:creationId xmlns:p14="http://schemas.microsoft.com/office/powerpoint/2010/main" val="1971204256"/>
      </p:ext>
    </p:extLst>
  </p:cSld>
  <p:clrMapOvr>
    <a:masterClrMapping/>
  </p:clrMapOvr>
  <p:transition advClick="0" advTm="150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21AF9-EAE3-D648-989C-CC45E7055E0F}"/>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DF4B28B3-B236-534C-84F1-6A5205686C57}"/>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8D079021-3C35-7C4F-AF79-F1639AD21B8F}"/>
              </a:ext>
            </a:extLst>
          </p:cNvPr>
          <p:cNvSpPr>
            <a:spLocks noGrp="1"/>
          </p:cNvSpPr>
          <p:nvPr>
            <p:ph type="sldNum" sz="quarter" idx="16"/>
          </p:nvPr>
        </p:nvSpPr>
        <p:spPr/>
        <p:txBody>
          <a:bodyPr/>
          <a:lstStyle/>
          <a:p>
            <a:fld id="{0D558541-60C9-42A2-8392-FF12533A6B7A}" type="slidenum">
              <a:rPr lang="en-US" smtClean="0"/>
              <a:pPr/>
              <a:t>3</a:t>
            </a:fld>
            <a:endParaRPr lang="en-US" dirty="0"/>
          </a:p>
        </p:txBody>
      </p:sp>
      <p:sp>
        <p:nvSpPr>
          <p:cNvPr id="5" name="Title 4">
            <a:extLst>
              <a:ext uri="{FF2B5EF4-FFF2-40B4-BE49-F238E27FC236}">
                <a16:creationId xmlns:a16="http://schemas.microsoft.com/office/drawing/2014/main" id="{EE7BC628-51A0-E648-B3FC-24A7E75311C7}"/>
              </a:ext>
            </a:extLst>
          </p:cNvPr>
          <p:cNvSpPr>
            <a:spLocks noGrp="1"/>
          </p:cNvSpPr>
          <p:nvPr>
            <p:ph type="title"/>
          </p:nvPr>
        </p:nvSpPr>
        <p:spPr/>
        <p:txBody>
          <a:bodyPr/>
          <a:lstStyle/>
          <a:p>
            <a:r>
              <a:rPr lang="en-US" dirty="0"/>
              <a:t>Introductions</a:t>
            </a:r>
          </a:p>
        </p:txBody>
      </p:sp>
      <p:sp>
        <p:nvSpPr>
          <p:cNvPr id="6" name="Content Placeholder 5">
            <a:extLst>
              <a:ext uri="{FF2B5EF4-FFF2-40B4-BE49-F238E27FC236}">
                <a16:creationId xmlns:a16="http://schemas.microsoft.com/office/drawing/2014/main" id="{C80B4C94-549A-A14F-A866-C517BF131524}"/>
              </a:ext>
            </a:extLst>
          </p:cNvPr>
          <p:cNvSpPr>
            <a:spLocks noGrp="1"/>
          </p:cNvSpPr>
          <p:nvPr>
            <p:ph idx="1"/>
          </p:nvPr>
        </p:nvSpPr>
        <p:spPr/>
        <p:txBody>
          <a:bodyPr vert="horz" lIns="0" tIns="0" rIns="91440" bIns="45720" rtlCol="0" anchor="t">
            <a:noAutofit/>
          </a:bodyPr>
          <a:lstStyle/>
          <a:p>
            <a:r>
              <a:rPr lang="en-US" sz="1800" dirty="0"/>
              <a:t>Christine Charles</a:t>
            </a:r>
          </a:p>
          <a:p>
            <a:r>
              <a:rPr lang="en-US" sz="1800" dirty="0"/>
              <a:t>Jaime Zeigler</a:t>
            </a:r>
          </a:p>
          <a:p>
            <a:r>
              <a:rPr lang="en-US" sz="1800" dirty="0"/>
              <a:t>Emily Traw</a:t>
            </a:r>
          </a:p>
          <a:p>
            <a:endParaRPr lang="en-US" dirty="0"/>
          </a:p>
        </p:txBody>
      </p:sp>
      <p:sp>
        <p:nvSpPr>
          <p:cNvPr id="7" name="Text Placeholder 6">
            <a:extLst>
              <a:ext uri="{FF2B5EF4-FFF2-40B4-BE49-F238E27FC236}">
                <a16:creationId xmlns:a16="http://schemas.microsoft.com/office/drawing/2014/main" id="{09BE5D0E-CFBB-1946-8B2A-59A33D4B5E96}"/>
              </a:ext>
            </a:extLst>
          </p:cNvPr>
          <p:cNvSpPr>
            <a:spLocks noGrp="1"/>
          </p:cNvSpPr>
          <p:nvPr>
            <p:ph type="body" sz="quarter" idx="13"/>
          </p:nvPr>
        </p:nvSpPr>
        <p:spPr/>
        <p:txBody>
          <a:bodyPr/>
          <a:lstStyle/>
          <a:p>
            <a:r>
              <a:rPr lang="en-US" dirty="0"/>
              <a:t>NUCATS Staff</a:t>
            </a:r>
          </a:p>
        </p:txBody>
      </p:sp>
    </p:spTree>
    <p:extLst>
      <p:ext uri="{BB962C8B-B14F-4D97-AF65-F5344CB8AC3E}">
        <p14:creationId xmlns:p14="http://schemas.microsoft.com/office/powerpoint/2010/main" val="4198656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18F86F-26FD-074B-AD98-2C32A2FE505F}"/>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CF0265D0-089E-4A45-8E17-4EF3DCD3F914}"/>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50B2B8B9-8CAF-6947-B834-E9289FDB7BF7}"/>
              </a:ext>
            </a:extLst>
          </p:cNvPr>
          <p:cNvSpPr>
            <a:spLocks noGrp="1"/>
          </p:cNvSpPr>
          <p:nvPr>
            <p:ph type="sldNum" sz="quarter" idx="16"/>
          </p:nvPr>
        </p:nvSpPr>
        <p:spPr/>
        <p:txBody>
          <a:bodyPr/>
          <a:lstStyle/>
          <a:p>
            <a:fld id="{0D558541-60C9-42A2-8392-FF12533A6B7A}" type="slidenum">
              <a:rPr lang="en-US" smtClean="0"/>
              <a:pPr/>
              <a:t>4</a:t>
            </a:fld>
            <a:endParaRPr lang="en-US" dirty="0"/>
          </a:p>
        </p:txBody>
      </p:sp>
      <p:sp>
        <p:nvSpPr>
          <p:cNvPr id="5" name="Title 4">
            <a:extLst>
              <a:ext uri="{FF2B5EF4-FFF2-40B4-BE49-F238E27FC236}">
                <a16:creationId xmlns:a16="http://schemas.microsoft.com/office/drawing/2014/main" id="{15328AE6-5686-9B4E-829F-1104A2529378}"/>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E7B095C1-CB34-BF43-879F-00AA292DABE4}"/>
              </a:ext>
            </a:extLst>
          </p:cNvPr>
          <p:cNvSpPr>
            <a:spLocks noGrp="1"/>
          </p:cNvSpPr>
          <p:nvPr>
            <p:ph idx="1"/>
          </p:nvPr>
        </p:nvSpPr>
        <p:spPr/>
        <p:txBody>
          <a:bodyPr/>
          <a:lstStyle/>
          <a:p>
            <a:pPr marL="342900" lvl="0" indent="-342900">
              <a:buFont typeface="+mj-lt"/>
              <a:buAutoNum type="arabicPeriod"/>
            </a:pPr>
            <a:r>
              <a:rPr lang="en-US" sz="1800" dirty="0"/>
              <a:t>Describe 2 fundamental components of communicating effectively as a mentor.</a:t>
            </a:r>
          </a:p>
          <a:p>
            <a:pPr marL="342900" lvl="0" indent="-342900">
              <a:buFont typeface="+mj-lt"/>
              <a:buAutoNum type="arabicPeriod"/>
            </a:pPr>
            <a:r>
              <a:rPr lang="en-US" sz="1800" dirty="0"/>
              <a:t>Identify ineffective communication strategies and propose alternative effective techniques to promote communication</a:t>
            </a:r>
          </a:p>
          <a:p>
            <a:pPr marL="342900" lvl="0" indent="-342900">
              <a:buFont typeface="+mj-lt"/>
              <a:buAutoNum type="arabicPeriod"/>
            </a:pPr>
            <a:r>
              <a:rPr lang="en-US" sz="1800" dirty="0"/>
              <a:t>Discuss at least 2 elements of a conversation to deliver positive and negative feedback</a:t>
            </a:r>
          </a:p>
          <a:p>
            <a:pPr marL="342900" lvl="0" indent="-342900">
              <a:buFont typeface="+mj-lt"/>
              <a:buAutoNum type="arabicPeriod"/>
            </a:pPr>
            <a:r>
              <a:rPr lang="en-US" sz="1800" dirty="0"/>
              <a:t>List at least two effective communication techniques to facilitate a workplace conversation</a:t>
            </a:r>
          </a:p>
          <a:p>
            <a:endParaRPr lang="en-US" dirty="0"/>
          </a:p>
        </p:txBody>
      </p:sp>
      <p:sp>
        <p:nvSpPr>
          <p:cNvPr id="7" name="Text Placeholder 6">
            <a:extLst>
              <a:ext uri="{FF2B5EF4-FFF2-40B4-BE49-F238E27FC236}">
                <a16:creationId xmlns:a16="http://schemas.microsoft.com/office/drawing/2014/main" id="{3E901E65-729D-9947-B9ED-107F979E62E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73563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91B412-FED7-9940-84BB-E1AA1DF1E283}"/>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82CA0177-C2F7-2040-A028-9E490E3B7B87}"/>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0648EDA7-F260-9541-91E0-D1B24BD20DFB}"/>
              </a:ext>
            </a:extLst>
          </p:cNvPr>
          <p:cNvSpPr>
            <a:spLocks noGrp="1"/>
          </p:cNvSpPr>
          <p:nvPr>
            <p:ph type="sldNum" sz="quarter" idx="16"/>
          </p:nvPr>
        </p:nvSpPr>
        <p:spPr/>
        <p:txBody>
          <a:bodyPr/>
          <a:lstStyle/>
          <a:p>
            <a:fld id="{0D558541-60C9-42A2-8392-FF12533A6B7A}" type="slidenum">
              <a:rPr lang="en-US" smtClean="0"/>
              <a:pPr/>
              <a:t>5</a:t>
            </a:fld>
            <a:endParaRPr lang="en-US" dirty="0"/>
          </a:p>
        </p:txBody>
      </p:sp>
      <p:sp>
        <p:nvSpPr>
          <p:cNvPr id="5" name="Title 4">
            <a:extLst>
              <a:ext uri="{FF2B5EF4-FFF2-40B4-BE49-F238E27FC236}">
                <a16:creationId xmlns:a16="http://schemas.microsoft.com/office/drawing/2014/main" id="{8731B892-3107-0346-A59D-9F4F135E58A9}"/>
              </a:ext>
            </a:extLst>
          </p:cNvPr>
          <p:cNvSpPr>
            <a:spLocks noGrp="1"/>
          </p:cNvSpPr>
          <p:nvPr>
            <p:ph type="title"/>
          </p:nvPr>
        </p:nvSpPr>
        <p:spPr/>
        <p:txBody>
          <a:bodyPr/>
          <a:lstStyle/>
          <a:p>
            <a:r>
              <a:rPr lang="en-US" dirty="0"/>
              <a:t>Workshop Etiquette</a:t>
            </a:r>
          </a:p>
        </p:txBody>
      </p:sp>
      <p:sp>
        <p:nvSpPr>
          <p:cNvPr id="6" name="Content Placeholder 5">
            <a:extLst>
              <a:ext uri="{FF2B5EF4-FFF2-40B4-BE49-F238E27FC236}">
                <a16:creationId xmlns:a16="http://schemas.microsoft.com/office/drawing/2014/main" id="{EBBEF414-D7F3-114F-B8C1-DDCC9C1DE172}"/>
              </a:ext>
            </a:extLst>
          </p:cNvPr>
          <p:cNvSpPr>
            <a:spLocks noGrp="1"/>
          </p:cNvSpPr>
          <p:nvPr>
            <p:ph idx="1"/>
          </p:nvPr>
        </p:nvSpPr>
        <p:spPr/>
        <p:txBody>
          <a:bodyPr/>
          <a:lstStyle/>
          <a:p>
            <a:r>
              <a:rPr lang="en-US" sz="1800" dirty="0"/>
              <a:t>What is the worst thing you have seen on zoom?</a:t>
            </a:r>
          </a:p>
          <a:p>
            <a:r>
              <a:rPr lang="en-US" sz="1800" dirty="0"/>
              <a:t>What is the most distracting? </a:t>
            </a:r>
          </a:p>
          <a:p>
            <a:endParaRPr lang="en-US" sz="1800" dirty="0"/>
          </a:p>
          <a:p>
            <a:r>
              <a:rPr lang="en-US" sz="1800" dirty="0"/>
              <a:t>Don’t do that</a:t>
            </a:r>
          </a:p>
          <a:p>
            <a:r>
              <a:rPr lang="en-US" sz="1800" dirty="0"/>
              <a:t>If you need to leave early, just depart</a:t>
            </a:r>
          </a:p>
          <a:p>
            <a:r>
              <a:rPr lang="en-US" sz="1800" dirty="0"/>
              <a:t>If you need to step away briefly, put yourself on mute and leave and come back (please!)</a:t>
            </a:r>
          </a:p>
          <a:p>
            <a:endParaRPr lang="en-US" dirty="0"/>
          </a:p>
        </p:txBody>
      </p:sp>
      <p:sp>
        <p:nvSpPr>
          <p:cNvPr id="7" name="Text Placeholder 6">
            <a:extLst>
              <a:ext uri="{FF2B5EF4-FFF2-40B4-BE49-F238E27FC236}">
                <a16:creationId xmlns:a16="http://schemas.microsoft.com/office/drawing/2014/main" id="{65293049-6429-0E42-B403-295614BF872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8223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35376C0-5DBC-6344-9E64-FEB396A605AA}"/>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6D24EACD-FB14-4845-944D-2AD83BACAEBC}"/>
              </a:ext>
            </a:extLst>
          </p:cNvPr>
          <p:cNvSpPr>
            <a:spLocks noGrp="1"/>
          </p:cNvSpPr>
          <p:nvPr>
            <p:ph type="ctrTitle"/>
          </p:nvPr>
        </p:nvSpPr>
        <p:spPr/>
        <p:txBody>
          <a:bodyPr/>
          <a:lstStyle/>
          <a:p>
            <a:r>
              <a:rPr lang="en-US" dirty="0"/>
              <a:t>Keys to Effective Communication</a:t>
            </a:r>
          </a:p>
        </p:txBody>
      </p:sp>
    </p:spTree>
    <p:extLst>
      <p:ext uri="{BB962C8B-B14F-4D97-AF65-F5344CB8AC3E}">
        <p14:creationId xmlns:p14="http://schemas.microsoft.com/office/powerpoint/2010/main" val="1503864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EBEE33-91B9-6240-96C6-BABD55239541}"/>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4B9ED4F1-D6A7-3E4A-8F0F-B0DBFD0B2F5E}"/>
              </a:ext>
            </a:extLst>
          </p:cNvPr>
          <p:cNvSpPr>
            <a:spLocks noGrp="1"/>
          </p:cNvSpPr>
          <p:nvPr>
            <p:ph type="ftr" sz="quarter" idx="15"/>
          </p:nvPr>
        </p:nvSpPr>
        <p:spPr/>
        <p:txBody>
          <a:bodyPr/>
          <a:lstStyle/>
          <a:p>
            <a:pPr>
              <a:lnSpc>
                <a:spcPct val="90000"/>
              </a:lnSpc>
              <a:spcBef>
                <a:spcPts val="600"/>
              </a:spcBef>
            </a:pPr>
            <a:r>
              <a:rPr lang="en-US" sz="2000" spc="-50" dirty="0"/>
              <a:t>From Communication Best Practices for Mentoring</a:t>
            </a:r>
          </a:p>
          <a:p>
            <a:pPr>
              <a:lnSpc>
                <a:spcPct val="90000"/>
              </a:lnSpc>
              <a:spcBef>
                <a:spcPts val="600"/>
              </a:spcBef>
            </a:pPr>
            <a:r>
              <a:rPr lang="en-US" spc="-50" dirty="0"/>
              <a:t>http://</a:t>
            </a:r>
            <a:r>
              <a:rPr lang="en-US" spc="-50" dirty="0" err="1"/>
              <a:t>www.ohsu.edu</a:t>
            </a:r>
            <a:r>
              <a:rPr lang="en-US" spc="-50" dirty="0"/>
              <a:t>/</a:t>
            </a:r>
            <a:r>
              <a:rPr lang="en-US" spc="-50" dirty="0" err="1"/>
              <a:t>xd</a:t>
            </a:r>
            <a:r>
              <a:rPr lang="en-US" spc="-50" dirty="0"/>
              <a:t>/education/schools/school-of-medicine/faculty/mentoring/mentoring-best-practices/communication/</a:t>
            </a:r>
          </a:p>
          <a:p>
            <a:endParaRPr lang="en-US" dirty="0">
              <a:solidFill>
                <a:srgbClr val="605F62"/>
              </a:solidFill>
            </a:endParaRPr>
          </a:p>
        </p:txBody>
      </p:sp>
      <p:sp>
        <p:nvSpPr>
          <p:cNvPr id="4" name="Slide Number Placeholder 3">
            <a:extLst>
              <a:ext uri="{FF2B5EF4-FFF2-40B4-BE49-F238E27FC236}">
                <a16:creationId xmlns:a16="http://schemas.microsoft.com/office/drawing/2014/main" id="{0A0A77AC-633B-744D-B1FF-6C6DA19AF9D9}"/>
              </a:ext>
            </a:extLst>
          </p:cNvPr>
          <p:cNvSpPr>
            <a:spLocks noGrp="1"/>
          </p:cNvSpPr>
          <p:nvPr>
            <p:ph type="sldNum" sz="quarter" idx="16"/>
          </p:nvPr>
        </p:nvSpPr>
        <p:spPr/>
        <p:txBody>
          <a:bodyPr/>
          <a:lstStyle/>
          <a:p>
            <a:fld id="{0D558541-60C9-42A2-8392-FF12533A6B7A}" type="slidenum">
              <a:rPr lang="en-US" smtClean="0"/>
              <a:pPr/>
              <a:t>7</a:t>
            </a:fld>
            <a:endParaRPr lang="en-US" dirty="0"/>
          </a:p>
        </p:txBody>
      </p:sp>
      <p:sp>
        <p:nvSpPr>
          <p:cNvPr id="5" name="Title 4">
            <a:extLst>
              <a:ext uri="{FF2B5EF4-FFF2-40B4-BE49-F238E27FC236}">
                <a16:creationId xmlns:a16="http://schemas.microsoft.com/office/drawing/2014/main" id="{7D027E31-381B-264B-B7F8-3530CC71C0C2}"/>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5365D1BF-59D6-D843-89EF-178CBD8DF9CD}"/>
              </a:ext>
            </a:extLst>
          </p:cNvPr>
          <p:cNvSpPr>
            <a:spLocks noGrp="1"/>
          </p:cNvSpPr>
          <p:nvPr>
            <p:ph idx="1"/>
          </p:nvPr>
        </p:nvSpPr>
        <p:spPr/>
        <p:txBody>
          <a:bodyPr/>
          <a:lstStyle/>
          <a:p>
            <a:r>
              <a:rPr lang="en-US" sz="2800" dirty="0"/>
              <a:t>Increase your awareness of yourself and others</a:t>
            </a:r>
          </a:p>
          <a:p>
            <a:pPr lvl="1"/>
            <a:r>
              <a:rPr lang="en-US" sz="2000" i="1" dirty="0"/>
              <a:t>"In each moment you spend in another person's presence, you are communicating that person's importance to you.  Are you doing this consciously or unconsciously?"  Denise Holmes</a:t>
            </a:r>
          </a:p>
          <a:p>
            <a:endParaRPr lang="en-US" dirty="0"/>
          </a:p>
        </p:txBody>
      </p:sp>
      <p:sp>
        <p:nvSpPr>
          <p:cNvPr id="7" name="Text Placeholder 6">
            <a:extLst>
              <a:ext uri="{FF2B5EF4-FFF2-40B4-BE49-F238E27FC236}">
                <a16:creationId xmlns:a16="http://schemas.microsoft.com/office/drawing/2014/main" id="{D8E4AC2D-7985-4D46-A99E-B754FFECF2B0}"/>
              </a:ext>
            </a:extLst>
          </p:cNvPr>
          <p:cNvSpPr>
            <a:spLocks noGrp="1"/>
          </p:cNvSpPr>
          <p:nvPr>
            <p:ph type="body" sz="quarter" idx="13"/>
          </p:nvPr>
        </p:nvSpPr>
        <p:spPr/>
        <p:txBody>
          <a:bodyPr/>
          <a:lstStyle/>
          <a:p>
            <a:r>
              <a:rPr lang="en-US" dirty="0"/>
              <a:t>General Considerations</a:t>
            </a:r>
          </a:p>
        </p:txBody>
      </p:sp>
    </p:spTree>
    <p:extLst>
      <p:ext uri="{BB962C8B-B14F-4D97-AF65-F5344CB8AC3E}">
        <p14:creationId xmlns:p14="http://schemas.microsoft.com/office/powerpoint/2010/main" val="2656428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EBEE33-91B9-6240-96C6-BABD55239541}"/>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4B9ED4F1-D6A7-3E4A-8F0F-B0DBFD0B2F5E}"/>
              </a:ext>
            </a:extLst>
          </p:cNvPr>
          <p:cNvSpPr>
            <a:spLocks noGrp="1"/>
          </p:cNvSpPr>
          <p:nvPr>
            <p:ph type="ftr" sz="quarter" idx="15"/>
          </p:nvPr>
        </p:nvSpPr>
        <p:spPr/>
        <p:txBody>
          <a:bodyPr/>
          <a:lstStyle/>
          <a:p>
            <a:pPr>
              <a:lnSpc>
                <a:spcPct val="90000"/>
              </a:lnSpc>
              <a:spcBef>
                <a:spcPts val="600"/>
              </a:spcBef>
            </a:pPr>
            <a:r>
              <a:rPr lang="en-US" sz="2000" spc="-50" dirty="0"/>
              <a:t>From Communication Best Practices for Mentoring</a:t>
            </a:r>
          </a:p>
          <a:p>
            <a:pPr>
              <a:lnSpc>
                <a:spcPct val="90000"/>
              </a:lnSpc>
              <a:spcBef>
                <a:spcPts val="600"/>
              </a:spcBef>
            </a:pPr>
            <a:r>
              <a:rPr lang="en-US" spc="-50" dirty="0"/>
              <a:t>http://</a:t>
            </a:r>
            <a:r>
              <a:rPr lang="en-US" spc="-50" dirty="0" err="1"/>
              <a:t>www.ohsu.edu</a:t>
            </a:r>
            <a:r>
              <a:rPr lang="en-US" spc="-50" dirty="0"/>
              <a:t>/</a:t>
            </a:r>
            <a:r>
              <a:rPr lang="en-US" spc="-50" dirty="0" err="1"/>
              <a:t>xd</a:t>
            </a:r>
            <a:r>
              <a:rPr lang="en-US" spc="-50" dirty="0"/>
              <a:t>/education/schools/school-of-medicine/faculty/mentoring/mentoring-best-practices/communication/</a:t>
            </a:r>
          </a:p>
          <a:p>
            <a:endParaRPr lang="en-US" dirty="0">
              <a:solidFill>
                <a:srgbClr val="605F62"/>
              </a:solidFill>
            </a:endParaRPr>
          </a:p>
        </p:txBody>
      </p:sp>
      <p:sp>
        <p:nvSpPr>
          <p:cNvPr id="4" name="Slide Number Placeholder 3">
            <a:extLst>
              <a:ext uri="{FF2B5EF4-FFF2-40B4-BE49-F238E27FC236}">
                <a16:creationId xmlns:a16="http://schemas.microsoft.com/office/drawing/2014/main" id="{0A0A77AC-633B-744D-B1FF-6C6DA19AF9D9}"/>
              </a:ext>
            </a:extLst>
          </p:cNvPr>
          <p:cNvSpPr>
            <a:spLocks noGrp="1"/>
          </p:cNvSpPr>
          <p:nvPr>
            <p:ph type="sldNum" sz="quarter" idx="16"/>
          </p:nvPr>
        </p:nvSpPr>
        <p:spPr/>
        <p:txBody>
          <a:bodyPr/>
          <a:lstStyle/>
          <a:p>
            <a:fld id="{0D558541-60C9-42A2-8392-FF12533A6B7A}" type="slidenum">
              <a:rPr lang="en-US" smtClean="0"/>
              <a:pPr/>
              <a:t>8</a:t>
            </a:fld>
            <a:endParaRPr lang="en-US" dirty="0"/>
          </a:p>
        </p:txBody>
      </p:sp>
      <p:sp>
        <p:nvSpPr>
          <p:cNvPr id="5" name="Title 4">
            <a:extLst>
              <a:ext uri="{FF2B5EF4-FFF2-40B4-BE49-F238E27FC236}">
                <a16:creationId xmlns:a16="http://schemas.microsoft.com/office/drawing/2014/main" id="{7D027E31-381B-264B-B7F8-3530CC71C0C2}"/>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5365D1BF-59D6-D843-89EF-178CBD8DF9CD}"/>
              </a:ext>
            </a:extLst>
          </p:cNvPr>
          <p:cNvSpPr>
            <a:spLocks noGrp="1"/>
          </p:cNvSpPr>
          <p:nvPr>
            <p:ph idx="1"/>
          </p:nvPr>
        </p:nvSpPr>
        <p:spPr/>
        <p:txBody>
          <a:bodyPr/>
          <a:lstStyle/>
          <a:p>
            <a:r>
              <a:rPr lang="en-US" sz="2400" dirty="0"/>
              <a:t>Get curious about the other person’s story</a:t>
            </a:r>
          </a:p>
          <a:p>
            <a:pPr lvl="1"/>
            <a:r>
              <a:rPr lang="en-US" sz="2000" i="1" dirty="0"/>
              <a:t>"In order to understand what another person is saying, you must assume that it is true, and try to imagine what it could be true of." George Miller </a:t>
            </a:r>
            <a:endParaRPr lang="en-US" sz="2000" dirty="0"/>
          </a:p>
          <a:p>
            <a:endParaRPr lang="en-US" dirty="0"/>
          </a:p>
        </p:txBody>
      </p:sp>
      <p:sp>
        <p:nvSpPr>
          <p:cNvPr id="7" name="Text Placeholder 6">
            <a:extLst>
              <a:ext uri="{FF2B5EF4-FFF2-40B4-BE49-F238E27FC236}">
                <a16:creationId xmlns:a16="http://schemas.microsoft.com/office/drawing/2014/main" id="{D8E4AC2D-7985-4D46-A99E-B754FFECF2B0}"/>
              </a:ext>
            </a:extLst>
          </p:cNvPr>
          <p:cNvSpPr>
            <a:spLocks noGrp="1"/>
          </p:cNvSpPr>
          <p:nvPr>
            <p:ph type="body" sz="quarter" idx="13"/>
          </p:nvPr>
        </p:nvSpPr>
        <p:spPr/>
        <p:txBody>
          <a:bodyPr/>
          <a:lstStyle/>
          <a:p>
            <a:r>
              <a:rPr lang="en-US" dirty="0"/>
              <a:t>General Considerations</a:t>
            </a:r>
          </a:p>
        </p:txBody>
      </p:sp>
    </p:spTree>
    <p:extLst>
      <p:ext uri="{BB962C8B-B14F-4D97-AF65-F5344CB8AC3E}">
        <p14:creationId xmlns:p14="http://schemas.microsoft.com/office/powerpoint/2010/main" val="1889566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EBEE33-91B9-6240-96C6-BABD55239541}"/>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4B9ED4F1-D6A7-3E4A-8F0F-B0DBFD0B2F5E}"/>
              </a:ext>
            </a:extLst>
          </p:cNvPr>
          <p:cNvSpPr>
            <a:spLocks noGrp="1"/>
          </p:cNvSpPr>
          <p:nvPr>
            <p:ph type="ftr" sz="quarter" idx="15"/>
          </p:nvPr>
        </p:nvSpPr>
        <p:spPr/>
        <p:txBody>
          <a:bodyPr/>
          <a:lstStyle/>
          <a:p>
            <a:pPr>
              <a:lnSpc>
                <a:spcPct val="90000"/>
              </a:lnSpc>
              <a:spcBef>
                <a:spcPts val="600"/>
              </a:spcBef>
            </a:pPr>
            <a:r>
              <a:rPr lang="en-US" sz="2000" spc="-50" dirty="0"/>
              <a:t>From Communication Best Practices for Mentoring</a:t>
            </a:r>
          </a:p>
          <a:p>
            <a:pPr>
              <a:lnSpc>
                <a:spcPct val="90000"/>
              </a:lnSpc>
              <a:spcBef>
                <a:spcPts val="600"/>
              </a:spcBef>
            </a:pPr>
            <a:r>
              <a:rPr lang="en-US" spc="-50" dirty="0"/>
              <a:t>http://</a:t>
            </a:r>
            <a:r>
              <a:rPr lang="en-US" spc="-50" dirty="0" err="1"/>
              <a:t>www.ohsu.edu</a:t>
            </a:r>
            <a:r>
              <a:rPr lang="en-US" spc="-50" dirty="0"/>
              <a:t>/</a:t>
            </a:r>
            <a:r>
              <a:rPr lang="en-US" spc="-50" dirty="0" err="1"/>
              <a:t>xd</a:t>
            </a:r>
            <a:r>
              <a:rPr lang="en-US" spc="-50" dirty="0"/>
              <a:t>/education/schools/school-of-medicine/faculty/mentoring/mentoring-best-practices/communication/</a:t>
            </a:r>
          </a:p>
          <a:p>
            <a:endParaRPr lang="en-US" dirty="0">
              <a:solidFill>
                <a:srgbClr val="605F62"/>
              </a:solidFill>
            </a:endParaRPr>
          </a:p>
        </p:txBody>
      </p:sp>
      <p:sp>
        <p:nvSpPr>
          <p:cNvPr id="4" name="Slide Number Placeholder 3">
            <a:extLst>
              <a:ext uri="{FF2B5EF4-FFF2-40B4-BE49-F238E27FC236}">
                <a16:creationId xmlns:a16="http://schemas.microsoft.com/office/drawing/2014/main" id="{0A0A77AC-633B-744D-B1FF-6C6DA19AF9D9}"/>
              </a:ext>
            </a:extLst>
          </p:cNvPr>
          <p:cNvSpPr>
            <a:spLocks noGrp="1"/>
          </p:cNvSpPr>
          <p:nvPr>
            <p:ph type="sldNum" sz="quarter" idx="16"/>
          </p:nvPr>
        </p:nvSpPr>
        <p:spPr/>
        <p:txBody>
          <a:bodyPr/>
          <a:lstStyle/>
          <a:p>
            <a:fld id="{0D558541-60C9-42A2-8392-FF12533A6B7A}" type="slidenum">
              <a:rPr lang="en-US" smtClean="0"/>
              <a:pPr/>
              <a:t>9</a:t>
            </a:fld>
            <a:endParaRPr lang="en-US" dirty="0"/>
          </a:p>
        </p:txBody>
      </p:sp>
      <p:sp>
        <p:nvSpPr>
          <p:cNvPr id="5" name="Title 4">
            <a:extLst>
              <a:ext uri="{FF2B5EF4-FFF2-40B4-BE49-F238E27FC236}">
                <a16:creationId xmlns:a16="http://schemas.microsoft.com/office/drawing/2014/main" id="{7D027E31-381B-264B-B7F8-3530CC71C0C2}"/>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5365D1BF-59D6-D843-89EF-178CBD8DF9CD}"/>
              </a:ext>
            </a:extLst>
          </p:cNvPr>
          <p:cNvSpPr>
            <a:spLocks noGrp="1"/>
          </p:cNvSpPr>
          <p:nvPr>
            <p:ph idx="1"/>
          </p:nvPr>
        </p:nvSpPr>
        <p:spPr/>
        <p:txBody>
          <a:bodyPr/>
          <a:lstStyle/>
          <a:p>
            <a:r>
              <a:rPr lang="en-US" sz="2800" dirty="0"/>
              <a:t>Listen for passion and potential</a:t>
            </a:r>
          </a:p>
          <a:p>
            <a:pPr lvl="1"/>
            <a:r>
              <a:rPr lang="en-US" sz="2000" i="1" dirty="0"/>
              <a:t>"Listening for potential means listening to people as if they have all the tools they need to be successful, and could simply benefit from exploring their thoughts and ideas out loud."  David Rock</a:t>
            </a:r>
            <a:endParaRPr lang="en-US" sz="2000" dirty="0"/>
          </a:p>
          <a:p>
            <a:endParaRPr lang="en-US" dirty="0"/>
          </a:p>
        </p:txBody>
      </p:sp>
      <p:sp>
        <p:nvSpPr>
          <p:cNvPr id="7" name="Text Placeholder 6">
            <a:extLst>
              <a:ext uri="{FF2B5EF4-FFF2-40B4-BE49-F238E27FC236}">
                <a16:creationId xmlns:a16="http://schemas.microsoft.com/office/drawing/2014/main" id="{D8E4AC2D-7985-4D46-A99E-B754FFECF2B0}"/>
              </a:ext>
            </a:extLst>
          </p:cNvPr>
          <p:cNvSpPr>
            <a:spLocks noGrp="1"/>
          </p:cNvSpPr>
          <p:nvPr>
            <p:ph type="body" sz="quarter" idx="13"/>
          </p:nvPr>
        </p:nvSpPr>
        <p:spPr/>
        <p:txBody>
          <a:bodyPr/>
          <a:lstStyle/>
          <a:p>
            <a:r>
              <a:rPr lang="en-US" dirty="0"/>
              <a:t>General Considerations</a:t>
            </a:r>
          </a:p>
        </p:txBody>
      </p:sp>
    </p:spTree>
    <p:extLst>
      <p:ext uri="{BB962C8B-B14F-4D97-AF65-F5344CB8AC3E}">
        <p14:creationId xmlns:p14="http://schemas.microsoft.com/office/powerpoint/2010/main" val="121970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EBEE33-91B9-6240-96C6-BABD55239541}"/>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4B9ED4F1-D6A7-3E4A-8F0F-B0DBFD0B2F5E}"/>
              </a:ext>
            </a:extLst>
          </p:cNvPr>
          <p:cNvSpPr>
            <a:spLocks noGrp="1"/>
          </p:cNvSpPr>
          <p:nvPr>
            <p:ph type="ftr" sz="quarter" idx="15"/>
          </p:nvPr>
        </p:nvSpPr>
        <p:spPr/>
        <p:txBody>
          <a:bodyPr/>
          <a:lstStyle/>
          <a:p>
            <a:pPr>
              <a:lnSpc>
                <a:spcPct val="90000"/>
              </a:lnSpc>
              <a:spcBef>
                <a:spcPts val="600"/>
              </a:spcBef>
            </a:pPr>
            <a:r>
              <a:rPr lang="en-US" sz="2000" spc="-50" dirty="0"/>
              <a:t>From Communication Best Practices for Mentoring</a:t>
            </a:r>
          </a:p>
          <a:p>
            <a:pPr>
              <a:lnSpc>
                <a:spcPct val="90000"/>
              </a:lnSpc>
              <a:spcBef>
                <a:spcPts val="600"/>
              </a:spcBef>
            </a:pPr>
            <a:r>
              <a:rPr lang="en-US" spc="-50" dirty="0"/>
              <a:t>http://</a:t>
            </a:r>
            <a:r>
              <a:rPr lang="en-US" spc="-50" dirty="0" err="1"/>
              <a:t>www.ohsu.edu</a:t>
            </a:r>
            <a:r>
              <a:rPr lang="en-US" spc="-50" dirty="0"/>
              <a:t>/</a:t>
            </a:r>
            <a:r>
              <a:rPr lang="en-US" spc="-50" dirty="0" err="1"/>
              <a:t>xd</a:t>
            </a:r>
            <a:r>
              <a:rPr lang="en-US" spc="-50" dirty="0"/>
              <a:t>/education/schools/school-of-medicine/faculty/mentoring/mentoring-best-practices/communication/</a:t>
            </a:r>
          </a:p>
          <a:p>
            <a:endParaRPr lang="en-US" dirty="0">
              <a:solidFill>
                <a:srgbClr val="605F62"/>
              </a:solidFill>
            </a:endParaRPr>
          </a:p>
        </p:txBody>
      </p:sp>
      <p:sp>
        <p:nvSpPr>
          <p:cNvPr id="4" name="Slide Number Placeholder 3">
            <a:extLst>
              <a:ext uri="{FF2B5EF4-FFF2-40B4-BE49-F238E27FC236}">
                <a16:creationId xmlns:a16="http://schemas.microsoft.com/office/drawing/2014/main" id="{0A0A77AC-633B-744D-B1FF-6C6DA19AF9D9}"/>
              </a:ext>
            </a:extLst>
          </p:cNvPr>
          <p:cNvSpPr>
            <a:spLocks noGrp="1"/>
          </p:cNvSpPr>
          <p:nvPr>
            <p:ph type="sldNum" sz="quarter" idx="16"/>
          </p:nvPr>
        </p:nvSpPr>
        <p:spPr/>
        <p:txBody>
          <a:bodyPr/>
          <a:lstStyle/>
          <a:p>
            <a:fld id="{0D558541-60C9-42A2-8392-FF12533A6B7A}" type="slidenum">
              <a:rPr lang="en-US" smtClean="0"/>
              <a:pPr/>
              <a:t>10</a:t>
            </a:fld>
            <a:endParaRPr lang="en-US" dirty="0"/>
          </a:p>
        </p:txBody>
      </p:sp>
      <p:sp>
        <p:nvSpPr>
          <p:cNvPr id="5" name="Title 4">
            <a:extLst>
              <a:ext uri="{FF2B5EF4-FFF2-40B4-BE49-F238E27FC236}">
                <a16:creationId xmlns:a16="http://schemas.microsoft.com/office/drawing/2014/main" id="{7D027E31-381B-264B-B7F8-3530CC71C0C2}"/>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5365D1BF-59D6-D843-89EF-178CBD8DF9CD}"/>
              </a:ext>
            </a:extLst>
          </p:cNvPr>
          <p:cNvSpPr>
            <a:spLocks noGrp="1"/>
          </p:cNvSpPr>
          <p:nvPr>
            <p:ph idx="1"/>
          </p:nvPr>
        </p:nvSpPr>
        <p:spPr/>
        <p:txBody>
          <a:bodyPr/>
          <a:lstStyle/>
          <a:p>
            <a:r>
              <a:rPr lang="en-US" sz="2800" dirty="0"/>
              <a:t>Share your own crystalized experience</a:t>
            </a:r>
          </a:p>
          <a:p>
            <a:pPr lvl="1"/>
            <a:r>
              <a:rPr lang="en-US" sz="2000" i="1" dirty="0"/>
              <a:t>“…human beings thrive best when we grow in the presence of those who have gone before."  Parks </a:t>
            </a:r>
            <a:r>
              <a:rPr lang="en-US" sz="2000" i="1" dirty="0" err="1"/>
              <a:t>Daloz</a:t>
            </a:r>
            <a:endParaRPr lang="en-US" sz="2000" dirty="0"/>
          </a:p>
          <a:p>
            <a:endParaRPr lang="en-US" dirty="0"/>
          </a:p>
        </p:txBody>
      </p:sp>
      <p:sp>
        <p:nvSpPr>
          <p:cNvPr id="7" name="Text Placeholder 6">
            <a:extLst>
              <a:ext uri="{FF2B5EF4-FFF2-40B4-BE49-F238E27FC236}">
                <a16:creationId xmlns:a16="http://schemas.microsoft.com/office/drawing/2014/main" id="{D8E4AC2D-7985-4D46-A99E-B754FFECF2B0}"/>
              </a:ext>
            </a:extLst>
          </p:cNvPr>
          <p:cNvSpPr>
            <a:spLocks noGrp="1"/>
          </p:cNvSpPr>
          <p:nvPr>
            <p:ph type="body" sz="quarter" idx="13"/>
          </p:nvPr>
        </p:nvSpPr>
        <p:spPr/>
        <p:txBody>
          <a:bodyPr/>
          <a:lstStyle/>
          <a:p>
            <a:r>
              <a:rPr lang="en-US" dirty="0"/>
              <a:t>General Considerations</a:t>
            </a:r>
          </a:p>
        </p:txBody>
      </p:sp>
    </p:spTree>
    <p:extLst>
      <p:ext uri="{BB962C8B-B14F-4D97-AF65-F5344CB8AC3E}">
        <p14:creationId xmlns:p14="http://schemas.microsoft.com/office/powerpoint/2010/main" val="1270047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AD1795-78B5-F44E-A816-5DBE76BA2F44}"/>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8699EAD6-FE73-3B4A-8AD6-426FC5123AE2}"/>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81D4F6C4-18C8-DB41-BA51-1FA4C5482AF6}"/>
              </a:ext>
            </a:extLst>
          </p:cNvPr>
          <p:cNvSpPr>
            <a:spLocks noGrp="1"/>
          </p:cNvSpPr>
          <p:nvPr>
            <p:ph type="sldNum" sz="quarter" idx="16"/>
          </p:nvPr>
        </p:nvSpPr>
        <p:spPr/>
        <p:txBody>
          <a:bodyPr/>
          <a:lstStyle/>
          <a:p>
            <a:fld id="{0D558541-60C9-42A2-8392-FF12533A6B7A}" type="slidenum">
              <a:rPr lang="en-US" smtClean="0"/>
              <a:pPr/>
              <a:t>11</a:t>
            </a:fld>
            <a:endParaRPr lang="en-US" dirty="0"/>
          </a:p>
        </p:txBody>
      </p:sp>
      <p:sp>
        <p:nvSpPr>
          <p:cNvPr id="5" name="Title 4">
            <a:extLst>
              <a:ext uri="{FF2B5EF4-FFF2-40B4-BE49-F238E27FC236}">
                <a16:creationId xmlns:a16="http://schemas.microsoft.com/office/drawing/2014/main" id="{F0828962-EA16-9845-827E-00B5194515AB}"/>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22C6D8CA-B056-3845-888F-F8691861846B}"/>
              </a:ext>
            </a:extLst>
          </p:cNvPr>
          <p:cNvSpPr>
            <a:spLocks noGrp="1"/>
          </p:cNvSpPr>
          <p:nvPr>
            <p:ph idx="1"/>
          </p:nvPr>
        </p:nvSpPr>
        <p:spPr/>
        <p:txBody>
          <a:bodyPr/>
          <a:lstStyle/>
          <a:p>
            <a:r>
              <a:rPr lang="en-US" dirty="0"/>
              <a:t>Active Listening</a:t>
            </a:r>
          </a:p>
          <a:p>
            <a:pPr lvl="1"/>
            <a:r>
              <a:rPr lang="en-US" dirty="0"/>
              <a:t>Pay attention to verbal and nonverbal language</a:t>
            </a:r>
          </a:p>
          <a:p>
            <a:pPr lvl="1"/>
            <a:r>
              <a:rPr lang="en-US" dirty="0"/>
              <a:t>Remember key points (memory or note taking)</a:t>
            </a:r>
          </a:p>
          <a:p>
            <a:pPr lvl="1"/>
            <a:r>
              <a:rPr lang="en-US" dirty="0"/>
              <a:t>Respond</a:t>
            </a:r>
          </a:p>
          <a:p>
            <a:r>
              <a:rPr lang="en-US" dirty="0"/>
              <a:t>Reflective listening</a:t>
            </a:r>
          </a:p>
          <a:p>
            <a:pPr lvl="1"/>
            <a:r>
              <a:rPr lang="en-US" dirty="0"/>
              <a:t>Understand what is said</a:t>
            </a:r>
          </a:p>
          <a:p>
            <a:pPr lvl="1"/>
            <a:r>
              <a:rPr lang="en-US" dirty="0"/>
              <a:t>Offer the idea back to the speaker to confirm understanding</a:t>
            </a:r>
          </a:p>
        </p:txBody>
      </p:sp>
      <p:sp>
        <p:nvSpPr>
          <p:cNvPr id="7" name="Text Placeholder 6">
            <a:extLst>
              <a:ext uri="{FF2B5EF4-FFF2-40B4-BE49-F238E27FC236}">
                <a16:creationId xmlns:a16="http://schemas.microsoft.com/office/drawing/2014/main" id="{BC532E3F-C5E6-004F-B8EE-951AEBF9585E}"/>
              </a:ext>
            </a:extLst>
          </p:cNvPr>
          <p:cNvSpPr>
            <a:spLocks noGrp="1"/>
          </p:cNvSpPr>
          <p:nvPr>
            <p:ph type="body" sz="quarter" idx="13"/>
          </p:nvPr>
        </p:nvSpPr>
        <p:spPr/>
        <p:txBody>
          <a:bodyPr/>
          <a:lstStyle/>
          <a:p>
            <a:r>
              <a:rPr lang="en-US" dirty="0"/>
              <a:t>Some Specific Approaches</a:t>
            </a:r>
          </a:p>
        </p:txBody>
      </p:sp>
    </p:spTree>
    <p:extLst>
      <p:ext uri="{BB962C8B-B14F-4D97-AF65-F5344CB8AC3E}">
        <p14:creationId xmlns:p14="http://schemas.microsoft.com/office/powerpoint/2010/main" val="234067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533425-BFF9-6946-91DC-F3849F18C490}"/>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10487E7B-E96A-2F4A-857C-BFF3FD704A56}"/>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841CCEFD-0460-8747-A4FA-A0F9C887948D}"/>
              </a:ext>
            </a:extLst>
          </p:cNvPr>
          <p:cNvSpPr>
            <a:spLocks noGrp="1"/>
          </p:cNvSpPr>
          <p:nvPr>
            <p:ph type="sldNum" sz="quarter" idx="16"/>
          </p:nvPr>
        </p:nvSpPr>
        <p:spPr/>
        <p:txBody>
          <a:bodyPr/>
          <a:lstStyle/>
          <a:p>
            <a:fld id="{0D558541-60C9-42A2-8392-FF12533A6B7A}" type="slidenum">
              <a:rPr lang="en-US" smtClean="0"/>
              <a:pPr/>
              <a:t>12</a:t>
            </a:fld>
            <a:endParaRPr lang="en-US" dirty="0"/>
          </a:p>
        </p:txBody>
      </p:sp>
      <p:sp>
        <p:nvSpPr>
          <p:cNvPr id="5" name="Title 4">
            <a:extLst>
              <a:ext uri="{FF2B5EF4-FFF2-40B4-BE49-F238E27FC236}">
                <a16:creationId xmlns:a16="http://schemas.microsoft.com/office/drawing/2014/main" id="{F21D26EC-C36A-574F-A085-BF0E8642D43D}"/>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ECD4D8AC-3B51-8C41-A964-6236F206F8F5}"/>
              </a:ext>
            </a:extLst>
          </p:cNvPr>
          <p:cNvSpPr>
            <a:spLocks noGrp="1"/>
          </p:cNvSpPr>
          <p:nvPr>
            <p:ph idx="1"/>
          </p:nvPr>
        </p:nvSpPr>
        <p:spPr/>
        <p:txBody>
          <a:bodyPr/>
          <a:lstStyle/>
          <a:p>
            <a:r>
              <a:rPr lang="en-US" dirty="0"/>
              <a:t>Probing</a:t>
            </a:r>
          </a:p>
          <a:p>
            <a:pPr lvl="1"/>
            <a:r>
              <a:rPr lang="en-US" dirty="0"/>
              <a:t>"Tell me more about …”</a:t>
            </a:r>
          </a:p>
          <a:p>
            <a:pPr lvl="1"/>
            <a:r>
              <a:rPr lang="en-US" dirty="0"/>
              <a:t>“What led you to …”</a:t>
            </a:r>
          </a:p>
          <a:p>
            <a:pPr lvl="1"/>
            <a:r>
              <a:rPr lang="en-US" dirty="0"/>
              <a:t>“What happened when …”</a:t>
            </a:r>
          </a:p>
          <a:p>
            <a:pPr lvl="1"/>
            <a:r>
              <a:rPr lang="en-US" dirty="0"/>
              <a:t>“Looking back now, what would you do …”</a:t>
            </a:r>
          </a:p>
        </p:txBody>
      </p:sp>
      <p:sp>
        <p:nvSpPr>
          <p:cNvPr id="7" name="Text Placeholder 6">
            <a:extLst>
              <a:ext uri="{FF2B5EF4-FFF2-40B4-BE49-F238E27FC236}">
                <a16:creationId xmlns:a16="http://schemas.microsoft.com/office/drawing/2014/main" id="{1C06F7DE-792B-604E-A27A-630E2E8C8C76}"/>
              </a:ext>
            </a:extLst>
          </p:cNvPr>
          <p:cNvSpPr>
            <a:spLocks noGrp="1"/>
          </p:cNvSpPr>
          <p:nvPr>
            <p:ph type="body" sz="quarter" idx="13"/>
          </p:nvPr>
        </p:nvSpPr>
        <p:spPr/>
        <p:txBody>
          <a:bodyPr/>
          <a:lstStyle/>
          <a:p>
            <a:r>
              <a:rPr lang="en-US" dirty="0"/>
              <a:t>Some Specific Approaches</a:t>
            </a:r>
          </a:p>
        </p:txBody>
      </p:sp>
    </p:spTree>
    <p:extLst>
      <p:ext uri="{BB962C8B-B14F-4D97-AF65-F5344CB8AC3E}">
        <p14:creationId xmlns:p14="http://schemas.microsoft.com/office/powerpoint/2010/main" val="376320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A4B560-F5D8-F24A-BF01-8CB6A1425A98}"/>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C0FB9B19-EF12-684E-8FEA-EF35F37ADABE}"/>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8BCBCD2C-D8F6-5C47-AF2C-D3F2E32191E5}"/>
              </a:ext>
            </a:extLst>
          </p:cNvPr>
          <p:cNvSpPr>
            <a:spLocks noGrp="1"/>
          </p:cNvSpPr>
          <p:nvPr>
            <p:ph type="sldNum" sz="quarter" idx="16"/>
          </p:nvPr>
        </p:nvSpPr>
        <p:spPr/>
        <p:txBody>
          <a:bodyPr/>
          <a:lstStyle/>
          <a:p>
            <a:fld id="{0D558541-60C9-42A2-8392-FF12533A6B7A}" type="slidenum">
              <a:rPr lang="en-US" smtClean="0"/>
              <a:pPr/>
              <a:t>13</a:t>
            </a:fld>
            <a:endParaRPr lang="en-US" dirty="0"/>
          </a:p>
        </p:txBody>
      </p:sp>
      <p:sp>
        <p:nvSpPr>
          <p:cNvPr id="5" name="Title 4">
            <a:extLst>
              <a:ext uri="{FF2B5EF4-FFF2-40B4-BE49-F238E27FC236}">
                <a16:creationId xmlns:a16="http://schemas.microsoft.com/office/drawing/2014/main" id="{FCB7C391-8ABB-D54D-8453-B1015C0B7B75}"/>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859421F8-16EF-4D41-96AC-22D1897F9930}"/>
              </a:ext>
            </a:extLst>
          </p:cNvPr>
          <p:cNvSpPr>
            <a:spLocks noGrp="1"/>
          </p:cNvSpPr>
          <p:nvPr>
            <p:ph idx="1"/>
          </p:nvPr>
        </p:nvSpPr>
        <p:spPr/>
        <p:txBody>
          <a:bodyPr/>
          <a:lstStyle/>
          <a:p>
            <a:r>
              <a:rPr lang="en-US" dirty="0"/>
              <a:t>Summarizing</a:t>
            </a:r>
          </a:p>
          <a:p>
            <a:endParaRPr lang="en-US" dirty="0"/>
          </a:p>
          <a:p>
            <a:endParaRPr lang="en-US" dirty="0"/>
          </a:p>
          <a:p>
            <a:r>
              <a:rPr lang="en-US" dirty="0"/>
              <a:t>Planning/Next Steps</a:t>
            </a:r>
          </a:p>
        </p:txBody>
      </p:sp>
      <p:sp>
        <p:nvSpPr>
          <p:cNvPr id="7" name="Text Placeholder 6">
            <a:extLst>
              <a:ext uri="{FF2B5EF4-FFF2-40B4-BE49-F238E27FC236}">
                <a16:creationId xmlns:a16="http://schemas.microsoft.com/office/drawing/2014/main" id="{D7582132-E3D4-B741-BEFC-FDF0E7A0B955}"/>
              </a:ext>
            </a:extLst>
          </p:cNvPr>
          <p:cNvSpPr>
            <a:spLocks noGrp="1"/>
          </p:cNvSpPr>
          <p:nvPr>
            <p:ph type="body" sz="quarter" idx="13"/>
          </p:nvPr>
        </p:nvSpPr>
        <p:spPr/>
        <p:txBody>
          <a:bodyPr/>
          <a:lstStyle/>
          <a:p>
            <a:r>
              <a:rPr lang="en-US" dirty="0"/>
              <a:t>Some Specific Approaches</a:t>
            </a:r>
          </a:p>
        </p:txBody>
      </p:sp>
    </p:spTree>
    <p:extLst>
      <p:ext uri="{BB962C8B-B14F-4D97-AF65-F5344CB8AC3E}">
        <p14:creationId xmlns:p14="http://schemas.microsoft.com/office/powerpoint/2010/main" val="304818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7B11A6-20A5-B747-BC02-C3DE50DD97E0}"/>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AEBCA631-D2E6-4047-91F2-9A2E6AA22232}"/>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hbr.org</a:t>
            </a:r>
            <a:r>
              <a:rPr lang="en-US" dirty="0">
                <a:solidFill>
                  <a:srgbClr val="605F62"/>
                </a:solidFill>
              </a:rPr>
              <a:t>/2014/06/the-neurochemistry-of-positive-conversations</a:t>
            </a:r>
          </a:p>
        </p:txBody>
      </p:sp>
      <p:sp>
        <p:nvSpPr>
          <p:cNvPr id="4" name="Slide Number Placeholder 3">
            <a:extLst>
              <a:ext uri="{FF2B5EF4-FFF2-40B4-BE49-F238E27FC236}">
                <a16:creationId xmlns:a16="http://schemas.microsoft.com/office/drawing/2014/main" id="{6C99C647-7E35-4542-A3E7-2E359E6E3C38}"/>
              </a:ext>
            </a:extLst>
          </p:cNvPr>
          <p:cNvSpPr>
            <a:spLocks noGrp="1"/>
          </p:cNvSpPr>
          <p:nvPr>
            <p:ph type="sldNum" sz="quarter" idx="16"/>
          </p:nvPr>
        </p:nvSpPr>
        <p:spPr/>
        <p:txBody>
          <a:bodyPr/>
          <a:lstStyle/>
          <a:p>
            <a:fld id="{0D558541-60C9-42A2-8392-FF12533A6B7A}" type="slidenum">
              <a:rPr lang="en-US" smtClean="0"/>
              <a:pPr/>
              <a:t>14</a:t>
            </a:fld>
            <a:endParaRPr lang="en-US" dirty="0"/>
          </a:p>
        </p:txBody>
      </p:sp>
      <p:sp>
        <p:nvSpPr>
          <p:cNvPr id="5" name="Title 4">
            <a:extLst>
              <a:ext uri="{FF2B5EF4-FFF2-40B4-BE49-F238E27FC236}">
                <a16:creationId xmlns:a16="http://schemas.microsoft.com/office/drawing/2014/main" id="{50C0B913-2D01-894F-B43D-AC97FCFAC851}"/>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DF1F2AB2-30E9-0D4D-8FE9-EA59C107AA5E}"/>
              </a:ext>
            </a:extLst>
          </p:cNvPr>
          <p:cNvSpPr>
            <a:spLocks noGrp="1"/>
          </p:cNvSpPr>
          <p:nvPr>
            <p:ph idx="1"/>
          </p:nvPr>
        </p:nvSpPr>
        <p:spPr/>
        <p:txBody>
          <a:bodyPr/>
          <a:lstStyle/>
          <a:p>
            <a:r>
              <a:rPr lang="en-US" dirty="0"/>
              <a:t>Verbal and Non-Verbal Alignment</a:t>
            </a:r>
          </a:p>
          <a:p>
            <a:endParaRPr lang="en-US" dirty="0"/>
          </a:p>
          <a:p>
            <a:r>
              <a:rPr lang="en-US" dirty="0"/>
              <a:t>Staying positive and optimistic</a:t>
            </a:r>
          </a:p>
          <a:p>
            <a:pPr lvl="1"/>
            <a:r>
              <a:rPr lang="en-US" dirty="0"/>
              <a:t>Paint a picture of mutual success</a:t>
            </a:r>
          </a:p>
          <a:p>
            <a:pPr lvl="1"/>
            <a:r>
              <a:rPr lang="en-US" dirty="0"/>
              <a:t>Stimulate discussion/curiosity</a:t>
            </a:r>
          </a:p>
          <a:p>
            <a:pPr lvl="1"/>
            <a:r>
              <a:rPr lang="en-US" dirty="0"/>
              <a:t>Concern for others</a:t>
            </a:r>
          </a:p>
          <a:p>
            <a:pPr lvl="1"/>
            <a:r>
              <a:rPr lang="en-US" dirty="0"/>
              <a:t>Truthful about what’s on the mind</a:t>
            </a:r>
          </a:p>
          <a:p>
            <a:pPr lvl="1"/>
            <a:r>
              <a:rPr lang="en-US" dirty="0"/>
              <a:t>Open to difficult conversations</a:t>
            </a:r>
          </a:p>
        </p:txBody>
      </p:sp>
      <p:sp>
        <p:nvSpPr>
          <p:cNvPr id="7" name="Text Placeholder 6">
            <a:extLst>
              <a:ext uri="{FF2B5EF4-FFF2-40B4-BE49-F238E27FC236}">
                <a16:creationId xmlns:a16="http://schemas.microsoft.com/office/drawing/2014/main" id="{3EE8442F-DC7A-174A-83B0-935FEBD469DF}"/>
              </a:ext>
            </a:extLst>
          </p:cNvPr>
          <p:cNvSpPr>
            <a:spLocks noGrp="1"/>
          </p:cNvSpPr>
          <p:nvPr>
            <p:ph type="body" sz="quarter" idx="13"/>
          </p:nvPr>
        </p:nvSpPr>
        <p:spPr/>
        <p:txBody>
          <a:bodyPr/>
          <a:lstStyle/>
          <a:p>
            <a:r>
              <a:rPr lang="en-US" dirty="0"/>
              <a:t>Some Specific Approaches</a:t>
            </a:r>
          </a:p>
        </p:txBody>
      </p:sp>
    </p:spTree>
    <p:extLst>
      <p:ext uri="{BB962C8B-B14F-4D97-AF65-F5344CB8AC3E}">
        <p14:creationId xmlns:p14="http://schemas.microsoft.com/office/powerpoint/2010/main" val="242767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30E190-ACE2-A748-A182-93F3C8314D08}"/>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321D8760-9E1C-2743-8C27-FDF62D1D36BD}"/>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0F445ED5-1494-304E-8839-A9B6A2397A97}"/>
              </a:ext>
            </a:extLst>
          </p:cNvPr>
          <p:cNvSpPr>
            <a:spLocks noGrp="1"/>
          </p:cNvSpPr>
          <p:nvPr>
            <p:ph type="sldNum" sz="quarter" idx="16"/>
          </p:nvPr>
        </p:nvSpPr>
        <p:spPr/>
        <p:txBody>
          <a:bodyPr/>
          <a:lstStyle/>
          <a:p>
            <a:fld id="{0D558541-60C9-42A2-8392-FF12533A6B7A}" type="slidenum">
              <a:rPr lang="en-US" smtClean="0"/>
              <a:pPr/>
              <a:t>15</a:t>
            </a:fld>
            <a:endParaRPr lang="en-US" dirty="0"/>
          </a:p>
        </p:txBody>
      </p:sp>
      <p:sp>
        <p:nvSpPr>
          <p:cNvPr id="5" name="Title 4">
            <a:extLst>
              <a:ext uri="{FF2B5EF4-FFF2-40B4-BE49-F238E27FC236}">
                <a16:creationId xmlns:a16="http://schemas.microsoft.com/office/drawing/2014/main" id="{7F831F1E-6D80-F147-B3F1-14D0BB82F6CA}"/>
              </a:ext>
            </a:extLst>
          </p:cNvPr>
          <p:cNvSpPr>
            <a:spLocks noGrp="1"/>
          </p:cNvSpPr>
          <p:nvPr>
            <p:ph type="title"/>
          </p:nvPr>
        </p:nvSpPr>
        <p:spPr/>
        <p:txBody>
          <a:bodyPr/>
          <a:lstStyle/>
          <a:p>
            <a:r>
              <a:rPr lang="en-US" dirty="0"/>
              <a:t>Keys to Effective Communication</a:t>
            </a:r>
          </a:p>
        </p:txBody>
      </p:sp>
      <p:sp>
        <p:nvSpPr>
          <p:cNvPr id="6" name="Content Placeholder 5">
            <a:extLst>
              <a:ext uri="{FF2B5EF4-FFF2-40B4-BE49-F238E27FC236}">
                <a16:creationId xmlns:a16="http://schemas.microsoft.com/office/drawing/2014/main" id="{8BA93E1F-334D-FF46-8E3B-C53A39DF818A}"/>
              </a:ext>
            </a:extLst>
          </p:cNvPr>
          <p:cNvSpPr>
            <a:spLocks noGrp="1"/>
          </p:cNvSpPr>
          <p:nvPr>
            <p:ph idx="1"/>
          </p:nvPr>
        </p:nvSpPr>
        <p:spPr/>
        <p:txBody>
          <a:bodyPr/>
          <a:lstStyle/>
          <a:p>
            <a:r>
              <a:rPr lang="en-US" dirty="0"/>
              <a:t>Defensiveness</a:t>
            </a:r>
          </a:p>
          <a:p>
            <a:r>
              <a:rPr lang="en-US" dirty="0"/>
              <a:t>Premature assumptions</a:t>
            </a:r>
          </a:p>
          <a:p>
            <a:r>
              <a:rPr lang="en-US" dirty="0"/>
              <a:t>Judgments based on culture differences or interpersonal relationships</a:t>
            </a:r>
          </a:p>
          <a:p>
            <a:r>
              <a:rPr lang="en-US" dirty="0"/>
              <a:t>Mixed messages</a:t>
            </a:r>
          </a:p>
          <a:p>
            <a:pPr lvl="1"/>
            <a:r>
              <a:rPr lang="en-US" dirty="0"/>
              <a:t>Verbal/non-Verbal</a:t>
            </a:r>
          </a:p>
          <a:p>
            <a:pPr lvl="1"/>
            <a:r>
              <a:rPr lang="en-US" dirty="0"/>
              <a:t>Verbal/Verbal</a:t>
            </a:r>
          </a:p>
        </p:txBody>
      </p:sp>
      <p:sp>
        <p:nvSpPr>
          <p:cNvPr id="7" name="Text Placeholder 6">
            <a:extLst>
              <a:ext uri="{FF2B5EF4-FFF2-40B4-BE49-F238E27FC236}">
                <a16:creationId xmlns:a16="http://schemas.microsoft.com/office/drawing/2014/main" id="{66AAE079-17CA-E04E-BD67-91F211427E28}"/>
              </a:ext>
            </a:extLst>
          </p:cNvPr>
          <p:cNvSpPr>
            <a:spLocks noGrp="1"/>
          </p:cNvSpPr>
          <p:nvPr>
            <p:ph type="body" sz="quarter" idx="13"/>
          </p:nvPr>
        </p:nvSpPr>
        <p:spPr/>
        <p:txBody>
          <a:bodyPr/>
          <a:lstStyle/>
          <a:p>
            <a:r>
              <a:rPr lang="en-US" dirty="0"/>
              <a:t>Barriers</a:t>
            </a:r>
          </a:p>
        </p:txBody>
      </p:sp>
    </p:spTree>
    <p:extLst>
      <p:ext uri="{BB962C8B-B14F-4D97-AF65-F5344CB8AC3E}">
        <p14:creationId xmlns:p14="http://schemas.microsoft.com/office/powerpoint/2010/main" val="1067689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067" y="1469579"/>
            <a:ext cx="4118373" cy="1143000"/>
          </a:xfrm>
        </p:spPr>
        <p:txBody>
          <a:bodyPr/>
          <a:lstStyle/>
          <a:p>
            <a:r>
              <a:rPr lang="en-US" sz="2700" dirty="0"/>
              <a:t>Changing Ineffective Communication to Effective Communication</a:t>
            </a:r>
          </a:p>
        </p:txBody>
      </p:sp>
      <p:sp>
        <p:nvSpPr>
          <p:cNvPr id="3" name="Subtitle 2"/>
          <p:cNvSpPr>
            <a:spLocks noGrp="1"/>
          </p:cNvSpPr>
          <p:nvPr>
            <p:ph type="subTitle" idx="1"/>
          </p:nvPr>
        </p:nvSpPr>
        <p:spPr>
          <a:xfrm>
            <a:off x="237067" y="2786198"/>
            <a:ext cx="3290208" cy="935515"/>
          </a:xfrm>
        </p:spPr>
        <p:txBody>
          <a:bodyPr/>
          <a:lstStyle/>
          <a:p>
            <a:r>
              <a:rPr lang="en-US" dirty="0"/>
              <a:t>When Communication Goes Bad. . .</a:t>
            </a:r>
          </a:p>
        </p:txBody>
      </p:sp>
    </p:spTree>
    <p:extLst>
      <p:ext uri="{BB962C8B-B14F-4D97-AF65-F5344CB8AC3E}">
        <p14:creationId xmlns:p14="http://schemas.microsoft.com/office/powerpoint/2010/main" val="3942924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1533" y="245944"/>
            <a:ext cx="7526867" cy="762000"/>
          </a:xfrm>
        </p:spPr>
        <p:txBody>
          <a:bodyPr/>
          <a:lstStyle/>
          <a:p>
            <a:r>
              <a:rPr lang="en-US" sz="3200" dirty="0"/>
              <a:t>What is a sign that a communication went badly?</a:t>
            </a:r>
          </a:p>
        </p:txBody>
      </p:sp>
      <p:sp>
        <p:nvSpPr>
          <p:cNvPr id="5" name="Content Placeholder 4"/>
          <p:cNvSpPr>
            <a:spLocks noGrp="1"/>
          </p:cNvSpPr>
          <p:nvPr>
            <p:ph idx="1"/>
          </p:nvPr>
        </p:nvSpPr>
        <p:spPr>
          <a:xfrm>
            <a:off x="592667" y="1267691"/>
            <a:ext cx="8102600" cy="3165764"/>
          </a:xfrm>
        </p:spPr>
        <p:txBody>
          <a:bodyPr/>
          <a:lstStyle/>
          <a:p>
            <a:r>
              <a:rPr lang="en-US" sz="2400" dirty="0"/>
              <a:t>Please use the chat to respond</a:t>
            </a:r>
          </a:p>
          <a:p>
            <a:r>
              <a:rPr lang="en-US" sz="2400" dirty="0"/>
              <a:t>When both parties leave the discussion</a:t>
            </a:r>
          </a:p>
          <a:p>
            <a:pPr lvl="1"/>
            <a:r>
              <a:rPr lang="en-US" sz="2000" dirty="0"/>
              <a:t>Dissatisfied</a:t>
            </a:r>
          </a:p>
          <a:p>
            <a:pPr lvl="1"/>
            <a:r>
              <a:rPr lang="en-US" sz="2000" dirty="0"/>
              <a:t>Confused</a:t>
            </a:r>
          </a:p>
          <a:p>
            <a:pPr lvl="1"/>
            <a:r>
              <a:rPr lang="en-US" sz="2000" dirty="0"/>
              <a:t>Angry</a:t>
            </a:r>
          </a:p>
          <a:p>
            <a:pPr lvl="1"/>
            <a:r>
              <a:rPr lang="en-US" sz="2000" dirty="0"/>
              <a:t>Frustrated</a:t>
            </a:r>
          </a:p>
          <a:p>
            <a:pPr lvl="1"/>
            <a:r>
              <a:rPr lang="en-US" sz="2000" dirty="0"/>
              <a:t>Feeling time was wasted</a:t>
            </a:r>
          </a:p>
          <a:p>
            <a:pPr lvl="1"/>
            <a:r>
              <a:rPr lang="en-US" sz="2000" dirty="0"/>
              <a:t>Uncertain about next steps</a:t>
            </a:r>
          </a:p>
          <a:p>
            <a:pPr lvl="1"/>
            <a:endParaRPr lang="en-US" sz="2000" dirty="0"/>
          </a:p>
        </p:txBody>
      </p:sp>
    </p:spTree>
    <p:extLst>
      <p:ext uri="{BB962C8B-B14F-4D97-AF65-F5344CB8AC3E}">
        <p14:creationId xmlns:p14="http://schemas.microsoft.com/office/powerpoint/2010/main" val="403619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723" y="296746"/>
            <a:ext cx="5385198" cy="599953"/>
          </a:xfrm>
        </p:spPr>
        <p:txBody>
          <a:bodyPr/>
          <a:lstStyle/>
          <a:p>
            <a:r>
              <a:rPr lang="en-US" sz="3200" dirty="0"/>
              <a:t>Video Example:  Background</a:t>
            </a:r>
          </a:p>
        </p:txBody>
      </p:sp>
      <p:sp>
        <p:nvSpPr>
          <p:cNvPr id="3" name="Content Placeholder 2"/>
          <p:cNvSpPr>
            <a:spLocks noGrp="1"/>
          </p:cNvSpPr>
          <p:nvPr>
            <p:ph idx="1"/>
          </p:nvPr>
        </p:nvSpPr>
        <p:spPr>
          <a:xfrm>
            <a:off x="499533" y="1454727"/>
            <a:ext cx="7890934" cy="3138055"/>
          </a:xfrm>
        </p:spPr>
        <p:txBody>
          <a:bodyPr/>
          <a:lstStyle/>
          <a:p>
            <a:r>
              <a:rPr lang="en-US" sz="2400" dirty="0"/>
              <a:t>An assistant professor wants her department to put her up for promotion early. She has requested a meeting her Chair and mentor to ask him to support this promotion. Her chair has no idea this request is coming and is not in favor on the basis of feedback he has gotten from others that she (the assistant professor) has some problems with productivity and collegiality in the workplace. Her chair has never communicated these concerns to her in prior conversations.</a:t>
            </a:r>
          </a:p>
          <a:p>
            <a:endParaRPr lang="en-US" sz="3600" dirty="0"/>
          </a:p>
        </p:txBody>
      </p:sp>
    </p:spTree>
    <p:extLst>
      <p:ext uri="{BB962C8B-B14F-4D97-AF65-F5344CB8AC3E}">
        <p14:creationId xmlns:p14="http://schemas.microsoft.com/office/powerpoint/2010/main" val="40488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0" tIns="0" rIns="91440" bIns="45720" rtlCol="0" anchor="t">
            <a:noAutofit/>
          </a:bodyPr>
          <a:lstStyle/>
          <a:p>
            <a:r>
              <a:rPr lang="en-US" dirty="0">
                <a:hlinkClick r:id="rId2"/>
              </a:rPr>
              <a:t>Link to video</a:t>
            </a:r>
            <a:endParaRPr lang="en-US" dirty="0"/>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820854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6067" y="262878"/>
            <a:ext cx="7882466" cy="762000"/>
          </a:xfrm>
        </p:spPr>
        <p:txBody>
          <a:bodyPr/>
          <a:lstStyle/>
          <a:p>
            <a:r>
              <a:rPr lang="en-US" sz="3200" dirty="0"/>
              <a:t>What are problems with the discussion that just transpired? </a:t>
            </a:r>
          </a:p>
        </p:txBody>
      </p:sp>
      <p:sp>
        <p:nvSpPr>
          <p:cNvPr id="3" name="Content Placeholder 2"/>
          <p:cNvSpPr>
            <a:spLocks noGrp="1"/>
          </p:cNvSpPr>
          <p:nvPr>
            <p:ph idx="1"/>
          </p:nvPr>
        </p:nvSpPr>
        <p:spPr>
          <a:xfrm>
            <a:off x="508000" y="1183794"/>
            <a:ext cx="8314265" cy="3359727"/>
          </a:xfrm>
        </p:spPr>
        <p:txBody>
          <a:bodyPr/>
          <a:lstStyle/>
          <a:p>
            <a:r>
              <a:rPr lang="en-US" sz="2400" dirty="0"/>
              <a:t>Lack of regular ongoing feedback</a:t>
            </a:r>
          </a:p>
          <a:p>
            <a:pPr lvl="0"/>
            <a:r>
              <a:rPr lang="en-US" sz="2400" dirty="0"/>
              <a:t>Poorly timed request and delivery of feedback</a:t>
            </a:r>
          </a:p>
          <a:p>
            <a:pPr lvl="0"/>
            <a:r>
              <a:rPr lang="en-US" sz="2400" dirty="0"/>
              <a:t>Second-hand reporting of critiques </a:t>
            </a:r>
          </a:p>
          <a:p>
            <a:pPr lvl="0"/>
            <a:r>
              <a:rPr lang="en-US" sz="2400" dirty="0"/>
              <a:t>No one taking initiative to book meetings </a:t>
            </a:r>
          </a:p>
          <a:p>
            <a:pPr lvl="0"/>
            <a:r>
              <a:rPr lang="en-US" sz="2400" dirty="0"/>
              <a:t>Lack of preparation for the meeting </a:t>
            </a:r>
          </a:p>
          <a:p>
            <a:pPr lvl="0"/>
            <a:r>
              <a:rPr lang="en-US" sz="2400" dirty="0"/>
              <a:t>Defensive reception of feedback (both ways) </a:t>
            </a:r>
          </a:p>
          <a:p>
            <a:pPr lvl="0"/>
            <a:r>
              <a:rPr lang="en-US" sz="2400" dirty="0"/>
              <a:t>Not asking questions to get at the deeper issue</a:t>
            </a:r>
          </a:p>
          <a:p>
            <a:pPr lvl="0"/>
            <a:r>
              <a:rPr lang="en-US" sz="2400" dirty="0"/>
              <a:t>No agenda for the meeting</a:t>
            </a:r>
          </a:p>
          <a:p>
            <a:endParaRPr lang="en-US" sz="2800" dirty="0"/>
          </a:p>
        </p:txBody>
      </p:sp>
    </p:spTree>
    <p:extLst>
      <p:ext uri="{BB962C8B-B14F-4D97-AF65-F5344CB8AC3E}">
        <p14:creationId xmlns:p14="http://schemas.microsoft.com/office/powerpoint/2010/main" val="360256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175" y="317116"/>
            <a:ext cx="5190807" cy="487629"/>
          </a:xfrm>
        </p:spPr>
        <p:txBody>
          <a:bodyPr/>
          <a:lstStyle/>
          <a:p>
            <a:r>
              <a:rPr lang="en-US" sz="3200" dirty="0"/>
              <a:t>Focus on four critical issues</a:t>
            </a:r>
          </a:p>
        </p:txBody>
      </p:sp>
      <p:sp>
        <p:nvSpPr>
          <p:cNvPr id="3" name="Content Placeholder 2"/>
          <p:cNvSpPr>
            <a:spLocks noGrp="1"/>
          </p:cNvSpPr>
          <p:nvPr>
            <p:ph idx="1"/>
          </p:nvPr>
        </p:nvSpPr>
        <p:spPr>
          <a:xfrm>
            <a:off x="653123" y="1175328"/>
            <a:ext cx="7525677" cy="3359727"/>
          </a:xfrm>
        </p:spPr>
        <p:txBody>
          <a:bodyPr/>
          <a:lstStyle/>
          <a:p>
            <a:r>
              <a:rPr lang="en-US" sz="2400" dirty="0"/>
              <a:t>Lack of regular ongoing feedback</a:t>
            </a:r>
          </a:p>
          <a:p>
            <a:pPr lvl="0"/>
            <a:r>
              <a:rPr lang="en-US" sz="2400" dirty="0">
                <a:solidFill>
                  <a:srgbClr val="FF0000"/>
                </a:solidFill>
              </a:rPr>
              <a:t>Poorly timed request and delivery of feedback</a:t>
            </a:r>
          </a:p>
          <a:p>
            <a:pPr lvl="0"/>
            <a:r>
              <a:rPr lang="en-US" sz="2400" dirty="0">
                <a:solidFill>
                  <a:srgbClr val="FF0000"/>
                </a:solidFill>
              </a:rPr>
              <a:t>Second-hand reporting of critiques</a:t>
            </a:r>
            <a:r>
              <a:rPr lang="en-US" sz="2400" dirty="0"/>
              <a:t> </a:t>
            </a:r>
          </a:p>
          <a:p>
            <a:pPr lvl="0"/>
            <a:r>
              <a:rPr lang="en-US" sz="2400" dirty="0"/>
              <a:t>No one taking initiative to book meetings </a:t>
            </a:r>
          </a:p>
          <a:p>
            <a:pPr lvl="0"/>
            <a:r>
              <a:rPr lang="en-US" sz="2400" dirty="0">
                <a:solidFill>
                  <a:srgbClr val="FF0000"/>
                </a:solidFill>
              </a:rPr>
              <a:t>Lack of preparation for the meeting </a:t>
            </a:r>
          </a:p>
          <a:p>
            <a:pPr lvl="0"/>
            <a:r>
              <a:rPr lang="en-US" sz="2400" dirty="0"/>
              <a:t>Defensive reception of feedback (both ways) </a:t>
            </a:r>
          </a:p>
          <a:p>
            <a:pPr lvl="0"/>
            <a:r>
              <a:rPr lang="en-US" sz="2400" dirty="0">
                <a:solidFill>
                  <a:srgbClr val="FF0000"/>
                </a:solidFill>
              </a:rPr>
              <a:t>Not asking questions to get at the deeper issue</a:t>
            </a:r>
          </a:p>
          <a:p>
            <a:pPr lvl="0"/>
            <a:r>
              <a:rPr lang="en-US" sz="2400" dirty="0"/>
              <a:t>No agenda for the meeting</a:t>
            </a:r>
          </a:p>
          <a:p>
            <a:endParaRPr lang="en-US" sz="2800" dirty="0"/>
          </a:p>
        </p:txBody>
      </p:sp>
    </p:spTree>
    <p:extLst>
      <p:ext uri="{BB962C8B-B14F-4D97-AF65-F5344CB8AC3E}">
        <p14:creationId xmlns:p14="http://schemas.microsoft.com/office/powerpoint/2010/main" val="2003826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9584" y="150491"/>
            <a:ext cx="5385198" cy="588819"/>
          </a:xfrm>
        </p:spPr>
        <p:txBody>
          <a:bodyPr/>
          <a:lstStyle/>
          <a:p>
            <a:r>
              <a:rPr lang="en-US" sz="3200" dirty="0"/>
              <a:t>Group Instructions</a:t>
            </a:r>
          </a:p>
        </p:txBody>
      </p:sp>
      <p:sp>
        <p:nvSpPr>
          <p:cNvPr id="3" name="Content Placeholder 2"/>
          <p:cNvSpPr>
            <a:spLocks noGrp="1"/>
          </p:cNvSpPr>
          <p:nvPr>
            <p:ph idx="1"/>
          </p:nvPr>
        </p:nvSpPr>
        <p:spPr>
          <a:xfrm>
            <a:off x="270933" y="908642"/>
            <a:ext cx="8432799" cy="4234857"/>
          </a:xfrm>
          <a:solidFill>
            <a:schemeClr val="bg1"/>
          </a:solidFill>
        </p:spPr>
        <p:txBody>
          <a:bodyPr/>
          <a:lstStyle/>
          <a:p>
            <a:r>
              <a:rPr lang="en-US" sz="2400" dirty="0"/>
              <a:t>Briefly introduce yourselves to one another (name and department) – 2 minutes total</a:t>
            </a:r>
          </a:p>
          <a:p>
            <a:r>
              <a:rPr lang="en-US" sz="2400" dirty="0"/>
              <a:t>Choose 1 or more of the key problem areas: </a:t>
            </a:r>
          </a:p>
          <a:p>
            <a:pPr lvl="1"/>
            <a:r>
              <a:rPr lang="en-US" sz="2400" dirty="0"/>
              <a:t>Identify concrete tools to modify the discussion delivery to make it more effective</a:t>
            </a:r>
          </a:p>
          <a:p>
            <a:pPr lvl="1"/>
            <a:r>
              <a:rPr lang="en-US" sz="2400" dirty="0"/>
              <a:t>Generate a brief “script” that presents a more effective way of managing the ineffective aspect of the discussion</a:t>
            </a:r>
          </a:p>
          <a:p>
            <a:pPr lvl="1"/>
            <a:r>
              <a:rPr lang="en-US" sz="2400" dirty="0">
                <a:solidFill>
                  <a:srgbClr val="FF0000"/>
                </a:solidFill>
              </a:rPr>
              <a:t>Bonus:</a:t>
            </a:r>
            <a:r>
              <a:rPr lang="en-US" sz="2400" dirty="0"/>
              <a:t> name at least 1 strategy that could have been carried out in advance of the conversation to avoid the problematic scenario in the future</a:t>
            </a:r>
          </a:p>
        </p:txBody>
      </p:sp>
    </p:spTree>
    <p:extLst>
      <p:ext uri="{BB962C8B-B14F-4D97-AF65-F5344CB8AC3E}">
        <p14:creationId xmlns:p14="http://schemas.microsoft.com/office/powerpoint/2010/main" val="80684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533" y="130131"/>
            <a:ext cx="6900334" cy="669226"/>
          </a:xfrm>
        </p:spPr>
        <p:txBody>
          <a:bodyPr/>
          <a:lstStyle/>
          <a:p>
            <a:r>
              <a:rPr lang="en-US" sz="3200" dirty="0"/>
              <a:t>Report Back: Ineffective </a:t>
            </a:r>
            <a:r>
              <a:rPr lang="en-US" sz="3200" dirty="0">
                <a:sym typeface="Wingdings" panose="05000000000000000000" pitchFamily="2" charset="2"/>
              </a:rPr>
              <a:t> Effective</a:t>
            </a:r>
            <a:endParaRPr lang="en-US" sz="3200" dirty="0"/>
          </a:p>
        </p:txBody>
      </p:sp>
      <p:sp>
        <p:nvSpPr>
          <p:cNvPr id="3" name="Content Placeholder 2"/>
          <p:cNvSpPr>
            <a:spLocks noGrp="1"/>
          </p:cNvSpPr>
          <p:nvPr>
            <p:ph idx="1"/>
          </p:nvPr>
        </p:nvSpPr>
        <p:spPr>
          <a:xfrm>
            <a:off x="795867" y="1100667"/>
            <a:ext cx="7603065" cy="3415145"/>
          </a:xfrm>
        </p:spPr>
        <p:txBody>
          <a:bodyPr/>
          <a:lstStyle/>
          <a:p>
            <a:pPr lvl="1"/>
            <a:r>
              <a:rPr lang="en-US" sz="2400" dirty="0"/>
              <a:t>Name concrete tools to modify the discussion delivery to make it more effective</a:t>
            </a:r>
          </a:p>
          <a:p>
            <a:pPr lvl="1"/>
            <a:r>
              <a:rPr lang="en-US" sz="2400" dirty="0"/>
              <a:t>Generate a brief “script” that presents a more effective way of managing one of the ineffective aspects of the discussion</a:t>
            </a:r>
          </a:p>
          <a:p>
            <a:pPr lvl="1"/>
            <a:r>
              <a:rPr lang="en-US" sz="2400" dirty="0">
                <a:solidFill>
                  <a:srgbClr val="FF0000"/>
                </a:solidFill>
              </a:rPr>
              <a:t>Bonus:</a:t>
            </a:r>
            <a:r>
              <a:rPr lang="en-US" sz="2400" dirty="0"/>
              <a:t> name a strategy to guide better meetings</a:t>
            </a:r>
          </a:p>
          <a:p>
            <a:endParaRPr lang="en-US" sz="2400" dirty="0"/>
          </a:p>
        </p:txBody>
      </p:sp>
    </p:spTree>
    <p:extLst>
      <p:ext uri="{BB962C8B-B14F-4D97-AF65-F5344CB8AC3E}">
        <p14:creationId xmlns:p14="http://schemas.microsoft.com/office/powerpoint/2010/main" val="3838133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933" y="432211"/>
            <a:ext cx="6300710" cy="516826"/>
          </a:xfrm>
        </p:spPr>
        <p:txBody>
          <a:bodyPr/>
          <a:lstStyle/>
          <a:p>
            <a:r>
              <a:rPr lang="en-US" sz="3200" dirty="0"/>
              <a:t>Turning Ineffective Communications into Effective Communications</a:t>
            </a:r>
          </a:p>
        </p:txBody>
      </p:sp>
      <p:sp>
        <p:nvSpPr>
          <p:cNvPr id="3" name="Content Placeholder 2"/>
          <p:cNvSpPr>
            <a:spLocks noGrp="1"/>
          </p:cNvSpPr>
          <p:nvPr>
            <p:ph idx="1"/>
          </p:nvPr>
        </p:nvSpPr>
        <p:spPr>
          <a:xfrm>
            <a:off x="474133" y="1143000"/>
            <a:ext cx="8085667" cy="3740728"/>
          </a:xfrm>
        </p:spPr>
        <p:txBody>
          <a:bodyPr/>
          <a:lstStyle/>
          <a:p>
            <a:r>
              <a:rPr lang="en-US" sz="2100" dirty="0"/>
              <a:t>Prepare for the discussion</a:t>
            </a:r>
            <a:r>
              <a:rPr lang="en-US" sz="1800" dirty="0"/>
              <a:t>	</a:t>
            </a:r>
          </a:p>
          <a:p>
            <a:pPr lvl="1"/>
            <a:r>
              <a:rPr lang="en-US" sz="1800" u="sng" dirty="0"/>
              <a:t>Meeting agendas </a:t>
            </a:r>
            <a:r>
              <a:rPr lang="en-US" sz="1800" dirty="0"/>
              <a:t>allow both parties to prepare themselves for the discussion resulting in greater efficiency and productivity</a:t>
            </a:r>
          </a:p>
          <a:p>
            <a:pPr lvl="1"/>
            <a:r>
              <a:rPr lang="en-US" sz="1800" dirty="0"/>
              <a:t>Priming the other party if its going to be a potentially difficult discussion can help</a:t>
            </a:r>
          </a:p>
          <a:p>
            <a:pPr lvl="1"/>
            <a:endParaRPr lang="en-US" sz="1800" dirty="0"/>
          </a:p>
          <a:p>
            <a:r>
              <a:rPr lang="en-US" sz="2100" dirty="0"/>
              <a:t>Listen to the speaker instead of focusing on your next response</a:t>
            </a:r>
          </a:p>
          <a:p>
            <a:pPr lvl="1"/>
            <a:r>
              <a:rPr lang="en-US" sz="1800" dirty="0"/>
              <a:t>Commit to devoting time (on your calendar and during the discussion) to hear and understand the issue</a:t>
            </a:r>
          </a:p>
          <a:p>
            <a:pPr lvl="1"/>
            <a:r>
              <a:rPr lang="en-US" sz="1800" dirty="0"/>
              <a:t>Ask probing questions to clarify the “issue”</a:t>
            </a:r>
          </a:p>
          <a:p>
            <a:pPr lvl="1"/>
            <a:endParaRPr lang="en-US" sz="1800" dirty="0"/>
          </a:p>
        </p:txBody>
      </p:sp>
    </p:spTree>
    <p:extLst>
      <p:ext uri="{BB962C8B-B14F-4D97-AF65-F5344CB8AC3E}">
        <p14:creationId xmlns:p14="http://schemas.microsoft.com/office/powerpoint/2010/main" val="1898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933" y="254411"/>
            <a:ext cx="7586134" cy="762000"/>
          </a:xfrm>
        </p:spPr>
        <p:txBody>
          <a:bodyPr/>
          <a:lstStyle/>
          <a:p>
            <a:r>
              <a:rPr lang="en-US" sz="3200" dirty="0"/>
              <a:t>Turning Ineffective Discussions into Effective Discussions (cont.)</a:t>
            </a:r>
          </a:p>
        </p:txBody>
      </p:sp>
      <p:sp>
        <p:nvSpPr>
          <p:cNvPr id="3" name="Content Placeholder 2"/>
          <p:cNvSpPr>
            <a:spLocks noGrp="1"/>
          </p:cNvSpPr>
          <p:nvPr>
            <p:ph idx="1"/>
          </p:nvPr>
        </p:nvSpPr>
        <p:spPr>
          <a:xfrm>
            <a:off x="584200" y="1422400"/>
            <a:ext cx="8161867" cy="3260437"/>
          </a:xfrm>
        </p:spPr>
        <p:txBody>
          <a:bodyPr/>
          <a:lstStyle/>
          <a:p>
            <a:r>
              <a:rPr lang="en-US" sz="2100" dirty="0"/>
              <a:t>Don’t let the emotions hijack the discussion and obscure the problem—but don’t ignore emotions </a:t>
            </a:r>
          </a:p>
          <a:p>
            <a:pPr lvl="1"/>
            <a:r>
              <a:rPr lang="en-US" sz="1800" dirty="0"/>
              <a:t>Remain calm and rational when presented with strong emotions</a:t>
            </a:r>
          </a:p>
          <a:p>
            <a:pPr lvl="1"/>
            <a:r>
              <a:rPr lang="en-US" sz="1800" dirty="0"/>
              <a:t>Allow space for emotion, but firmly re-direct to the current task at hand. If redirection is not possible, postpone the discussion</a:t>
            </a:r>
          </a:p>
          <a:p>
            <a:r>
              <a:rPr lang="en-US" sz="2100" dirty="0"/>
              <a:t>Focus on the “problem” and not the “person”</a:t>
            </a:r>
            <a:endParaRPr lang="en-US" sz="1800" dirty="0"/>
          </a:p>
          <a:p>
            <a:pPr lvl="1"/>
            <a:r>
              <a:rPr lang="en-US" sz="1800" dirty="0"/>
              <a:t>Identify and seek shared agreement about the problem by using probing questions</a:t>
            </a:r>
          </a:p>
          <a:p>
            <a:pPr lvl="1"/>
            <a:r>
              <a:rPr lang="en-US" sz="1800" dirty="0"/>
              <a:t>Create a shared space for helping to manage the problem</a:t>
            </a:r>
          </a:p>
        </p:txBody>
      </p:sp>
    </p:spTree>
    <p:extLst>
      <p:ext uri="{BB962C8B-B14F-4D97-AF65-F5344CB8AC3E}">
        <p14:creationId xmlns:p14="http://schemas.microsoft.com/office/powerpoint/2010/main" val="146261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6918" y="127411"/>
            <a:ext cx="5385198" cy="627662"/>
          </a:xfrm>
        </p:spPr>
        <p:txBody>
          <a:bodyPr/>
          <a:lstStyle/>
          <a:p>
            <a:r>
              <a:rPr lang="en-US" sz="2400" dirty="0"/>
              <a:t>Alternatives to Face-to-Face Discussions</a:t>
            </a:r>
          </a:p>
        </p:txBody>
      </p:sp>
      <p:sp>
        <p:nvSpPr>
          <p:cNvPr id="3" name="Content Placeholder 2"/>
          <p:cNvSpPr>
            <a:spLocks noGrp="1"/>
          </p:cNvSpPr>
          <p:nvPr>
            <p:ph idx="1"/>
          </p:nvPr>
        </p:nvSpPr>
        <p:spPr>
          <a:xfrm>
            <a:off x="279400" y="832842"/>
            <a:ext cx="2667001" cy="4221758"/>
          </a:xfrm>
          <a:solidFill>
            <a:schemeClr val="bg1"/>
          </a:solidFill>
          <a:ln>
            <a:solidFill>
              <a:schemeClr val="tx2">
                <a:lumMod val="50000"/>
              </a:schemeClr>
            </a:solidFill>
          </a:ln>
        </p:spPr>
        <p:txBody>
          <a:bodyPr/>
          <a:lstStyle/>
          <a:p>
            <a:pPr marL="0" indent="0">
              <a:buNone/>
            </a:pPr>
            <a:r>
              <a:rPr lang="en-US" sz="1800" dirty="0"/>
              <a:t>  </a:t>
            </a:r>
            <a:r>
              <a:rPr lang="en-US" sz="2000" u="sng" dirty="0">
                <a:solidFill>
                  <a:schemeClr val="tx1">
                    <a:lumMod val="50000"/>
                  </a:schemeClr>
                </a:solidFill>
              </a:rPr>
              <a:t>Email</a:t>
            </a:r>
          </a:p>
          <a:p>
            <a:pPr marL="287338"/>
            <a:r>
              <a:rPr lang="en-US" sz="1800" b="1" dirty="0"/>
              <a:t>Pros</a:t>
            </a:r>
          </a:p>
          <a:p>
            <a:pPr lvl="1"/>
            <a:r>
              <a:rPr lang="en-US" sz="1800" dirty="0"/>
              <a:t>Immediate</a:t>
            </a:r>
          </a:p>
          <a:p>
            <a:pPr lvl="1"/>
            <a:r>
              <a:rPr lang="en-US" sz="1800" dirty="0"/>
              <a:t>One-way delivery w/o interruption</a:t>
            </a:r>
          </a:p>
          <a:p>
            <a:pPr lvl="1"/>
            <a:r>
              <a:rPr lang="en-US" sz="1800" dirty="0"/>
              <a:t>Can provide cites or support</a:t>
            </a:r>
          </a:p>
          <a:p>
            <a:pPr lvl="1"/>
            <a:r>
              <a:rPr lang="en-US" sz="1800" dirty="0"/>
              <a:t>Paper trail</a:t>
            </a:r>
          </a:p>
          <a:p>
            <a:pPr marL="287338" indent="-168275"/>
            <a:r>
              <a:rPr lang="en-US" sz="1800" b="1" dirty="0"/>
              <a:t>Cons</a:t>
            </a:r>
          </a:p>
          <a:p>
            <a:pPr lvl="1"/>
            <a:r>
              <a:rPr lang="en-US" sz="1800" dirty="0"/>
              <a:t>One-way delivery without exchange</a:t>
            </a:r>
          </a:p>
          <a:p>
            <a:pPr lvl="1"/>
            <a:r>
              <a:rPr lang="en-US" sz="1800" dirty="0"/>
              <a:t>Lacks nuance</a:t>
            </a:r>
          </a:p>
          <a:p>
            <a:pPr lvl="1"/>
            <a:r>
              <a:rPr lang="en-US" sz="1800" dirty="0"/>
              <a:t>Creates a paper trail</a:t>
            </a:r>
          </a:p>
          <a:p>
            <a:pPr lvl="2"/>
            <a:endParaRPr lang="en-US" sz="1575" dirty="0"/>
          </a:p>
        </p:txBody>
      </p:sp>
      <p:sp>
        <p:nvSpPr>
          <p:cNvPr id="5" name="Content Placeholder 2"/>
          <p:cNvSpPr txBox="1">
            <a:spLocks/>
          </p:cNvSpPr>
          <p:nvPr/>
        </p:nvSpPr>
        <p:spPr>
          <a:xfrm>
            <a:off x="3183266" y="832840"/>
            <a:ext cx="2709534" cy="4221759"/>
          </a:xfrm>
          <a:prstGeom prst="rect">
            <a:avLst/>
          </a:prstGeom>
          <a:ln>
            <a:solidFill>
              <a:schemeClr val="tx2">
                <a:lumMod val="50000"/>
              </a:schemeClr>
            </a:solidFill>
          </a:ln>
        </p:spPr>
        <p:txBody>
          <a:bodyPr vert="horz" lIns="0" tIns="0" rIns="68580" bIns="3429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  </a:t>
            </a:r>
            <a:r>
              <a:rPr lang="en-US" sz="2000" u="sng" dirty="0">
                <a:solidFill>
                  <a:schemeClr val="tx1">
                    <a:lumMod val="50000"/>
                  </a:schemeClr>
                </a:solidFill>
              </a:rPr>
              <a:t>Group Meeting</a:t>
            </a:r>
          </a:p>
          <a:p>
            <a:pPr marL="287338"/>
            <a:r>
              <a:rPr lang="en-US" sz="1800" b="1" dirty="0"/>
              <a:t>Pros</a:t>
            </a:r>
          </a:p>
          <a:p>
            <a:pPr lvl="1"/>
            <a:r>
              <a:rPr lang="en-US" sz="1800" dirty="0"/>
              <a:t>Multiple parties to share input at once</a:t>
            </a:r>
          </a:p>
          <a:p>
            <a:pPr lvl="1"/>
            <a:r>
              <a:rPr lang="en-US" sz="1800" dirty="0"/>
              <a:t>Efficient</a:t>
            </a:r>
          </a:p>
          <a:p>
            <a:pPr lvl="1"/>
            <a:r>
              <a:rPr lang="en-US" sz="1800" dirty="0"/>
              <a:t>Witnessed</a:t>
            </a:r>
          </a:p>
          <a:p>
            <a:pPr marL="287338" indent="-168275"/>
            <a:r>
              <a:rPr lang="en-US" sz="1800" b="1" dirty="0"/>
              <a:t>Cons</a:t>
            </a:r>
          </a:p>
          <a:p>
            <a:pPr lvl="1"/>
            <a:r>
              <a:rPr lang="en-US" sz="1800" dirty="0"/>
              <a:t>Can stifle a minority opinion</a:t>
            </a:r>
          </a:p>
          <a:p>
            <a:pPr lvl="1"/>
            <a:r>
              <a:rPr lang="en-US" sz="1800" dirty="0"/>
              <a:t>Leaves the “minority” party vulnerable</a:t>
            </a:r>
          </a:p>
          <a:p>
            <a:pPr lvl="2"/>
            <a:endParaRPr lang="en-US" sz="1575" dirty="0"/>
          </a:p>
        </p:txBody>
      </p:sp>
      <p:sp>
        <p:nvSpPr>
          <p:cNvPr id="6" name="Content Placeholder 2"/>
          <p:cNvSpPr txBox="1">
            <a:spLocks/>
          </p:cNvSpPr>
          <p:nvPr/>
        </p:nvSpPr>
        <p:spPr>
          <a:xfrm>
            <a:off x="6104069" y="793615"/>
            <a:ext cx="2726664" cy="4260984"/>
          </a:xfrm>
          <a:prstGeom prst="rect">
            <a:avLst/>
          </a:prstGeom>
          <a:ln>
            <a:solidFill>
              <a:schemeClr val="tx2">
                <a:lumMod val="50000"/>
              </a:schemeClr>
            </a:solidFill>
          </a:ln>
        </p:spPr>
        <p:txBody>
          <a:bodyPr vert="horz" lIns="0" tIns="0" rIns="68580" bIns="3429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  </a:t>
            </a:r>
            <a:r>
              <a:rPr lang="en-US" sz="2000" u="sng" dirty="0">
                <a:solidFill>
                  <a:schemeClr val="tx1">
                    <a:lumMod val="50000"/>
                  </a:schemeClr>
                </a:solidFill>
              </a:rPr>
              <a:t>Videoconference</a:t>
            </a:r>
            <a:endParaRPr lang="en-US" sz="1800" u="sng" dirty="0">
              <a:solidFill>
                <a:schemeClr val="tx1">
                  <a:lumMod val="50000"/>
                </a:schemeClr>
              </a:solidFill>
            </a:endParaRPr>
          </a:p>
          <a:p>
            <a:pPr marL="287338"/>
            <a:r>
              <a:rPr lang="en-US" sz="1800" b="1" dirty="0"/>
              <a:t>Pros</a:t>
            </a:r>
          </a:p>
          <a:p>
            <a:pPr lvl="1"/>
            <a:r>
              <a:rPr lang="en-US" sz="1800" dirty="0"/>
              <a:t>Allows use of multiple “senses” to gauge emotions</a:t>
            </a:r>
          </a:p>
          <a:p>
            <a:pPr lvl="1"/>
            <a:r>
              <a:rPr lang="en-US" sz="1800" dirty="0"/>
              <a:t>Overcomes barriers of F-F</a:t>
            </a:r>
          </a:p>
          <a:p>
            <a:pPr marL="287338" indent="-168275"/>
            <a:r>
              <a:rPr lang="en-US" sz="1800" b="1" dirty="0"/>
              <a:t>Cons</a:t>
            </a:r>
          </a:p>
          <a:p>
            <a:pPr lvl="1"/>
            <a:r>
              <a:rPr lang="en-US" sz="1800" dirty="0"/>
              <a:t>Technology glitches can be distracting</a:t>
            </a:r>
          </a:p>
          <a:p>
            <a:pPr lvl="1"/>
            <a:r>
              <a:rPr lang="en-US" sz="1800" dirty="0"/>
              <a:t>Harder to control outside distractions</a:t>
            </a:r>
          </a:p>
          <a:p>
            <a:pPr lvl="2"/>
            <a:endParaRPr lang="en-US" sz="1575" dirty="0"/>
          </a:p>
        </p:txBody>
      </p:sp>
    </p:spTree>
    <p:extLst>
      <p:ext uri="{BB962C8B-B14F-4D97-AF65-F5344CB8AC3E}">
        <p14:creationId xmlns:p14="http://schemas.microsoft.com/office/powerpoint/2010/main" val="309263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7" y="402962"/>
            <a:ext cx="7620000" cy="593026"/>
          </a:xfrm>
        </p:spPr>
        <p:txBody>
          <a:bodyPr/>
          <a:lstStyle/>
          <a:p>
            <a:r>
              <a:rPr lang="en-US" sz="3200" dirty="0"/>
              <a:t>Summary: Turning an Ineffective Conversation Into an Effective Conversation</a:t>
            </a:r>
          </a:p>
        </p:txBody>
      </p:sp>
      <p:sp>
        <p:nvSpPr>
          <p:cNvPr id="3" name="Content Placeholder 2"/>
          <p:cNvSpPr>
            <a:spLocks noGrp="1"/>
          </p:cNvSpPr>
          <p:nvPr>
            <p:ph idx="1"/>
          </p:nvPr>
        </p:nvSpPr>
        <p:spPr>
          <a:xfrm>
            <a:off x="499534" y="1165321"/>
            <a:ext cx="8238066" cy="3678382"/>
          </a:xfrm>
        </p:spPr>
        <p:txBody>
          <a:bodyPr/>
          <a:lstStyle/>
          <a:p>
            <a:r>
              <a:rPr lang="en-US" sz="2100" dirty="0"/>
              <a:t>Conversation is a 2-way street, if information is to be communicated without input make that clear—but consider whether discussion can happen </a:t>
            </a:r>
          </a:p>
          <a:p>
            <a:r>
              <a:rPr lang="en-US" sz="2100" dirty="0"/>
              <a:t>It’s never too late for a re-do</a:t>
            </a:r>
          </a:p>
          <a:p>
            <a:pPr lvl="1"/>
            <a:r>
              <a:rPr lang="en-US" sz="1800" dirty="0"/>
              <a:t>“Our last meeting left me feeling that we didn’t achieve our shared goals, can we revisit the discussion using another approach?”</a:t>
            </a:r>
          </a:p>
          <a:p>
            <a:r>
              <a:rPr lang="en-US" sz="2100" dirty="0"/>
              <a:t>Preparation and planning are key</a:t>
            </a:r>
          </a:p>
          <a:p>
            <a:r>
              <a:rPr lang="en-US" sz="2100" dirty="0"/>
              <a:t>Even when facing a challenging discussion approach it from a positive perspective with a “shared win” in mind</a:t>
            </a:r>
          </a:p>
          <a:p>
            <a:pPr lvl="1"/>
            <a:endParaRPr lang="en-US" sz="1800" dirty="0"/>
          </a:p>
        </p:txBody>
      </p:sp>
    </p:spTree>
    <p:extLst>
      <p:ext uri="{BB962C8B-B14F-4D97-AF65-F5344CB8AC3E}">
        <p14:creationId xmlns:p14="http://schemas.microsoft.com/office/powerpoint/2010/main" val="358809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85EBC20-BE61-3247-A6D9-898F079B6F18}"/>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51BD4402-EE28-B040-9F8C-3537090DBACB}"/>
              </a:ext>
            </a:extLst>
          </p:cNvPr>
          <p:cNvSpPr>
            <a:spLocks noGrp="1"/>
          </p:cNvSpPr>
          <p:nvPr>
            <p:ph type="ctrTitle"/>
          </p:nvPr>
        </p:nvSpPr>
        <p:spPr/>
        <p:txBody>
          <a:bodyPr/>
          <a:lstStyle/>
          <a:p>
            <a:r>
              <a:rPr lang="en-US" dirty="0"/>
              <a:t>Giving Feedback</a:t>
            </a:r>
          </a:p>
        </p:txBody>
      </p:sp>
    </p:spTree>
    <p:extLst>
      <p:ext uri="{BB962C8B-B14F-4D97-AF65-F5344CB8AC3E}">
        <p14:creationId xmlns:p14="http://schemas.microsoft.com/office/powerpoint/2010/main" val="3733470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FF9542-1F18-584C-8DC2-26B0C0289C75}"/>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51AAB599-CA7D-0947-925F-FF2195FB2395}"/>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176C0597-2429-CC43-B761-9DBCE5AF4A03}"/>
              </a:ext>
            </a:extLst>
          </p:cNvPr>
          <p:cNvSpPr>
            <a:spLocks noGrp="1"/>
          </p:cNvSpPr>
          <p:nvPr>
            <p:ph type="sldNum" sz="quarter" idx="16"/>
          </p:nvPr>
        </p:nvSpPr>
        <p:spPr/>
        <p:txBody>
          <a:bodyPr/>
          <a:lstStyle/>
          <a:p>
            <a:fld id="{0D558541-60C9-42A2-8392-FF12533A6B7A}" type="slidenum">
              <a:rPr lang="en-US" smtClean="0"/>
              <a:pPr/>
              <a:t>29</a:t>
            </a:fld>
            <a:endParaRPr lang="en-US" dirty="0"/>
          </a:p>
        </p:txBody>
      </p:sp>
      <p:sp>
        <p:nvSpPr>
          <p:cNvPr id="5" name="Title 4">
            <a:extLst>
              <a:ext uri="{FF2B5EF4-FFF2-40B4-BE49-F238E27FC236}">
                <a16:creationId xmlns:a16="http://schemas.microsoft.com/office/drawing/2014/main" id="{4AB7AFE1-580C-7B48-AB95-A1269F86C48C}"/>
              </a:ext>
            </a:extLst>
          </p:cNvPr>
          <p:cNvSpPr>
            <a:spLocks noGrp="1"/>
          </p:cNvSpPr>
          <p:nvPr>
            <p:ph type="title"/>
          </p:nvPr>
        </p:nvSpPr>
        <p:spPr/>
        <p:txBody>
          <a:bodyPr/>
          <a:lstStyle/>
          <a:p>
            <a:endParaRPr lang="en-US" dirty="0"/>
          </a:p>
        </p:txBody>
      </p:sp>
      <p:sp>
        <p:nvSpPr>
          <p:cNvPr id="6" name="Content Placeholder 5">
            <a:extLst>
              <a:ext uri="{FF2B5EF4-FFF2-40B4-BE49-F238E27FC236}">
                <a16:creationId xmlns:a16="http://schemas.microsoft.com/office/drawing/2014/main" id="{AA50B1A7-64AA-7D43-B247-66BD10683C4B}"/>
              </a:ext>
            </a:extLst>
          </p:cNvPr>
          <p:cNvSpPr>
            <a:spLocks noGrp="1"/>
          </p:cNvSpPr>
          <p:nvPr>
            <p:ph idx="1"/>
          </p:nvPr>
        </p:nvSpPr>
        <p:spPr/>
        <p:txBody>
          <a:bodyPr/>
          <a:lstStyle/>
          <a:p>
            <a:r>
              <a:rPr lang="en-US" dirty="0"/>
              <a:t>What words come to mind to describe how you feel right before giving critical feedback that could be perceived as “negative” by the recipient?</a:t>
            </a:r>
          </a:p>
        </p:txBody>
      </p:sp>
      <p:sp>
        <p:nvSpPr>
          <p:cNvPr id="7" name="Text Placeholder 6">
            <a:extLst>
              <a:ext uri="{FF2B5EF4-FFF2-40B4-BE49-F238E27FC236}">
                <a16:creationId xmlns:a16="http://schemas.microsoft.com/office/drawing/2014/main" id="{6CB29F9A-0B60-4147-9A5C-6D9B1A2438D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083445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EF1901-0D56-F541-A76A-BD29B1304B6E}"/>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545B85E9-2C00-314D-8AB8-8FB8371D9CB9}"/>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www.ohsu.edu</a:t>
            </a:r>
            <a:r>
              <a:rPr lang="en-US" dirty="0">
                <a:solidFill>
                  <a:srgbClr val="605F62"/>
                </a:solidFill>
              </a:rPr>
              <a:t>/school-of-medicine/mentoring/giving-and-receiving-feedback</a:t>
            </a:r>
          </a:p>
        </p:txBody>
      </p:sp>
      <p:sp>
        <p:nvSpPr>
          <p:cNvPr id="4" name="Slide Number Placeholder 3">
            <a:extLst>
              <a:ext uri="{FF2B5EF4-FFF2-40B4-BE49-F238E27FC236}">
                <a16:creationId xmlns:a16="http://schemas.microsoft.com/office/drawing/2014/main" id="{28C800B1-C707-A44B-A686-6BD3865EFB60}"/>
              </a:ext>
            </a:extLst>
          </p:cNvPr>
          <p:cNvSpPr>
            <a:spLocks noGrp="1"/>
          </p:cNvSpPr>
          <p:nvPr>
            <p:ph type="sldNum" sz="quarter" idx="16"/>
          </p:nvPr>
        </p:nvSpPr>
        <p:spPr/>
        <p:txBody>
          <a:bodyPr/>
          <a:lstStyle/>
          <a:p>
            <a:fld id="{0D558541-60C9-42A2-8392-FF12533A6B7A}" type="slidenum">
              <a:rPr lang="en-US" smtClean="0"/>
              <a:pPr/>
              <a:t>30</a:t>
            </a:fld>
            <a:endParaRPr lang="en-US" dirty="0"/>
          </a:p>
        </p:txBody>
      </p:sp>
      <p:sp>
        <p:nvSpPr>
          <p:cNvPr id="5" name="Title 4">
            <a:extLst>
              <a:ext uri="{FF2B5EF4-FFF2-40B4-BE49-F238E27FC236}">
                <a16:creationId xmlns:a16="http://schemas.microsoft.com/office/drawing/2014/main" id="{24529FBF-7628-854B-9FA7-5AF28B427F75}"/>
              </a:ext>
            </a:extLst>
          </p:cNvPr>
          <p:cNvSpPr>
            <a:spLocks noGrp="1"/>
          </p:cNvSpPr>
          <p:nvPr>
            <p:ph type="title"/>
          </p:nvPr>
        </p:nvSpPr>
        <p:spPr/>
        <p:txBody>
          <a:bodyPr/>
          <a:lstStyle/>
          <a:p>
            <a:r>
              <a:rPr lang="en-US" dirty="0"/>
              <a:t>Giving Feedback</a:t>
            </a:r>
          </a:p>
        </p:txBody>
      </p:sp>
      <p:sp>
        <p:nvSpPr>
          <p:cNvPr id="6" name="Content Placeholder 5">
            <a:extLst>
              <a:ext uri="{FF2B5EF4-FFF2-40B4-BE49-F238E27FC236}">
                <a16:creationId xmlns:a16="http://schemas.microsoft.com/office/drawing/2014/main" id="{026EF0C7-642A-DD44-A815-4B2BB5CBB6D3}"/>
              </a:ext>
            </a:extLst>
          </p:cNvPr>
          <p:cNvSpPr>
            <a:spLocks noGrp="1"/>
          </p:cNvSpPr>
          <p:nvPr>
            <p:ph idx="1"/>
          </p:nvPr>
        </p:nvSpPr>
        <p:spPr/>
        <p:txBody>
          <a:bodyPr/>
          <a:lstStyle/>
          <a:p>
            <a:r>
              <a:rPr lang="en-US" dirty="0"/>
              <a:t>Help your mentee identify and learn skills needed for success</a:t>
            </a:r>
          </a:p>
          <a:p>
            <a:r>
              <a:rPr lang="en-US" dirty="0"/>
              <a:t>Gives you the chance to acknowledge your mentee’s strengths</a:t>
            </a:r>
          </a:p>
          <a:p>
            <a:r>
              <a:rPr lang="en-US" dirty="0"/>
              <a:t>Gives you the chance to motivate your mentee to focus on areas of weakness</a:t>
            </a:r>
          </a:p>
          <a:p>
            <a:r>
              <a:rPr lang="en-US" dirty="0"/>
              <a:t>People often want to know how they are doing</a:t>
            </a:r>
          </a:p>
        </p:txBody>
      </p:sp>
      <p:sp>
        <p:nvSpPr>
          <p:cNvPr id="7" name="Text Placeholder 6">
            <a:extLst>
              <a:ext uri="{FF2B5EF4-FFF2-40B4-BE49-F238E27FC236}">
                <a16:creationId xmlns:a16="http://schemas.microsoft.com/office/drawing/2014/main" id="{C99464ED-6CC8-6840-89C8-D46EF2516602}"/>
              </a:ext>
            </a:extLst>
          </p:cNvPr>
          <p:cNvSpPr>
            <a:spLocks noGrp="1"/>
          </p:cNvSpPr>
          <p:nvPr>
            <p:ph type="body" sz="quarter" idx="13"/>
          </p:nvPr>
        </p:nvSpPr>
        <p:spPr/>
        <p:txBody>
          <a:bodyPr/>
          <a:lstStyle/>
          <a:p>
            <a:r>
              <a:rPr lang="en-US" dirty="0"/>
              <a:t>Why do it?</a:t>
            </a:r>
          </a:p>
        </p:txBody>
      </p:sp>
    </p:spTree>
    <p:extLst>
      <p:ext uri="{BB962C8B-B14F-4D97-AF65-F5344CB8AC3E}">
        <p14:creationId xmlns:p14="http://schemas.microsoft.com/office/powerpoint/2010/main" val="2162454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221D4-E161-3E4B-8298-3F0D6AE41801}"/>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B874E5EC-1CB6-A642-BED2-27C8374F1DC0}"/>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www.ohsu.edu</a:t>
            </a:r>
            <a:r>
              <a:rPr lang="en-US" dirty="0">
                <a:solidFill>
                  <a:srgbClr val="605F62"/>
                </a:solidFill>
              </a:rPr>
              <a:t>/school-of-medicine/mentoring/giving-and-receiving-feedback</a:t>
            </a:r>
          </a:p>
        </p:txBody>
      </p:sp>
      <p:sp>
        <p:nvSpPr>
          <p:cNvPr id="4" name="Slide Number Placeholder 3">
            <a:extLst>
              <a:ext uri="{FF2B5EF4-FFF2-40B4-BE49-F238E27FC236}">
                <a16:creationId xmlns:a16="http://schemas.microsoft.com/office/drawing/2014/main" id="{AA7A03AA-D5B4-5749-A6CB-76EC286320CB}"/>
              </a:ext>
            </a:extLst>
          </p:cNvPr>
          <p:cNvSpPr>
            <a:spLocks noGrp="1"/>
          </p:cNvSpPr>
          <p:nvPr>
            <p:ph type="sldNum" sz="quarter" idx="16"/>
          </p:nvPr>
        </p:nvSpPr>
        <p:spPr/>
        <p:txBody>
          <a:bodyPr/>
          <a:lstStyle/>
          <a:p>
            <a:fld id="{0D558541-60C9-42A2-8392-FF12533A6B7A}" type="slidenum">
              <a:rPr lang="en-US" smtClean="0"/>
              <a:pPr/>
              <a:t>31</a:t>
            </a:fld>
            <a:endParaRPr lang="en-US" dirty="0"/>
          </a:p>
        </p:txBody>
      </p:sp>
      <p:sp>
        <p:nvSpPr>
          <p:cNvPr id="5" name="Title 4">
            <a:extLst>
              <a:ext uri="{FF2B5EF4-FFF2-40B4-BE49-F238E27FC236}">
                <a16:creationId xmlns:a16="http://schemas.microsoft.com/office/drawing/2014/main" id="{F83C49C2-DBC1-904E-A816-996B60E555AD}"/>
              </a:ext>
            </a:extLst>
          </p:cNvPr>
          <p:cNvSpPr>
            <a:spLocks noGrp="1"/>
          </p:cNvSpPr>
          <p:nvPr>
            <p:ph type="title"/>
          </p:nvPr>
        </p:nvSpPr>
        <p:spPr/>
        <p:txBody>
          <a:bodyPr/>
          <a:lstStyle/>
          <a:p>
            <a:r>
              <a:rPr lang="en-US" dirty="0"/>
              <a:t>Giving Feedback</a:t>
            </a:r>
          </a:p>
        </p:txBody>
      </p:sp>
      <p:sp>
        <p:nvSpPr>
          <p:cNvPr id="6" name="Content Placeholder 5">
            <a:extLst>
              <a:ext uri="{FF2B5EF4-FFF2-40B4-BE49-F238E27FC236}">
                <a16:creationId xmlns:a16="http://schemas.microsoft.com/office/drawing/2014/main" id="{84BD3DA6-88DD-E743-BAA6-A0A4389EFDF2}"/>
              </a:ext>
            </a:extLst>
          </p:cNvPr>
          <p:cNvSpPr>
            <a:spLocks noGrp="1"/>
          </p:cNvSpPr>
          <p:nvPr>
            <p:ph idx="1"/>
          </p:nvPr>
        </p:nvSpPr>
        <p:spPr/>
        <p:txBody>
          <a:bodyPr/>
          <a:lstStyle/>
          <a:p>
            <a:r>
              <a:rPr lang="en-US" dirty="0"/>
              <a:t>Regularly and frequently</a:t>
            </a:r>
          </a:p>
          <a:p>
            <a:r>
              <a:rPr lang="en-US" dirty="0"/>
              <a:t>In a planned manner (e.g. quarterly)</a:t>
            </a:r>
          </a:p>
          <a:p>
            <a:r>
              <a:rPr lang="en-US" dirty="0"/>
              <a:t>Timely (don’t have to wait for a schedule feedback session)</a:t>
            </a:r>
          </a:p>
          <a:p>
            <a:pPr marL="0" indent="0">
              <a:buNone/>
            </a:pPr>
            <a:endParaRPr lang="en-US" dirty="0"/>
          </a:p>
        </p:txBody>
      </p:sp>
      <p:sp>
        <p:nvSpPr>
          <p:cNvPr id="7" name="Text Placeholder 6">
            <a:extLst>
              <a:ext uri="{FF2B5EF4-FFF2-40B4-BE49-F238E27FC236}">
                <a16:creationId xmlns:a16="http://schemas.microsoft.com/office/drawing/2014/main" id="{7CBEAA9B-ED16-1C4D-B9D0-3BFD727A2AA8}"/>
              </a:ext>
            </a:extLst>
          </p:cNvPr>
          <p:cNvSpPr>
            <a:spLocks noGrp="1"/>
          </p:cNvSpPr>
          <p:nvPr>
            <p:ph type="body" sz="quarter" idx="13"/>
          </p:nvPr>
        </p:nvSpPr>
        <p:spPr/>
        <p:txBody>
          <a:bodyPr/>
          <a:lstStyle/>
          <a:p>
            <a:r>
              <a:rPr lang="en-US" dirty="0"/>
              <a:t>When to do it?</a:t>
            </a:r>
          </a:p>
        </p:txBody>
      </p:sp>
    </p:spTree>
    <p:extLst>
      <p:ext uri="{BB962C8B-B14F-4D97-AF65-F5344CB8AC3E}">
        <p14:creationId xmlns:p14="http://schemas.microsoft.com/office/powerpoint/2010/main" val="2259205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783F94-07E8-E441-AE51-7D4D93787734}"/>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868D4BB3-2883-134F-8DE8-845CA28B0F73}"/>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www.ohsu.edu</a:t>
            </a:r>
            <a:r>
              <a:rPr lang="en-US" dirty="0">
                <a:solidFill>
                  <a:srgbClr val="605F62"/>
                </a:solidFill>
              </a:rPr>
              <a:t>/school-of-medicine/mentoring/giving-and-receiving-feedback</a:t>
            </a:r>
          </a:p>
        </p:txBody>
      </p:sp>
      <p:sp>
        <p:nvSpPr>
          <p:cNvPr id="4" name="Slide Number Placeholder 3">
            <a:extLst>
              <a:ext uri="{FF2B5EF4-FFF2-40B4-BE49-F238E27FC236}">
                <a16:creationId xmlns:a16="http://schemas.microsoft.com/office/drawing/2014/main" id="{D9328637-CF79-FB48-AE25-59C821547369}"/>
              </a:ext>
            </a:extLst>
          </p:cNvPr>
          <p:cNvSpPr>
            <a:spLocks noGrp="1"/>
          </p:cNvSpPr>
          <p:nvPr>
            <p:ph type="sldNum" sz="quarter" idx="16"/>
          </p:nvPr>
        </p:nvSpPr>
        <p:spPr/>
        <p:txBody>
          <a:bodyPr/>
          <a:lstStyle/>
          <a:p>
            <a:fld id="{0D558541-60C9-42A2-8392-FF12533A6B7A}" type="slidenum">
              <a:rPr lang="en-US" smtClean="0"/>
              <a:pPr/>
              <a:t>32</a:t>
            </a:fld>
            <a:endParaRPr lang="en-US" dirty="0"/>
          </a:p>
        </p:txBody>
      </p:sp>
      <p:sp>
        <p:nvSpPr>
          <p:cNvPr id="5" name="Title 4">
            <a:extLst>
              <a:ext uri="{FF2B5EF4-FFF2-40B4-BE49-F238E27FC236}">
                <a16:creationId xmlns:a16="http://schemas.microsoft.com/office/drawing/2014/main" id="{AD6BED12-B883-FB44-8F79-AC063DBF7B7E}"/>
              </a:ext>
            </a:extLst>
          </p:cNvPr>
          <p:cNvSpPr>
            <a:spLocks noGrp="1"/>
          </p:cNvSpPr>
          <p:nvPr>
            <p:ph type="title"/>
          </p:nvPr>
        </p:nvSpPr>
        <p:spPr/>
        <p:txBody>
          <a:bodyPr/>
          <a:lstStyle/>
          <a:p>
            <a:r>
              <a:rPr lang="en-US" dirty="0"/>
              <a:t>Giving Feedback</a:t>
            </a:r>
          </a:p>
        </p:txBody>
      </p:sp>
      <p:sp>
        <p:nvSpPr>
          <p:cNvPr id="6" name="Content Placeholder 5">
            <a:extLst>
              <a:ext uri="{FF2B5EF4-FFF2-40B4-BE49-F238E27FC236}">
                <a16:creationId xmlns:a16="http://schemas.microsoft.com/office/drawing/2014/main" id="{F00B5283-8BB7-584A-B7CB-A9E1E2D301C4}"/>
              </a:ext>
            </a:extLst>
          </p:cNvPr>
          <p:cNvSpPr>
            <a:spLocks noGrp="1"/>
          </p:cNvSpPr>
          <p:nvPr>
            <p:ph idx="1"/>
          </p:nvPr>
        </p:nvSpPr>
        <p:spPr/>
        <p:txBody>
          <a:bodyPr/>
          <a:lstStyle/>
          <a:p>
            <a:r>
              <a:rPr lang="en-US" dirty="0"/>
              <a:t>Planning</a:t>
            </a:r>
          </a:p>
          <a:p>
            <a:pPr lvl="1"/>
            <a:r>
              <a:rPr lang="en-US" dirty="0"/>
              <a:t>Time</a:t>
            </a:r>
          </a:p>
          <a:p>
            <a:pPr lvl="1"/>
            <a:r>
              <a:rPr lang="en-US" dirty="0"/>
              <a:t>Space/location</a:t>
            </a:r>
          </a:p>
          <a:p>
            <a:r>
              <a:rPr lang="en-US" dirty="0"/>
              <a:t>Establish the mutual goal – the mentee’s success</a:t>
            </a:r>
          </a:p>
          <a:p>
            <a:r>
              <a:rPr lang="en-US" dirty="0"/>
              <a:t>Be positive – Identify accomplishments/successes</a:t>
            </a:r>
          </a:p>
          <a:p>
            <a:r>
              <a:rPr lang="en-US" dirty="0"/>
              <a:t>Identify areas for improvement – suggest opportunities for change</a:t>
            </a:r>
          </a:p>
          <a:p>
            <a:r>
              <a:rPr lang="en-US" dirty="0"/>
              <a:t>Be specific – give examples</a:t>
            </a:r>
          </a:p>
          <a:p>
            <a:r>
              <a:rPr lang="en-US" dirty="0"/>
              <a:t>Focus on performance not personality</a:t>
            </a:r>
          </a:p>
        </p:txBody>
      </p:sp>
      <p:sp>
        <p:nvSpPr>
          <p:cNvPr id="7" name="Text Placeholder 6">
            <a:extLst>
              <a:ext uri="{FF2B5EF4-FFF2-40B4-BE49-F238E27FC236}">
                <a16:creationId xmlns:a16="http://schemas.microsoft.com/office/drawing/2014/main" id="{DABE4DF2-6E78-F34F-8B93-44DA8F4E3E77}"/>
              </a:ext>
            </a:extLst>
          </p:cNvPr>
          <p:cNvSpPr>
            <a:spLocks noGrp="1"/>
          </p:cNvSpPr>
          <p:nvPr>
            <p:ph type="body" sz="quarter" idx="13"/>
          </p:nvPr>
        </p:nvSpPr>
        <p:spPr/>
        <p:txBody>
          <a:bodyPr/>
          <a:lstStyle/>
          <a:p>
            <a:r>
              <a:rPr lang="en-US" dirty="0"/>
              <a:t>How to do it?</a:t>
            </a:r>
          </a:p>
        </p:txBody>
      </p:sp>
    </p:spTree>
    <p:extLst>
      <p:ext uri="{BB962C8B-B14F-4D97-AF65-F5344CB8AC3E}">
        <p14:creationId xmlns:p14="http://schemas.microsoft.com/office/powerpoint/2010/main" val="3116798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09C1FE-CBD7-FC4B-8DDD-3E1B55BEF18E}"/>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221F29B0-FAB5-4949-804B-B4B2C55ED65F}"/>
              </a:ext>
            </a:extLst>
          </p:cNvPr>
          <p:cNvSpPr>
            <a:spLocks noGrp="1"/>
          </p:cNvSpPr>
          <p:nvPr>
            <p:ph type="ftr" sz="quarter" idx="15"/>
          </p:nvPr>
        </p:nvSpPr>
        <p:spPr/>
        <p:txBody>
          <a:bodyPr/>
          <a:lstStyle/>
          <a:p>
            <a:endParaRPr lang="en-US" dirty="0">
              <a:solidFill>
                <a:srgbClr val="605F62"/>
              </a:solidFill>
            </a:endParaRPr>
          </a:p>
        </p:txBody>
      </p:sp>
      <p:sp>
        <p:nvSpPr>
          <p:cNvPr id="4" name="Slide Number Placeholder 3">
            <a:extLst>
              <a:ext uri="{FF2B5EF4-FFF2-40B4-BE49-F238E27FC236}">
                <a16:creationId xmlns:a16="http://schemas.microsoft.com/office/drawing/2014/main" id="{D252680D-E459-DB49-8DEB-3BE47B0DF4BC}"/>
              </a:ext>
            </a:extLst>
          </p:cNvPr>
          <p:cNvSpPr>
            <a:spLocks noGrp="1"/>
          </p:cNvSpPr>
          <p:nvPr>
            <p:ph type="sldNum" sz="quarter" idx="16"/>
          </p:nvPr>
        </p:nvSpPr>
        <p:spPr/>
        <p:txBody>
          <a:bodyPr/>
          <a:lstStyle/>
          <a:p>
            <a:fld id="{0D558541-60C9-42A2-8392-FF12533A6B7A}" type="slidenum">
              <a:rPr lang="en-US" smtClean="0"/>
              <a:pPr/>
              <a:t>33</a:t>
            </a:fld>
            <a:endParaRPr lang="en-US" dirty="0"/>
          </a:p>
        </p:txBody>
      </p:sp>
      <p:sp>
        <p:nvSpPr>
          <p:cNvPr id="5" name="Title 4">
            <a:extLst>
              <a:ext uri="{FF2B5EF4-FFF2-40B4-BE49-F238E27FC236}">
                <a16:creationId xmlns:a16="http://schemas.microsoft.com/office/drawing/2014/main" id="{C9C13AAD-E607-C145-BF92-CDD0F8FC62C7}"/>
              </a:ext>
            </a:extLst>
          </p:cNvPr>
          <p:cNvSpPr>
            <a:spLocks noGrp="1"/>
          </p:cNvSpPr>
          <p:nvPr>
            <p:ph type="title"/>
          </p:nvPr>
        </p:nvSpPr>
        <p:spPr/>
        <p:txBody>
          <a:bodyPr/>
          <a:lstStyle/>
          <a:p>
            <a:r>
              <a:rPr lang="en-US" dirty="0"/>
              <a:t>Giving Feedback</a:t>
            </a:r>
          </a:p>
        </p:txBody>
      </p:sp>
      <p:sp>
        <p:nvSpPr>
          <p:cNvPr id="6" name="Content Placeholder 5">
            <a:extLst>
              <a:ext uri="{FF2B5EF4-FFF2-40B4-BE49-F238E27FC236}">
                <a16:creationId xmlns:a16="http://schemas.microsoft.com/office/drawing/2014/main" id="{0000124F-4C8D-2B42-A2BC-BC8E36FCC06D}"/>
              </a:ext>
            </a:extLst>
          </p:cNvPr>
          <p:cNvSpPr>
            <a:spLocks noGrp="1"/>
          </p:cNvSpPr>
          <p:nvPr>
            <p:ph idx="1"/>
          </p:nvPr>
        </p:nvSpPr>
        <p:spPr/>
        <p:txBody>
          <a:bodyPr/>
          <a:lstStyle/>
          <a:p>
            <a:r>
              <a:rPr lang="en-US" dirty="0"/>
              <a:t>Explore what the causes of particular behaviors might be</a:t>
            </a:r>
          </a:p>
          <a:p>
            <a:r>
              <a:rPr lang="en-US" dirty="0"/>
              <a:t>Make the conversation a 2-way street</a:t>
            </a:r>
          </a:p>
          <a:p>
            <a:r>
              <a:rPr lang="en-US" dirty="0"/>
              <a:t>Keep it simple (identify a few things)</a:t>
            </a:r>
          </a:p>
          <a:p>
            <a:r>
              <a:rPr lang="en-US" dirty="0"/>
              <a:t>Leave time for questions and response to what you have said</a:t>
            </a:r>
          </a:p>
          <a:p>
            <a:endParaRPr lang="en-US" dirty="0"/>
          </a:p>
          <a:p>
            <a:endParaRPr lang="en-US" dirty="0"/>
          </a:p>
        </p:txBody>
      </p:sp>
      <p:sp>
        <p:nvSpPr>
          <p:cNvPr id="7" name="Text Placeholder 6">
            <a:extLst>
              <a:ext uri="{FF2B5EF4-FFF2-40B4-BE49-F238E27FC236}">
                <a16:creationId xmlns:a16="http://schemas.microsoft.com/office/drawing/2014/main" id="{84A32444-4144-064E-9576-5F790F5A19BD}"/>
              </a:ext>
            </a:extLst>
          </p:cNvPr>
          <p:cNvSpPr>
            <a:spLocks noGrp="1"/>
          </p:cNvSpPr>
          <p:nvPr>
            <p:ph type="body" sz="quarter" idx="13"/>
          </p:nvPr>
        </p:nvSpPr>
        <p:spPr/>
        <p:txBody>
          <a:bodyPr/>
          <a:lstStyle/>
          <a:p>
            <a:r>
              <a:rPr lang="en-US" dirty="0"/>
              <a:t>How to do it?</a:t>
            </a:r>
          </a:p>
          <a:p>
            <a:endParaRPr lang="en-US" dirty="0"/>
          </a:p>
        </p:txBody>
      </p:sp>
    </p:spTree>
    <p:extLst>
      <p:ext uri="{BB962C8B-B14F-4D97-AF65-F5344CB8AC3E}">
        <p14:creationId xmlns:p14="http://schemas.microsoft.com/office/powerpoint/2010/main" val="158343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977F90-405E-D54F-ACDA-110A797EBABA}"/>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F475244F-6557-D242-8DF9-0A1FB665C58B}"/>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federation.edu.au</a:t>
            </a:r>
            <a:r>
              <a:rPr lang="en-US" dirty="0">
                <a:solidFill>
                  <a:srgbClr val="605F62"/>
                </a:solidFill>
              </a:rPr>
              <a:t>/staff/learning-and-teaching/teaching-practice/feedback/types-of-feedback</a:t>
            </a:r>
          </a:p>
        </p:txBody>
      </p:sp>
      <p:sp>
        <p:nvSpPr>
          <p:cNvPr id="4" name="Slide Number Placeholder 3">
            <a:extLst>
              <a:ext uri="{FF2B5EF4-FFF2-40B4-BE49-F238E27FC236}">
                <a16:creationId xmlns:a16="http://schemas.microsoft.com/office/drawing/2014/main" id="{2C8E5877-4C1E-0D48-834B-F03D08BEB355}"/>
              </a:ext>
            </a:extLst>
          </p:cNvPr>
          <p:cNvSpPr>
            <a:spLocks noGrp="1"/>
          </p:cNvSpPr>
          <p:nvPr>
            <p:ph type="sldNum" sz="quarter" idx="16"/>
          </p:nvPr>
        </p:nvSpPr>
        <p:spPr/>
        <p:txBody>
          <a:bodyPr/>
          <a:lstStyle/>
          <a:p>
            <a:fld id="{0D558541-60C9-42A2-8392-FF12533A6B7A}" type="slidenum">
              <a:rPr lang="en-US" smtClean="0"/>
              <a:pPr/>
              <a:t>34</a:t>
            </a:fld>
            <a:endParaRPr lang="en-US" dirty="0"/>
          </a:p>
        </p:txBody>
      </p:sp>
      <p:sp>
        <p:nvSpPr>
          <p:cNvPr id="5" name="Title 4">
            <a:extLst>
              <a:ext uri="{FF2B5EF4-FFF2-40B4-BE49-F238E27FC236}">
                <a16:creationId xmlns:a16="http://schemas.microsoft.com/office/drawing/2014/main" id="{58C35735-DF60-2347-B5B6-CFD7894B6EF7}"/>
              </a:ext>
            </a:extLst>
          </p:cNvPr>
          <p:cNvSpPr>
            <a:spLocks noGrp="1"/>
          </p:cNvSpPr>
          <p:nvPr>
            <p:ph type="title"/>
          </p:nvPr>
        </p:nvSpPr>
        <p:spPr/>
        <p:txBody>
          <a:bodyPr/>
          <a:lstStyle/>
          <a:p>
            <a:r>
              <a:rPr lang="en-US" dirty="0"/>
              <a:t>Giving Feedback</a:t>
            </a:r>
          </a:p>
        </p:txBody>
      </p:sp>
      <p:sp>
        <p:nvSpPr>
          <p:cNvPr id="6" name="Content Placeholder 5">
            <a:extLst>
              <a:ext uri="{FF2B5EF4-FFF2-40B4-BE49-F238E27FC236}">
                <a16:creationId xmlns:a16="http://schemas.microsoft.com/office/drawing/2014/main" id="{C08DF79F-C47B-DC45-B601-99EF02F6505B}"/>
              </a:ext>
            </a:extLst>
          </p:cNvPr>
          <p:cNvSpPr>
            <a:spLocks noGrp="1"/>
          </p:cNvSpPr>
          <p:nvPr>
            <p:ph idx="1"/>
          </p:nvPr>
        </p:nvSpPr>
        <p:spPr/>
        <p:txBody>
          <a:bodyPr/>
          <a:lstStyle/>
          <a:p>
            <a:r>
              <a:rPr lang="en-US" dirty="0"/>
              <a:t>Positive feed-forward</a:t>
            </a:r>
          </a:p>
          <a:p>
            <a:pPr lvl="1"/>
            <a:r>
              <a:rPr lang="en-US" dirty="0"/>
              <a:t>Affirming comments about future behavior</a:t>
            </a:r>
          </a:p>
          <a:p>
            <a:pPr lvl="1"/>
            <a:r>
              <a:rPr lang="en-US" dirty="0"/>
              <a:t>Discuss behavior/activities that will improve performance in the future</a:t>
            </a:r>
          </a:p>
          <a:p>
            <a:r>
              <a:rPr lang="en-US" dirty="0"/>
              <a:t>Negative feed-forward</a:t>
            </a:r>
          </a:p>
          <a:p>
            <a:pPr lvl="1"/>
            <a:r>
              <a:rPr lang="en-US" dirty="0"/>
              <a:t>Corrective comments about future behavior</a:t>
            </a:r>
          </a:p>
          <a:p>
            <a:pPr lvl="1"/>
            <a:r>
              <a:rPr lang="en-US" dirty="0"/>
              <a:t>Discuss behavior/activities that should be avoided in the future</a:t>
            </a:r>
          </a:p>
          <a:p>
            <a:pPr lvl="1"/>
            <a:endParaRPr lang="en-US" dirty="0"/>
          </a:p>
        </p:txBody>
      </p:sp>
      <p:sp>
        <p:nvSpPr>
          <p:cNvPr id="7" name="Text Placeholder 6">
            <a:extLst>
              <a:ext uri="{FF2B5EF4-FFF2-40B4-BE49-F238E27FC236}">
                <a16:creationId xmlns:a16="http://schemas.microsoft.com/office/drawing/2014/main" id="{F7A409D9-820B-A741-B10A-0E5FEA169A51}"/>
              </a:ext>
            </a:extLst>
          </p:cNvPr>
          <p:cNvSpPr>
            <a:spLocks noGrp="1"/>
          </p:cNvSpPr>
          <p:nvPr>
            <p:ph type="body" sz="quarter" idx="13"/>
          </p:nvPr>
        </p:nvSpPr>
        <p:spPr/>
        <p:txBody>
          <a:bodyPr/>
          <a:lstStyle/>
          <a:p>
            <a:r>
              <a:rPr lang="en-US" dirty="0"/>
              <a:t>How to do it</a:t>
            </a:r>
          </a:p>
        </p:txBody>
      </p:sp>
    </p:spTree>
    <p:extLst>
      <p:ext uri="{BB962C8B-B14F-4D97-AF65-F5344CB8AC3E}">
        <p14:creationId xmlns:p14="http://schemas.microsoft.com/office/powerpoint/2010/main" val="4173996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7E6ADE-7155-E94E-A782-062DACA45BD5}"/>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A55C1696-20F8-0340-8281-5D55AC4B5A81}"/>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www.ohsu.edu</a:t>
            </a:r>
            <a:r>
              <a:rPr lang="en-US" dirty="0">
                <a:solidFill>
                  <a:srgbClr val="605F62"/>
                </a:solidFill>
              </a:rPr>
              <a:t>/school-of-medicine/mentoring/giving-and-receiving-feedback</a:t>
            </a:r>
          </a:p>
        </p:txBody>
      </p:sp>
      <p:sp>
        <p:nvSpPr>
          <p:cNvPr id="4" name="Slide Number Placeholder 3">
            <a:extLst>
              <a:ext uri="{FF2B5EF4-FFF2-40B4-BE49-F238E27FC236}">
                <a16:creationId xmlns:a16="http://schemas.microsoft.com/office/drawing/2014/main" id="{1F16D19B-0318-1441-AE67-41FCA7092E90}"/>
              </a:ext>
            </a:extLst>
          </p:cNvPr>
          <p:cNvSpPr>
            <a:spLocks noGrp="1"/>
          </p:cNvSpPr>
          <p:nvPr>
            <p:ph type="sldNum" sz="quarter" idx="16"/>
          </p:nvPr>
        </p:nvSpPr>
        <p:spPr/>
        <p:txBody>
          <a:bodyPr/>
          <a:lstStyle/>
          <a:p>
            <a:fld id="{0D558541-60C9-42A2-8392-FF12533A6B7A}" type="slidenum">
              <a:rPr lang="en-US" smtClean="0"/>
              <a:pPr/>
              <a:t>35</a:t>
            </a:fld>
            <a:endParaRPr lang="en-US" dirty="0"/>
          </a:p>
        </p:txBody>
      </p:sp>
      <p:sp>
        <p:nvSpPr>
          <p:cNvPr id="5" name="Title 4">
            <a:extLst>
              <a:ext uri="{FF2B5EF4-FFF2-40B4-BE49-F238E27FC236}">
                <a16:creationId xmlns:a16="http://schemas.microsoft.com/office/drawing/2014/main" id="{A0F411B7-FDB8-214B-B861-9F2E150AD281}"/>
              </a:ext>
            </a:extLst>
          </p:cNvPr>
          <p:cNvSpPr>
            <a:spLocks noGrp="1"/>
          </p:cNvSpPr>
          <p:nvPr>
            <p:ph type="title"/>
          </p:nvPr>
        </p:nvSpPr>
        <p:spPr/>
        <p:txBody>
          <a:bodyPr/>
          <a:lstStyle/>
          <a:p>
            <a:r>
              <a:rPr lang="en-US" dirty="0"/>
              <a:t>Receiving Feedback</a:t>
            </a:r>
          </a:p>
        </p:txBody>
      </p:sp>
      <p:sp>
        <p:nvSpPr>
          <p:cNvPr id="6" name="Content Placeholder 5">
            <a:extLst>
              <a:ext uri="{FF2B5EF4-FFF2-40B4-BE49-F238E27FC236}">
                <a16:creationId xmlns:a16="http://schemas.microsoft.com/office/drawing/2014/main" id="{96A1B0C8-50A3-C94C-BA6D-57C23CEEE144}"/>
              </a:ext>
            </a:extLst>
          </p:cNvPr>
          <p:cNvSpPr>
            <a:spLocks noGrp="1"/>
          </p:cNvSpPr>
          <p:nvPr>
            <p:ph idx="1"/>
          </p:nvPr>
        </p:nvSpPr>
        <p:spPr/>
        <p:txBody>
          <a:bodyPr/>
          <a:lstStyle/>
          <a:p>
            <a:r>
              <a:rPr lang="en-US" dirty="0"/>
              <a:t>Listen</a:t>
            </a:r>
          </a:p>
          <a:p>
            <a:r>
              <a:rPr lang="en-US" dirty="0"/>
              <a:t>Try not to interrupt</a:t>
            </a:r>
          </a:p>
          <a:p>
            <a:r>
              <a:rPr lang="en-US" dirty="0"/>
              <a:t>Ask for clarification if needed</a:t>
            </a:r>
          </a:p>
          <a:p>
            <a:r>
              <a:rPr lang="en-US" dirty="0"/>
              <a:t>Ensure your understanding</a:t>
            </a:r>
          </a:p>
          <a:p>
            <a:r>
              <a:rPr lang="en-US" dirty="0"/>
              <a:t>Ask for strategies for improvement</a:t>
            </a:r>
          </a:p>
          <a:p>
            <a:r>
              <a:rPr lang="en-US" dirty="0"/>
              <a:t>Try not to be defensive (it’s OK to say, you need to digest the feedback and plan another time to continue the conversation)</a:t>
            </a:r>
          </a:p>
          <a:p>
            <a:r>
              <a:rPr lang="en-US" dirty="0"/>
              <a:t>Thank the person</a:t>
            </a:r>
          </a:p>
        </p:txBody>
      </p:sp>
      <p:sp>
        <p:nvSpPr>
          <p:cNvPr id="7" name="Text Placeholder 6">
            <a:extLst>
              <a:ext uri="{FF2B5EF4-FFF2-40B4-BE49-F238E27FC236}">
                <a16:creationId xmlns:a16="http://schemas.microsoft.com/office/drawing/2014/main" id="{164EB3F1-59AF-4F40-BF5E-4D5254D7D0AE}"/>
              </a:ext>
            </a:extLst>
          </p:cNvPr>
          <p:cNvSpPr>
            <a:spLocks noGrp="1"/>
          </p:cNvSpPr>
          <p:nvPr>
            <p:ph type="body" sz="quarter" idx="13"/>
          </p:nvPr>
        </p:nvSpPr>
        <p:spPr/>
        <p:txBody>
          <a:bodyPr/>
          <a:lstStyle/>
          <a:p>
            <a:r>
              <a:rPr lang="en-US" dirty="0"/>
              <a:t>What can I do?</a:t>
            </a:r>
          </a:p>
        </p:txBody>
      </p:sp>
    </p:spTree>
    <p:extLst>
      <p:ext uri="{BB962C8B-B14F-4D97-AF65-F5344CB8AC3E}">
        <p14:creationId xmlns:p14="http://schemas.microsoft.com/office/powerpoint/2010/main" val="801947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D78471-3AB6-2647-A41F-19AF986B418C}"/>
              </a:ext>
            </a:extLst>
          </p:cNvPr>
          <p:cNvSpPr>
            <a:spLocks noGrp="1"/>
          </p:cNvSpPr>
          <p:nvPr>
            <p:ph type="dt" sz="half" idx="14"/>
          </p:nvPr>
        </p:nvSpPr>
        <p:spPr/>
        <p:txBody>
          <a:bodyPr/>
          <a:lstStyle/>
          <a:p>
            <a:fld id="{B6745936-C9D5-7947-9CA1-12707DAB62BD}" type="datetime1">
              <a:rPr lang="en-US" smtClean="0"/>
              <a:t>1/21/2021</a:t>
            </a:fld>
            <a:endParaRPr lang="en-US" dirty="0"/>
          </a:p>
        </p:txBody>
      </p:sp>
      <p:sp>
        <p:nvSpPr>
          <p:cNvPr id="3" name="Footer Placeholder 2">
            <a:extLst>
              <a:ext uri="{FF2B5EF4-FFF2-40B4-BE49-F238E27FC236}">
                <a16:creationId xmlns:a16="http://schemas.microsoft.com/office/drawing/2014/main" id="{F56F2F7B-F90A-1642-8500-61776C5E855A}"/>
              </a:ext>
            </a:extLst>
          </p:cNvPr>
          <p:cNvSpPr>
            <a:spLocks noGrp="1"/>
          </p:cNvSpPr>
          <p:nvPr>
            <p:ph type="ftr" sz="quarter" idx="15"/>
          </p:nvPr>
        </p:nvSpPr>
        <p:spPr/>
        <p:txBody>
          <a:bodyPr/>
          <a:lstStyle/>
          <a:p>
            <a:r>
              <a:rPr lang="en-US" dirty="0">
                <a:solidFill>
                  <a:srgbClr val="605F62"/>
                </a:solidFill>
              </a:rPr>
              <a:t>https://</a:t>
            </a:r>
            <a:r>
              <a:rPr lang="en-US" dirty="0" err="1">
                <a:solidFill>
                  <a:srgbClr val="605F62"/>
                </a:solidFill>
              </a:rPr>
              <a:t>www.ohsu.edu</a:t>
            </a:r>
            <a:r>
              <a:rPr lang="en-US" dirty="0">
                <a:solidFill>
                  <a:srgbClr val="605F62"/>
                </a:solidFill>
              </a:rPr>
              <a:t>/school-of-medicine/mentoring/giving-and-receiving-feedback</a:t>
            </a:r>
          </a:p>
        </p:txBody>
      </p:sp>
      <p:sp>
        <p:nvSpPr>
          <p:cNvPr id="4" name="Slide Number Placeholder 3">
            <a:extLst>
              <a:ext uri="{FF2B5EF4-FFF2-40B4-BE49-F238E27FC236}">
                <a16:creationId xmlns:a16="http://schemas.microsoft.com/office/drawing/2014/main" id="{BEE5E600-86AC-D647-9DF0-9135629CE312}"/>
              </a:ext>
            </a:extLst>
          </p:cNvPr>
          <p:cNvSpPr>
            <a:spLocks noGrp="1"/>
          </p:cNvSpPr>
          <p:nvPr>
            <p:ph type="sldNum" sz="quarter" idx="16"/>
          </p:nvPr>
        </p:nvSpPr>
        <p:spPr/>
        <p:txBody>
          <a:bodyPr/>
          <a:lstStyle/>
          <a:p>
            <a:fld id="{0D558541-60C9-42A2-8392-FF12533A6B7A}" type="slidenum">
              <a:rPr lang="en-US" smtClean="0"/>
              <a:pPr/>
              <a:t>36</a:t>
            </a:fld>
            <a:endParaRPr lang="en-US" dirty="0"/>
          </a:p>
        </p:txBody>
      </p:sp>
      <p:sp>
        <p:nvSpPr>
          <p:cNvPr id="5" name="Title 4">
            <a:extLst>
              <a:ext uri="{FF2B5EF4-FFF2-40B4-BE49-F238E27FC236}">
                <a16:creationId xmlns:a16="http://schemas.microsoft.com/office/drawing/2014/main" id="{B6675392-EBD8-5345-BD65-63187A3EDD09}"/>
              </a:ext>
            </a:extLst>
          </p:cNvPr>
          <p:cNvSpPr>
            <a:spLocks noGrp="1"/>
          </p:cNvSpPr>
          <p:nvPr>
            <p:ph type="title"/>
          </p:nvPr>
        </p:nvSpPr>
        <p:spPr/>
        <p:txBody>
          <a:bodyPr/>
          <a:lstStyle/>
          <a:p>
            <a:r>
              <a:rPr lang="en-US" dirty="0"/>
              <a:t>Receiving Feedback</a:t>
            </a:r>
          </a:p>
        </p:txBody>
      </p:sp>
      <p:sp>
        <p:nvSpPr>
          <p:cNvPr id="6" name="Content Placeholder 5">
            <a:extLst>
              <a:ext uri="{FF2B5EF4-FFF2-40B4-BE49-F238E27FC236}">
                <a16:creationId xmlns:a16="http://schemas.microsoft.com/office/drawing/2014/main" id="{BCC1533E-DF35-6044-A367-B5AC3E7495A6}"/>
              </a:ext>
            </a:extLst>
          </p:cNvPr>
          <p:cNvSpPr>
            <a:spLocks noGrp="1"/>
          </p:cNvSpPr>
          <p:nvPr>
            <p:ph idx="1"/>
          </p:nvPr>
        </p:nvSpPr>
        <p:spPr/>
        <p:txBody>
          <a:bodyPr/>
          <a:lstStyle/>
          <a:p>
            <a:r>
              <a:rPr lang="en-US" dirty="0"/>
              <a:t>Step back – try to evaluate the feedback without emotion</a:t>
            </a:r>
          </a:p>
          <a:p>
            <a:r>
              <a:rPr lang="en-US" dirty="0"/>
              <a:t>Talk to a trusted peer or another mentor</a:t>
            </a:r>
          </a:p>
          <a:p>
            <a:r>
              <a:rPr lang="en-US" dirty="0"/>
              <a:t>If you decide to take a different direction – consider letting the person know</a:t>
            </a:r>
          </a:p>
          <a:p>
            <a:r>
              <a:rPr lang="en-US" dirty="0"/>
              <a:t>Look for patterns in feedback you receive</a:t>
            </a:r>
          </a:p>
        </p:txBody>
      </p:sp>
      <p:sp>
        <p:nvSpPr>
          <p:cNvPr id="7" name="Text Placeholder 6">
            <a:extLst>
              <a:ext uri="{FF2B5EF4-FFF2-40B4-BE49-F238E27FC236}">
                <a16:creationId xmlns:a16="http://schemas.microsoft.com/office/drawing/2014/main" id="{6D59347D-8FA7-F444-8C31-5D42C2691489}"/>
              </a:ext>
            </a:extLst>
          </p:cNvPr>
          <p:cNvSpPr>
            <a:spLocks noGrp="1"/>
          </p:cNvSpPr>
          <p:nvPr>
            <p:ph type="body" sz="quarter" idx="13"/>
          </p:nvPr>
        </p:nvSpPr>
        <p:spPr/>
        <p:txBody>
          <a:bodyPr/>
          <a:lstStyle/>
          <a:p>
            <a:r>
              <a:rPr lang="en-US" dirty="0"/>
              <a:t>What if I disagree?</a:t>
            </a:r>
          </a:p>
        </p:txBody>
      </p:sp>
    </p:spTree>
    <p:extLst>
      <p:ext uri="{BB962C8B-B14F-4D97-AF65-F5344CB8AC3E}">
        <p14:creationId xmlns:p14="http://schemas.microsoft.com/office/powerpoint/2010/main" val="2465109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29" y="1944709"/>
            <a:ext cx="3907205" cy="1143000"/>
          </a:xfrm>
        </p:spPr>
        <p:txBody>
          <a:bodyPr/>
          <a:lstStyle/>
          <a:p>
            <a:r>
              <a:rPr lang="en-US" sz="3600" dirty="0"/>
              <a:t>Summary and Next Steps</a:t>
            </a:r>
          </a:p>
        </p:txBody>
      </p:sp>
    </p:spTree>
    <p:extLst>
      <p:ext uri="{BB962C8B-B14F-4D97-AF65-F5344CB8AC3E}">
        <p14:creationId xmlns:p14="http://schemas.microsoft.com/office/powerpoint/2010/main" val="882074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7481" y="252323"/>
            <a:ext cx="7351059" cy="540041"/>
          </a:xfrm>
        </p:spPr>
        <p:txBody>
          <a:bodyPr/>
          <a:lstStyle/>
          <a:p>
            <a:r>
              <a:rPr lang="en-US" sz="3200" dirty="0"/>
              <a:t>Communication is a 2-Way Street</a:t>
            </a:r>
          </a:p>
        </p:txBody>
      </p:sp>
      <p:sp>
        <p:nvSpPr>
          <p:cNvPr id="5" name="Content Placeholder 4"/>
          <p:cNvSpPr>
            <a:spLocks noGrp="1"/>
          </p:cNvSpPr>
          <p:nvPr>
            <p:ph idx="1"/>
          </p:nvPr>
        </p:nvSpPr>
        <p:spPr>
          <a:xfrm>
            <a:off x="537882" y="970472"/>
            <a:ext cx="8238565" cy="3603685"/>
          </a:xfrm>
        </p:spPr>
        <p:txBody>
          <a:bodyPr/>
          <a:lstStyle/>
          <a:p>
            <a:r>
              <a:rPr lang="en-US" sz="2000" dirty="0">
                <a:solidFill>
                  <a:schemeClr val="tx1">
                    <a:lumMod val="50000"/>
                  </a:schemeClr>
                </a:solidFill>
              </a:rPr>
              <a:t>You can control what you put into a discussion, but not what the other person gives you</a:t>
            </a:r>
          </a:p>
          <a:p>
            <a:pPr lvl="1"/>
            <a:r>
              <a:rPr lang="en-US" sz="2000" dirty="0"/>
              <a:t>Hold firm on your end because you can steer the conversation to a positive direction</a:t>
            </a:r>
          </a:p>
          <a:p>
            <a:pPr lvl="1"/>
            <a:r>
              <a:rPr lang="en-US" sz="2000" dirty="0"/>
              <a:t>Modeling good communication skills provides an opportunity to mentor up</a:t>
            </a:r>
          </a:p>
          <a:p>
            <a:r>
              <a:rPr lang="en-US" sz="2000" dirty="0">
                <a:solidFill>
                  <a:schemeClr val="tx1">
                    <a:lumMod val="50000"/>
                  </a:schemeClr>
                </a:solidFill>
              </a:rPr>
              <a:t>Always feel empowered to stop a conversation that isn’t productive</a:t>
            </a:r>
          </a:p>
          <a:p>
            <a:pPr lvl="1"/>
            <a:r>
              <a:rPr lang="en-US" sz="2000" dirty="0"/>
              <a:t>Equally able to do this as the mentor or the mentee</a:t>
            </a:r>
          </a:p>
          <a:p>
            <a:pPr lvl="1"/>
            <a:r>
              <a:rPr lang="en-US" sz="2000" dirty="0"/>
              <a:t>“I know this is important to you and it’s critical that we discuss it, but I need time to get myself into the right frame of mind. . .”</a:t>
            </a:r>
          </a:p>
          <a:p>
            <a:pPr lvl="1"/>
            <a:r>
              <a:rPr lang="en-US" sz="2000" dirty="0"/>
              <a:t>Communicate clearly why you are stopping a discussion</a:t>
            </a:r>
          </a:p>
        </p:txBody>
      </p:sp>
    </p:spTree>
    <p:extLst>
      <p:ext uri="{BB962C8B-B14F-4D97-AF65-F5344CB8AC3E}">
        <p14:creationId xmlns:p14="http://schemas.microsoft.com/office/powerpoint/2010/main" val="324783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8495" y="387258"/>
            <a:ext cx="7745505" cy="669437"/>
          </a:xfrm>
        </p:spPr>
        <p:txBody>
          <a:bodyPr/>
          <a:lstStyle/>
          <a:p>
            <a:r>
              <a:rPr lang="en-US" sz="3200" dirty="0"/>
              <a:t>Broad Array of Concerns Inform Communication in Academic Settings</a:t>
            </a:r>
          </a:p>
        </p:txBody>
      </p:sp>
      <p:sp>
        <p:nvSpPr>
          <p:cNvPr id="3" name="Content Placeholder 2"/>
          <p:cNvSpPr>
            <a:spLocks noGrp="1"/>
          </p:cNvSpPr>
          <p:nvPr>
            <p:ph idx="1"/>
          </p:nvPr>
        </p:nvSpPr>
        <p:spPr>
          <a:xfrm>
            <a:off x="484093" y="1119448"/>
            <a:ext cx="8310283" cy="3448410"/>
          </a:xfrm>
        </p:spPr>
        <p:txBody>
          <a:bodyPr/>
          <a:lstStyle/>
          <a:p>
            <a:r>
              <a:rPr lang="en-US" sz="2400" dirty="0"/>
              <a:t>Defining expectations in the relationship between a mentor and a mentee</a:t>
            </a:r>
          </a:p>
          <a:p>
            <a:pPr lvl="1"/>
            <a:r>
              <a:rPr lang="en-US" sz="1800" dirty="0"/>
              <a:t>Aligning expectations</a:t>
            </a:r>
          </a:p>
          <a:p>
            <a:pPr lvl="1"/>
            <a:r>
              <a:rPr lang="en-US" sz="1800" dirty="0"/>
              <a:t>Setting boundaries</a:t>
            </a:r>
          </a:p>
          <a:p>
            <a:r>
              <a:rPr lang="en-US" sz="2400" dirty="0"/>
              <a:t>Cultural factors govern communications in subtle and apparent ways</a:t>
            </a:r>
          </a:p>
          <a:p>
            <a:pPr lvl="1"/>
            <a:r>
              <a:rPr lang="en-US" sz="1800" dirty="0"/>
              <a:t>Some cultures expect communications that are more “hierarchical” and top-down vs. equal party exchanges</a:t>
            </a:r>
          </a:p>
          <a:p>
            <a:pPr lvl="1"/>
            <a:r>
              <a:rPr lang="en-US" sz="1800" dirty="0"/>
              <a:t>Boundaries for discussion and feedback may vary by culture, sex, race or ethnicity</a:t>
            </a:r>
          </a:p>
          <a:p>
            <a:pPr lvl="1"/>
            <a:r>
              <a:rPr lang="en-US" sz="1800" dirty="0"/>
              <a:t>When it doubt, ask for permission and check back for understanding</a:t>
            </a:r>
          </a:p>
          <a:p>
            <a:pPr lvl="1"/>
            <a:endParaRPr lang="en-US" sz="2400" dirty="0"/>
          </a:p>
        </p:txBody>
      </p:sp>
    </p:spTree>
    <p:extLst>
      <p:ext uri="{BB962C8B-B14F-4D97-AF65-F5344CB8AC3E}">
        <p14:creationId xmlns:p14="http://schemas.microsoft.com/office/powerpoint/2010/main" val="657340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383" y="306705"/>
            <a:ext cx="7180264" cy="762000"/>
          </a:xfrm>
        </p:spPr>
        <p:txBody>
          <a:bodyPr/>
          <a:lstStyle/>
          <a:p>
            <a:r>
              <a:rPr lang="en-US" sz="3200" dirty="0"/>
              <a:t>What do you do when you feel you’ve done everything right?</a:t>
            </a:r>
          </a:p>
        </p:txBody>
      </p:sp>
      <p:sp>
        <p:nvSpPr>
          <p:cNvPr id="3" name="Content Placeholder 2"/>
          <p:cNvSpPr>
            <a:spLocks noGrp="1"/>
          </p:cNvSpPr>
          <p:nvPr>
            <p:ph idx="1"/>
          </p:nvPr>
        </p:nvSpPr>
        <p:spPr>
          <a:xfrm>
            <a:off x="510989" y="1388684"/>
            <a:ext cx="7960658" cy="3338705"/>
          </a:xfrm>
        </p:spPr>
        <p:txBody>
          <a:bodyPr/>
          <a:lstStyle/>
          <a:p>
            <a:r>
              <a:rPr lang="en-US" sz="2400" dirty="0"/>
              <a:t>While it’s best to grant others the benefit of the doubt about their intentions and attribute “bad behavior” to stress, some people are simply unreasonable or unrealistic</a:t>
            </a:r>
          </a:p>
          <a:p>
            <a:r>
              <a:rPr lang="en-US" sz="2400" dirty="0"/>
              <a:t>Consult with a peer or a mentor about the situation (if it does not require discretion)</a:t>
            </a:r>
          </a:p>
          <a:p>
            <a:r>
              <a:rPr lang="en-US" sz="2400" dirty="0"/>
              <a:t>Consider involving a senior party who has some authority to adjudicate a dispute (ombudsperson)</a:t>
            </a:r>
          </a:p>
        </p:txBody>
      </p:sp>
    </p:spTree>
    <p:extLst>
      <p:ext uri="{BB962C8B-B14F-4D97-AF65-F5344CB8AC3E}">
        <p14:creationId xmlns:p14="http://schemas.microsoft.com/office/powerpoint/2010/main" val="3887989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230928"/>
            <a:ext cx="7745506" cy="762000"/>
          </a:xfrm>
        </p:spPr>
        <p:txBody>
          <a:bodyPr/>
          <a:lstStyle/>
          <a:p>
            <a:r>
              <a:rPr lang="en-US" sz="3200" dirty="0"/>
              <a:t>Institutional Resources for Difficult Conversations</a:t>
            </a:r>
          </a:p>
        </p:txBody>
      </p:sp>
      <p:sp>
        <p:nvSpPr>
          <p:cNvPr id="3" name="Content Placeholder 2"/>
          <p:cNvSpPr>
            <a:spLocks noGrp="1"/>
          </p:cNvSpPr>
          <p:nvPr>
            <p:ph idx="1"/>
          </p:nvPr>
        </p:nvSpPr>
        <p:spPr>
          <a:xfrm>
            <a:off x="358588" y="1134122"/>
            <a:ext cx="8561294" cy="4009378"/>
          </a:xfrm>
          <a:solidFill>
            <a:schemeClr val="bg1"/>
          </a:solidFill>
        </p:spPr>
        <p:txBody>
          <a:bodyPr/>
          <a:lstStyle/>
          <a:p>
            <a:r>
              <a:rPr lang="en-US" sz="2400" u="sng" dirty="0"/>
              <a:t>Faculty to faculty </a:t>
            </a:r>
            <a:r>
              <a:rPr lang="en-US" sz="2400" dirty="0"/>
              <a:t>conflicts are handled by the </a:t>
            </a:r>
            <a:r>
              <a:rPr lang="en-US" sz="2400" b="1" dirty="0">
                <a:solidFill>
                  <a:schemeClr val="tx2"/>
                </a:solidFill>
              </a:rPr>
              <a:t>Office for Faculty Affairs</a:t>
            </a:r>
            <a:r>
              <a:rPr lang="en-US" sz="2400" dirty="0"/>
              <a:t> at FSM</a:t>
            </a:r>
          </a:p>
          <a:p>
            <a:pPr lvl="1"/>
            <a:r>
              <a:rPr lang="en-US" sz="2000" dirty="0"/>
              <a:t>Reach out if there is no one to trust within your department or division or if the conflict involves the senior faculty within your division/department</a:t>
            </a:r>
          </a:p>
          <a:p>
            <a:r>
              <a:rPr lang="en-US" sz="2400" dirty="0"/>
              <a:t>Disputes involving </a:t>
            </a:r>
            <a:r>
              <a:rPr lang="en-US" sz="2400" u="sng" dirty="0"/>
              <a:t>staff</a:t>
            </a:r>
            <a:r>
              <a:rPr lang="en-US" sz="2400" dirty="0"/>
              <a:t> are handled by the </a:t>
            </a:r>
            <a:r>
              <a:rPr lang="en-US" sz="2400" b="1" dirty="0">
                <a:solidFill>
                  <a:schemeClr val="tx2"/>
                </a:solidFill>
              </a:rPr>
              <a:t>Human Resources Office</a:t>
            </a:r>
          </a:p>
          <a:p>
            <a:pPr lvl="1"/>
            <a:r>
              <a:rPr lang="en-US" sz="2000" dirty="0"/>
              <a:t>Each department has an HR rep that the Department Administrator can contact</a:t>
            </a:r>
          </a:p>
          <a:p>
            <a:r>
              <a:rPr lang="en-US" sz="2400" dirty="0"/>
              <a:t>Disputes involving </a:t>
            </a:r>
            <a:r>
              <a:rPr lang="en-US" sz="2400" u="sng" dirty="0"/>
              <a:t>trainees or students </a:t>
            </a:r>
            <a:r>
              <a:rPr lang="en-US" sz="2400" dirty="0"/>
              <a:t>are handled by the </a:t>
            </a:r>
            <a:r>
              <a:rPr lang="en-US" sz="2400" b="1" dirty="0">
                <a:solidFill>
                  <a:schemeClr val="tx2"/>
                </a:solidFill>
              </a:rPr>
              <a:t>Office for Student Affairs </a:t>
            </a:r>
            <a:r>
              <a:rPr lang="en-US" sz="2400" dirty="0"/>
              <a:t>or </a:t>
            </a:r>
            <a:r>
              <a:rPr lang="en-US" sz="2400" b="1" dirty="0">
                <a:solidFill>
                  <a:schemeClr val="tx2"/>
                </a:solidFill>
              </a:rPr>
              <a:t>Office for Postdoctoral Affairs</a:t>
            </a:r>
          </a:p>
        </p:txBody>
      </p:sp>
    </p:spTree>
    <p:extLst>
      <p:ext uri="{BB962C8B-B14F-4D97-AF65-F5344CB8AC3E}">
        <p14:creationId xmlns:p14="http://schemas.microsoft.com/office/powerpoint/2010/main" val="2398696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553" y="532638"/>
            <a:ext cx="7637929" cy="582283"/>
          </a:xfrm>
        </p:spPr>
        <p:txBody>
          <a:bodyPr/>
          <a:lstStyle/>
          <a:p>
            <a:r>
              <a:rPr lang="en-US" sz="3200" dirty="0"/>
              <a:t>Which Aspects of the Workshop Did you Find the Most Helpful?</a:t>
            </a:r>
          </a:p>
        </p:txBody>
      </p:sp>
      <p:sp>
        <p:nvSpPr>
          <p:cNvPr id="3" name="Content Placeholder 2"/>
          <p:cNvSpPr>
            <a:spLocks noGrp="1"/>
          </p:cNvSpPr>
          <p:nvPr>
            <p:ph idx="1"/>
          </p:nvPr>
        </p:nvSpPr>
        <p:spPr>
          <a:xfrm>
            <a:off x="528918" y="1526709"/>
            <a:ext cx="7749902" cy="2976561"/>
          </a:xfrm>
        </p:spPr>
        <p:txBody>
          <a:bodyPr/>
          <a:lstStyle/>
          <a:p>
            <a:r>
              <a:rPr lang="en-US" sz="2400" dirty="0"/>
              <a:t>Zoom Poll</a:t>
            </a:r>
          </a:p>
          <a:p>
            <a:endParaRPr lang="en-US" sz="2400" dirty="0"/>
          </a:p>
          <a:p>
            <a:r>
              <a:rPr lang="en-US" sz="2400" dirty="0"/>
              <a:t>Please complete the full evaluation that you will receive via email</a:t>
            </a:r>
          </a:p>
          <a:p>
            <a:r>
              <a:rPr lang="en-US" sz="2400" dirty="0"/>
              <a:t>We use this information to refine our offerings and meet the needs of our institutional community </a:t>
            </a:r>
          </a:p>
        </p:txBody>
      </p:sp>
    </p:spTree>
    <p:extLst>
      <p:ext uri="{BB962C8B-B14F-4D97-AF65-F5344CB8AC3E}">
        <p14:creationId xmlns:p14="http://schemas.microsoft.com/office/powerpoint/2010/main" val="423986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8785" y="83782"/>
            <a:ext cx="5350535" cy="506631"/>
          </a:xfrm>
        </p:spPr>
        <p:txBody>
          <a:bodyPr/>
          <a:lstStyle/>
          <a:p>
            <a:r>
              <a:rPr lang="en-US" sz="2400" dirty="0"/>
              <a:t>Mentoring Workshops in 2021</a:t>
            </a:r>
          </a:p>
        </p:txBody>
      </p:sp>
      <p:graphicFrame>
        <p:nvGraphicFramePr>
          <p:cNvPr id="5" name="Content Placeholder 7"/>
          <p:cNvGraphicFramePr>
            <a:graphicFrameLocks noGrp="1"/>
          </p:cNvGraphicFramePr>
          <p:nvPr>
            <p:ph idx="1"/>
            <p:extLst>
              <p:ext uri="{D42A27DB-BD31-4B8C-83A1-F6EECF244321}">
                <p14:modId xmlns:p14="http://schemas.microsoft.com/office/powerpoint/2010/main" val="2717713621"/>
              </p:ext>
            </p:extLst>
          </p:nvPr>
        </p:nvGraphicFramePr>
        <p:xfrm>
          <a:off x="475129" y="590413"/>
          <a:ext cx="8122024" cy="4053840"/>
        </p:xfrm>
        <a:graphic>
          <a:graphicData uri="http://schemas.openxmlformats.org/drawingml/2006/table">
            <a:tbl>
              <a:tblPr firstRow="1" bandRow="1">
                <a:tableStyleId>{5C22544A-7EE6-4342-B048-85BDC9FD1C3A}</a:tableStyleId>
              </a:tblPr>
              <a:tblGrid>
                <a:gridCol w="1593602">
                  <a:extLst>
                    <a:ext uri="{9D8B030D-6E8A-4147-A177-3AD203B41FA5}">
                      <a16:colId xmlns:a16="http://schemas.microsoft.com/office/drawing/2014/main" val="3163556955"/>
                    </a:ext>
                  </a:extLst>
                </a:gridCol>
                <a:gridCol w="6528422">
                  <a:extLst>
                    <a:ext uri="{9D8B030D-6E8A-4147-A177-3AD203B41FA5}">
                      <a16:colId xmlns:a16="http://schemas.microsoft.com/office/drawing/2014/main" val="3639098443"/>
                    </a:ext>
                  </a:extLst>
                </a:gridCol>
              </a:tblGrid>
              <a:tr h="609600">
                <a:tc gridSpan="2">
                  <a:txBody>
                    <a:bodyPr/>
                    <a:lstStyle/>
                    <a:p>
                      <a:r>
                        <a:rPr lang="en-US" sz="1400" dirty="0"/>
                        <a:t>All scheduled</a:t>
                      </a:r>
                      <a:r>
                        <a:rPr lang="en-US" sz="1400" baseline="0" dirty="0"/>
                        <a:t> for 7:30 – 9:00 AM on Thursdays via Zoom until further notice</a:t>
                      </a:r>
                    </a:p>
                    <a:p>
                      <a:r>
                        <a:rPr lang="en-US" sz="1400" baseline="0" dirty="0"/>
                        <a:t>Beginning Jan, is always 1</a:t>
                      </a:r>
                      <a:r>
                        <a:rPr lang="en-US" sz="1400" baseline="30000" dirty="0"/>
                        <a:t>st</a:t>
                      </a:r>
                      <a:r>
                        <a:rPr lang="en-US" sz="1400" baseline="0" dirty="0"/>
                        <a:t> Thurs of the month </a:t>
                      </a:r>
                      <a:endParaRPr lang="en-US" sz="1400" dirty="0"/>
                    </a:p>
                  </a:txBody>
                  <a:tcPr/>
                </a:tc>
                <a:tc hMerge="1">
                  <a:txBody>
                    <a:bodyPr/>
                    <a:lstStyle/>
                    <a:p>
                      <a:endParaRPr lang="en-US" dirty="0"/>
                    </a:p>
                  </a:txBody>
                  <a:tcPr/>
                </a:tc>
                <a:extLst>
                  <a:ext uri="{0D108BD9-81ED-4DB2-BD59-A6C34878D82A}">
                    <a16:rowId xmlns:a16="http://schemas.microsoft.com/office/drawing/2014/main" val="1177528292"/>
                  </a:ext>
                </a:extLst>
              </a:tr>
              <a:tr h="381000">
                <a:tc>
                  <a:txBody>
                    <a:bodyPr/>
                    <a:lstStyle/>
                    <a:p>
                      <a:r>
                        <a:rPr lang="en-US" sz="1600" dirty="0"/>
                        <a:t>10/29/2020</a:t>
                      </a:r>
                    </a:p>
                  </a:txBody>
                  <a:tcPr marL="121920" marR="121920" marT="60960" marB="60960"/>
                </a:tc>
                <a:tc>
                  <a:txBody>
                    <a:bodyPr/>
                    <a:lstStyle/>
                    <a:p>
                      <a:r>
                        <a:rPr lang="en-US" sz="1800" dirty="0"/>
                        <a:t>Articulating your</a:t>
                      </a:r>
                      <a:r>
                        <a:rPr lang="en-US" sz="1800" baseline="0" dirty="0"/>
                        <a:t> Mentoring Needs</a:t>
                      </a:r>
                      <a:endParaRPr lang="en-US" sz="1800" dirty="0"/>
                    </a:p>
                  </a:txBody>
                  <a:tcPr marL="121920" marR="121920" marT="60960" marB="60960"/>
                </a:tc>
                <a:extLst>
                  <a:ext uri="{0D108BD9-81ED-4DB2-BD59-A6C34878D82A}">
                    <a16:rowId xmlns:a16="http://schemas.microsoft.com/office/drawing/2014/main" val="3426277139"/>
                  </a:ext>
                </a:extLst>
              </a:tr>
              <a:tr h="381000">
                <a:tc>
                  <a:txBody>
                    <a:bodyPr/>
                    <a:lstStyle/>
                    <a:p>
                      <a:r>
                        <a:rPr lang="en-US" sz="1600" dirty="0"/>
                        <a:t>12/10/2020</a:t>
                      </a:r>
                    </a:p>
                  </a:txBody>
                  <a:tcPr marL="121920" marR="121920" marT="60960" marB="60960"/>
                </a:tc>
                <a:tc>
                  <a:txBody>
                    <a:bodyPr/>
                    <a:lstStyle/>
                    <a:p>
                      <a:r>
                        <a:rPr lang="en-US" sz="1800" dirty="0"/>
                        <a:t>Establishing and Aligning Expectations</a:t>
                      </a:r>
                      <a:r>
                        <a:rPr lang="en-US" sz="1800" baseline="0" dirty="0"/>
                        <a:t> in Mentoring</a:t>
                      </a:r>
                      <a:endParaRPr lang="en-US" sz="1800" dirty="0"/>
                    </a:p>
                  </a:txBody>
                  <a:tcPr marL="121920" marR="121920" marT="60960" marB="60960"/>
                </a:tc>
                <a:extLst>
                  <a:ext uri="{0D108BD9-81ED-4DB2-BD59-A6C34878D82A}">
                    <a16:rowId xmlns:a16="http://schemas.microsoft.com/office/drawing/2014/main" val="32400037"/>
                  </a:ext>
                </a:extLst>
              </a:tr>
              <a:tr h="381000">
                <a:tc>
                  <a:txBody>
                    <a:bodyPr/>
                    <a:lstStyle/>
                    <a:p>
                      <a:r>
                        <a:rPr lang="en-US" sz="1600" dirty="0"/>
                        <a:t>01/07/2021</a:t>
                      </a:r>
                    </a:p>
                  </a:txBody>
                  <a:tcPr marL="121920" marR="121920" marT="60960" marB="60960">
                    <a:lnB w="57150" cap="flat" cmpd="sng" algn="ctr">
                      <a:solidFill>
                        <a:schemeClr val="tx1"/>
                      </a:solidFill>
                      <a:prstDash val="solid"/>
                      <a:round/>
                      <a:headEnd type="none" w="med" len="med"/>
                      <a:tailEnd type="none" w="med" len="med"/>
                    </a:lnB>
                  </a:tcPr>
                </a:tc>
                <a:tc>
                  <a:txBody>
                    <a:bodyPr/>
                    <a:lstStyle/>
                    <a:p>
                      <a:r>
                        <a:rPr lang="en-US" sz="1800" dirty="0"/>
                        <a:t>Maintaining</a:t>
                      </a:r>
                      <a:r>
                        <a:rPr lang="en-US" sz="1800" baseline="0" dirty="0"/>
                        <a:t> Effective Communication/Difficult Conversations</a:t>
                      </a:r>
                      <a:endParaRPr lang="en-US" sz="1800" dirty="0"/>
                    </a:p>
                  </a:txBody>
                  <a:tcPr marL="121920" marR="121920" marT="60960" marB="60960">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286721"/>
                  </a:ext>
                </a:extLst>
              </a:tr>
              <a:tr h="381000">
                <a:tc>
                  <a:txBody>
                    <a:bodyPr/>
                    <a:lstStyle/>
                    <a:p>
                      <a:r>
                        <a:rPr lang="en-US" sz="1600" dirty="0">
                          <a:solidFill>
                            <a:schemeClr val="tx1">
                              <a:lumMod val="50000"/>
                            </a:schemeClr>
                          </a:solidFill>
                        </a:rPr>
                        <a:t>02/04/2021</a:t>
                      </a:r>
                    </a:p>
                  </a:txBody>
                  <a:tcPr marL="121920" marR="121920" marT="60960" marB="60960">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lumMod val="50000"/>
                            </a:schemeClr>
                          </a:solidFill>
                          <a:latin typeface="+mn-lt"/>
                          <a:ea typeface="+mn-ea"/>
                          <a:cs typeface="+mn-cs"/>
                        </a:rPr>
                        <a:t>Cultural Awareness in Mentoring across Differences</a:t>
                      </a:r>
                    </a:p>
                  </a:txBody>
                  <a:tcPr marL="121920" marR="121920" marT="60960" marB="60960">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92557450"/>
                  </a:ext>
                </a:extLst>
              </a:tr>
              <a:tr h="640080">
                <a:tc>
                  <a:txBody>
                    <a:bodyPr/>
                    <a:lstStyle/>
                    <a:p>
                      <a:r>
                        <a:rPr lang="en-US" sz="1600" dirty="0">
                          <a:solidFill>
                            <a:schemeClr val="tx1">
                              <a:lumMod val="50000"/>
                            </a:schemeClr>
                          </a:solidFill>
                        </a:rPr>
                        <a:t>03/04/2021</a:t>
                      </a:r>
                    </a:p>
                  </a:txBody>
                  <a:tcPr marL="121920" marR="121920" marT="60960" marB="60960">
                    <a:lnL w="5715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chemeClr val="tx1">
                              <a:lumMod val="50000"/>
                            </a:schemeClr>
                          </a:solidFill>
                        </a:rPr>
                        <a:t>Creating SMART Goals for Your Feinberg Faculty Portal and Your Career Development Plan </a:t>
                      </a:r>
                    </a:p>
                  </a:txBody>
                  <a:tcPr marL="121920" marR="121920" marT="60960" marB="60960">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66117317"/>
                  </a:ext>
                </a:extLst>
              </a:tr>
              <a:tr h="381000">
                <a:tc>
                  <a:txBody>
                    <a:bodyPr/>
                    <a:lstStyle/>
                    <a:p>
                      <a:r>
                        <a:rPr lang="en-US" sz="1600" b="1" dirty="0">
                          <a:solidFill>
                            <a:schemeClr val="tx1">
                              <a:lumMod val="50000"/>
                            </a:schemeClr>
                          </a:solidFill>
                        </a:rPr>
                        <a:t>04/08/2021</a:t>
                      </a:r>
                    </a:p>
                  </a:txBody>
                  <a:tcPr marL="121920" marR="121920" marT="60960" marB="60960">
                    <a:lnL w="5715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lumMod val="50000"/>
                            </a:schemeClr>
                          </a:solidFill>
                        </a:rPr>
                        <a:t>Mentor Mapping and</a:t>
                      </a:r>
                      <a:r>
                        <a:rPr lang="en-US" sz="1800" baseline="0" dirty="0">
                          <a:solidFill>
                            <a:schemeClr val="tx1">
                              <a:lumMod val="50000"/>
                            </a:schemeClr>
                          </a:solidFill>
                        </a:rPr>
                        <a:t> Mentor Networks</a:t>
                      </a:r>
                      <a:r>
                        <a:rPr lang="en-US" sz="1800" b="1" baseline="0" dirty="0">
                          <a:solidFill>
                            <a:schemeClr val="tx1">
                              <a:lumMod val="50000"/>
                            </a:schemeClr>
                          </a:solidFill>
                        </a:rPr>
                        <a:t>* (note 2</a:t>
                      </a:r>
                      <a:r>
                        <a:rPr lang="en-US" sz="1800" b="1" baseline="30000" dirty="0">
                          <a:solidFill>
                            <a:schemeClr val="tx1">
                              <a:lumMod val="50000"/>
                            </a:schemeClr>
                          </a:solidFill>
                        </a:rPr>
                        <a:t>nd</a:t>
                      </a:r>
                      <a:r>
                        <a:rPr lang="en-US" sz="1800" b="1" baseline="0" dirty="0">
                          <a:solidFill>
                            <a:schemeClr val="tx1">
                              <a:lumMod val="50000"/>
                            </a:schemeClr>
                          </a:solidFill>
                        </a:rPr>
                        <a:t> Thursday)</a:t>
                      </a:r>
                      <a:endParaRPr lang="en-US" sz="1800" dirty="0">
                        <a:solidFill>
                          <a:schemeClr val="tx1">
                            <a:lumMod val="50000"/>
                          </a:schemeClr>
                        </a:solidFill>
                      </a:endParaRPr>
                    </a:p>
                  </a:txBody>
                  <a:tcPr marL="121920" marR="121920" marT="60960" marB="60960">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8473855"/>
                  </a:ext>
                </a:extLst>
              </a:tr>
              <a:tr h="381000">
                <a:tc>
                  <a:txBody>
                    <a:bodyPr/>
                    <a:lstStyle/>
                    <a:p>
                      <a:r>
                        <a:rPr lang="en-US" sz="1600" dirty="0">
                          <a:solidFill>
                            <a:schemeClr val="tx1">
                              <a:lumMod val="50000"/>
                            </a:schemeClr>
                          </a:solidFill>
                        </a:rPr>
                        <a:t>05/06/2021</a:t>
                      </a:r>
                    </a:p>
                  </a:txBody>
                  <a:tcPr marL="121920" marR="121920" marT="60960" marB="60960">
                    <a:lnL w="57150" cap="flat" cmpd="sng" algn="ctr">
                      <a:solidFill>
                        <a:schemeClr val="tx1"/>
                      </a:solidFill>
                      <a:prstDash val="solid"/>
                      <a:round/>
                      <a:headEnd type="none" w="med" len="med"/>
                      <a:tailEnd type="none" w="med" len="med"/>
                    </a:lnL>
                  </a:tcPr>
                </a:tc>
                <a:tc>
                  <a:txBody>
                    <a:bodyPr/>
                    <a:lstStyle/>
                    <a:p>
                      <a:r>
                        <a:rPr lang="en-US" sz="1800" i="0" dirty="0">
                          <a:solidFill>
                            <a:schemeClr val="tx1">
                              <a:lumMod val="50000"/>
                            </a:schemeClr>
                          </a:solidFill>
                        </a:rPr>
                        <a:t>Evaluating</a:t>
                      </a:r>
                      <a:r>
                        <a:rPr lang="en-US" sz="1800" i="0" baseline="0" dirty="0">
                          <a:solidFill>
                            <a:schemeClr val="tx1">
                              <a:lumMod val="50000"/>
                            </a:schemeClr>
                          </a:solidFill>
                        </a:rPr>
                        <a:t> Your Goals/Evaluating Your Mentee’s Goals</a:t>
                      </a:r>
                      <a:endParaRPr lang="en-US" sz="1800" i="0" dirty="0">
                        <a:solidFill>
                          <a:schemeClr val="tx1">
                            <a:lumMod val="50000"/>
                          </a:schemeClr>
                        </a:solidFill>
                      </a:endParaRPr>
                    </a:p>
                  </a:txBody>
                  <a:tcPr marL="121920" marR="121920" marT="60960" marB="60960">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81693279"/>
                  </a:ext>
                </a:extLst>
              </a:tr>
              <a:tr h="381000">
                <a:tc>
                  <a:txBody>
                    <a:bodyPr/>
                    <a:lstStyle/>
                    <a:p>
                      <a:r>
                        <a:rPr lang="en-US" sz="1600" dirty="0">
                          <a:solidFill>
                            <a:schemeClr val="tx1">
                              <a:lumMod val="50000"/>
                            </a:schemeClr>
                          </a:solidFill>
                        </a:rPr>
                        <a:t>06/03/2021</a:t>
                      </a:r>
                    </a:p>
                  </a:txBody>
                  <a:tcPr marL="121920" marR="121920" marT="60960" marB="60960">
                    <a:lnL w="57150" cap="flat" cmpd="sng" algn="ctr">
                      <a:solidFill>
                        <a:schemeClr val="tx1"/>
                      </a:solidFill>
                      <a:prstDash val="solid"/>
                      <a:round/>
                      <a:headEnd type="none" w="med" len="med"/>
                      <a:tailEnd type="none" w="med" len="med"/>
                    </a:lnL>
                    <a:lnB w="57150" cap="flat" cmpd="sng" algn="ctr">
                      <a:solidFill>
                        <a:schemeClr val="tx1"/>
                      </a:solidFill>
                      <a:prstDash val="solid"/>
                      <a:round/>
                      <a:headEnd type="none" w="med" len="med"/>
                      <a:tailEnd type="none" w="med" len="med"/>
                    </a:lnB>
                  </a:tcPr>
                </a:tc>
                <a:tc>
                  <a:txBody>
                    <a:bodyPr/>
                    <a:lstStyle/>
                    <a:p>
                      <a:r>
                        <a:rPr lang="en-US" sz="1800" i="0" dirty="0">
                          <a:solidFill>
                            <a:schemeClr val="tx1">
                              <a:lumMod val="50000"/>
                            </a:schemeClr>
                          </a:solidFill>
                        </a:rPr>
                        <a:t>Articulating Your</a:t>
                      </a:r>
                      <a:r>
                        <a:rPr lang="en-US" sz="1800" i="0" baseline="0" dirty="0">
                          <a:solidFill>
                            <a:schemeClr val="tx1">
                              <a:lumMod val="50000"/>
                            </a:schemeClr>
                          </a:solidFill>
                        </a:rPr>
                        <a:t> Mentoring Philosophy and Plan </a:t>
                      </a:r>
                      <a:endParaRPr lang="en-US" sz="1800" i="0" dirty="0">
                        <a:solidFill>
                          <a:schemeClr val="tx1">
                            <a:lumMod val="50000"/>
                          </a:schemeClr>
                        </a:solidFill>
                      </a:endParaRPr>
                    </a:p>
                  </a:txBody>
                  <a:tcPr marL="121920" marR="121920" marT="60960" marB="60960">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9840435"/>
                  </a:ext>
                </a:extLst>
              </a:tr>
            </a:tbl>
          </a:graphicData>
        </a:graphic>
      </p:graphicFrame>
      <p:sp>
        <p:nvSpPr>
          <p:cNvPr id="6" name="Footer Placeholder 8"/>
          <p:cNvSpPr txBox="1">
            <a:spLocks noGrp="1"/>
          </p:cNvSpPr>
          <p:nvPr>
            <p:ph type="ftr" sz="quarter" idx="15"/>
          </p:nvPr>
        </p:nvSpPr>
        <p:spPr>
          <a:xfrm>
            <a:off x="2255940" y="4726830"/>
            <a:ext cx="6341213" cy="307777"/>
          </a:xfrm>
          <a:prstGeom prst="rect">
            <a:avLst/>
          </a:prstGeom>
          <a:noFill/>
        </p:spPr>
        <p:txBody>
          <a:bodyPr wrap="square" rtlCol="0">
            <a:spAutoFit/>
          </a:bodyPr>
          <a:lstStyle/>
          <a:p>
            <a:pPr defTabSz="457189"/>
            <a:r>
              <a:rPr lang="en-US" sz="1000" dirty="0">
                <a:solidFill>
                  <a:srgbClr val="54585A"/>
                </a:solidFill>
                <a:latin typeface="Calibri"/>
                <a:hlinkClick r:id="rId2"/>
              </a:rPr>
              <a:t>https://www.nucats.northwestern.edu/education-and-career-development/investigator-development/mentoring/workshops.html</a:t>
            </a:r>
            <a:r>
              <a:rPr lang="en-US" sz="1000" dirty="0">
                <a:solidFill>
                  <a:srgbClr val="54585A"/>
                </a:solidFill>
                <a:latin typeface="Calibri"/>
              </a:rPr>
              <a:t> </a:t>
            </a:r>
          </a:p>
        </p:txBody>
      </p:sp>
    </p:spTree>
    <p:extLst>
      <p:ext uri="{BB962C8B-B14F-4D97-AF65-F5344CB8AC3E}">
        <p14:creationId xmlns:p14="http://schemas.microsoft.com/office/powerpoint/2010/main" val="2581873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214770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orthwestern Medicine Low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4236</TotalTime>
  <Words>2208</Words>
  <Application>Microsoft Office PowerPoint</Application>
  <PresentationFormat>On-screen Show (16:9)</PresentationFormat>
  <Paragraphs>345</Paragraphs>
  <Slides>44</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Calibri Light</vt:lpstr>
      <vt:lpstr>Lucida Grande</vt:lpstr>
      <vt:lpstr>Neo Sans Pro</vt:lpstr>
      <vt:lpstr>Wingdings</vt:lpstr>
      <vt:lpstr>Northwestern Medicine Low Brand</vt:lpstr>
      <vt:lpstr>NUCATS Series on Developing and Enhancing Mentoring Relationships:  Maintaining Effective Communication/Difficult Conversations</vt:lpstr>
      <vt:lpstr>PowerPoint Presentation</vt:lpstr>
      <vt:lpstr>Introductions</vt:lpstr>
      <vt:lpstr>Learning Objectives</vt:lpstr>
      <vt:lpstr>Workshop Etiquette</vt:lpstr>
      <vt:lpstr>Keys to Effective Communication</vt:lpstr>
      <vt:lpstr>Keys to Effective Communication</vt:lpstr>
      <vt:lpstr>Keys to Effective Communication</vt:lpstr>
      <vt:lpstr>Keys to Effective Communication</vt:lpstr>
      <vt:lpstr>Keys to Effective Communication</vt:lpstr>
      <vt:lpstr>Keys to Effective Communication</vt:lpstr>
      <vt:lpstr>Keys to Effective Communication</vt:lpstr>
      <vt:lpstr>Keys to Effective Communication</vt:lpstr>
      <vt:lpstr>Keys to Effective Communication</vt:lpstr>
      <vt:lpstr>Keys to Effective Communication</vt:lpstr>
      <vt:lpstr>Changing Ineffective Communication to Effective Communication</vt:lpstr>
      <vt:lpstr>What is a sign that a communication went badly?</vt:lpstr>
      <vt:lpstr>Video Example:  Background</vt:lpstr>
      <vt:lpstr>PowerPoint Presentation</vt:lpstr>
      <vt:lpstr>What are problems with the discussion that just transpired? </vt:lpstr>
      <vt:lpstr>Focus on four critical issues</vt:lpstr>
      <vt:lpstr>Group Instructions</vt:lpstr>
      <vt:lpstr>Report Back: Ineffective  Effective</vt:lpstr>
      <vt:lpstr>Turning Ineffective Communications into Effective Communications</vt:lpstr>
      <vt:lpstr>Turning Ineffective Discussions into Effective Discussions (cont.)</vt:lpstr>
      <vt:lpstr>Alternatives to Face-to-Face Discussions</vt:lpstr>
      <vt:lpstr>Summary: Turning an Ineffective Conversation Into an Effective Conversation</vt:lpstr>
      <vt:lpstr>Giving Feedback</vt:lpstr>
      <vt:lpstr>PowerPoint Presentation</vt:lpstr>
      <vt:lpstr>Giving Feedback</vt:lpstr>
      <vt:lpstr>Giving Feedback</vt:lpstr>
      <vt:lpstr>Giving Feedback</vt:lpstr>
      <vt:lpstr>Giving Feedback</vt:lpstr>
      <vt:lpstr>Giving Feedback</vt:lpstr>
      <vt:lpstr>Receiving Feedback</vt:lpstr>
      <vt:lpstr>Receiving Feedback</vt:lpstr>
      <vt:lpstr>Summary and Next Steps</vt:lpstr>
      <vt:lpstr>Communication is a 2-Way Street</vt:lpstr>
      <vt:lpstr>Broad Array of Concerns Inform Communication in Academic Settings</vt:lpstr>
      <vt:lpstr>What do you do when you feel you’ve done everything right?</vt:lpstr>
      <vt:lpstr>Institutional Resources for Difficult Conversations</vt:lpstr>
      <vt:lpstr>Which Aspects of the Workshop Did you Find the Most Helpful?</vt:lpstr>
      <vt:lpstr>Mentoring Workshops in 2021</vt:lpstr>
      <vt:lpstr>Questions?</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Christine Renee Charles</cp:lastModifiedBy>
  <cp:revision>117</cp:revision>
  <cp:lastPrinted>2014-06-10T20:21:59Z</cp:lastPrinted>
  <dcterms:created xsi:type="dcterms:W3CDTF">2014-06-10T15:03:59Z</dcterms:created>
  <dcterms:modified xsi:type="dcterms:W3CDTF">2021-01-21T15:28:28Z</dcterms:modified>
</cp:coreProperties>
</file>