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5" r:id="rId4"/>
  </p:sldMasterIdLst>
  <p:notesMasterIdLst>
    <p:notesMasterId r:id="rId26"/>
  </p:notesMasterIdLst>
  <p:sldIdLst>
    <p:sldId id="361" r:id="rId5"/>
    <p:sldId id="275" r:id="rId6"/>
    <p:sldId id="332" r:id="rId7"/>
    <p:sldId id="278" r:id="rId8"/>
    <p:sldId id="283" r:id="rId9"/>
    <p:sldId id="374" r:id="rId10"/>
    <p:sldId id="277" r:id="rId11"/>
    <p:sldId id="375" r:id="rId12"/>
    <p:sldId id="376" r:id="rId13"/>
    <p:sldId id="377" r:id="rId14"/>
    <p:sldId id="329" r:id="rId15"/>
    <p:sldId id="378" r:id="rId16"/>
    <p:sldId id="338" r:id="rId17"/>
    <p:sldId id="279" r:id="rId18"/>
    <p:sldId id="381" r:id="rId19"/>
    <p:sldId id="380" r:id="rId20"/>
    <p:sldId id="379" r:id="rId21"/>
    <p:sldId id="334" r:id="rId22"/>
    <p:sldId id="331" r:id="rId23"/>
    <p:sldId id="284" r:id="rId24"/>
    <p:sldId id="373" r:id="rId25"/>
  </p:sldIdLst>
  <p:sldSz cx="12192000" cy="6858000"/>
  <p:notesSz cx="6858000" cy="9144000"/>
  <p:defaultTextStyle>
    <a:defPPr>
      <a:defRPr lang="en-US"/>
    </a:defPPr>
    <a:lvl1pPr marL="0" algn="l" defTabSz="609423" rtl="0" eaLnBrk="1" latinLnBrk="0" hangingPunct="1">
      <a:defRPr sz="2399" kern="1200">
        <a:solidFill>
          <a:schemeClr val="tx1"/>
        </a:solidFill>
        <a:latin typeface="+mn-lt"/>
        <a:ea typeface="+mn-ea"/>
        <a:cs typeface="+mn-cs"/>
      </a:defRPr>
    </a:lvl1pPr>
    <a:lvl2pPr marL="609423" algn="l" defTabSz="609423" rtl="0" eaLnBrk="1" latinLnBrk="0" hangingPunct="1">
      <a:defRPr sz="2399" kern="1200">
        <a:solidFill>
          <a:schemeClr val="tx1"/>
        </a:solidFill>
        <a:latin typeface="+mn-lt"/>
        <a:ea typeface="+mn-ea"/>
        <a:cs typeface="+mn-cs"/>
      </a:defRPr>
    </a:lvl2pPr>
    <a:lvl3pPr marL="1218846" algn="l" defTabSz="609423" rtl="0" eaLnBrk="1" latinLnBrk="0" hangingPunct="1">
      <a:defRPr sz="2399" kern="1200">
        <a:solidFill>
          <a:schemeClr val="tx1"/>
        </a:solidFill>
        <a:latin typeface="+mn-lt"/>
        <a:ea typeface="+mn-ea"/>
        <a:cs typeface="+mn-cs"/>
      </a:defRPr>
    </a:lvl3pPr>
    <a:lvl4pPr marL="1828268" algn="l" defTabSz="609423" rtl="0" eaLnBrk="1" latinLnBrk="0" hangingPunct="1">
      <a:defRPr sz="2399" kern="1200">
        <a:solidFill>
          <a:schemeClr val="tx1"/>
        </a:solidFill>
        <a:latin typeface="+mn-lt"/>
        <a:ea typeface="+mn-ea"/>
        <a:cs typeface="+mn-cs"/>
      </a:defRPr>
    </a:lvl4pPr>
    <a:lvl5pPr marL="2437692" algn="l" defTabSz="609423" rtl="0" eaLnBrk="1" latinLnBrk="0" hangingPunct="1">
      <a:defRPr sz="2399" kern="1200">
        <a:solidFill>
          <a:schemeClr val="tx1"/>
        </a:solidFill>
        <a:latin typeface="+mn-lt"/>
        <a:ea typeface="+mn-ea"/>
        <a:cs typeface="+mn-cs"/>
      </a:defRPr>
    </a:lvl5pPr>
    <a:lvl6pPr marL="3047114" algn="l" defTabSz="609423" rtl="0" eaLnBrk="1" latinLnBrk="0" hangingPunct="1">
      <a:defRPr sz="2399" kern="1200">
        <a:solidFill>
          <a:schemeClr val="tx1"/>
        </a:solidFill>
        <a:latin typeface="+mn-lt"/>
        <a:ea typeface="+mn-ea"/>
        <a:cs typeface="+mn-cs"/>
      </a:defRPr>
    </a:lvl6pPr>
    <a:lvl7pPr marL="3656538" algn="l" defTabSz="609423" rtl="0" eaLnBrk="1" latinLnBrk="0" hangingPunct="1">
      <a:defRPr sz="2399" kern="1200">
        <a:solidFill>
          <a:schemeClr val="tx1"/>
        </a:solidFill>
        <a:latin typeface="+mn-lt"/>
        <a:ea typeface="+mn-ea"/>
        <a:cs typeface="+mn-cs"/>
      </a:defRPr>
    </a:lvl7pPr>
    <a:lvl8pPr marL="4265959" algn="l" defTabSz="609423" rtl="0" eaLnBrk="1" latinLnBrk="0" hangingPunct="1">
      <a:defRPr sz="2399" kern="1200">
        <a:solidFill>
          <a:schemeClr val="tx1"/>
        </a:solidFill>
        <a:latin typeface="+mn-lt"/>
        <a:ea typeface="+mn-ea"/>
        <a:cs typeface="+mn-cs"/>
      </a:defRPr>
    </a:lvl8pPr>
    <a:lvl9pPr marL="4875383" algn="l" defTabSz="609423" rtl="0" eaLnBrk="1" latinLnBrk="0" hangingPunct="1">
      <a:defRPr sz="23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2580"/>
    <a:srgbClr val="4E2A84"/>
    <a:srgbClr val="401F68"/>
    <a:srgbClr val="3F1F68"/>
    <a:srgbClr val="ED5540"/>
    <a:srgbClr val="FFC622"/>
    <a:srgbClr val="00865B"/>
    <a:srgbClr val="7FCECD"/>
    <a:srgbClr val="5191CD"/>
    <a:srgbClr val="57B9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7"/>
    <p:restoredTop sz="94789"/>
  </p:normalViewPr>
  <p:slideViewPr>
    <p:cSldViewPr snapToGrid="0">
      <p:cViewPr varScale="1">
        <p:scale>
          <a:sx n="117" d="100"/>
          <a:sy n="117" d="100"/>
        </p:scale>
        <p:origin x="424"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6F302-C2A4-DD49-A872-2BB2B3F2F0AF}" type="datetimeFigureOut">
              <a:rPr lang="en-US" smtClean="0"/>
              <a:t>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9966F-DF03-C541-8CA6-08220F08542C}" type="slidenum">
              <a:rPr lang="en-US" smtClean="0"/>
              <a:t>‹#›</a:t>
            </a:fld>
            <a:endParaRPr lang="en-US"/>
          </a:p>
        </p:txBody>
      </p:sp>
    </p:spTree>
    <p:extLst>
      <p:ext uri="{BB962C8B-B14F-4D97-AF65-F5344CB8AC3E}">
        <p14:creationId xmlns:p14="http://schemas.microsoft.com/office/powerpoint/2010/main" val="2922677044"/>
      </p:ext>
    </p:extLst>
  </p:cSld>
  <p:clrMap bg1="lt1" tx1="dk1" bg2="lt2" tx2="dk2" accent1="accent1" accent2="accent2" accent3="accent3" accent4="accent4" accent5="accent5" accent6="accent6" hlink="hlink" folHlink="folHlink"/>
  <p:notesStyle>
    <a:lvl1pPr marL="0" algn="l" defTabSz="1218846" rtl="0" eaLnBrk="1" latinLnBrk="0" hangingPunct="1">
      <a:defRPr sz="1600" kern="1200">
        <a:solidFill>
          <a:schemeClr val="tx1"/>
        </a:solidFill>
        <a:latin typeface="+mn-lt"/>
        <a:ea typeface="+mn-ea"/>
        <a:cs typeface="+mn-cs"/>
      </a:defRPr>
    </a:lvl1pPr>
    <a:lvl2pPr marL="609423" algn="l" defTabSz="1218846" rtl="0" eaLnBrk="1" latinLnBrk="0" hangingPunct="1">
      <a:defRPr sz="1600" kern="1200">
        <a:solidFill>
          <a:schemeClr val="tx1"/>
        </a:solidFill>
        <a:latin typeface="+mn-lt"/>
        <a:ea typeface="+mn-ea"/>
        <a:cs typeface="+mn-cs"/>
      </a:defRPr>
    </a:lvl2pPr>
    <a:lvl3pPr marL="1218846" algn="l" defTabSz="1218846" rtl="0" eaLnBrk="1" latinLnBrk="0" hangingPunct="1">
      <a:defRPr sz="1600" kern="1200">
        <a:solidFill>
          <a:schemeClr val="tx1"/>
        </a:solidFill>
        <a:latin typeface="+mn-lt"/>
        <a:ea typeface="+mn-ea"/>
        <a:cs typeface="+mn-cs"/>
      </a:defRPr>
    </a:lvl3pPr>
    <a:lvl4pPr marL="1828268" algn="l" defTabSz="1218846" rtl="0" eaLnBrk="1" latinLnBrk="0" hangingPunct="1">
      <a:defRPr sz="1600" kern="1200">
        <a:solidFill>
          <a:schemeClr val="tx1"/>
        </a:solidFill>
        <a:latin typeface="+mn-lt"/>
        <a:ea typeface="+mn-ea"/>
        <a:cs typeface="+mn-cs"/>
      </a:defRPr>
    </a:lvl4pPr>
    <a:lvl5pPr marL="2437692" algn="l" defTabSz="1218846" rtl="0" eaLnBrk="1" latinLnBrk="0" hangingPunct="1">
      <a:defRPr sz="1600" kern="1200">
        <a:solidFill>
          <a:schemeClr val="tx1"/>
        </a:solidFill>
        <a:latin typeface="+mn-lt"/>
        <a:ea typeface="+mn-ea"/>
        <a:cs typeface="+mn-cs"/>
      </a:defRPr>
    </a:lvl5pPr>
    <a:lvl6pPr marL="3047114" algn="l" defTabSz="1218846" rtl="0" eaLnBrk="1" latinLnBrk="0" hangingPunct="1">
      <a:defRPr sz="1600" kern="1200">
        <a:solidFill>
          <a:schemeClr val="tx1"/>
        </a:solidFill>
        <a:latin typeface="+mn-lt"/>
        <a:ea typeface="+mn-ea"/>
        <a:cs typeface="+mn-cs"/>
      </a:defRPr>
    </a:lvl6pPr>
    <a:lvl7pPr marL="3656538" algn="l" defTabSz="1218846" rtl="0" eaLnBrk="1" latinLnBrk="0" hangingPunct="1">
      <a:defRPr sz="1600" kern="1200">
        <a:solidFill>
          <a:schemeClr val="tx1"/>
        </a:solidFill>
        <a:latin typeface="+mn-lt"/>
        <a:ea typeface="+mn-ea"/>
        <a:cs typeface="+mn-cs"/>
      </a:defRPr>
    </a:lvl7pPr>
    <a:lvl8pPr marL="4265959" algn="l" defTabSz="1218846" rtl="0" eaLnBrk="1" latinLnBrk="0" hangingPunct="1">
      <a:defRPr sz="1600" kern="1200">
        <a:solidFill>
          <a:schemeClr val="tx1"/>
        </a:solidFill>
        <a:latin typeface="+mn-lt"/>
        <a:ea typeface="+mn-ea"/>
        <a:cs typeface="+mn-cs"/>
      </a:defRPr>
    </a:lvl8pPr>
    <a:lvl9pPr marL="4875383" algn="l" defTabSz="1218846"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i.org/10.7907/894q-zr2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File Naming Convention Worksheet, Caltech: </a:t>
            </a:r>
            <a:r>
              <a:rPr lang="en-US" dirty="0">
                <a:hlinkClick r:id="rId3"/>
              </a:rPr>
              <a:t>https://doi.org/10.7907/894q-zr22</a:t>
            </a:r>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4</a:t>
            </a:fld>
            <a:endParaRPr lang="en-US"/>
          </a:p>
        </p:txBody>
      </p:sp>
    </p:spTree>
    <p:extLst>
      <p:ext uri="{BB962C8B-B14F-4D97-AF65-F5344CB8AC3E}">
        <p14:creationId xmlns:p14="http://schemas.microsoft.com/office/powerpoint/2010/main" val="197885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CE4D-F537-2C8B-7A2E-22E57911A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5C675-DD95-F07D-EBC8-922252EEB01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65B3E6E-E756-150A-BDBD-2EBE83D23EE8}"/>
              </a:ext>
            </a:extLst>
          </p:cNvPr>
          <p:cNvSpPr>
            <a:spLocks noGrp="1"/>
          </p:cNvSpPr>
          <p:nvPr>
            <p:ph type="body" idx="1"/>
          </p:nvPr>
        </p:nvSpPr>
        <p:spPr/>
        <p:txBody>
          <a:bodyPr/>
          <a:lstStyle/>
          <a:p>
            <a:r>
              <a:rPr lang="en-US" dirty="0"/>
              <a:t>Guidance vs Metadata README differences: </a:t>
            </a:r>
            <a:r>
              <a:rPr lang="en-US" dirty="0" err="1"/>
              <a:t>M_ProjectX_README.md</a:t>
            </a:r>
            <a:r>
              <a:rPr lang="en-US" dirty="0"/>
              <a:t>, for example, is a metadata template designed to help the user record the metadata about the project that will be most relevant and useful to others, particularly when depositing materials related to this project into digital repositories..</a:t>
            </a:r>
          </a:p>
        </p:txBody>
      </p:sp>
      <p:sp>
        <p:nvSpPr>
          <p:cNvPr id="4" name="Slide Number Placeholder 3">
            <a:extLst>
              <a:ext uri="{FF2B5EF4-FFF2-40B4-BE49-F238E27FC236}">
                <a16:creationId xmlns:a16="http://schemas.microsoft.com/office/drawing/2014/main" id="{B2EE5484-501A-A52F-44BE-447F397E5769}"/>
              </a:ext>
            </a:extLst>
          </p:cNvPr>
          <p:cNvSpPr>
            <a:spLocks noGrp="1"/>
          </p:cNvSpPr>
          <p:nvPr>
            <p:ph type="sldNum" sz="quarter" idx="5"/>
          </p:nvPr>
        </p:nvSpPr>
        <p:spPr/>
        <p:txBody>
          <a:bodyPr/>
          <a:lstStyle/>
          <a:p>
            <a:fld id="{E839966F-DF03-C541-8CA6-08220F08542C}" type="slidenum">
              <a:rPr lang="en-US" smtClean="0"/>
              <a:t>15</a:t>
            </a:fld>
            <a:endParaRPr lang="en-US"/>
          </a:p>
        </p:txBody>
      </p:sp>
    </p:spTree>
    <p:extLst>
      <p:ext uri="{BB962C8B-B14F-4D97-AF65-F5344CB8AC3E}">
        <p14:creationId xmlns:p14="http://schemas.microsoft.com/office/powerpoint/2010/main" val="1569639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FF0C7-97C1-521E-93A0-A56E2CDA0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92E71-E7CC-2741-8C4F-31038D744DF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24CFFFF-9B9C-D24D-5691-90A783E902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A17726-7C7B-AC09-9B6A-8639C0036ED5}"/>
              </a:ext>
            </a:extLst>
          </p:cNvPr>
          <p:cNvSpPr>
            <a:spLocks noGrp="1"/>
          </p:cNvSpPr>
          <p:nvPr>
            <p:ph type="sldNum" sz="quarter" idx="5"/>
          </p:nvPr>
        </p:nvSpPr>
        <p:spPr/>
        <p:txBody>
          <a:bodyPr/>
          <a:lstStyle/>
          <a:p>
            <a:fld id="{E839966F-DF03-C541-8CA6-08220F08542C}" type="slidenum">
              <a:rPr lang="en-US" smtClean="0"/>
              <a:t>16</a:t>
            </a:fld>
            <a:endParaRPr lang="en-US"/>
          </a:p>
        </p:txBody>
      </p:sp>
    </p:spTree>
    <p:extLst>
      <p:ext uri="{BB962C8B-B14F-4D97-AF65-F5344CB8AC3E}">
        <p14:creationId xmlns:p14="http://schemas.microsoft.com/office/powerpoint/2010/main" val="68831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BD108-D5B3-9B7C-249E-6D080A237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7AEDF-C2B7-DE89-26FB-8D3BE3E9FF4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CAED87F-9912-8B07-F1EF-0935DD9043BD}"/>
              </a:ext>
            </a:extLst>
          </p:cNvPr>
          <p:cNvSpPr>
            <a:spLocks noGrp="1"/>
          </p:cNvSpPr>
          <p:nvPr>
            <p:ph type="body" idx="1"/>
          </p:nvPr>
        </p:nvSpPr>
        <p:spPr/>
        <p:txBody>
          <a:bodyPr/>
          <a:lstStyle/>
          <a:p>
            <a:r>
              <a:rPr lang="en-US" dirty="0"/>
              <a:t>README files for the Figures can be key connectors between the Figures and the data that produced them. </a:t>
            </a:r>
          </a:p>
          <a:p>
            <a:r>
              <a:rPr lang="en-US" dirty="0"/>
              <a:t>We’ll not go into details about the Thesis folder here; it is a specialized type of Publication, and more information about this folder and its subfolders can be found in the source paper.</a:t>
            </a:r>
          </a:p>
        </p:txBody>
      </p:sp>
      <p:sp>
        <p:nvSpPr>
          <p:cNvPr id="4" name="Slide Number Placeholder 3">
            <a:extLst>
              <a:ext uri="{FF2B5EF4-FFF2-40B4-BE49-F238E27FC236}">
                <a16:creationId xmlns:a16="http://schemas.microsoft.com/office/drawing/2014/main" id="{959689EB-C359-F8D0-FB09-481BEAA64C1B}"/>
              </a:ext>
            </a:extLst>
          </p:cNvPr>
          <p:cNvSpPr>
            <a:spLocks noGrp="1"/>
          </p:cNvSpPr>
          <p:nvPr>
            <p:ph type="sldNum" sz="quarter" idx="5"/>
          </p:nvPr>
        </p:nvSpPr>
        <p:spPr/>
        <p:txBody>
          <a:bodyPr/>
          <a:lstStyle/>
          <a:p>
            <a:fld id="{E839966F-DF03-C541-8CA6-08220F08542C}" type="slidenum">
              <a:rPr lang="en-US" smtClean="0"/>
              <a:t>17</a:t>
            </a:fld>
            <a:endParaRPr lang="en-US"/>
          </a:p>
        </p:txBody>
      </p:sp>
    </p:spTree>
    <p:extLst>
      <p:ext uri="{BB962C8B-B14F-4D97-AF65-F5344CB8AC3E}">
        <p14:creationId xmlns:p14="http://schemas.microsoft.com/office/powerpoint/2010/main" val="2211088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18</a:t>
            </a:fld>
            <a:endParaRPr lang="en-US"/>
          </a:p>
        </p:txBody>
      </p:sp>
    </p:spTree>
    <p:extLst>
      <p:ext uri="{BB962C8B-B14F-4D97-AF65-F5344CB8AC3E}">
        <p14:creationId xmlns:p14="http://schemas.microsoft.com/office/powerpoint/2010/main" val="3229937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89621-F6AA-E19F-07CB-443678527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7EAC8-85D6-1B7E-EBA4-9B2758C93D9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4192B7-7441-D545-45DC-4B970C964836}"/>
              </a:ext>
            </a:extLst>
          </p:cNvPr>
          <p:cNvSpPr>
            <a:spLocks noGrp="1"/>
          </p:cNvSpPr>
          <p:nvPr>
            <p:ph type="body" idx="1"/>
          </p:nvPr>
        </p:nvSpPr>
        <p:spPr/>
        <p:txBody>
          <a:bodyPr/>
          <a:lstStyle/>
          <a:p>
            <a:r>
              <a:rPr lang="en-US" dirty="0"/>
              <a:t>The </a:t>
            </a:r>
            <a:r>
              <a:rPr lang="en-US" dirty="0" err="1"/>
              <a:t>M_NamingSchemes.md</a:t>
            </a:r>
            <a:r>
              <a:rPr lang="en-US" dirty="0"/>
              <a:t> resource from the Folder Structure GitHub project: https://</a:t>
            </a:r>
            <a:r>
              <a:rPr lang="en-US" dirty="0" err="1"/>
              <a:t>github.com</a:t>
            </a:r>
            <a:r>
              <a:rPr lang="en-US" dirty="0"/>
              <a:t>/</a:t>
            </a:r>
            <a:r>
              <a:rPr lang="en-US" dirty="0" err="1"/>
              <a:t>RDMJeanne</a:t>
            </a:r>
            <a:r>
              <a:rPr lang="en-US" dirty="0"/>
              <a:t>/</a:t>
            </a:r>
            <a:r>
              <a:rPr lang="en-US" dirty="0" err="1"/>
              <a:t>FolderStructure</a:t>
            </a:r>
            <a:r>
              <a:rPr lang="en-US" dirty="0"/>
              <a:t>/blob/main/PhD/</a:t>
            </a:r>
            <a:r>
              <a:rPr lang="en-US" dirty="0" err="1"/>
              <a:t>M_NamingSchemes.md</a:t>
            </a:r>
            <a:endParaRPr lang="en-US" dirty="0"/>
          </a:p>
        </p:txBody>
      </p:sp>
      <p:sp>
        <p:nvSpPr>
          <p:cNvPr id="4" name="Slide Number Placeholder 3">
            <a:extLst>
              <a:ext uri="{FF2B5EF4-FFF2-40B4-BE49-F238E27FC236}">
                <a16:creationId xmlns:a16="http://schemas.microsoft.com/office/drawing/2014/main" id="{54F6E032-A682-8B9E-132A-DD833CBCE8A2}"/>
              </a:ext>
            </a:extLst>
          </p:cNvPr>
          <p:cNvSpPr>
            <a:spLocks noGrp="1"/>
          </p:cNvSpPr>
          <p:nvPr>
            <p:ph type="sldNum" sz="quarter" idx="5"/>
          </p:nvPr>
        </p:nvSpPr>
        <p:spPr/>
        <p:txBody>
          <a:bodyPr/>
          <a:lstStyle/>
          <a:p>
            <a:fld id="{E839966F-DF03-C541-8CA6-08220F08542C}" type="slidenum">
              <a:rPr lang="en-US" smtClean="0"/>
              <a:t>6</a:t>
            </a:fld>
            <a:endParaRPr lang="en-US"/>
          </a:p>
        </p:txBody>
      </p:sp>
    </p:spTree>
    <p:extLst>
      <p:ext uri="{BB962C8B-B14F-4D97-AF65-F5344CB8AC3E}">
        <p14:creationId xmlns:p14="http://schemas.microsoft.com/office/powerpoint/2010/main" val="187065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7</a:t>
            </a:fld>
            <a:endParaRPr lang="en-US"/>
          </a:p>
        </p:txBody>
      </p:sp>
    </p:spTree>
    <p:extLst>
      <p:ext uri="{BB962C8B-B14F-4D97-AF65-F5344CB8AC3E}">
        <p14:creationId xmlns:p14="http://schemas.microsoft.com/office/powerpoint/2010/main" val="1139692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0D0E0-0E67-0669-6F5B-9A68306F6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F0829-5814-7380-031B-CA758EBF9B6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D5BFAC-B1EE-7B47-9576-76468713D6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68BE91-F199-D5DC-21B7-F4B00F880A47}"/>
              </a:ext>
            </a:extLst>
          </p:cNvPr>
          <p:cNvSpPr>
            <a:spLocks noGrp="1"/>
          </p:cNvSpPr>
          <p:nvPr>
            <p:ph type="sldNum" sz="quarter" idx="5"/>
          </p:nvPr>
        </p:nvSpPr>
        <p:spPr/>
        <p:txBody>
          <a:bodyPr/>
          <a:lstStyle/>
          <a:p>
            <a:fld id="{E839966F-DF03-C541-8CA6-08220F08542C}" type="slidenum">
              <a:rPr lang="en-US" smtClean="0"/>
              <a:t>8</a:t>
            </a:fld>
            <a:endParaRPr lang="en-US"/>
          </a:p>
        </p:txBody>
      </p:sp>
    </p:spTree>
    <p:extLst>
      <p:ext uri="{BB962C8B-B14F-4D97-AF65-F5344CB8AC3E}">
        <p14:creationId xmlns:p14="http://schemas.microsoft.com/office/powerpoint/2010/main" val="225267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A1863-43BA-F89D-30CA-734F263F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266AD-B739-77F3-3888-1A606EAB672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495DE03-814D-5DE8-413A-AA0E6A70DD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3DBD24-8C29-D073-58A0-4804B30F2955}"/>
              </a:ext>
            </a:extLst>
          </p:cNvPr>
          <p:cNvSpPr>
            <a:spLocks noGrp="1"/>
          </p:cNvSpPr>
          <p:nvPr>
            <p:ph type="sldNum" sz="quarter" idx="5"/>
          </p:nvPr>
        </p:nvSpPr>
        <p:spPr/>
        <p:txBody>
          <a:bodyPr/>
          <a:lstStyle/>
          <a:p>
            <a:fld id="{E839966F-DF03-C541-8CA6-08220F08542C}" type="slidenum">
              <a:rPr lang="en-US" smtClean="0"/>
              <a:t>9</a:t>
            </a:fld>
            <a:endParaRPr lang="en-US"/>
          </a:p>
        </p:txBody>
      </p:sp>
    </p:spTree>
    <p:extLst>
      <p:ext uri="{BB962C8B-B14F-4D97-AF65-F5344CB8AC3E}">
        <p14:creationId xmlns:p14="http://schemas.microsoft.com/office/powerpoint/2010/main" val="154686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26D3-E689-093E-036E-F3A38B00F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FCC6F-D845-A9BD-D213-193536496A8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EB5D076-3203-7161-3EE7-F1B9397F5F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38B3C9-86F8-D011-ABD2-C97F4AD99A8D}"/>
              </a:ext>
            </a:extLst>
          </p:cNvPr>
          <p:cNvSpPr>
            <a:spLocks noGrp="1"/>
          </p:cNvSpPr>
          <p:nvPr>
            <p:ph type="sldNum" sz="quarter" idx="5"/>
          </p:nvPr>
        </p:nvSpPr>
        <p:spPr/>
        <p:txBody>
          <a:bodyPr/>
          <a:lstStyle/>
          <a:p>
            <a:fld id="{E839966F-DF03-C541-8CA6-08220F08542C}" type="slidenum">
              <a:rPr lang="en-US" smtClean="0"/>
              <a:t>10</a:t>
            </a:fld>
            <a:endParaRPr lang="en-US"/>
          </a:p>
        </p:txBody>
      </p:sp>
    </p:spTree>
    <p:extLst>
      <p:ext uri="{BB962C8B-B14F-4D97-AF65-F5344CB8AC3E}">
        <p14:creationId xmlns:p14="http://schemas.microsoft.com/office/powerpoint/2010/main" val="380945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11</a:t>
            </a:fld>
            <a:endParaRPr lang="en-US"/>
          </a:p>
        </p:txBody>
      </p:sp>
    </p:spTree>
    <p:extLst>
      <p:ext uri="{BB962C8B-B14F-4D97-AF65-F5344CB8AC3E}">
        <p14:creationId xmlns:p14="http://schemas.microsoft.com/office/powerpoint/2010/main" val="401211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Five sections for a PhD project</a:t>
            </a:r>
          </a:p>
          <a:p>
            <a:pPr marL="285750" indent="-285750">
              <a:buFont typeface="Arial" panose="020B0604020202020204" pitchFamily="34" charset="0"/>
              <a:buChar char="•"/>
            </a:pPr>
            <a:r>
              <a:rPr lang="en-US" dirty="0"/>
              <a:t>Folder names begin with numbers to place them in a specific order (not alphabetic)</a:t>
            </a:r>
          </a:p>
          <a:p>
            <a:pPr marL="285750" indent="-285750">
              <a:buFont typeface="Arial" panose="020B0604020202020204" pitchFamily="34" charset="0"/>
              <a:buChar char="•"/>
            </a:pPr>
            <a:r>
              <a:rPr lang="en-US" dirty="0"/>
              <a:t>READMEs at each folder level where they are necessary</a:t>
            </a:r>
          </a:p>
          <a:p>
            <a:pPr marL="285750" indent="-285750">
              <a:buFont typeface="Arial" panose="020B0604020202020204" pitchFamily="34" charset="0"/>
              <a:buChar char="•"/>
            </a:pPr>
            <a:r>
              <a:rPr lang="en-US" dirty="0"/>
              <a:t>General READMEs and Metadata READMEs</a:t>
            </a:r>
          </a:p>
        </p:txBody>
      </p:sp>
      <p:sp>
        <p:nvSpPr>
          <p:cNvPr id="4" name="Slide Number Placeholder 3"/>
          <p:cNvSpPr>
            <a:spLocks noGrp="1"/>
          </p:cNvSpPr>
          <p:nvPr>
            <p:ph type="sldNum" sz="quarter" idx="5"/>
          </p:nvPr>
        </p:nvSpPr>
        <p:spPr/>
        <p:txBody>
          <a:bodyPr/>
          <a:lstStyle/>
          <a:p>
            <a:fld id="{E839966F-DF03-C541-8CA6-08220F08542C}" type="slidenum">
              <a:rPr lang="en-US" smtClean="0"/>
              <a:t>13</a:t>
            </a:fld>
            <a:endParaRPr lang="en-US"/>
          </a:p>
        </p:txBody>
      </p:sp>
    </p:spTree>
    <p:extLst>
      <p:ext uri="{BB962C8B-B14F-4D97-AF65-F5344CB8AC3E}">
        <p14:creationId xmlns:p14="http://schemas.microsoft.com/office/powerpoint/2010/main" val="397039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a:t>
            </a:r>
            <a:r>
              <a:rPr lang="en-US" dirty="0" err="1"/>
              <a:t>ReadPaper_README</a:t>
            </a:r>
            <a:r>
              <a:rPr lang="en-US" dirty="0"/>
              <a:t> is a template which supports note-taking while reading scientific literature</a:t>
            </a:r>
          </a:p>
        </p:txBody>
      </p:sp>
      <p:sp>
        <p:nvSpPr>
          <p:cNvPr id="4" name="Slide Number Placeholder 3"/>
          <p:cNvSpPr>
            <a:spLocks noGrp="1"/>
          </p:cNvSpPr>
          <p:nvPr>
            <p:ph type="sldNum" sz="quarter" idx="5"/>
          </p:nvPr>
        </p:nvSpPr>
        <p:spPr/>
        <p:txBody>
          <a:bodyPr/>
          <a:lstStyle/>
          <a:p>
            <a:fld id="{E839966F-DF03-C541-8CA6-08220F08542C}" type="slidenum">
              <a:rPr lang="en-US" smtClean="0"/>
              <a:t>14</a:t>
            </a:fld>
            <a:endParaRPr lang="en-US"/>
          </a:p>
        </p:txBody>
      </p:sp>
    </p:spTree>
    <p:extLst>
      <p:ext uri="{BB962C8B-B14F-4D97-AF65-F5344CB8AC3E}">
        <p14:creationId xmlns:p14="http://schemas.microsoft.com/office/powerpoint/2010/main" val="2460878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4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C80DDE-5F41-EE3C-EB7B-9FBEFB63CCBF}"/>
              </a:ext>
            </a:extLst>
          </p:cNvPr>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85"/>
          </a:p>
        </p:txBody>
      </p:sp>
      <p:pic>
        <p:nvPicPr>
          <p:cNvPr id="6" name="Graphic 5">
            <a:extLst>
              <a:ext uri="{FF2B5EF4-FFF2-40B4-BE49-F238E27FC236}">
                <a16:creationId xmlns:a16="http://schemas.microsoft.com/office/drawing/2014/main" id="{EE1DC21C-4F9E-0208-0F33-5EDF26C2E74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466" t="-148" r="7377" b="148"/>
          <a:stretch/>
        </p:blipFill>
        <p:spPr>
          <a:xfrm>
            <a:off x="2544077" y="-1"/>
            <a:ext cx="9650579" cy="6858000"/>
          </a:xfrm>
          <a:prstGeom prst="rect">
            <a:avLst/>
          </a:prstGeom>
        </p:spPr>
      </p:pic>
      <p:pic>
        <p:nvPicPr>
          <p:cNvPr id="8" name="Picture 7" descr="A black and purple rectangle&#10;&#10;Description automatically generated">
            <a:extLst>
              <a:ext uri="{FF2B5EF4-FFF2-40B4-BE49-F238E27FC236}">
                <a16:creationId xmlns:a16="http://schemas.microsoft.com/office/drawing/2014/main" id="{698B5895-ED31-F534-FBC8-F8EAF2BE7248}"/>
              </a:ext>
            </a:extLst>
          </p:cNvPr>
          <p:cNvPicPr>
            <a:picLocks noChangeAspect="1"/>
          </p:cNvPicPr>
          <p:nvPr/>
        </p:nvPicPr>
        <p:blipFill rotWithShape="1">
          <a:blip r:embed="rId4">
            <a:extLst>
              <a:ext uri="{28A0092B-C50C-407E-A947-70E740481C1C}">
                <a14:useLocalDpi xmlns:a14="http://schemas.microsoft.com/office/drawing/2010/main"/>
              </a:ext>
            </a:extLst>
          </a:blip>
          <a:srcRect r="26250"/>
          <a:stretch/>
        </p:blipFill>
        <p:spPr>
          <a:xfrm>
            <a:off x="0" y="0"/>
            <a:ext cx="8991600" cy="6858000"/>
          </a:xfrm>
          <a:prstGeom prst="rect">
            <a:avLst/>
          </a:prstGeom>
        </p:spPr>
      </p:pic>
      <p:sp>
        <p:nvSpPr>
          <p:cNvPr id="2" name="Title 1"/>
          <p:cNvSpPr>
            <a:spLocks noGrp="1"/>
          </p:cNvSpPr>
          <p:nvPr>
            <p:ph type="ctrTitle"/>
          </p:nvPr>
        </p:nvSpPr>
        <p:spPr>
          <a:xfrm>
            <a:off x="666602" y="2011680"/>
            <a:ext cx="5936465" cy="2387600"/>
          </a:xfrm>
        </p:spPr>
        <p:txBody>
          <a:bodyPr anchor="b"/>
          <a:lstStyle>
            <a:lvl1pPr algn="l">
              <a:defRPr sz="5014" spc="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66602" y="4450081"/>
            <a:ext cx="8054065" cy="806099"/>
          </a:xfrm>
        </p:spPr>
        <p:txBody>
          <a:bodyPr>
            <a:noAutofit/>
          </a:bodyPr>
          <a:lstStyle>
            <a:lvl1pPr marL="0" indent="0" algn="l">
              <a:lnSpc>
                <a:spcPct val="90000"/>
              </a:lnSpc>
              <a:buNone/>
              <a:defRPr sz="2314" b="0" i="0">
                <a:solidFill>
                  <a:schemeClr val="bg1"/>
                </a:solidFill>
                <a:latin typeface="+mn-lt"/>
              </a:defRPr>
            </a:lvl1pPr>
            <a:lvl2pPr marL="440808" indent="0" algn="ctr">
              <a:buNone/>
              <a:defRPr sz="1928"/>
            </a:lvl2pPr>
            <a:lvl3pPr marL="881615" indent="0" algn="ctr">
              <a:buNone/>
              <a:defRPr sz="1736"/>
            </a:lvl3pPr>
            <a:lvl4pPr marL="1322423" indent="0" algn="ctr">
              <a:buNone/>
              <a:defRPr sz="1543"/>
            </a:lvl4pPr>
            <a:lvl5pPr marL="1763230" indent="0" algn="ctr">
              <a:buNone/>
              <a:defRPr sz="1543"/>
            </a:lvl5pPr>
            <a:lvl6pPr marL="2204038" indent="0" algn="ctr">
              <a:buNone/>
              <a:defRPr sz="1543"/>
            </a:lvl6pPr>
            <a:lvl7pPr marL="2644845" indent="0" algn="ctr">
              <a:buNone/>
              <a:defRPr sz="1543"/>
            </a:lvl7pPr>
            <a:lvl8pPr marL="3085653" indent="0" algn="ctr">
              <a:buNone/>
              <a:defRPr sz="1543"/>
            </a:lvl8pPr>
            <a:lvl9pPr marL="3526460" indent="0" algn="ctr">
              <a:buNone/>
              <a:defRPr sz="1543"/>
            </a:lvl9pPr>
          </a:lstStyle>
          <a:p>
            <a:r>
              <a:rPr lang="en-US"/>
              <a:t>Click to edit Master subtitle style</a:t>
            </a:r>
          </a:p>
        </p:txBody>
      </p:sp>
      <p:sp>
        <p:nvSpPr>
          <p:cNvPr id="14" name="Text Placeholder 13">
            <a:extLst>
              <a:ext uri="{FF2B5EF4-FFF2-40B4-BE49-F238E27FC236}">
                <a16:creationId xmlns:a16="http://schemas.microsoft.com/office/drawing/2014/main" id="{9AE824A5-746D-85C5-A198-2205E97BEC3A}"/>
              </a:ext>
            </a:extLst>
          </p:cNvPr>
          <p:cNvSpPr>
            <a:spLocks noGrp="1"/>
          </p:cNvSpPr>
          <p:nvPr>
            <p:ph type="body" sz="quarter" idx="12" hasCustomPrompt="1"/>
          </p:nvPr>
        </p:nvSpPr>
        <p:spPr>
          <a:xfrm>
            <a:off x="666601" y="5968183"/>
            <a:ext cx="5936465" cy="379777"/>
          </a:xfrm>
        </p:spPr>
        <p:txBody>
          <a:bodyPr>
            <a:noAutofit/>
          </a:bodyPr>
          <a:lstStyle>
            <a:lvl1pPr>
              <a:defRPr sz="2314" b="0" i="0">
                <a:solidFill>
                  <a:schemeClr val="bg1"/>
                </a:solidFill>
                <a:latin typeface="+mn-lt"/>
              </a:defRPr>
            </a:lvl1pPr>
            <a:lvl2pPr>
              <a:defRPr sz="1029" b="0" i="0">
                <a:latin typeface="Aptos Light" panose="020B0004020202020204" pitchFamily="34" charset="0"/>
              </a:defRPr>
            </a:lvl2pPr>
            <a:lvl3pPr marL="8163" indent="0">
              <a:buNone/>
              <a:defRPr sz="1029" b="0" i="0">
                <a:latin typeface="Aptos Light" panose="020B0004020202020204" pitchFamily="34" charset="0"/>
              </a:defRPr>
            </a:lvl3pPr>
            <a:lvl4pPr marL="224486" indent="0">
              <a:buNone/>
              <a:defRPr sz="1029" b="0" i="0">
                <a:latin typeface="Aptos Light" panose="020B0004020202020204" pitchFamily="34" charset="0"/>
              </a:defRPr>
            </a:lvl4pPr>
            <a:lvl5pPr marL="442848" indent="0">
              <a:buNone/>
              <a:defRPr sz="1029" b="0" i="0">
                <a:latin typeface="Aptos Light" panose="020B0004020202020204" pitchFamily="34" charset="0"/>
              </a:defRPr>
            </a:lvl5pPr>
          </a:lstStyle>
          <a:p>
            <a:pPr lvl="0"/>
            <a:r>
              <a:rPr lang="en-US"/>
              <a:t>Date goes here</a:t>
            </a:r>
          </a:p>
        </p:txBody>
      </p:sp>
      <p:pic>
        <p:nvPicPr>
          <p:cNvPr id="4" name="Picture 4">
            <a:extLst>
              <a:ext uri="{FF2B5EF4-FFF2-40B4-BE49-F238E27FC236}">
                <a16:creationId xmlns:a16="http://schemas.microsoft.com/office/drawing/2014/main" id="{CA98B3BF-E260-E057-B20B-7411452437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66602" y="369346"/>
            <a:ext cx="3083955" cy="484391"/>
          </a:xfrm>
          <a:prstGeom prst="rect">
            <a:avLst/>
          </a:prstGeom>
        </p:spPr>
      </p:pic>
    </p:spTree>
    <p:extLst>
      <p:ext uri="{BB962C8B-B14F-4D97-AF65-F5344CB8AC3E}">
        <p14:creationId xmlns:p14="http://schemas.microsoft.com/office/powerpoint/2010/main" val="203722082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Columns-Compa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243A6D-D989-6475-9B95-66EB2ADB4D73}"/>
              </a:ext>
            </a:extLst>
          </p:cNvPr>
          <p:cNvSpPr/>
          <p:nvPr/>
        </p:nvSpPr>
        <p:spPr>
          <a:xfrm>
            <a:off x="0" y="2044904"/>
            <a:ext cx="12192000" cy="33948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331"/>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5335" y="1456352"/>
            <a:ext cx="3520440" cy="4572000"/>
          </a:xfrm>
          <a:solidFill>
            <a:schemeClr val="bg1">
              <a:lumMod val="95000"/>
            </a:schemeClr>
          </a:solidFill>
          <a:ln w="25400">
            <a:solidFill>
              <a:schemeClr val="bg2"/>
            </a:solidFill>
          </a:ln>
        </p:spPr>
        <p:txBody>
          <a:bodyPr lIns="164592" tIns="137160" rIns="164592">
            <a:noAutofit/>
          </a:bodyPr>
          <a:lstStyle>
            <a:lvl1pPr algn="ctr">
              <a:lnSpc>
                <a:spcPct val="114000"/>
              </a:lnSpc>
              <a:spcAft>
                <a:spcPts val="386"/>
              </a:spcAft>
              <a:defRPr/>
            </a:lvl1pPr>
            <a:lvl2pPr algn="ct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1D212F2-E016-678E-503F-65211A1D60C6}"/>
              </a:ext>
            </a:extLst>
          </p:cNvPr>
          <p:cNvSpPr>
            <a:spLocks noGrp="1"/>
          </p:cNvSpPr>
          <p:nvPr>
            <p:ph sz="half" idx="13"/>
          </p:nvPr>
        </p:nvSpPr>
        <p:spPr>
          <a:xfrm>
            <a:off x="8191535" y="1456352"/>
            <a:ext cx="3520440" cy="4572000"/>
          </a:xfrm>
          <a:solidFill>
            <a:schemeClr val="bg1">
              <a:lumMod val="95000"/>
            </a:schemeClr>
          </a:solidFill>
          <a:ln w="25400">
            <a:solidFill>
              <a:schemeClr val="bg2"/>
            </a:solidFill>
          </a:ln>
        </p:spPr>
        <p:txBody>
          <a:bodyPr lIns="164592" tIns="137160" rIns="164592">
            <a:noAutofit/>
          </a:bodyPr>
          <a:lstStyle>
            <a:lvl1pPr algn="ctr">
              <a:lnSpc>
                <a:spcPct val="114000"/>
              </a:lnSpc>
              <a:spcAft>
                <a:spcPts val="386"/>
              </a:spcAft>
              <a:defRPr/>
            </a:lvl1pPr>
            <a:lvl2pPr algn="ct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8FE8B98-FE53-BAD7-940B-691589B7112C}"/>
              </a:ext>
            </a:extLst>
          </p:cNvPr>
          <p:cNvSpPr>
            <a:spLocks noGrp="1"/>
          </p:cNvSpPr>
          <p:nvPr>
            <p:ph sz="half" idx="14"/>
          </p:nvPr>
        </p:nvSpPr>
        <p:spPr>
          <a:xfrm>
            <a:off x="4338435" y="1456352"/>
            <a:ext cx="3520440" cy="4572000"/>
          </a:xfrm>
          <a:solidFill>
            <a:schemeClr val="bg1">
              <a:lumMod val="95000"/>
            </a:schemeClr>
          </a:solidFill>
          <a:ln w="25400">
            <a:solidFill>
              <a:schemeClr val="bg2"/>
            </a:solidFill>
          </a:ln>
        </p:spPr>
        <p:txBody>
          <a:bodyPr lIns="164592" tIns="137160" rIns="164592">
            <a:noAutofit/>
          </a:bodyPr>
          <a:lstStyle>
            <a:lvl1pPr algn="ctr">
              <a:lnSpc>
                <a:spcPct val="114000"/>
              </a:lnSpc>
              <a:spcAft>
                <a:spcPts val="386"/>
              </a:spcAft>
              <a:defRPr/>
            </a:lvl1pPr>
            <a:lvl2pPr algn="ct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1411F1FF-3ACF-1975-3CD0-FA1DC10D6C31}"/>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583961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Typ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p>
        </p:txBody>
      </p:sp>
      <p:sp>
        <p:nvSpPr>
          <p:cNvPr id="9" name="Table Placeholder 8">
            <a:extLst>
              <a:ext uri="{FF2B5EF4-FFF2-40B4-BE49-F238E27FC236}">
                <a16:creationId xmlns:a16="http://schemas.microsoft.com/office/drawing/2014/main" id="{A25917EB-8EBC-54E5-E082-F2C50065DE90}"/>
              </a:ext>
            </a:extLst>
          </p:cNvPr>
          <p:cNvSpPr>
            <a:spLocks noGrp="1"/>
          </p:cNvSpPr>
          <p:nvPr>
            <p:ph type="tbl" sz="quarter" idx="13"/>
          </p:nvPr>
        </p:nvSpPr>
        <p:spPr>
          <a:xfrm>
            <a:off x="457202" y="1885506"/>
            <a:ext cx="11277599" cy="4532227"/>
          </a:xfrm>
        </p:spPr>
        <p:txBody>
          <a:bodyPr/>
          <a:lstStyle/>
          <a:p>
            <a:r>
              <a:rPr lang="en-US"/>
              <a:t>Click icon to add table</a:t>
            </a:r>
          </a:p>
        </p:txBody>
      </p:sp>
      <p:sp>
        <p:nvSpPr>
          <p:cNvPr id="7" name="Text Placeholder 12">
            <a:extLst>
              <a:ext uri="{FF2B5EF4-FFF2-40B4-BE49-F238E27FC236}">
                <a16:creationId xmlns:a16="http://schemas.microsoft.com/office/drawing/2014/main" id="{A8F5E660-7E62-50F2-6560-4A37AF0569FD}"/>
              </a:ext>
            </a:extLst>
          </p:cNvPr>
          <p:cNvSpPr>
            <a:spLocks noGrp="1"/>
          </p:cNvSpPr>
          <p:nvPr>
            <p:ph type="body" sz="quarter" idx="14"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3" name="Slide Number Placeholder 6">
            <a:extLst>
              <a:ext uri="{FF2B5EF4-FFF2-40B4-BE49-F238E27FC236}">
                <a16:creationId xmlns:a16="http://schemas.microsoft.com/office/drawing/2014/main" id="{ED02709C-B9E2-2479-FCC5-059829D6B09E}"/>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1029775172"/>
      </p:ext>
    </p:extLst>
  </p:cSld>
  <p:clrMapOvr>
    <a:masterClrMapping/>
  </p:clrMapOvr>
  <p:extLst>
    <p:ext uri="{DCECCB84-F9BA-43D5-87BE-67443E8EF086}">
      <p15:sldGuideLst xmlns:p15="http://schemas.microsoft.com/office/powerpoint/2012/main">
        <p15:guide id="5" orient="horz" pos="2160" userDrawn="1">
          <p15:clr>
            <a:srgbClr val="FBAE40"/>
          </p15:clr>
        </p15:guide>
        <p15:guide id="6" orient="horz" pos="132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Sub-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12">
            <a:extLst>
              <a:ext uri="{FF2B5EF4-FFF2-40B4-BE49-F238E27FC236}">
                <a16:creationId xmlns:a16="http://schemas.microsoft.com/office/drawing/2014/main" id="{210ED764-95FB-8EBB-7659-9AEFCB94E218}"/>
              </a:ext>
            </a:extLst>
          </p:cNvPr>
          <p:cNvSpPr>
            <a:spLocks noGrp="1"/>
          </p:cNvSpPr>
          <p:nvPr>
            <p:ph type="body" sz="quarter" idx="14"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3" name="Slide Number Placeholder 6">
            <a:extLst>
              <a:ext uri="{FF2B5EF4-FFF2-40B4-BE49-F238E27FC236}">
                <a16:creationId xmlns:a16="http://schemas.microsoft.com/office/drawing/2014/main" id="{55373F48-814A-152B-041B-20CF6CEADF41}"/>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4086814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6ABA64-368E-BBC0-663A-E04E9904B76F}"/>
              </a:ext>
            </a:extLst>
          </p:cNvPr>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85"/>
          </a:p>
        </p:txBody>
      </p:sp>
      <p:pic>
        <p:nvPicPr>
          <p:cNvPr id="9" name="Graphic 8">
            <a:extLst>
              <a:ext uri="{FF2B5EF4-FFF2-40B4-BE49-F238E27FC236}">
                <a16:creationId xmlns:a16="http://schemas.microsoft.com/office/drawing/2014/main" id="{3EB608DE-BFCD-A2BA-DB2F-60A4A85A828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 t="-148" r="7377" b="148"/>
          <a:stretch/>
        </p:blipFill>
        <p:spPr>
          <a:xfrm>
            <a:off x="-7147" y="2"/>
            <a:ext cx="8941484" cy="6858001"/>
          </a:xfrm>
          <a:prstGeom prst="rect">
            <a:avLst/>
          </a:prstGeom>
        </p:spPr>
      </p:pic>
      <p:pic>
        <p:nvPicPr>
          <p:cNvPr id="10" name="Graphic 9">
            <a:extLst>
              <a:ext uri="{FF2B5EF4-FFF2-40B4-BE49-F238E27FC236}">
                <a16:creationId xmlns:a16="http://schemas.microsoft.com/office/drawing/2014/main" id="{07F6CAA3-8590-69C0-BCEF-50C02B09A4C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t="1633" r="28586"/>
          <a:stretch/>
        </p:blipFill>
        <p:spPr>
          <a:xfrm>
            <a:off x="2752899" y="0"/>
            <a:ext cx="9439103" cy="6868192"/>
          </a:xfrm>
          <a:prstGeom prst="rect">
            <a:avLst/>
          </a:prstGeom>
        </p:spPr>
      </p:pic>
      <p:sp>
        <p:nvSpPr>
          <p:cNvPr id="2" name="Title 1"/>
          <p:cNvSpPr>
            <a:spLocks noGrp="1"/>
          </p:cNvSpPr>
          <p:nvPr>
            <p:ph type="ctrTitle"/>
          </p:nvPr>
        </p:nvSpPr>
        <p:spPr>
          <a:xfrm>
            <a:off x="6096001" y="606689"/>
            <a:ext cx="5729817" cy="2387600"/>
          </a:xfrm>
        </p:spPr>
        <p:txBody>
          <a:bodyPr rIns="73152" anchor="b"/>
          <a:lstStyle>
            <a:lvl1pPr algn="r">
              <a:defRPr sz="5014" baseline="0">
                <a:solidFill>
                  <a:schemeClr val="bg1"/>
                </a:solidFill>
              </a:defRPr>
            </a:lvl1pPr>
          </a:lstStyle>
          <a:p>
            <a:r>
              <a:rPr lang="en-US"/>
              <a:t>Click to edit Master title style</a:t>
            </a:r>
          </a:p>
        </p:txBody>
      </p:sp>
      <p:pic>
        <p:nvPicPr>
          <p:cNvPr id="8" name="Picture 4">
            <a:extLst>
              <a:ext uri="{FF2B5EF4-FFF2-40B4-BE49-F238E27FC236}">
                <a16:creationId xmlns:a16="http://schemas.microsoft.com/office/drawing/2014/main" id="{099D2397-7C70-FEF2-59F8-18FA5F1D025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597128" y="5268174"/>
            <a:ext cx="3198176" cy="502331"/>
          </a:xfrm>
          <a:prstGeom prst="rect">
            <a:avLst/>
          </a:prstGeom>
        </p:spPr>
      </p:pic>
    </p:spTree>
    <p:extLst>
      <p:ext uri="{BB962C8B-B14F-4D97-AF65-F5344CB8AC3E}">
        <p14:creationId xmlns:p14="http://schemas.microsoft.com/office/powerpoint/2010/main" val="217670228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418" y="2505665"/>
            <a:ext cx="6232649" cy="2387600"/>
          </a:xfrm>
        </p:spPr>
        <p:txBody>
          <a:bodyPr anchor="b"/>
          <a:lstStyle>
            <a:lvl1pPr algn="l">
              <a:defRPr sz="5014" spc="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370417" y="4945704"/>
            <a:ext cx="5217583" cy="806099"/>
          </a:xfrm>
        </p:spPr>
        <p:txBody>
          <a:bodyPr>
            <a:noAutofit/>
          </a:bodyPr>
          <a:lstStyle>
            <a:lvl1pPr marL="0" indent="0" algn="l">
              <a:lnSpc>
                <a:spcPct val="90000"/>
              </a:lnSpc>
              <a:buNone/>
              <a:defRPr sz="2314" b="0" i="0">
                <a:solidFill>
                  <a:schemeClr val="bg1"/>
                </a:solidFill>
                <a:latin typeface="+mn-lt"/>
              </a:defRPr>
            </a:lvl1pPr>
            <a:lvl2pPr marL="440808" indent="0" algn="ctr">
              <a:buNone/>
              <a:defRPr sz="1928"/>
            </a:lvl2pPr>
            <a:lvl3pPr marL="881615" indent="0" algn="ctr">
              <a:buNone/>
              <a:defRPr sz="1736"/>
            </a:lvl3pPr>
            <a:lvl4pPr marL="1322423" indent="0" algn="ctr">
              <a:buNone/>
              <a:defRPr sz="1543"/>
            </a:lvl4pPr>
            <a:lvl5pPr marL="1763230" indent="0" algn="ctr">
              <a:buNone/>
              <a:defRPr sz="1543"/>
            </a:lvl5pPr>
            <a:lvl6pPr marL="2204038" indent="0" algn="ctr">
              <a:buNone/>
              <a:defRPr sz="1543"/>
            </a:lvl6pPr>
            <a:lvl7pPr marL="2644845" indent="0" algn="ctr">
              <a:buNone/>
              <a:defRPr sz="1543"/>
            </a:lvl7pPr>
            <a:lvl8pPr marL="3085653" indent="0" algn="ctr">
              <a:buNone/>
              <a:defRPr sz="1543"/>
            </a:lvl8pPr>
            <a:lvl9pPr marL="3526460" indent="0" algn="ctr">
              <a:buNone/>
              <a:defRPr sz="1543"/>
            </a:lvl9pPr>
          </a:lstStyle>
          <a:p>
            <a:r>
              <a:rPr lang="en-US"/>
              <a:t>Click to edit Master subtitle style</a:t>
            </a:r>
          </a:p>
        </p:txBody>
      </p:sp>
      <p:sp>
        <p:nvSpPr>
          <p:cNvPr id="14" name="Text Placeholder 13">
            <a:extLst>
              <a:ext uri="{FF2B5EF4-FFF2-40B4-BE49-F238E27FC236}">
                <a16:creationId xmlns:a16="http://schemas.microsoft.com/office/drawing/2014/main" id="{9AE824A5-746D-85C5-A198-2205E97BEC3A}"/>
              </a:ext>
            </a:extLst>
          </p:cNvPr>
          <p:cNvSpPr>
            <a:spLocks noGrp="1"/>
          </p:cNvSpPr>
          <p:nvPr>
            <p:ph type="body" sz="quarter" idx="12" hasCustomPrompt="1"/>
          </p:nvPr>
        </p:nvSpPr>
        <p:spPr>
          <a:xfrm>
            <a:off x="365760" y="5971033"/>
            <a:ext cx="3054096" cy="379777"/>
          </a:xfrm>
        </p:spPr>
        <p:txBody>
          <a:bodyPr>
            <a:noAutofit/>
          </a:bodyPr>
          <a:lstStyle>
            <a:lvl1pPr>
              <a:defRPr sz="2314" b="0" i="0">
                <a:solidFill>
                  <a:schemeClr val="bg1"/>
                </a:solidFill>
                <a:latin typeface="+mn-lt"/>
              </a:defRPr>
            </a:lvl1pPr>
            <a:lvl2pPr>
              <a:defRPr sz="1029" b="0" i="0">
                <a:latin typeface="Aptos Light" panose="020B0004020202020204" pitchFamily="34" charset="0"/>
              </a:defRPr>
            </a:lvl2pPr>
            <a:lvl3pPr marL="8163" indent="0">
              <a:buNone/>
              <a:defRPr sz="1029" b="0" i="0">
                <a:latin typeface="Aptos Light" panose="020B0004020202020204" pitchFamily="34" charset="0"/>
              </a:defRPr>
            </a:lvl3pPr>
            <a:lvl4pPr marL="224486" indent="0">
              <a:buNone/>
              <a:defRPr sz="1029" b="0" i="0">
                <a:latin typeface="Aptos Light" panose="020B0004020202020204" pitchFamily="34" charset="0"/>
              </a:defRPr>
            </a:lvl4pPr>
            <a:lvl5pPr marL="442848" indent="0">
              <a:buNone/>
              <a:defRPr sz="1029" b="0" i="0">
                <a:latin typeface="Aptos Light" panose="020B0004020202020204" pitchFamily="34" charset="0"/>
              </a:defRPr>
            </a:lvl5pPr>
          </a:lstStyle>
          <a:p>
            <a:pPr lvl="0"/>
            <a:r>
              <a:rPr lang="en-US"/>
              <a:t>Date goes here</a:t>
            </a:r>
          </a:p>
        </p:txBody>
      </p:sp>
      <p:pic>
        <p:nvPicPr>
          <p:cNvPr id="11" name="Picture 10" descr="A close-up of a black background&#10;&#10;Description automatically generated">
            <a:extLst>
              <a:ext uri="{FF2B5EF4-FFF2-40B4-BE49-F238E27FC236}">
                <a16:creationId xmlns:a16="http://schemas.microsoft.com/office/drawing/2014/main" id="{70B404AA-6868-9861-CB35-1A69CCFBB699}"/>
              </a:ext>
            </a:extLst>
          </p:cNvPr>
          <p:cNvPicPr>
            <a:picLocks noChangeAspect="1"/>
          </p:cNvPicPr>
          <p:nvPr/>
        </p:nvPicPr>
        <p:blipFill>
          <a:blip r:embed="rId2"/>
          <a:stretch>
            <a:fillRect/>
          </a:stretch>
        </p:blipFill>
        <p:spPr>
          <a:xfrm>
            <a:off x="513213" y="313268"/>
            <a:ext cx="2257273" cy="421109"/>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92DEC7B5-1387-08D4-38D9-F9D1AE0596F9}"/>
              </a:ext>
            </a:extLst>
          </p:cNvPr>
          <p:cNvPicPr>
            <a:picLocks noChangeAspect="1"/>
          </p:cNvPicPr>
          <p:nvPr/>
        </p:nvPicPr>
        <p:blipFill>
          <a:blip r:embed="rId2"/>
          <a:stretch>
            <a:fillRect/>
          </a:stretch>
        </p:blipFill>
        <p:spPr>
          <a:xfrm>
            <a:off x="513213" y="313268"/>
            <a:ext cx="2257273" cy="421109"/>
          </a:xfrm>
          <a:prstGeom prst="rect">
            <a:avLst/>
          </a:prstGeom>
        </p:spPr>
      </p:pic>
    </p:spTree>
    <p:extLst>
      <p:ext uri="{BB962C8B-B14F-4D97-AF65-F5344CB8AC3E}">
        <p14:creationId xmlns:p14="http://schemas.microsoft.com/office/powerpoint/2010/main" val="14136995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C80DDE-5F41-EE3C-EB7B-9FBEFB63CCBF}"/>
              </a:ext>
            </a:extLst>
          </p:cNvPr>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85"/>
          </a:p>
        </p:txBody>
      </p:sp>
      <p:pic>
        <p:nvPicPr>
          <p:cNvPr id="7" name="Picture 6" descr="A black and purple rectangle&#10;&#10;Description automatically generated">
            <a:extLst>
              <a:ext uri="{FF2B5EF4-FFF2-40B4-BE49-F238E27FC236}">
                <a16:creationId xmlns:a16="http://schemas.microsoft.com/office/drawing/2014/main" id="{F8189EB8-ABA9-C994-0266-747B17E89C47}"/>
              </a:ext>
            </a:extLst>
          </p:cNvPr>
          <p:cNvPicPr>
            <a:picLocks noChangeAspect="1"/>
          </p:cNvPicPr>
          <p:nvPr/>
        </p:nvPicPr>
        <p:blipFill rotWithShape="1">
          <a:blip r:embed="rId2">
            <a:extLst>
              <a:ext uri="{28A0092B-C50C-407E-A947-70E740481C1C}">
                <a14:useLocalDpi xmlns:a14="http://schemas.microsoft.com/office/drawing/2010/main"/>
              </a:ext>
            </a:extLst>
          </a:blip>
          <a:srcRect r="26250"/>
          <a:stretch/>
        </p:blipFill>
        <p:spPr>
          <a:xfrm>
            <a:off x="0" y="0"/>
            <a:ext cx="8991600" cy="6858000"/>
          </a:xfrm>
          <a:prstGeom prst="rect">
            <a:avLst/>
          </a:prstGeom>
        </p:spPr>
      </p:pic>
      <p:sp>
        <p:nvSpPr>
          <p:cNvPr id="2" name="Title 1"/>
          <p:cNvSpPr>
            <a:spLocks noGrp="1"/>
          </p:cNvSpPr>
          <p:nvPr>
            <p:ph type="ctrTitle"/>
          </p:nvPr>
        </p:nvSpPr>
        <p:spPr>
          <a:xfrm>
            <a:off x="370419" y="2505665"/>
            <a:ext cx="6072584" cy="2387600"/>
          </a:xfrm>
        </p:spPr>
        <p:txBody>
          <a:bodyPr anchor="b"/>
          <a:lstStyle>
            <a:lvl1pPr algn="l">
              <a:defRPr sz="4050" spc="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370419" y="4945704"/>
            <a:ext cx="6072587" cy="806099"/>
          </a:xfrm>
        </p:spPr>
        <p:txBody>
          <a:bodyPr>
            <a:noAutofit/>
          </a:bodyPr>
          <a:lstStyle>
            <a:lvl1pPr marL="0" indent="0" algn="l">
              <a:lnSpc>
                <a:spcPct val="90000"/>
              </a:lnSpc>
              <a:buNone/>
              <a:defRPr sz="1928" b="0" i="0">
                <a:solidFill>
                  <a:schemeClr val="bg1"/>
                </a:solidFill>
                <a:latin typeface="+mn-lt"/>
              </a:defRPr>
            </a:lvl1pPr>
            <a:lvl2pPr marL="440808" indent="0" algn="ctr">
              <a:buNone/>
              <a:defRPr sz="1928"/>
            </a:lvl2pPr>
            <a:lvl3pPr marL="881615" indent="0" algn="ctr">
              <a:buNone/>
              <a:defRPr sz="1736"/>
            </a:lvl3pPr>
            <a:lvl4pPr marL="1322423" indent="0" algn="ctr">
              <a:buNone/>
              <a:defRPr sz="1543"/>
            </a:lvl4pPr>
            <a:lvl5pPr marL="1763230" indent="0" algn="ctr">
              <a:buNone/>
              <a:defRPr sz="1543"/>
            </a:lvl5pPr>
            <a:lvl6pPr marL="2204038" indent="0" algn="ctr">
              <a:buNone/>
              <a:defRPr sz="1543"/>
            </a:lvl6pPr>
            <a:lvl7pPr marL="2644845" indent="0" algn="ctr">
              <a:buNone/>
              <a:defRPr sz="1543"/>
            </a:lvl7pPr>
            <a:lvl8pPr marL="3085653" indent="0" algn="ctr">
              <a:buNone/>
              <a:defRPr sz="1543"/>
            </a:lvl8pPr>
            <a:lvl9pPr marL="3526460" indent="0" algn="ctr">
              <a:buNone/>
              <a:defRPr sz="1543"/>
            </a:lvl9pPr>
          </a:lstStyle>
          <a:p>
            <a:r>
              <a:rPr lang="en-US"/>
              <a:t>Click to edit Master subtitle style</a:t>
            </a:r>
          </a:p>
        </p:txBody>
      </p:sp>
    </p:spTree>
    <p:extLst>
      <p:ext uri="{BB962C8B-B14F-4D97-AF65-F5344CB8AC3E}">
        <p14:creationId xmlns:p14="http://schemas.microsoft.com/office/powerpoint/2010/main" val="115803770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189" y="0"/>
            <a:ext cx="11453628" cy="1143000"/>
          </a:xfrm>
        </p:spPr>
        <p:txBody>
          <a:bodyPr/>
          <a:lstStyle>
            <a:lvl1pPr>
              <a:lnSpc>
                <a:spcPct val="90000"/>
              </a:lnSpc>
              <a:defRPr spc="0" baseline="0">
                <a:latin typeface="+mj-lt"/>
              </a:defRPr>
            </a:lvl1pPr>
          </a:lstStyle>
          <a:p>
            <a:r>
              <a:rPr lang="en-US"/>
              <a:t>Click to edit Master title style</a:t>
            </a:r>
          </a:p>
        </p:txBody>
      </p:sp>
      <p:sp>
        <p:nvSpPr>
          <p:cNvPr id="3" name="Content Placeholder 2"/>
          <p:cNvSpPr>
            <a:spLocks noGrp="1"/>
          </p:cNvSpPr>
          <p:nvPr>
            <p:ph idx="1"/>
          </p:nvPr>
        </p:nvSpPr>
        <p:spPr>
          <a:xfrm>
            <a:off x="372189" y="1960537"/>
            <a:ext cx="11453628" cy="437646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4D5A83BB-9D8E-880B-93F2-512308F05947}"/>
              </a:ext>
            </a:extLst>
          </p:cNvPr>
          <p:cNvSpPr>
            <a:spLocks noGrp="1"/>
          </p:cNvSpPr>
          <p:nvPr>
            <p:ph type="body" sz="quarter" idx="13"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4" name="Slide Number Placeholder 6">
            <a:extLst>
              <a:ext uri="{FF2B5EF4-FFF2-40B4-BE49-F238E27FC236}">
                <a16:creationId xmlns:a16="http://schemas.microsoft.com/office/drawing/2014/main" id="{724F641B-1C8C-A657-2A4F-9946CE9F3E93}"/>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2277654744"/>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Columns-Ty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spc="0" baseline="0">
                <a:latin typeface="+mj-lt"/>
              </a:defRPr>
            </a:lvl1pPr>
          </a:lstStyle>
          <a:p>
            <a:r>
              <a:rPr lang="en-US"/>
              <a:t>Click to edit Master title style</a:t>
            </a:r>
          </a:p>
        </p:txBody>
      </p:sp>
      <p:sp>
        <p:nvSpPr>
          <p:cNvPr id="3" name="Content Placeholder 2"/>
          <p:cNvSpPr>
            <a:spLocks noGrp="1"/>
          </p:cNvSpPr>
          <p:nvPr>
            <p:ph idx="1"/>
          </p:nvPr>
        </p:nvSpPr>
        <p:spPr>
          <a:xfrm>
            <a:off x="372189" y="1956816"/>
            <a:ext cx="5559552" cy="4456684"/>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4D5A83BB-9D8E-880B-93F2-512308F05947}"/>
              </a:ext>
            </a:extLst>
          </p:cNvPr>
          <p:cNvSpPr>
            <a:spLocks noGrp="1"/>
          </p:cNvSpPr>
          <p:nvPr>
            <p:ph type="body" sz="quarter" idx="13"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8" name="Content Placeholder 2">
            <a:extLst>
              <a:ext uri="{FF2B5EF4-FFF2-40B4-BE49-F238E27FC236}">
                <a16:creationId xmlns:a16="http://schemas.microsoft.com/office/drawing/2014/main" id="{03C4D9A7-680D-EAB5-E2D1-74AB49916B6A}"/>
              </a:ext>
            </a:extLst>
          </p:cNvPr>
          <p:cNvSpPr>
            <a:spLocks noGrp="1"/>
          </p:cNvSpPr>
          <p:nvPr>
            <p:ph idx="14"/>
          </p:nvPr>
        </p:nvSpPr>
        <p:spPr>
          <a:xfrm>
            <a:off x="6272784" y="1956816"/>
            <a:ext cx="5559552" cy="4456684"/>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207A1DDC-E243-D1AE-BC8A-40F11B37B41C}"/>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1129539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Pic">
    <p:spTree>
      <p:nvGrpSpPr>
        <p:cNvPr id="1" name=""/>
        <p:cNvGrpSpPr/>
        <p:nvPr/>
      </p:nvGrpSpPr>
      <p:grpSpPr>
        <a:xfrm>
          <a:off x="0" y="0"/>
          <a:ext cx="0" cy="0"/>
          <a:chOff x="0" y="0"/>
          <a:chExt cx="0" cy="0"/>
        </a:xfrm>
      </p:grpSpPr>
      <p:sp>
        <p:nvSpPr>
          <p:cNvPr id="2" name="Title 1"/>
          <p:cNvSpPr>
            <a:spLocks noGrp="1"/>
          </p:cNvSpPr>
          <p:nvPr>
            <p:ph type="title"/>
          </p:nvPr>
        </p:nvSpPr>
        <p:spPr>
          <a:xfrm>
            <a:off x="372188" y="0"/>
            <a:ext cx="7708392" cy="1143000"/>
          </a:xfrm>
        </p:spPr>
        <p:txBody>
          <a:bodyPr/>
          <a:lstStyle>
            <a:lvl1pPr>
              <a:defRPr spc="0" baseline="0">
                <a:latin typeface="+mj-lt"/>
              </a:defRPr>
            </a:lvl1pPr>
          </a:lstStyle>
          <a:p>
            <a:r>
              <a:rPr lang="en-US"/>
              <a:t>Click to edit Master title style</a:t>
            </a:r>
          </a:p>
        </p:txBody>
      </p:sp>
      <p:sp>
        <p:nvSpPr>
          <p:cNvPr id="3" name="Content Placeholder 2"/>
          <p:cNvSpPr>
            <a:spLocks noGrp="1"/>
          </p:cNvSpPr>
          <p:nvPr>
            <p:ph idx="1"/>
          </p:nvPr>
        </p:nvSpPr>
        <p:spPr>
          <a:xfrm>
            <a:off x="372189" y="1956816"/>
            <a:ext cx="6690764" cy="4456684"/>
          </a:xfrm>
        </p:spPr>
        <p:txBody>
          <a:bodyPr/>
          <a:lstStyle>
            <a:lvl1pPr>
              <a:lnSpc>
                <a:spcPct val="114000"/>
              </a:lnSpc>
              <a:spcAft>
                <a:spcPts val="386"/>
              </a:spcAft>
              <a:defRPr/>
            </a:lvl1pPr>
            <a:lvl2pPr>
              <a:lnSpc>
                <a:spcPct val="114000"/>
              </a:lnSpc>
              <a:spcBef>
                <a:spcPts val="0"/>
              </a:spcBef>
              <a:spcAft>
                <a:spcPts val="579"/>
              </a:spcAft>
              <a:defRPr/>
            </a:lvl2pPr>
            <a:lvl3pPr>
              <a:lnSpc>
                <a:spcPct val="114000"/>
              </a:lnSpc>
              <a:spcBef>
                <a:spcPts val="0"/>
              </a:spcBef>
              <a:spcAft>
                <a:spcPts val="579"/>
              </a:spcAft>
              <a:defRPr/>
            </a:lvl3pPr>
            <a:lvl4pPr>
              <a:lnSpc>
                <a:spcPct val="114000"/>
              </a:lnSpc>
              <a:spcBef>
                <a:spcPts val="0"/>
              </a:spcBef>
              <a:spcAft>
                <a:spcPts val="579"/>
              </a:spcAft>
              <a:defRPr/>
            </a:lvl4pPr>
            <a:lvl5pPr>
              <a:lnSpc>
                <a:spcPct val="114000"/>
              </a:lnSpc>
              <a:spcBef>
                <a:spcPts val="0"/>
              </a:spcBef>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0D4D9DA8-B2E1-9255-0F3F-667449A80D90}"/>
              </a:ext>
            </a:extLst>
          </p:cNvPr>
          <p:cNvSpPr>
            <a:spLocks noGrp="1"/>
          </p:cNvSpPr>
          <p:nvPr>
            <p:ph type="pic" sz="quarter" idx="13"/>
          </p:nvPr>
        </p:nvSpPr>
        <p:spPr>
          <a:xfrm>
            <a:off x="8077200" y="0"/>
            <a:ext cx="4114800" cy="6553200"/>
          </a:xfrm>
          <a:noFill/>
        </p:spPr>
        <p:txBody>
          <a:bodyPr>
            <a:normAutofit/>
          </a:bodyPr>
          <a:lstStyle>
            <a:lvl1pPr>
              <a:defRPr sz="1157" b="0"/>
            </a:lvl1pPr>
          </a:lstStyle>
          <a:p>
            <a:r>
              <a:rPr lang="en-US"/>
              <a:t>Click icon to add picture</a:t>
            </a:r>
          </a:p>
        </p:txBody>
      </p:sp>
      <p:sp>
        <p:nvSpPr>
          <p:cNvPr id="7" name="Text Placeholder 12">
            <a:extLst>
              <a:ext uri="{FF2B5EF4-FFF2-40B4-BE49-F238E27FC236}">
                <a16:creationId xmlns:a16="http://schemas.microsoft.com/office/drawing/2014/main" id="{703186F7-99CC-7E47-8AD7-CF937E00F69A}"/>
              </a:ext>
            </a:extLst>
          </p:cNvPr>
          <p:cNvSpPr>
            <a:spLocks noGrp="1"/>
          </p:cNvSpPr>
          <p:nvPr>
            <p:ph type="body" sz="quarter" idx="14" hasCustomPrompt="1"/>
          </p:nvPr>
        </p:nvSpPr>
        <p:spPr>
          <a:xfrm>
            <a:off x="374904" y="1170433"/>
            <a:ext cx="7711016" cy="573617"/>
          </a:xfrm>
        </p:spPr>
        <p:txBody>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4" name="Slide Number Placeholder 6">
            <a:extLst>
              <a:ext uri="{FF2B5EF4-FFF2-40B4-BE49-F238E27FC236}">
                <a16:creationId xmlns:a16="http://schemas.microsoft.com/office/drawing/2014/main" id="{9820A9D7-C92F-50D2-3DD3-3AB689B7B2B5}"/>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403205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Columns-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p>
        </p:txBody>
      </p:sp>
      <p:sp>
        <p:nvSpPr>
          <p:cNvPr id="3" name="Content Placeholder 2"/>
          <p:cNvSpPr>
            <a:spLocks noGrp="1"/>
          </p:cNvSpPr>
          <p:nvPr>
            <p:ph sz="half" idx="1"/>
          </p:nvPr>
        </p:nvSpPr>
        <p:spPr>
          <a:xfrm>
            <a:off x="372190" y="4528394"/>
            <a:ext cx="5556663" cy="15837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227A447-AD3E-43E5-8193-BFADE932E8B9}"/>
              </a:ext>
            </a:extLst>
          </p:cNvPr>
          <p:cNvSpPr>
            <a:spLocks noGrp="1"/>
          </p:cNvSpPr>
          <p:nvPr>
            <p:ph type="body" sz="quarter" idx="13" hasCustomPrompt="1"/>
          </p:nvPr>
        </p:nvSpPr>
        <p:spPr>
          <a:xfrm>
            <a:off x="374904" y="1170433"/>
            <a:ext cx="11453628"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19" name="Picture Placeholder 18">
            <a:extLst>
              <a:ext uri="{FF2B5EF4-FFF2-40B4-BE49-F238E27FC236}">
                <a16:creationId xmlns:a16="http://schemas.microsoft.com/office/drawing/2014/main" id="{79C690AE-22FB-FDE9-21B1-0F2E45C30FD9}"/>
              </a:ext>
            </a:extLst>
          </p:cNvPr>
          <p:cNvSpPr>
            <a:spLocks noGrp="1"/>
          </p:cNvSpPr>
          <p:nvPr>
            <p:ph type="pic" sz="quarter" idx="14"/>
          </p:nvPr>
        </p:nvSpPr>
        <p:spPr>
          <a:xfrm>
            <a:off x="475488" y="2030650"/>
            <a:ext cx="5099049" cy="2438400"/>
          </a:xfrm>
        </p:spPr>
        <p:txBody>
          <a:bodyPr/>
          <a:lstStyle/>
          <a:p>
            <a:r>
              <a:rPr lang="en-US"/>
              <a:t>Click icon to add picture</a:t>
            </a:r>
          </a:p>
        </p:txBody>
      </p:sp>
      <p:sp>
        <p:nvSpPr>
          <p:cNvPr id="20" name="Content Placeholder 2">
            <a:extLst>
              <a:ext uri="{FF2B5EF4-FFF2-40B4-BE49-F238E27FC236}">
                <a16:creationId xmlns:a16="http://schemas.microsoft.com/office/drawing/2014/main" id="{9F1552FC-E7FE-74E7-9FC3-DAE8E69EDDF7}"/>
              </a:ext>
            </a:extLst>
          </p:cNvPr>
          <p:cNvSpPr>
            <a:spLocks noGrp="1"/>
          </p:cNvSpPr>
          <p:nvPr>
            <p:ph sz="half" idx="15"/>
          </p:nvPr>
        </p:nvSpPr>
        <p:spPr>
          <a:xfrm>
            <a:off x="6264990" y="4528394"/>
            <a:ext cx="5556663" cy="15837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18">
            <a:extLst>
              <a:ext uri="{FF2B5EF4-FFF2-40B4-BE49-F238E27FC236}">
                <a16:creationId xmlns:a16="http://schemas.microsoft.com/office/drawing/2014/main" id="{512796C0-CB45-C263-9788-F8AE8804140B}"/>
              </a:ext>
            </a:extLst>
          </p:cNvPr>
          <p:cNvSpPr>
            <a:spLocks noGrp="1"/>
          </p:cNvSpPr>
          <p:nvPr>
            <p:ph type="pic" sz="quarter" idx="16"/>
          </p:nvPr>
        </p:nvSpPr>
        <p:spPr>
          <a:xfrm>
            <a:off x="6364224" y="2030650"/>
            <a:ext cx="5099049" cy="2438400"/>
          </a:xfrm>
        </p:spPr>
        <p:txBody>
          <a:bodyPr/>
          <a:lstStyle/>
          <a:p>
            <a:r>
              <a:rPr lang="en-US"/>
              <a:t>Click icon to add picture</a:t>
            </a:r>
          </a:p>
        </p:txBody>
      </p:sp>
      <p:sp>
        <p:nvSpPr>
          <p:cNvPr id="7" name="Slide Number Placeholder 6">
            <a:extLst>
              <a:ext uri="{FF2B5EF4-FFF2-40B4-BE49-F238E27FC236}">
                <a16:creationId xmlns:a16="http://schemas.microsoft.com/office/drawing/2014/main" id="{AE2C1110-ACDB-A90D-C8BD-C9536517B322}"/>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226621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yp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p>
        </p:txBody>
      </p:sp>
      <p:sp>
        <p:nvSpPr>
          <p:cNvPr id="3" name="Content Placeholder 2"/>
          <p:cNvSpPr>
            <a:spLocks noGrp="1"/>
          </p:cNvSpPr>
          <p:nvPr>
            <p:ph sz="half" idx="1"/>
          </p:nvPr>
        </p:nvSpPr>
        <p:spPr>
          <a:xfrm>
            <a:off x="372190" y="1956817"/>
            <a:ext cx="5556663" cy="4120427"/>
          </a:xfrm>
        </p:spPr>
        <p:txBody>
          <a:bodyPr bIns="13716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227A447-AD3E-43E5-8193-BFADE932E8B9}"/>
              </a:ext>
            </a:extLst>
          </p:cNvPr>
          <p:cNvSpPr>
            <a:spLocks noGrp="1"/>
          </p:cNvSpPr>
          <p:nvPr>
            <p:ph type="body" sz="quarter" idx="13" hasCustomPrompt="1"/>
          </p:nvPr>
        </p:nvSpPr>
        <p:spPr>
          <a:xfrm>
            <a:off x="374904" y="1170433"/>
            <a:ext cx="5556663"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10" name="Content Placeholder 9">
            <a:extLst>
              <a:ext uri="{FF2B5EF4-FFF2-40B4-BE49-F238E27FC236}">
                <a16:creationId xmlns:a16="http://schemas.microsoft.com/office/drawing/2014/main" id="{D457C096-4AC9-390C-2520-4A3B876FA28A}"/>
              </a:ext>
            </a:extLst>
          </p:cNvPr>
          <p:cNvSpPr>
            <a:spLocks noGrp="1"/>
          </p:cNvSpPr>
          <p:nvPr>
            <p:ph sz="quarter" idx="14"/>
          </p:nvPr>
        </p:nvSpPr>
        <p:spPr>
          <a:xfrm>
            <a:off x="6096001" y="1637770"/>
            <a:ext cx="5729817" cy="4779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A938B46E-9006-CBC8-498C-40536BF7D810}"/>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407301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Columns-Ty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latin typeface="+mj-lt"/>
              </a:defRPr>
            </a:lvl1pPr>
          </a:lstStyle>
          <a:p>
            <a:r>
              <a:rPr lang="en-US"/>
              <a:t>Click to edit Master title style</a:t>
            </a:r>
          </a:p>
        </p:txBody>
      </p:sp>
      <p:sp>
        <p:nvSpPr>
          <p:cNvPr id="3" name="Content Placeholder 2"/>
          <p:cNvSpPr>
            <a:spLocks noGrp="1"/>
          </p:cNvSpPr>
          <p:nvPr>
            <p:ph idx="1"/>
          </p:nvPr>
        </p:nvSpPr>
        <p:spPr>
          <a:xfrm>
            <a:off x="372189" y="1956816"/>
            <a:ext cx="3520440" cy="445312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4D5A83BB-9D8E-880B-93F2-512308F05947}"/>
              </a:ext>
            </a:extLst>
          </p:cNvPr>
          <p:cNvSpPr>
            <a:spLocks noGrp="1"/>
          </p:cNvSpPr>
          <p:nvPr>
            <p:ph type="body" sz="quarter" idx="13"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11" name="Content Placeholder 2">
            <a:extLst>
              <a:ext uri="{FF2B5EF4-FFF2-40B4-BE49-F238E27FC236}">
                <a16:creationId xmlns:a16="http://schemas.microsoft.com/office/drawing/2014/main" id="{4137307E-40E5-5240-6CF4-FDDE718A1CCC}"/>
              </a:ext>
            </a:extLst>
          </p:cNvPr>
          <p:cNvSpPr>
            <a:spLocks noGrp="1"/>
          </p:cNvSpPr>
          <p:nvPr>
            <p:ph idx="14"/>
          </p:nvPr>
        </p:nvSpPr>
        <p:spPr>
          <a:xfrm>
            <a:off x="8307149" y="1956816"/>
            <a:ext cx="3520440" cy="445312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A35DD22-AD94-02F7-726D-EF8870A6BBD7}"/>
              </a:ext>
            </a:extLst>
          </p:cNvPr>
          <p:cNvSpPr>
            <a:spLocks noGrp="1"/>
          </p:cNvSpPr>
          <p:nvPr>
            <p:ph idx="15"/>
          </p:nvPr>
        </p:nvSpPr>
        <p:spPr>
          <a:xfrm>
            <a:off x="4339669" y="1956816"/>
            <a:ext cx="3520440" cy="445312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D2252798-75B5-6A20-2C7F-A0A9106AC0E3}"/>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352296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20" Type="http://schemas.openxmlformats.org/officeDocument/2006/relationships/image" Target="../media/image6.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0.svg"/><Relationship Id="rId5" Type="http://schemas.openxmlformats.org/officeDocument/2006/relationships/slideLayout" Target="../slideLayouts/slideLayout5.xml"/><Relationship Id="rId15" Type="http://schemas.openxmlformats.org/officeDocument/2006/relationships/image" Target="../media/image1.png"/><Relationship Id="rId23" Type="http://schemas.openxmlformats.org/officeDocument/2006/relationships/image" Target="../media/image9.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2189" y="0"/>
            <a:ext cx="11453628" cy="1143000"/>
          </a:xfrm>
          <a:prstGeom prst="rect">
            <a:avLst/>
          </a:prstGeom>
        </p:spPr>
        <p:txBody>
          <a:bodyPr vert="horz" lIns="73152" tIns="45720" rIns="91440" bIns="45720" rtlCol="0" anchor="b" anchorCtr="0">
            <a:noAutofit/>
          </a:bodyPr>
          <a:lstStyle/>
          <a:p>
            <a:r>
              <a:rPr lang="en-US" dirty="0"/>
              <a:t>Click to edit Master title</a:t>
            </a:r>
          </a:p>
        </p:txBody>
      </p:sp>
      <p:sp>
        <p:nvSpPr>
          <p:cNvPr id="3" name="Text Placeholder 2"/>
          <p:cNvSpPr>
            <a:spLocks noGrp="1"/>
          </p:cNvSpPr>
          <p:nvPr>
            <p:ph type="body" idx="1"/>
          </p:nvPr>
        </p:nvSpPr>
        <p:spPr>
          <a:xfrm>
            <a:off x="372189" y="2622003"/>
            <a:ext cx="11453628" cy="355496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Graphic 15">
            <a:extLst>
              <a:ext uri="{FF2B5EF4-FFF2-40B4-BE49-F238E27FC236}">
                <a16:creationId xmlns:a16="http://schemas.microsoft.com/office/drawing/2014/main" id="{84648D25-2907-76E6-F373-A073DDE5633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5782" y="6658064"/>
            <a:ext cx="1670904" cy="103257"/>
          </a:xfrm>
          <a:prstGeom prst="rect">
            <a:avLst/>
          </a:prstGeom>
        </p:spPr>
      </p:pic>
      <p:pic>
        <p:nvPicPr>
          <p:cNvPr id="19" name="Graphic 18">
            <a:extLst>
              <a:ext uri="{FF2B5EF4-FFF2-40B4-BE49-F238E27FC236}">
                <a16:creationId xmlns:a16="http://schemas.microsoft.com/office/drawing/2014/main" id="{42CD8742-78CC-2836-6668-C8A0EBEE41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5782" y="6658064"/>
            <a:ext cx="1670904" cy="103257"/>
          </a:xfrm>
          <a:prstGeom prst="rect">
            <a:avLst/>
          </a:prstGeom>
        </p:spPr>
      </p:pic>
      <p:sp>
        <p:nvSpPr>
          <p:cNvPr id="25" name="Rectangle 24">
            <a:extLst>
              <a:ext uri="{FF2B5EF4-FFF2-40B4-BE49-F238E27FC236}">
                <a16:creationId xmlns:a16="http://schemas.microsoft.com/office/drawing/2014/main" id="{53AE01DE-90C4-B404-F28D-321ADD0553A0}"/>
              </a:ext>
            </a:extLst>
          </p:cNvPr>
          <p:cNvSpPr/>
          <p:nvPr/>
        </p:nvSpPr>
        <p:spPr>
          <a:xfrm>
            <a:off x="1" y="6554538"/>
            <a:ext cx="12192000" cy="304800"/>
          </a:xfrm>
          <a:prstGeom prst="rect">
            <a:avLst/>
          </a:prstGeom>
          <a:gradFill>
            <a:gsLst>
              <a:gs pos="23000">
                <a:srgbClr val="38175A"/>
              </a:gs>
              <a:gs pos="48000">
                <a:srgbClr val="4E2A8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85"/>
          </a:p>
        </p:txBody>
      </p:sp>
      <p:pic>
        <p:nvPicPr>
          <p:cNvPr id="26" name="Graphic 25">
            <a:extLst>
              <a:ext uri="{FF2B5EF4-FFF2-40B4-BE49-F238E27FC236}">
                <a16:creationId xmlns:a16="http://schemas.microsoft.com/office/drawing/2014/main" id="{D11852D9-AE8A-AFEA-DCDC-96EF7854D9F4}"/>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l="28799" t="85341" b="592"/>
          <a:stretch/>
        </p:blipFill>
        <p:spPr>
          <a:xfrm>
            <a:off x="1" y="6556376"/>
            <a:ext cx="2829489" cy="301624"/>
          </a:xfrm>
          <a:prstGeom prst="rect">
            <a:avLst/>
          </a:prstGeom>
        </p:spPr>
      </p:pic>
      <p:sp>
        <p:nvSpPr>
          <p:cNvPr id="27" name="Footer Placeholder 2">
            <a:extLst>
              <a:ext uri="{FF2B5EF4-FFF2-40B4-BE49-F238E27FC236}">
                <a16:creationId xmlns:a16="http://schemas.microsoft.com/office/drawing/2014/main" id="{99B5B88B-F3FF-DC9B-1E8A-89B0406BE3BF}"/>
              </a:ext>
            </a:extLst>
          </p:cNvPr>
          <p:cNvSpPr txBox="1">
            <a:spLocks/>
          </p:cNvSpPr>
          <p:nvPr/>
        </p:nvSpPr>
        <p:spPr>
          <a:xfrm>
            <a:off x="4450471" y="6598309"/>
            <a:ext cx="6908800" cy="2692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aseline="0">
                <a:solidFill>
                  <a:schemeClr val="bg1"/>
                </a:solidFill>
                <a:latin typeface="Century Gothic" panose="020B0502020202020204" pitchFamily="34" charset="0"/>
              </a:rPr>
              <a:t>Leading the way to better care</a:t>
            </a:r>
          </a:p>
        </p:txBody>
      </p:sp>
      <p:pic>
        <p:nvPicPr>
          <p:cNvPr id="28" name="Graphic 27">
            <a:extLst>
              <a:ext uri="{FF2B5EF4-FFF2-40B4-BE49-F238E27FC236}">
                <a16:creationId xmlns:a16="http://schemas.microsoft.com/office/drawing/2014/main" id="{0A26BD3D-2CBD-1C35-7E3C-714964E9E9C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21645" y="6655750"/>
            <a:ext cx="97536" cy="121920"/>
          </a:xfrm>
          <a:prstGeom prst="rect">
            <a:avLst/>
          </a:prstGeom>
        </p:spPr>
      </p:pic>
      <p:pic>
        <p:nvPicPr>
          <p:cNvPr id="29" name="Graphic 28">
            <a:extLst>
              <a:ext uri="{FF2B5EF4-FFF2-40B4-BE49-F238E27FC236}">
                <a16:creationId xmlns:a16="http://schemas.microsoft.com/office/drawing/2014/main" id="{552565F4-9FD9-E8B3-4A03-9AAD30B932D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719" y="6659403"/>
            <a:ext cx="1670904" cy="103257"/>
          </a:xfrm>
          <a:prstGeom prst="rect">
            <a:avLst/>
          </a:prstGeom>
        </p:spPr>
      </p:pic>
      <p:sp>
        <p:nvSpPr>
          <p:cNvPr id="4" name="Rectangle 3">
            <a:extLst>
              <a:ext uri="{FF2B5EF4-FFF2-40B4-BE49-F238E27FC236}">
                <a16:creationId xmlns:a16="http://schemas.microsoft.com/office/drawing/2014/main" id="{648F7278-2615-2054-B90E-2AA753C02FCC}"/>
              </a:ext>
            </a:extLst>
          </p:cNvPr>
          <p:cNvSpPr/>
          <p:nvPr/>
        </p:nvSpPr>
        <p:spPr>
          <a:xfrm>
            <a:off x="1" y="6554538"/>
            <a:ext cx="12192000" cy="304800"/>
          </a:xfrm>
          <a:prstGeom prst="rect">
            <a:avLst/>
          </a:prstGeom>
          <a:gradFill>
            <a:gsLst>
              <a:gs pos="23000">
                <a:srgbClr val="38175A"/>
              </a:gs>
              <a:gs pos="48000">
                <a:srgbClr val="4E2A8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85"/>
          </a:p>
        </p:txBody>
      </p:sp>
      <p:sp>
        <p:nvSpPr>
          <p:cNvPr id="6" name="Footer Placeholder 2">
            <a:extLst>
              <a:ext uri="{FF2B5EF4-FFF2-40B4-BE49-F238E27FC236}">
                <a16:creationId xmlns:a16="http://schemas.microsoft.com/office/drawing/2014/main" id="{630B59BD-9A7D-4D29-8E54-E1CD14439CCC}"/>
              </a:ext>
            </a:extLst>
          </p:cNvPr>
          <p:cNvSpPr txBox="1">
            <a:spLocks/>
          </p:cNvSpPr>
          <p:nvPr/>
        </p:nvSpPr>
        <p:spPr>
          <a:xfrm>
            <a:off x="4450471" y="6598309"/>
            <a:ext cx="6908800" cy="2692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aseline="0">
                <a:solidFill>
                  <a:schemeClr val="bg1"/>
                </a:solidFill>
                <a:latin typeface="Century Gothic" panose="020B0502020202020204" pitchFamily="34" charset="0"/>
              </a:rPr>
              <a:t>Leading the way to better care</a:t>
            </a:r>
          </a:p>
        </p:txBody>
      </p:sp>
      <p:pic>
        <p:nvPicPr>
          <p:cNvPr id="7" name="Graphic 6">
            <a:extLst>
              <a:ext uri="{FF2B5EF4-FFF2-40B4-BE49-F238E27FC236}">
                <a16:creationId xmlns:a16="http://schemas.microsoft.com/office/drawing/2014/main" id="{E869D689-0909-8B4E-CECC-CF149412BE2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21645" y="6655750"/>
            <a:ext cx="97536" cy="121920"/>
          </a:xfrm>
          <a:prstGeom prst="rect">
            <a:avLst/>
          </a:prstGeom>
        </p:spPr>
      </p:pic>
      <p:sp>
        <p:nvSpPr>
          <p:cNvPr id="9" name="Rectangle 8">
            <a:extLst>
              <a:ext uri="{FF2B5EF4-FFF2-40B4-BE49-F238E27FC236}">
                <a16:creationId xmlns:a16="http://schemas.microsoft.com/office/drawing/2014/main" id="{3AC5A1B2-7E72-4BEE-F4C1-A5BAF246D0D7}"/>
              </a:ext>
            </a:extLst>
          </p:cNvPr>
          <p:cNvSpPr/>
          <p:nvPr userDrawn="1"/>
        </p:nvSpPr>
        <p:spPr>
          <a:xfrm>
            <a:off x="10252" y="6559248"/>
            <a:ext cx="12192000" cy="304800"/>
          </a:xfrm>
          <a:prstGeom prst="rect">
            <a:avLst/>
          </a:prstGeom>
          <a:gradFill>
            <a:gsLst>
              <a:gs pos="23000">
                <a:srgbClr val="38175A"/>
              </a:gs>
              <a:gs pos="48000">
                <a:srgbClr val="4E2A8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85"/>
          </a:p>
        </p:txBody>
      </p:sp>
      <p:sp>
        <p:nvSpPr>
          <p:cNvPr id="11" name="Footer Placeholder 2">
            <a:extLst>
              <a:ext uri="{FF2B5EF4-FFF2-40B4-BE49-F238E27FC236}">
                <a16:creationId xmlns:a16="http://schemas.microsoft.com/office/drawing/2014/main" id="{EC3D6817-EAA2-FBC2-9FE7-68758D84F57D}"/>
              </a:ext>
            </a:extLst>
          </p:cNvPr>
          <p:cNvSpPr txBox="1">
            <a:spLocks/>
          </p:cNvSpPr>
          <p:nvPr userDrawn="1"/>
        </p:nvSpPr>
        <p:spPr>
          <a:xfrm>
            <a:off x="6598760" y="6597066"/>
            <a:ext cx="4718178" cy="269217"/>
          </a:xfrm>
          <a:prstGeom prst="rect">
            <a:avLst/>
          </a:prstGeom>
        </p:spPr>
        <p:txBody>
          <a:bodyPr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aseline="0">
                <a:solidFill>
                  <a:schemeClr val="bg1"/>
                </a:solidFill>
                <a:latin typeface="Century Gothic" panose="020B0502020202020204" pitchFamily="34" charset="0"/>
              </a:rPr>
              <a:t>Northwestern University Feinberg School of Medicine</a:t>
            </a:r>
          </a:p>
        </p:txBody>
      </p:sp>
      <p:pic>
        <p:nvPicPr>
          <p:cNvPr id="12" name="Graphic 11">
            <a:extLst>
              <a:ext uri="{FF2B5EF4-FFF2-40B4-BE49-F238E27FC236}">
                <a16:creationId xmlns:a16="http://schemas.microsoft.com/office/drawing/2014/main" id="{B3BE1B18-FE9D-F957-8448-1940B46DDA8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1421645" y="6655750"/>
            <a:ext cx="97536" cy="121920"/>
          </a:xfrm>
          <a:prstGeom prst="rect">
            <a:avLst/>
          </a:prstGeom>
        </p:spPr>
      </p:pic>
      <p:pic>
        <p:nvPicPr>
          <p:cNvPr id="15" name="Graphic 14">
            <a:extLst>
              <a:ext uri="{FF2B5EF4-FFF2-40B4-BE49-F238E27FC236}">
                <a16:creationId xmlns:a16="http://schemas.microsoft.com/office/drawing/2014/main" id="{F5E60573-930B-1A69-C037-9FC8389E1979}"/>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2218" y="6559248"/>
            <a:ext cx="338667" cy="312964"/>
          </a:xfrm>
          <a:prstGeom prst="rect">
            <a:avLst/>
          </a:prstGeom>
        </p:spPr>
      </p:pic>
      <p:pic>
        <p:nvPicPr>
          <p:cNvPr id="10" name="Graphic 9">
            <a:extLst>
              <a:ext uri="{FF2B5EF4-FFF2-40B4-BE49-F238E27FC236}">
                <a16:creationId xmlns:a16="http://schemas.microsoft.com/office/drawing/2014/main" id="{9D014D1F-722A-72FE-DC46-2CE32A178B2C}"/>
              </a:ext>
            </a:extLst>
          </p:cNvPr>
          <p:cNvPicPr>
            <a:picLocks noChangeAspect="1"/>
          </p:cNvPicPr>
          <p:nvPr userDrawn="1"/>
        </p:nvPicPr>
        <p:blipFill>
          <a:blip r:embed="rId23">
            <a:extLst>
              <a:ext uri="{96DAC541-7B7A-43D3-8B79-37D633B846F1}">
                <asvg:svgBlip xmlns:asvg="http://schemas.microsoft.com/office/drawing/2016/SVG/main" r:embed="rId24"/>
              </a:ext>
            </a:extLst>
          </a:blip>
          <a:stretch/>
        </p:blipFill>
        <p:spPr>
          <a:xfrm>
            <a:off x="377656" y="6608525"/>
            <a:ext cx="1385733" cy="209881"/>
          </a:xfrm>
          <a:prstGeom prst="rect">
            <a:avLst/>
          </a:prstGeom>
        </p:spPr>
      </p:pic>
    </p:spTree>
    <p:extLst>
      <p:ext uri="{BB962C8B-B14F-4D97-AF65-F5344CB8AC3E}">
        <p14:creationId xmlns:p14="http://schemas.microsoft.com/office/powerpoint/2010/main" val="344943678"/>
      </p:ext>
    </p:extLst>
  </p:cSld>
  <p:clrMap bg1="dk1" tx1="lt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hf hdr="0" ftr="0" dt="0"/>
  <p:txStyles>
    <p:title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p:titleStyle>
    <p:bodyStyle>
      <a:lvl1pPr marL="0" indent="0" algn="l" defTabSz="881615" rtl="0" eaLnBrk="1" latinLnBrk="0" hangingPunct="1">
        <a:lnSpc>
          <a:spcPct val="114000"/>
        </a:lnSpc>
        <a:spcBef>
          <a:spcPts val="964"/>
        </a:spcBef>
        <a:spcAft>
          <a:spcPts val="386"/>
        </a:spcAft>
        <a:buFontTx/>
        <a:buNone/>
        <a:defRPr sz="1736" b="1" i="0" kern="1200">
          <a:solidFill>
            <a:schemeClr val="tx1"/>
          </a:solidFill>
          <a:latin typeface="+mn-lt"/>
          <a:ea typeface="+mn-ea"/>
          <a:cs typeface="+mn-cs"/>
        </a:defRPr>
      </a:lvl1pPr>
      <a:lvl2pPr marL="8163" indent="0" algn="l" defTabSz="881615" rtl="0" eaLnBrk="1" latinLnBrk="0" hangingPunct="1">
        <a:lnSpc>
          <a:spcPct val="114000"/>
        </a:lnSpc>
        <a:spcBef>
          <a:spcPts val="0"/>
        </a:spcBef>
        <a:spcAft>
          <a:spcPts val="579"/>
        </a:spcAft>
        <a:buFontTx/>
        <a:buNone/>
        <a:tabLst/>
        <a:defRPr sz="1543" b="0" i="0" kern="1200">
          <a:solidFill>
            <a:schemeClr val="tx1"/>
          </a:solidFill>
          <a:latin typeface="+mn-lt"/>
          <a:ea typeface="+mn-ea"/>
          <a:cs typeface="+mn-cs"/>
        </a:defRPr>
      </a:lvl2pPr>
      <a:lvl3pPr marL="224486" indent="-216322"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3pPr>
      <a:lvl4pPr marL="442849" indent="-218363"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4pPr>
      <a:lvl5pPr marL="669374" indent="-226527"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5pPr>
      <a:lvl6pPr marL="2424441"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5249"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6056"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6864"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p:bodyStyle>
    <p:otherStyle>
      <a:defPPr>
        <a:defRPr lang="en-US"/>
      </a:defPPr>
      <a:lvl1pPr marL="0" algn="l" defTabSz="881615" rtl="0" eaLnBrk="1" latinLnBrk="0" hangingPunct="1">
        <a:defRPr sz="1736" kern="1200">
          <a:solidFill>
            <a:schemeClr val="tx1"/>
          </a:solidFill>
          <a:latin typeface="+mn-lt"/>
          <a:ea typeface="+mn-ea"/>
          <a:cs typeface="+mn-cs"/>
        </a:defRPr>
      </a:lvl1pPr>
      <a:lvl2pPr marL="440808" algn="l" defTabSz="881615" rtl="0" eaLnBrk="1" latinLnBrk="0" hangingPunct="1">
        <a:defRPr sz="1736" kern="1200">
          <a:solidFill>
            <a:schemeClr val="tx1"/>
          </a:solidFill>
          <a:latin typeface="+mn-lt"/>
          <a:ea typeface="+mn-ea"/>
          <a:cs typeface="+mn-cs"/>
        </a:defRPr>
      </a:lvl2pPr>
      <a:lvl3pPr marL="881615" algn="l" defTabSz="881615" rtl="0" eaLnBrk="1" latinLnBrk="0" hangingPunct="1">
        <a:defRPr sz="1736" kern="1200">
          <a:solidFill>
            <a:schemeClr val="tx1"/>
          </a:solidFill>
          <a:latin typeface="+mn-lt"/>
          <a:ea typeface="+mn-ea"/>
          <a:cs typeface="+mn-cs"/>
        </a:defRPr>
      </a:lvl3pPr>
      <a:lvl4pPr marL="1322423" algn="l" defTabSz="881615" rtl="0" eaLnBrk="1" latinLnBrk="0" hangingPunct="1">
        <a:defRPr sz="1736" kern="1200">
          <a:solidFill>
            <a:schemeClr val="tx1"/>
          </a:solidFill>
          <a:latin typeface="+mn-lt"/>
          <a:ea typeface="+mn-ea"/>
          <a:cs typeface="+mn-cs"/>
        </a:defRPr>
      </a:lvl4pPr>
      <a:lvl5pPr marL="1763230" algn="l" defTabSz="881615" rtl="0" eaLnBrk="1" latinLnBrk="0" hangingPunct="1">
        <a:defRPr sz="1736" kern="1200">
          <a:solidFill>
            <a:schemeClr val="tx1"/>
          </a:solidFill>
          <a:latin typeface="+mn-lt"/>
          <a:ea typeface="+mn-ea"/>
          <a:cs typeface="+mn-cs"/>
        </a:defRPr>
      </a:lvl5pPr>
      <a:lvl6pPr marL="2204038" algn="l" defTabSz="881615" rtl="0" eaLnBrk="1" latinLnBrk="0" hangingPunct="1">
        <a:defRPr sz="1736" kern="1200">
          <a:solidFill>
            <a:schemeClr val="tx1"/>
          </a:solidFill>
          <a:latin typeface="+mn-lt"/>
          <a:ea typeface="+mn-ea"/>
          <a:cs typeface="+mn-cs"/>
        </a:defRPr>
      </a:lvl6pPr>
      <a:lvl7pPr marL="2644845" algn="l" defTabSz="881615" rtl="0" eaLnBrk="1" latinLnBrk="0" hangingPunct="1">
        <a:defRPr sz="1736" kern="1200">
          <a:solidFill>
            <a:schemeClr val="tx1"/>
          </a:solidFill>
          <a:latin typeface="+mn-lt"/>
          <a:ea typeface="+mn-ea"/>
          <a:cs typeface="+mn-cs"/>
        </a:defRPr>
      </a:lvl7pPr>
      <a:lvl8pPr marL="3085653" algn="l" defTabSz="881615" rtl="0" eaLnBrk="1" latinLnBrk="0" hangingPunct="1">
        <a:defRPr sz="1736" kern="1200">
          <a:solidFill>
            <a:schemeClr val="tx1"/>
          </a:solidFill>
          <a:latin typeface="+mn-lt"/>
          <a:ea typeface="+mn-ea"/>
          <a:cs typeface="+mn-cs"/>
        </a:defRPr>
      </a:lvl8pPr>
      <a:lvl9pPr marL="3526460" algn="l" defTabSz="881615"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7" userDrawn="1">
          <p15:clr>
            <a:srgbClr val="F26B43"/>
          </p15:clr>
        </p15:guide>
        <p15:guide id="18" pos="7680" userDrawn="1">
          <p15:clr>
            <a:srgbClr val="F26B43"/>
          </p15:clr>
        </p15:guide>
        <p15:guide id="19" pos="288" userDrawn="1">
          <p15:clr>
            <a:srgbClr val="F26B43"/>
          </p15:clr>
        </p15:guide>
        <p15:guide id="20" pos="7392" userDrawn="1">
          <p15:clr>
            <a:srgbClr val="F26B43"/>
          </p15:clr>
        </p15:guide>
        <p15:guide id="21" orient="horz" userDrawn="1">
          <p15:clr>
            <a:srgbClr val="F26B43"/>
          </p15:clr>
        </p15:guide>
        <p15:guide id="22" orient="horz" pos="4320" userDrawn="1">
          <p15:clr>
            <a:srgbClr val="F26B43"/>
          </p15:clr>
        </p15:guide>
        <p15:guide id="23" orient="horz" pos="172" userDrawn="1">
          <p15:clr>
            <a:srgbClr val="F26B43"/>
          </p15:clr>
        </p15:guide>
        <p15:guide id="24" orient="horz" pos="39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5334/dsj-2025-035"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hyperlink" Target="https://nuwildcat-my.sharepoint.com/:wb:/g/personal/sgf4982_ads_northwestern_edu/IQCirK6yXHR_TLJQ8omdz29jAVHbdHdD8V_T_DhHo5BkvFY?e=C4cOxo" TargetMode="External"/><Relationship Id="rId4" Type="http://schemas.openxmlformats.org/officeDocument/2006/relationships/hyperlink" Target="https://nuwildcat-my.sharepoint.com/:wb:/g/personal/sgf4982_ads_northwestern_edu/IQCirK6yXHR_TLJQ8omdz29jAVHbdHdD8V_T_DhHo5BkvFY?e=oh0ARp"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campusguides.lib.utah.edu/c.php?g=997634&amp;p=7221520" TargetMode="External"/><Relationship Id="rId3" Type="http://schemas.openxmlformats.org/officeDocument/2006/relationships/image" Target="../media/image26.png"/><Relationship Id="rId7" Type="http://schemas.openxmlformats.org/officeDocument/2006/relationships/hyperlink" Target="https://datamanagement.hms.harvard.edu/collect-analyze/documentation-metadata/readme-file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RDMJeanne/FolderStructur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github.com/RDMJeanne/FolderStructure" TargetMode="External"/><Relationship Id="rId7" Type="http://schemas.openxmlformats.org/officeDocument/2006/relationships/image" Target="../media/image39.svg"/><Relationship Id="rId12"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hyperlink" Target="https://galter.northwestern.edu/course_info/246" TargetMode="External"/><Relationship Id="rId2" Type="http://schemas.openxmlformats.org/officeDocument/2006/relationships/hyperlink" Target="https://galter.northwestern.edu/about/datalab" TargetMode="Externa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hyperlink" Target="https://campusguides.lib.utah.edu/c.php?g=997634&amp;p=7221520" TargetMode="External"/><Relationship Id="rId3" Type="http://schemas.openxmlformats.org/officeDocument/2006/relationships/hyperlink" Target="https://doi.org/10.5334/dsj-2025-035" TargetMode="External"/><Relationship Id="rId7" Type="http://schemas.openxmlformats.org/officeDocument/2006/relationships/hyperlink" Target="https://grants.nih.gov/policy-and-compliance/policy-topics/sharing-policies/dms/data-management#fair-principles" TargetMode="External"/><Relationship Id="rId2" Type="http://schemas.openxmlformats.org/officeDocument/2006/relationships/hyperlink" Target="https://data.research.cornell.edu/data-management/sharing/readme/" TargetMode="External"/><Relationship Id="rId1" Type="http://schemas.openxmlformats.org/officeDocument/2006/relationships/slideLayout" Target="../slideLayouts/slideLayout5.xml"/><Relationship Id="rId6" Type="http://schemas.openxmlformats.org/officeDocument/2006/relationships/hyperlink" Target="https://librarycarpentry.github.io/lc-spreadsheets/" TargetMode="External"/><Relationship Id="rId5" Type="http://schemas.openxmlformats.org/officeDocument/2006/relationships/hyperlink" Target="https://doi.org/10.1371/journal.pcbi.1008095" TargetMode="External"/><Relationship Id="rId4" Type="http://schemas.openxmlformats.org/officeDocument/2006/relationships/hyperlink" Target="https://datamanagement.hms.harvard.edu/collect-analyze/documentation-metadata/readme-files" TargetMode="External"/><Relationship Id="rId9" Type="http://schemas.openxmlformats.org/officeDocument/2006/relationships/hyperlink" Target="https://doi.org/10.5281/zenodo.17106008"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librarycarpentry.github.io/lc-spreadsheets/" TargetMode="External"/><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galter.northwestern.edu/course_info/246" TargetMode="External"/><Relationship Id="rId5" Type="http://schemas.openxmlformats.org/officeDocument/2006/relationships/hyperlink" Target="https://doi.org/10.1371/journal.pcbi.1008095" TargetMode="External"/><Relationship Id="rId4" Type="http://schemas.openxmlformats.org/officeDocument/2006/relationships/hyperlink" Target="https://data.research.cornell.edu/data-management/sharing/readm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doi.org/10.5334/dsj-2025-035"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5334/dsj-2025-035"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many tall buildings&#10;&#10;Description automatically generated">
            <a:extLst>
              <a:ext uri="{FF2B5EF4-FFF2-40B4-BE49-F238E27FC236}">
                <a16:creationId xmlns:a16="http://schemas.microsoft.com/office/drawing/2014/main" id="{2C3E4DE3-71B2-AA3A-5E76-BB235C667271}"/>
              </a:ext>
            </a:extLst>
          </p:cNvPr>
          <p:cNvPicPr>
            <a:picLocks noChangeAspect="1"/>
          </p:cNvPicPr>
          <p:nvPr/>
        </p:nvPicPr>
        <p:blipFill>
          <a:blip r:embed="rId2"/>
          <a:stretch>
            <a:fillRect/>
          </a:stretch>
        </p:blipFill>
        <p:spPr>
          <a:xfrm>
            <a:off x="4675046" y="0"/>
            <a:ext cx="7516954" cy="6858000"/>
          </a:xfrm>
          <a:prstGeom prst="rect">
            <a:avLst/>
          </a:prstGeom>
        </p:spPr>
      </p:pic>
      <p:pic>
        <p:nvPicPr>
          <p:cNvPr id="7" name="Picture 6" descr="A black and purple rectangle&#10;&#10;Description automatically generated">
            <a:extLst>
              <a:ext uri="{FF2B5EF4-FFF2-40B4-BE49-F238E27FC236}">
                <a16:creationId xmlns:a16="http://schemas.microsoft.com/office/drawing/2014/main" id="{D968C6F6-ECCA-23BB-8EAE-7236C0C3752A}"/>
              </a:ext>
            </a:extLst>
          </p:cNvPr>
          <p:cNvPicPr>
            <a:picLocks noChangeAspect="1"/>
          </p:cNvPicPr>
          <p:nvPr/>
        </p:nvPicPr>
        <p:blipFill rotWithShape="1">
          <a:blip r:embed="rId3">
            <a:extLst>
              <a:ext uri="{28A0092B-C50C-407E-A947-70E740481C1C}">
                <a14:useLocalDpi xmlns:a14="http://schemas.microsoft.com/office/drawing/2010/main"/>
              </a:ext>
            </a:extLst>
          </a:blip>
          <a:srcRect r="26250"/>
          <a:stretch/>
        </p:blipFill>
        <p:spPr>
          <a:xfrm>
            <a:off x="0" y="0"/>
            <a:ext cx="8670471" cy="6858000"/>
          </a:xfrm>
          <a:prstGeom prst="rect">
            <a:avLst/>
          </a:prstGeom>
        </p:spPr>
      </p:pic>
      <p:sp>
        <p:nvSpPr>
          <p:cNvPr id="2" name="Title 1">
            <a:extLst>
              <a:ext uri="{FF2B5EF4-FFF2-40B4-BE49-F238E27FC236}">
                <a16:creationId xmlns:a16="http://schemas.microsoft.com/office/drawing/2014/main" id="{395DF489-9ABC-C216-281B-8F78E78997E1}"/>
              </a:ext>
            </a:extLst>
          </p:cNvPr>
          <p:cNvSpPr>
            <a:spLocks noGrp="1"/>
          </p:cNvSpPr>
          <p:nvPr>
            <p:ph type="ctrTitle"/>
          </p:nvPr>
        </p:nvSpPr>
        <p:spPr>
          <a:xfrm>
            <a:off x="370418" y="2505665"/>
            <a:ext cx="6328556" cy="2387600"/>
          </a:xfrm>
        </p:spPr>
        <p:txBody>
          <a:bodyPr/>
          <a:lstStyle/>
          <a:p>
            <a:r>
              <a:rPr lang="en-US" dirty="0">
                <a:latin typeface="Calibri" panose="020F0502020204030204" pitchFamily="34" charset="0"/>
                <a:cs typeface="Calibri" panose="020F0502020204030204" pitchFamily="34" charset="0"/>
              </a:rPr>
              <a:t>Digital Folder Organization: Best Practices and Strategies</a:t>
            </a:r>
          </a:p>
        </p:txBody>
      </p:sp>
      <p:sp>
        <p:nvSpPr>
          <p:cNvPr id="3" name="Subtitle 2">
            <a:extLst>
              <a:ext uri="{FF2B5EF4-FFF2-40B4-BE49-F238E27FC236}">
                <a16:creationId xmlns:a16="http://schemas.microsoft.com/office/drawing/2014/main" id="{97FFCF46-4DC3-956A-86D5-33BA0A0918DA}"/>
              </a:ext>
            </a:extLst>
          </p:cNvPr>
          <p:cNvSpPr>
            <a:spLocks noGrp="1"/>
          </p:cNvSpPr>
          <p:nvPr>
            <p:ph type="subTitle" idx="1"/>
          </p:nvPr>
        </p:nvSpPr>
        <p:spPr>
          <a:xfrm>
            <a:off x="370417" y="4945704"/>
            <a:ext cx="6069712" cy="1912296"/>
          </a:xfrm>
        </p:spPr>
        <p:txBody>
          <a:bodyPr/>
          <a:lstStyle/>
          <a:p>
            <a:r>
              <a:rPr lang="en-US" dirty="0">
                <a:latin typeface="Calibri" panose="020F0502020204030204" pitchFamily="34" charset="0"/>
                <a:cs typeface="Calibri" panose="020F0502020204030204" pitchFamily="34" charset="0"/>
              </a:rPr>
              <a:t>Sara Gonzales, MS, MLIS</a:t>
            </a:r>
          </a:p>
          <a:p>
            <a:r>
              <a:rPr lang="en-US" dirty="0">
                <a:latin typeface="Calibri" panose="020F0502020204030204" pitchFamily="34" charset="0"/>
                <a:cs typeface="Calibri" panose="020F0502020204030204" pitchFamily="34" charset="0"/>
              </a:rPr>
              <a:t>Data Librarian</a:t>
            </a:r>
          </a:p>
          <a:p>
            <a:endParaRPr lang="en-US" sz="9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Galter Health Sciences Library &amp; Learning Center</a:t>
            </a:r>
          </a:p>
        </p:txBody>
      </p:sp>
      <p:pic>
        <p:nvPicPr>
          <p:cNvPr id="8" name="Picture 4">
            <a:extLst>
              <a:ext uri="{FF2B5EF4-FFF2-40B4-BE49-F238E27FC236}">
                <a16:creationId xmlns:a16="http://schemas.microsoft.com/office/drawing/2014/main" id="{23037DD1-F8BD-AB14-7AB1-FFB12F54AED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66602" y="369346"/>
            <a:ext cx="3083955" cy="484391"/>
          </a:xfrm>
          <a:prstGeom prst="rect">
            <a:avLst/>
          </a:prstGeom>
        </p:spPr>
      </p:pic>
    </p:spTree>
    <p:extLst>
      <p:ext uri="{BB962C8B-B14F-4D97-AF65-F5344CB8AC3E}">
        <p14:creationId xmlns:p14="http://schemas.microsoft.com/office/powerpoint/2010/main" val="412917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D9627-8CFD-B3C6-96D9-4876B4911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6BB43-6E61-2B56-3FC7-565F83D17B22}"/>
              </a:ext>
            </a:extLst>
          </p:cNvPr>
          <p:cNvSpPr>
            <a:spLocks noGrp="1"/>
          </p:cNvSpPr>
          <p:nvPr>
            <p:ph type="title"/>
          </p:nvPr>
        </p:nvSpPr>
        <p:spPr>
          <a:xfrm>
            <a:off x="141866" y="412740"/>
            <a:ext cx="11453628" cy="573618"/>
          </a:xfrm>
        </p:spPr>
        <p:txBody>
          <a:bodyPr/>
          <a:lstStyle/>
          <a:p>
            <a:r>
              <a:rPr lang="en-US" dirty="0"/>
              <a:t>Sorting File Types into Clusters - Activity</a:t>
            </a:r>
          </a:p>
        </p:txBody>
      </p:sp>
      <p:sp>
        <p:nvSpPr>
          <p:cNvPr id="4" name="Slide Number Placeholder 3">
            <a:extLst>
              <a:ext uri="{FF2B5EF4-FFF2-40B4-BE49-F238E27FC236}">
                <a16:creationId xmlns:a16="http://schemas.microsoft.com/office/drawing/2014/main" id="{F0D8CC5B-8A6E-9F2E-903B-09CCFA615DE2}"/>
              </a:ext>
            </a:extLst>
          </p:cNvPr>
          <p:cNvSpPr>
            <a:spLocks noGrp="1"/>
          </p:cNvSpPr>
          <p:nvPr>
            <p:ph type="sldNum" sz="quarter" idx="12"/>
          </p:nvPr>
        </p:nvSpPr>
        <p:spPr>
          <a:prstGeom prst="rect">
            <a:avLst/>
          </a:prstGeom>
        </p:spPr>
        <p:txBody>
          <a:bodyPr/>
          <a:lstStyle/>
          <a:p>
            <a:fld id="{64D28DDE-212F-B04D-B2DE-F856D07ED938}" type="slidenum">
              <a:rPr lang="en-US" smtClean="0"/>
              <a:pPr/>
              <a:t>10</a:t>
            </a:fld>
            <a:endParaRPr lang="en-US"/>
          </a:p>
        </p:txBody>
      </p:sp>
      <p:sp>
        <p:nvSpPr>
          <p:cNvPr id="6" name="TextBox 5">
            <a:extLst>
              <a:ext uri="{FF2B5EF4-FFF2-40B4-BE49-F238E27FC236}">
                <a16:creationId xmlns:a16="http://schemas.microsoft.com/office/drawing/2014/main" id="{6921F39F-B694-227C-2BA7-A8F61D8658A7}"/>
              </a:ext>
            </a:extLst>
          </p:cNvPr>
          <p:cNvSpPr txBox="1"/>
          <p:nvPr/>
        </p:nvSpPr>
        <p:spPr>
          <a:xfrm>
            <a:off x="457200" y="6205066"/>
            <a:ext cx="11277600" cy="240194"/>
          </a:xfrm>
          <a:prstGeom prst="rect">
            <a:avLst/>
          </a:prstGeom>
          <a:noFill/>
        </p:spPr>
        <p:txBody>
          <a:bodyPr wrap="square" rtlCol="0">
            <a:spAutoFit/>
          </a:bodyPr>
          <a:lstStyle/>
          <a:p>
            <a:pPr>
              <a:lnSpc>
                <a:spcPct val="113000"/>
              </a:lnSpc>
              <a:spcAft>
                <a:spcPts val="600"/>
              </a:spcAft>
            </a:pPr>
            <a:r>
              <a:rPr lang="en-US" sz="900" dirty="0" err="1"/>
              <a:t>Demerdash</a:t>
            </a:r>
            <a:r>
              <a:rPr lang="en-US" sz="900" dirty="0"/>
              <a:t>, Y., </a:t>
            </a:r>
            <a:r>
              <a:rPr lang="en-US" sz="900" dirty="0" err="1"/>
              <a:t>Dockhorn</a:t>
            </a:r>
            <a:r>
              <a:rPr lang="en-US" sz="900" dirty="0"/>
              <a:t>, R., &amp; </a:t>
            </a:r>
            <a:r>
              <a:rPr lang="en-US" sz="900" dirty="0" err="1"/>
              <a:t>Wilbrandt</a:t>
            </a:r>
            <a:r>
              <a:rPr lang="en-US" sz="900" dirty="0"/>
              <a:t>, J. (2025). Data Organization Made Easy: Comprehensive Folder Structure Template for Early Career Life/Natural Science Researchers. </a:t>
            </a:r>
            <a:r>
              <a:rPr lang="en-US" sz="900" i="1" dirty="0"/>
              <a:t>Data Science Journal, 24(), 35</a:t>
            </a:r>
            <a:r>
              <a:rPr lang="en-US" sz="900" dirty="0"/>
              <a:t>. </a:t>
            </a:r>
            <a:r>
              <a:rPr lang="en-US" sz="900" dirty="0">
                <a:hlinkClick r:id="rId3"/>
              </a:rPr>
              <a:t>doi.org/10.5334/dsj-2025-035</a:t>
            </a:r>
            <a:endParaRPr lang="en-US" sz="900" dirty="0"/>
          </a:p>
        </p:txBody>
      </p:sp>
      <p:sp>
        <p:nvSpPr>
          <p:cNvPr id="5" name="TextBox 4">
            <a:extLst>
              <a:ext uri="{FF2B5EF4-FFF2-40B4-BE49-F238E27FC236}">
                <a16:creationId xmlns:a16="http://schemas.microsoft.com/office/drawing/2014/main" id="{5564744C-FDBC-1049-B133-26BAF8399890}"/>
              </a:ext>
            </a:extLst>
          </p:cNvPr>
          <p:cNvSpPr txBox="1"/>
          <p:nvPr/>
        </p:nvSpPr>
        <p:spPr>
          <a:xfrm>
            <a:off x="806245" y="2434553"/>
            <a:ext cx="10392697" cy="3277051"/>
          </a:xfrm>
          <a:prstGeom prst="rect">
            <a:avLst/>
          </a:prstGeom>
          <a:noFill/>
        </p:spPr>
        <p:txBody>
          <a:bodyPr wrap="square" rtlCol="0">
            <a:spAutoFit/>
          </a:bodyPr>
          <a:lstStyle/>
          <a:p>
            <a:pPr algn="l">
              <a:lnSpc>
                <a:spcPct val="113000"/>
              </a:lnSpc>
              <a:spcAft>
                <a:spcPts val="600"/>
              </a:spcAft>
            </a:pPr>
            <a:r>
              <a:rPr lang="en-US" sz="1800" dirty="0">
                <a:hlinkClick r:id="rId4"/>
              </a:rPr>
              <a:t>Join the sticky-note </a:t>
            </a:r>
            <a:r>
              <a:rPr lang="en-US" sz="1800" dirty="0">
                <a:hlinkClick r:id="rId5"/>
              </a:rPr>
              <a:t>sorting</a:t>
            </a:r>
            <a:r>
              <a:rPr lang="en-US" sz="1800" dirty="0">
                <a:hlinkClick r:id="rId4"/>
              </a:rPr>
              <a:t> activity</a:t>
            </a:r>
            <a:r>
              <a:rPr lang="en-US" sz="1800" dirty="0"/>
              <a:t>! </a:t>
            </a:r>
          </a:p>
          <a:p>
            <a:pPr algn="l">
              <a:lnSpc>
                <a:spcPct val="113000"/>
              </a:lnSpc>
              <a:spcAft>
                <a:spcPts val="600"/>
              </a:spcAft>
            </a:pPr>
            <a:r>
              <a:rPr lang="en-US" sz="1800" dirty="0"/>
              <a:t>Take five minutes to drag the concept notes under one of five high-level concepts. The high-level concepts are in </a:t>
            </a:r>
            <a:r>
              <a:rPr lang="en-US" sz="1800" b="1" dirty="0"/>
              <a:t>bold</a:t>
            </a:r>
            <a:r>
              <a:rPr lang="en-US" sz="1800" dirty="0"/>
              <a:t>. The goal is to have five columns with smaller concepts under the high-level ones.</a:t>
            </a:r>
          </a:p>
          <a:p>
            <a:pPr algn="l">
              <a:lnSpc>
                <a:spcPct val="113000"/>
              </a:lnSpc>
              <a:spcAft>
                <a:spcPts val="600"/>
              </a:spcAft>
            </a:pPr>
            <a:endParaRPr lang="en-US" sz="1800" dirty="0"/>
          </a:p>
          <a:p>
            <a:pPr algn="l">
              <a:lnSpc>
                <a:spcPct val="113000"/>
              </a:lnSpc>
              <a:spcAft>
                <a:spcPts val="600"/>
              </a:spcAft>
            </a:pPr>
            <a:r>
              <a:rPr lang="en-US" sz="1800" dirty="0"/>
              <a:t>This exercise is based on categories introduced in the Folder Structure Template project (article linked below). Individual teams may categorize concepts differently than in this model. </a:t>
            </a:r>
          </a:p>
          <a:p>
            <a:pPr algn="l">
              <a:lnSpc>
                <a:spcPct val="113000"/>
              </a:lnSpc>
              <a:spcAft>
                <a:spcPts val="600"/>
              </a:spcAft>
            </a:pPr>
            <a:endParaRPr lang="en-US" sz="1800" dirty="0"/>
          </a:p>
          <a:p>
            <a:pPr algn="l">
              <a:lnSpc>
                <a:spcPct val="113000"/>
              </a:lnSpc>
              <a:spcAft>
                <a:spcPts val="600"/>
              </a:spcAft>
            </a:pPr>
            <a:r>
              <a:rPr lang="en-US" sz="1800" dirty="0"/>
              <a:t>The digital sticky-note or paper index card method can be used to sort any group of topics into higher and lower-level concepts, on which file folder structures can then be based.</a:t>
            </a:r>
          </a:p>
        </p:txBody>
      </p:sp>
      <p:pic>
        <p:nvPicPr>
          <p:cNvPr id="8" name="Picture 7" descr="Smiley face sticky notes">
            <a:extLst>
              <a:ext uri="{FF2B5EF4-FFF2-40B4-BE49-F238E27FC236}">
                <a16:creationId xmlns:a16="http://schemas.microsoft.com/office/drawing/2014/main" id="{5FD6F8F9-BED4-DE4F-09AC-B656002274B4}"/>
              </a:ext>
            </a:extLst>
          </p:cNvPr>
          <p:cNvPicPr>
            <a:picLocks noChangeAspect="1"/>
          </p:cNvPicPr>
          <p:nvPr/>
        </p:nvPicPr>
        <p:blipFill>
          <a:blip r:embed="rId6"/>
          <a:stretch>
            <a:fillRect/>
          </a:stretch>
        </p:blipFill>
        <p:spPr>
          <a:xfrm>
            <a:off x="8563897" y="555859"/>
            <a:ext cx="2821858" cy="1881239"/>
          </a:xfrm>
          <a:prstGeom prst="rect">
            <a:avLst/>
          </a:prstGeom>
        </p:spPr>
      </p:pic>
    </p:spTree>
    <p:extLst>
      <p:ext uri="{BB962C8B-B14F-4D97-AF65-F5344CB8AC3E}">
        <p14:creationId xmlns:p14="http://schemas.microsoft.com/office/powerpoint/2010/main" val="522644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669D-C406-12DA-F2B4-2A706690C6B4}"/>
              </a:ext>
            </a:extLst>
          </p:cNvPr>
          <p:cNvSpPr>
            <a:spLocks noGrp="1"/>
          </p:cNvSpPr>
          <p:nvPr>
            <p:ph type="title"/>
          </p:nvPr>
        </p:nvSpPr>
        <p:spPr>
          <a:xfrm>
            <a:off x="377608" y="356048"/>
            <a:ext cx="11467905" cy="696266"/>
          </a:xfrm>
        </p:spPr>
        <p:txBody>
          <a:bodyPr/>
          <a:lstStyle/>
          <a:p>
            <a:r>
              <a:rPr lang="en-US" dirty="0"/>
              <a:t>Map the hierarchical structure, then document with a README</a:t>
            </a:r>
          </a:p>
        </p:txBody>
      </p:sp>
      <p:sp>
        <p:nvSpPr>
          <p:cNvPr id="10" name="Content Placeholder 9">
            <a:extLst>
              <a:ext uri="{FF2B5EF4-FFF2-40B4-BE49-F238E27FC236}">
                <a16:creationId xmlns:a16="http://schemas.microsoft.com/office/drawing/2014/main" id="{B292924A-7268-C3C4-AA98-2AB0DD01D02F}"/>
              </a:ext>
            </a:extLst>
          </p:cNvPr>
          <p:cNvSpPr>
            <a:spLocks noGrp="1"/>
          </p:cNvSpPr>
          <p:nvPr>
            <p:ph idx="1"/>
          </p:nvPr>
        </p:nvSpPr>
        <p:spPr>
          <a:xfrm>
            <a:off x="6834637" y="2602366"/>
            <a:ext cx="3267636" cy="826634"/>
          </a:xfrm>
        </p:spPr>
        <p:txBody>
          <a:bodyPr/>
          <a:lstStyle/>
          <a:p>
            <a:r>
              <a:rPr lang="en-US" dirty="0"/>
              <a:t>README Document Resources:</a:t>
            </a:r>
          </a:p>
        </p:txBody>
      </p:sp>
      <p:sp>
        <p:nvSpPr>
          <p:cNvPr id="5" name="Text Placeholder 4">
            <a:extLst>
              <a:ext uri="{FF2B5EF4-FFF2-40B4-BE49-F238E27FC236}">
                <a16:creationId xmlns:a16="http://schemas.microsoft.com/office/drawing/2014/main" id="{C8F2FC45-2123-2215-5D3E-6BC6F13AF93A}"/>
              </a:ext>
            </a:extLst>
          </p:cNvPr>
          <p:cNvSpPr>
            <a:spLocks noGrp="1"/>
          </p:cNvSpPr>
          <p:nvPr>
            <p:ph type="body" sz="quarter" idx="13"/>
          </p:nvPr>
        </p:nvSpPr>
        <p:spPr>
          <a:xfrm>
            <a:off x="377608" y="1165463"/>
            <a:ext cx="11466740" cy="991434"/>
          </a:xfrm>
        </p:spPr>
        <p:txBody>
          <a:bodyPr/>
          <a:lstStyle/>
          <a:p>
            <a:r>
              <a:rPr lang="en-US" dirty="0"/>
              <a:t>Sorting exercises can help group concepts into logical clusters, but a more formal mapping will depend on the team determining the most important attributes of the clusters. This allows you to determine the formal outline of folders and sub-folders. Sketch this out on paper or with an online tool before creating the folders.</a:t>
            </a:r>
          </a:p>
        </p:txBody>
      </p:sp>
      <p:sp>
        <p:nvSpPr>
          <p:cNvPr id="3" name="Slide Number Placeholder 2">
            <a:extLst>
              <a:ext uri="{FF2B5EF4-FFF2-40B4-BE49-F238E27FC236}">
                <a16:creationId xmlns:a16="http://schemas.microsoft.com/office/drawing/2014/main" id="{BAE910EB-E548-8F6D-AAA4-A11813C2B4B7}"/>
              </a:ext>
            </a:extLst>
          </p:cNvPr>
          <p:cNvSpPr>
            <a:spLocks noGrp="1"/>
          </p:cNvSpPr>
          <p:nvPr>
            <p:ph type="sldNum" sz="quarter" idx="12"/>
          </p:nvPr>
        </p:nvSpPr>
        <p:spPr>
          <a:prstGeom prst="rect">
            <a:avLst/>
          </a:prstGeom>
        </p:spPr>
        <p:txBody>
          <a:bodyPr/>
          <a:lstStyle/>
          <a:p>
            <a:fld id="{9C63289D-69DF-DB45-976F-5554EB7446BA}" type="slidenum">
              <a:rPr lang="en-US" smtClean="0"/>
              <a:pPr/>
              <a:t>11</a:t>
            </a:fld>
            <a:endParaRPr lang="en-US"/>
          </a:p>
        </p:txBody>
      </p:sp>
      <p:cxnSp>
        <p:nvCxnSpPr>
          <p:cNvPr id="6" name="Straight Connector 5">
            <a:extLst>
              <a:ext uri="{FF2B5EF4-FFF2-40B4-BE49-F238E27FC236}">
                <a16:creationId xmlns:a16="http://schemas.microsoft.com/office/drawing/2014/main" id="{43480984-147F-E62A-EEFE-6D25450EC570}"/>
              </a:ext>
            </a:extLst>
          </p:cNvPr>
          <p:cNvCxnSpPr>
            <a:cxnSpLocks/>
          </p:cNvCxnSpPr>
          <p:nvPr/>
        </p:nvCxnSpPr>
        <p:spPr>
          <a:xfrm>
            <a:off x="4472538" y="2476460"/>
            <a:ext cx="2823395" cy="0"/>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D06746A-8EB6-479D-A5D8-80AD798AAC94}"/>
              </a:ext>
            </a:extLst>
          </p:cNvPr>
          <p:cNvCxnSpPr>
            <a:cxnSpLocks/>
          </p:cNvCxnSpPr>
          <p:nvPr/>
        </p:nvCxnSpPr>
        <p:spPr>
          <a:xfrm>
            <a:off x="4504485" y="3844299"/>
            <a:ext cx="3197466" cy="0"/>
          </a:xfrm>
          <a:prstGeom prst="line">
            <a:avLst/>
          </a:prstGeom>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5B74C25-3ACE-1B1C-B7D8-D8B86EBA7861}"/>
              </a:ext>
            </a:extLst>
          </p:cNvPr>
          <p:cNvCxnSpPr>
            <a:cxnSpLocks/>
          </p:cNvCxnSpPr>
          <p:nvPr/>
        </p:nvCxnSpPr>
        <p:spPr>
          <a:xfrm flipH="1" flipV="1">
            <a:off x="5611547" y="2476460"/>
            <a:ext cx="30714" cy="2988714"/>
          </a:xfrm>
          <a:prstGeom prst="line">
            <a:avLst/>
          </a:prstGeom>
          <a:ln w="6350">
            <a:solidFill>
              <a:schemeClr val="bg2">
                <a:lumMod val="90000"/>
              </a:schemeClr>
            </a:solidFill>
          </a:ln>
        </p:spPr>
        <p:style>
          <a:lnRef idx="2">
            <a:schemeClr val="dk1"/>
          </a:lnRef>
          <a:fillRef idx="0">
            <a:schemeClr val="dk1"/>
          </a:fillRef>
          <a:effectRef idx="1">
            <a:schemeClr val="dk1"/>
          </a:effectRef>
          <a:fontRef idx="minor">
            <a:schemeClr val="tx1"/>
          </a:fontRef>
        </p:style>
      </p:cxnSp>
      <p:pic>
        <p:nvPicPr>
          <p:cNvPr id="4" name="Graphic 3">
            <a:extLst>
              <a:ext uri="{FF2B5EF4-FFF2-40B4-BE49-F238E27FC236}">
                <a16:creationId xmlns:a16="http://schemas.microsoft.com/office/drawing/2014/main" id="{66215AF2-AB5B-ED60-AC66-7290AD5B96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5132" y="2602366"/>
            <a:ext cx="826634" cy="826634"/>
          </a:xfrm>
          <a:prstGeom prst="rect">
            <a:avLst/>
          </a:prstGeom>
        </p:spPr>
      </p:pic>
      <p:pic>
        <p:nvPicPr>
          <p:cNvPr id="37" name="Graphic 36">
            <a:extLst>
              <a:ext uri="{FF2B5EF4-FFF2-40B4-BE49-F238E27FC236}">
                <a16:creationId xmlns:a16="http://schemas.microsoft.com/office/drawing/2014/main" id="{691DFBD2-D001-DE62-7AD3-BB4F27C979C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9993" y="2438970"/>
            <a:ext cx="826634" cy="826634"/>
          </a:xfrm>
          <a:prstGeom prst="rect">
            <a:avLst/>
          </a:prstGeom>
        </p:spPr>
      </p:pic>
      <p:sp>
        <p:nvSpPr>
          <p:cNvPr id="11" name="Content Placeholder 9">
            <a:extLst>
              <a:ext uri="{FF2B5EF4-FFF2-40B4-BE49-F238E27FC236}">
                <a16:creationId xmlns:a16="http://schemas.microsoft.com/office/drawing/2014/main" id="{0B87D8A7-8028-059D-7F45-D9CB92E4889A}"/>
              </a:ext>
            </a:extLst>
          </p:cNvPr>
          <p:cNvSpPr txBox="1">
            <a:spLocks/>
          </p:cNvSpPr>
          <p:nvPr/>
        </p:nvSpPr>
        <p:spPr>
          <a:xfrm>
            <a:off x="1668527" y="2602366"/>
            <a:ext cx="3166752" cy="730898"/>
          </a:xfrm>
          <a:prstGeom prst="rect">
            <a:avLst/>
          </a:prstGeom>
        </p:spPr>
        <p:txBody>
          <a:bodyPr vert="horz" lIns="91440" tIns="45720" rIns="91440" bIns="45720" rtlCol="0">
            <a:noAutofit/>
          </a:bodyPr>
          <a:lstStyle>
            <a:lvl1pPr marL="0" indent="0" algn="l" defTabSz="881615" rtl="0" eaLnBrk="1" latinLnBrk="0" hangingPunct="1">
              <a:lnSpc>
                <a:spcPct val="114000"/>
              </a:lnSpc>
              <a:spcBef>
                <a:spcPts val="964"/>
              </a:spcBef>
              <a:spcAft>
                <a:spcPts val="386"/>
              </a:spcAft>
              <a:buFontTx/>
              <a:buNone/>
              <a:defRPr sz="1736" b="1" i="0" kern="1200">
                <a:solidFill>
                  <a:schemeClr val="tx1"/>
                </a:solidFill>
                <a:latin typeface="+mn-lt"/>
                <a:ea typeface="+mn-ea"/>
                <a:cs typeface="+mn-cs"/>
              </a:defRPr>
            </a:lvl1pPr>
            <a:lvl2pPr marL="8163" indent="0" algn="l" defTabSz="881615" rtl="0" eaLnBrk="1" latinLnBrk="0" hangingPunct="1">
              <a:lnSpc>
                <a:spcPct val="114000"/>
              </a:lnSpc>
              <a:spcBef>
                <a:spcPts val="0"/>
              </a:spcBef>
              <a:spcAft>
                <a:spcPts val="579"/>
              </a:spcAft>
              <a:buFontTx/>
              <a:buNone/>
              <a:tabLst/>
              <a:defRPr sz="1543" b="0" i="0" kern="1200">
                <a:solidFill>
                  <a:schemeClr val="tx1"/>
                </a:solidFill>
                <a:latin typeface="+mn-lt"/>
                <a:ea typeface="+mn-ea"/>
                <a:cs typeface="+mn-cs"/>
              </a:defRPr>
            </a:lvl2pPr>
            <a:lvl3pPr marL="224486" indent="-216322"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3pPr>
            <a:lvl4pPr marL="442849" indent="-218363"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4pPr>
            <a:lvl5pPr marL="669374" indent="-226527"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5pPr>
            <a:lvl6pPr marL="2424441"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5249"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6056"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6864"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a:lstStyle>
          <a:p>
            <a:r>
              <a:rPr lang="en-US" dirty="0"/>
              <a:t>Map your folder structure with your team:</a:t>
            </a:r>
          </a:p>
        </p:txBody>
      </p:sp>
      <p:sp>
        <p:nvSpPr>
          <p:cNvPr id="14" name="TextBox 13">
            <a:extLst>
              <a:ext uri="{FF2B5EF4-FFF2-40B4-BE49-F238E27FC236}">
                <a16:creationId xmlns:a16="http://schemas.microsoft.com/office/drawing/2014/main" id="{FA7AE931-95D0-7B57-66E7-CFD90B8407AF}"/>
              </a:ext>
            </a:extLst>
          </p:cNvPr>
          <p:cNvSpPr txBox="1"/>
          <p:nvPr/>
        </p:nvSpPr>
        <p:spPr>
          <a:xfrm>
            <a:off x="1110950" y="3608439"/>
            <a:ext cx="4218134" cy="2054088"/>
          </a:xfrm>
          <a:prstGeom prst="rect">
            <a:avLst/>
          </a:prstGeom>
          <a:noFill/>
        </p:spPr>
        <p:txBody>
          <a:bodyPr wrap="square" rtlCol="0">
            <a:spAutoFit/>
          </a:bodyPr>
          <a:lstStyle/>
          <a:p>
            <a:pPr marL="285750" indent="-285750" algn="l">
              <a:lnSpc>
                <a:spcPct val="113000"/>
              </a:lnSpc>
              <a:spcAft>
                <a:spcPts val="600"/>
              </a:spcAft>
              <a:buFont typeface="Arial" panose="020B0604020202020204" pitchFamily="34" charset="0"/>
              <a:buChar char="•"/>
            </a:pPr>
            <a:r>
              <a:rPr lang="en-US" sz="1600" dirty="0"/>
              <a:t>Sketch with pencils</a:t>
            </a:r>
          </a:p>
          <a:p>
            <a:pPr marL="285750" indent="-285750" algn="l">
              <a:lnSpc>
                <a:spcPct val="113000"/>
              </a:lnSpc>
              <a:spcAft>
                <a:spcPts val="600"/>
              </a:spcAft>
              <a:buFont typeface="Arial" panose="020B0604020202020204" pitchFamily="34" charset="0"/>
              <a:buChar char="•"/>
            </a:pPr>
            <a:r>
              <a:rPr lang="en-US" sz="1600" dirty="0"/>
              <a:t>Utilize digital tools like:</a:t>
            </a:r>
          </a:p>
          <a:p>
            <a:pPr marL="895173" lvl="1" indent="-285750">
              <a:lnSpc>
                <a:spcPct val="113000"/>
              </a:lnSpc>
              <a:spcAft>
                <a:spcPts val="600"/>
              </a:spcAft>
              <a:buFont typeface="Arial" panose="020B0604020202020204" pitchFamily="34" charset="0"/>
              <a:buChar char="•"/>
            </a:pPr>
            <a:r>
              <a:rPr lang="en-US" sz="1600" dirty="0"/>
              <a:t>Microsoft Whiteboard</a:t>
            </a:r>
          </a:p>
          <a:p>
            <a:pPr marL="895173" lvl="1" indent="-285750">
              <a:lnSpc>
                <a:spcPct val="113000"/>
              </a:lnSpc>
              <a:spcAft>
                <a:spcPts val="600"/>
              </a:spcAft>
              <a:buFont typeface="Arial" panose="020B0604020202020204" pitchFamily="34" charset="0"/>
              <a:buChar char="•"/>
            </a:pPr>
            <a:r>
              <a:rPr lang="en-US" sz="1600" dirty="0"/>
              <a:t>Miro (up to 3 project boards on a free account)</a:t>
            </a:r>
          </a:p>
          <a:p>
            <a:pPr marL="895173" lvl="1" indent="-285750">
              <a:lnSpc>
                <a:spcPct val="113000"/>
              </a:lnSpc>
              <a:spcAft>
                <a:spcPts val="600"/>
              </a:spcAft>
              <a:buFont typeface="Arial" panose="020B0604020202020204" pitchFamily="34" charset="0"/>
              <a:buChar char="•"/>
            </a:pPr>
            <a:r>
              <a:rPr lang="en-US" sz="1600" dirty="0"/>
              <a:t>Obsidian</a:t>
            </a:r>
          </a:p>
        </p:txBody>
      </p:sp>
      <p:sp>
        <p:nvSpPr>
          <p:cNvPr id="18" name="TextBox 17">
            <a:extLst>
              <a:ext uri="{FF2B5EF4-FFF2-40B4-BE49-F238E27FC236}">
                <a16:creationId xmlns:a16="http://schemas.microsoft.com/office/drawing/2014/main" id="{6F7946C9-BEB7-FE84-88FE-5349A2A13363}"/>
              </a:ext>
            </a:extLst>
          </p:cNvPr>
          <p:cNvSpPr txBox="1"/>
          <p:nvPr/>
        </p:nvSpPr>
        <p:spPr>
          <a:xfrm>
            <a:off x="6731893" y="3428999"/>
            <a:ext cx="4927948" cy="2657907"/>
          </a:xfrm>
          <a:prstGeom prst="rect">
            <a:avLst/>
          </a:prstGeom>
          <a:noFill/>
        </p:spPr>
        <p:txBody>
          <a:bodyPr wrap="square" rtlCol="0">
            <a:spAutoFit/>
          </a:bodyPr>
          <a:lstStyle/>
          <a:p>
            <a:pPr marL="285750" indent="-285750">
              <a:lnSpc>
                <a:spcPct val="113000"/>
              </a:lnSpc>
              <a:spcAft>
                <a:spcPts val="600"/>
              </a:spcAft>
              <a:buFont typeface="Arial" panose="020B0604020202020204" pitchFamily="34" charset="0"/>
              <a:buChar char="•"/>
            </a:pPr>
            <a:r>
              <a:rPr lang="en-US" sz="1600" dirty="0"/>
              <a:t>Harvard University’s Longwood Research Data Management resources on README files, with template: </a:t>
            </a:r>
            <a:r>
              <a:rPr lang="en-US" sz="1600" dirty="0">
                <a:hlinkClick r:id="rId7"/>
              </a:rPr>
              <a:t>https://datamanagement.hms.harvard.edu/collect-analyze/documentation-metadata/readme-files</a:t>
            </a:r>
            <a:endParaRPr lang="en-US" sz="1600" dirty="0"/>
          </a:p>
          <a:p>
            <a:pPr marL="285750" indent="-285750">
              <a:lnSpc>
                <a:spcPct val="113000"/>
              </a:lnSpc>
              <a:spcAft>
                <a:spcPts val="600"/>
              </a:spcAft>
              <a:buFont typeface="Arial" panose="020B0604020202020204" pitchFamily="34" charset="0"/>
              <a:buChar char="•"/>
            </a:pPr>
            <a:r>
              <a:rPr lang="en-US" sz="1600" dirty="0"/>
              <a:t>University of Utah’s concise description of README documents specifically for file and folder organization: </a:t>
            </a:r>
            <a:r>
              <a:rPr lang="en-US" sz="1600" dirty="0">
                <a:hlinkClick r:id="rId8"/>
              </a:rPr>
              <a:t>https://campusguides.lib.utah.edu/c.php?g=997634&amp;p=7221520</a:t>
            </a:r>
            <a:r>
              <a:rPr lang="en-US" sz="1600" dirty="0"/>
              <a:t> </a:t>
            </a:r>
          </a:p>
        </p:txBody>
      </p:sp>
    </p:spTree>
    <p:extLst>
      <p:ext uri="{BB962C8B-B14F-4D97-AF65-F5344CB8AC3E}">
        <p14:creationId xmlns:p14="http://schemas.microsoft.com/office/powerpoint/2010/main" val="387250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2B08D-AC6D-BFAD-8E1B-FAC17BF896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5ED85-80E3-5DDA-2CD0-2ECDE8FE3D7A}"/>
              </a:ext>
            </a:extLst>
          </p:cNvPr>
          <p:cNvSpPr>
            <a:spLocks noGrp="1"/>
          </p:cNvSpPr>
          <p:nvPr>
            <p:ph type="ctrTitle"/>
          </p:nvPr>
        </p:nvSpPr>
        <p:spPr>
          <a:xfrm>
            <a:off x="360587" y="3262748"/>
            <a:ext cx="6072584" cy="2387600"/>
          </a:xfrm>
        </p:spPr>
        <p:txBody>
          <a:bodyPr/>
          <a:lstStyle/>
          <a:p>
            <a:r>
              <a:rPr lang="en-US" dirty="0"/>
              <a:t>The Folder Structure Template: Model and Resources</a:t>
            </a:r>
          </a:p>
        </p:txBody>
      </p:sp>
    </p:spTree>
    <p:extLst>
      <p:ext uri="{BB962C8B-B14F-4D97-AF65-F5344CB8AC3E}">
        <p14:creationId xmlns:p14="http://schemas.microsoft.com/office/powerpoint/2010/main" val="3777629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5E35F-715D-626F-EDC6-99F3284B49EA}"/>
              </a:ext>
            </a:extLst>
          </p:cNvPr>
          <p:cNvSpPr>
            <a:spLocks noGrp="1"/>
          </p:cNvSpPr>
          <p:nvPr>
            <p:ph type="title"/>
          </p:nvPr>
        </p:nvSpPr>
        <p:spPr>
          <a:xfrm>
            <a:off x="114464" y="243470"/>
            <a:ext cx="11729884" cy="621960"/>
          </a:xfrm>
        </p:spPr>
        <p:txBody>
          <a:bodyPr/>
          <a:lstStyle/>
          <a:p>
            <a:r>
              <a:rPr lang="en-US" dirty="0"/>
              <a:t>The Folder Structure Template by </a:t>
            </a:r>
            <a:r>
              <a:rPr lang="en-US" dirty="0" err="1"/>
              <a:t>Demerdash</a:t>
            </a:r>
            <a:r>
              <a:rPr lang="en-US" dirty="0"/>
              <a:t>, </a:t>
            </a:r>
            <a:r>
              <a:rPr lang="en-US" dirty="0" err="1"/>
              <a:t>Dockhorn</a:t>
            </a:r>
            <a:r>
              <a:rPr lang="en-US" dirty="0"/>
              <a:t>, and </a:t>
            </a:r>
            <a:r>
              <a:rPr lang="en-US" dirty="0" err="1"/>
              <a:t>Wilbrandt</a:t>
            </a:r>
            <a:endParaRPr lang="en-US" dirty="0"/>
          </a:p>
        </p:txBody>
      </p:sp>
      <p:sp>
        <p:nvSpPr>
          <p:cNvPr id="4" name="Text Placeholder 3">
            <a:extLst>
              <a:ext uri="{FF2B5EF4-FFF2-40B4-BE49-F238E27FC236}">
                <a16:creationId xmlns:a16="http://schemas.microsoft.com/office/drawing/2014/main" id="{01418BE7-9FC3-89B5-1333-5294DE54D516}"/>
              </a:ext>
            </a:extLst>
          </p:cNvPr>
          <p:cNvSpPr>
            <a:spLocks noGrp="1"/>
          </p:cNvSpPr>
          <p:nvPr>
            <p:ph type="body" sz="quarter" idx="13"/>
          </p:nvPr>
        </p:nvSpPr>
        <p:spPr>
          <a:xfrm>
            <a:off x="231058" y="1003285"/>
            <a:ext cx="11729883" cy="573617"/>
          </a:xfrm>
        </p:spPr>
        <p:txBody>
          <a:bodyPr/>
          <a:lstStyle/>
          <a:p>
            <a:r>
              <a:rPr lang="en-US" dirty="0"/>
              <a:t>A copyright-free, publicly available resource downloadable at: </a:t>
            </a:r>
            <a:r>
              <a:rPr lang="en-US" dirty="0">
                <a:hlinkClick r:id="rId3"/>
              </a:rPr>
              <a:t>https://github.com/RDMJeanne/FolderStructure</a:t>
            </a:r>
            <a:r>
              <a:rPr lang="en-US" dirty="0"/>
              <a:t> </a:t>
            </a:r>
          </a:p>
        </p:txBody>
      </p:sp>
      <p:sp>
        <p:nvSpPr>
          <p:cNvPr id="5" name="Slide Number Placeholder 4">
            <a:extLst>
              <a:ext uri="{FF2B5EF4-FFF2-40B4-BE49-F238E27FC236}">
                <a16:creationId xmlns:a16="http://schemas.microsoft.com/office/drawing/2014/main" id="{21EDD780-8912-B59D-98CD-56296441EA82}"/>
              </a:ext>
            </a:extLst>
          </p:cNvPr>
          <p:cNvSpPr>
            <a:spLocks noGrp="1"/>
          </p:cNvSpPr>
          <p:nvPr>
            <p:ph type="sldNum" sz="quarter" idx="12"/>
          </p:nvPr>
        </p:nvSpPr>
        <p:spPr>
          <a:prstGeom prst="rect">
            <a:avLst/>
          </a:prstGeom>
        </p:spPr>
        <p:txBody>
          <a:bodyPr/>
          <a:lstStyle/>
          <a:p>
            <a:fld id="{9C63289D-69DF-DB45-976F-5554EB7446BA}" type="slidenum">
              <a:rPr lang="en-US" smtClean="0"/>
              <a:pPr/>
              <a:t>13</a:t>
            </a:fld>
            <a:endParaRPr lang="en-US"/>
          </a:p>
        </p:txBody>
      </p:sp>
      <p:pic>
        <p:nvPicPr>
          <p:cNvPr id="15" name="Picture 14" descr="A screenshot of a computer&#10;&#10;AI-generated content may be incorrect.">
            <a:extLst>
              <a:ext uri="{FF2B5EF4-FFF2-40B4-BE49-F238E27FC236}">
                <a16:creationId xmlns:a16="http://schemas.microsoft.com/office/drawing/2014/main" id="{0BC4C5CC-55DB-C93B-2EC0-33B9FCCE782B}"/>
              </a:ext>
            </a:extLst>
          </p:cNvPr>
          <p:cNvPicPr>
            <a:picLocks noChangeAspect="1"/>
          </p:cNvPicPr>
          <p:nvPr/>
        </p:nvPicPr>
        <p:blipFill>
          <a:blip r:embed="rId4">
            <a:extLst>
              <a:ext uri="{28A0092B-C50C-407E-A947-70E740481C1C}">
                <a14:useLocalDpi xmlns:a14="http://schemas.microsoft.com/office/drawing/2010/main"/>
              </a:ext>
            </a:extLst>
          </a:blip>
          <a:srcRect b="61240"/>
          <a:stretch>
            <a:fillRect/>
          </a:stretch>
        </p:blipFill>
        <p:spPr>
          <a:xfrm>
            <a:off x="427847" y="1988289"/>
            <a:ext cx="5606999" cy="3134318"/>
          </a:xfrm>
          <a:prstGeom prst="rect">
            <a:avLst/>
          </a:prstGeom>
          <a:ln w="12700">
            <a:solidFill>
              <a:schemeClr val="accent1"/>
            </a:solidFill>
          </a:ln>
        </p:spPr>
      </p:pic>
      <p:pic>
        <p:nvPicPr>
          <p:cNvPr id="17" name="Picture 16" descr="A screen shot of a computer&#10;&#10;AI-generated content may be incorrect.">
            <a:extLst>
              <a:ext uri="{FF2B5EF4-FFF2-40B4-BE49-F238E27FC236}">
                <a16:creationId xmlns:a16="http://schemas.microsoft.com/office/drawing/2014/main" id="{ADA5D3AC-A631-8115-B12C-D7124C387BFB}"/>
              </a:ext>
            </a:extLst>
          </p:cNvPr>
          <p:cNvPicPr>
            <a:picLocks noChangeAspect="1"/>
          </p:cNvPicPr>
          <p:nvPr/>
        </p:nvPicPr>
        <p:blipFill>
          <a:blip r:embed="rId5">
            <a:extLst>
              <a:ext uri="{28A0092B-C50C-407E-A947-70E740481C1C}">
                <a14:useLocalDpi xmlns:a14="http://schemas.microsoft.com/office/drawing/2010/main"/>
              </a:ext>
            </a:extLst>
          </a:blip>
          <a:srcRect t="37706"/>
          <a:stretch>
            <a:fillRect/>
          </a:stretch>
        </p:blipFill>
        <p:spPr>
          <a:xfrm>
            <a:off x="6356183" y="1483196"/>
            <a:ext cx="5407970" cy="4858610"/>
          </a:xfrm>
          <a:prstGeom prst="rect">
            <a:avLst/>
          </a:prstGeom>
          <a:ln w="12700">
            <a:solidFill>
              <a:schemeClr val="accent1"/>
            </a:solidFill>
          </a:ln>
        </p:spPr>
      </p:pic>
      <p:sp>
        <p:nvSpPr>
          <p:cNvPr id="18" name="TextBox 17">
            <a:extLst>
              <a:ext uri="{FF2B5EF4-FFF2-40B4-BE49-F238E27FC236}">
                <a16:creationId xmlns:a16="http://schemas.microsoft.com/office/drawing/2014/main" id="{B54F563B-315C-8B62-F2F4-3ECA8C209CBF}"/>
              </a:ext>
            </a:extLst>
          </p:cNvPr>
          <p:cNvSpPr txBox="1"/>
          <p:nvPr/>
        </p:nvSpPr>
        <p:spPr>
          <a:xfrm>
            <a:off x="114463" y="5506065"/>
            <a:ext cx="6241719" cy="911660"/>
          </a:xfrm>
          <a:prstGeom prst="rect">
            <a:avLst/>
          </a:prstGeom>
          <a:noFill/>
        </p:spPr>
        <p:txBody>
          <a:bodyPr wrap="square" rtlCol="0">
            <a:spAutoFit/>
          </a:bodyPr>
          <a:lstStyle/>
          <a:p>
            <a:pPr>
              <a:lnSpc>
                <a:spcPct val="113000"/>
              </a:lnSpc>
              <a:spcAft>
                <a:spcPts val="600"/>
              </a:spcAft>
            </a:pPr>
            <a:r>
              <a:rPr lang="en-US" sz="1600" dirty="0"/>
              <a:t>Image from: https://</a:t>
            </a:r>
            <a:r>
              <a:rPr lang="en-US" sz="1600" dirty="0" err="1"/>
              <a:t>github.com</a:t>
            </a:r>
            <a:r>
              <a:rPr lang="en-US" sz="1600" dirty="0"/>
              <a:t>/</a:t>
            </a:r>
            <a:r>
              <a:rPr lang="en-US" sz="1600" dirty="0" err="1"/>
              <a:t>RDMJeanne</a:t>
            </a:r>
            <a:r>
              <a:rPr lang="en-US" sz="1600" dirty="0"/>
              <a:t>/</a:t>
            </a:r>
            <a:r>
              <a:rPr lang="en-US" sz="1600" dirty="0" err="1"/>
              <a:t>FolderStructure</a:t>
            </a:r>
            <a:r>
              <a:rPr lang="en-US" sz="1600" dirty="0"/>
              <a:t>/blob/main/Illustrations/Fig2_FolderStructure.png</a:t>
            </a:r>
          </a:p>
        </p:txBody>
      </p:sp>
    </p:spTree>
    <p:extLst>
      <p:ext uri="{BB962C8B-B14F-4D97-AF65-F5344CB8AC3E}">
        <p14:creationId xmlns:p14="http://schemas.microsoft.com/office/powerpoint/2010/main" val="64910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F6D6-1BDF-0051-7FCB-CD54E6C671FF}"/>
              </a:ext>
            </a:extLst>
          </p:cNvPr>
          <p:cNvSpPr>
            <a:spLocks noGrp="1"/>
          </p:cNvSpPr>
          <p:nvPr>
            <p:ph type="title"/>
          </p:nvPr>
        </p:nvSpPr>
        <p:spPr/>
        <p:txBody>
          <a:bodyPr/>
          <a:lstStyle/>
          <a:p>
            <a:r>
              <a:rPr lang="en-US" dirty="0"/>
              <a:t>Top Level folder 01_Documents</a:t>
            </a:r>
          </a:p>
        </p:txBody>
      </p:sp>
      <p:sp>
        <p:nvSpPr>
          <p:cNvPr id="3" name="Content Placeholder 2">
            <a:extLst>
              <a:ext uri="{FF2B5EF4-FFF2-40B4-BE49-F238E27FC236}">
                <a16:creationId xmlns:a16="http://schemas.microsoft.com/office/drawing/2014/main" id="{9B8A6136-9471-5D3C-0996-9394E450F650}"/>
              </a:ext>
            </a:extLst>
          </p:cNvPr>
          <p:cNvSpPr>
            <a:spLocks noGrp="1"/>
          </p:cNvSpPr>
          <p:nvPr>
            <p:ph sz="half" idx="1"/>
          </p:nvPr>
        </p:nvSpPr>
        <p:spPr>
          <a:xfrm>
            <a:off x="372189" y="1861457"/>
            <a:ext cx="5556663" cy="4386943"/>
          </a:xfrm>
        </p:spPr>
        <p:txBody>
          <a:bodyPr/>
          <a:lstStyle/>
          <a:p>
            <a:r>
              <a:rPr lang="en-US" dirty="0"/>
              <a:t>Documents Subfolders</a:t>
            </a:r>
          </a:p>
          <a:p>
            <a:pPr lvl="1"/>
            <a:r>
              <a:rPr lang="en-US" dirty="0"/>
              <a:t>Note that the subfolders are numbered at the beginning of their names to make them line up in a particular order. This order is just an example; folders can be numbered in a way that makes most sense for your project.</a:t>
            </a:r>
          </a:p>
          <a:p>
            <a:pPr lvl="2"/>
            <a:r>
              <a:rPr lang="en-US" dirty="0"/>
              <a:t>Personal: CVs, certificates, etc.</a:t>
            </a:r>
          </a:p>
          <a:p>
            <a:pPr lvl="2"/>
            <a:r>
              <a:rPr lang="en-US" dirty="0"/>
              <a:t>Administrative: business trip forms, important administrative documents for the grant, etc.</a:t>
            </a:r>
          </a:p>
          <a:p>
            <a:pPr lvl="3"/>
            <a:r>
              <a:rPr lang="en-US" dirty="0"/>
              <a:t>Note that grant information and DMPs (usually required by grants) can be stored here</a:t>
            </a:r>
          </a:p>
          <a:p>
            <a:pPr lvl="2"/>
            <a:r>
              <a:rPr lang="en-US" dirty="0"/>
              <a:t>Notes</a:t>
            </a:r>
          </a:p>
          <a:p>
            <a:pPr lvl="2"/>
            <a:r>
              <a:rPr lang="en-US" dirty="0"/>
              <a:t>Literature</a:t>
            </a:r>
          </a:p>
          <a:p>
            <a:pPr lvl="2"/>
            <a:r>
              <a:rPr lang="en-US" dirty="0"/>
              <a:t>Courses</a:t>
            </a:r>
          </a:p>
          <a:p>
            <a:pPr marL="224486" lvl="3" indent="0">
              <a:buNone/>
            </a:pPr>
            <a:endParaRPr lang="en-US" dirty="0"/>
          </a:p>
        </p:txBody>
      </p:sp>
      <p:sp>
        <p:nvSpPr>
          <p:cNvPr id="5" name="Text Placeholder 4">
            <a:extLst>
              <a:ext uri="{FF2B5EF4-FFF2-40B4-BE49-F238E27FC236}">
                <a16:creationId xmlns:a16="http://schemas.microsoft.com/office/drawing/2014/main" id="{166DA131-2AB7-71FF-8FFC-66DA86FB6749}"/>
              </a:ext>
            </a:extLst>
          </p:cNvPr>
          <p:cNvSpPr>
            <a:spLocks noGrp="1"/>
          </p:cNvSpPr>
          <p:nvPr>
            <p:ph type="body" sz="quarter" idx="13"/>
          </p:nvPr>
        </p:nvSpPr>
        <p:spPr>
          <a:xfrm>
            <a:off x="374904" y="1170433"/>
            <a:ext cx="10684982" cy="573617"/>
          </a:xfrm>
        </p:spPr>
        <p:txBody>
          <a:bodyPr/>
          <a:lstStyle/>
          <a:p>
            <a:r>
              <a:rPr lang="en-US" dirty="0"/>
              <a:t>Documents that are important to the project, but which do not include experimental results (i.e., data) </a:t>
            </a:r>
          </a:p>
        </p:txBody>
      </p:sp>
      <p:sp>
        <p:nvSpPr>
          <p:cNvPr id="4" name="Slide Number Placeholder 3">
            <a:extLst>
              <a:ext uri="{FF2B5EF4-FFF2-40B4-BE49-F238E27FC236}">
                <a16:creationId xmlns:a16="http://schemas.microsoft.com/office/drawing/2014/main" id="{2C4E29B1-B97B-F275-60EC-413526FA6148}"/>
              </a:ext>
            </a:extLst>
          </p:cNvPr>
          <p:cNvSpPr>
            <a:spLocks noGrp="1"/>
          </p:cNvSpPr>
          <p:nvPr>
            <p:ph type="sldNum" sz="quarter" idx="12"/>
          </p:nvPr>
        </p:nvSpPr>
        <p:spPr>
          <a:prstGeom prst="rect">
            <a:avLst/>
          </a:prstGeom>
        </p:spPr>
        <p:txBody>
          <a:bodyPr/>
          <a:lstStyle/>
          <a:p>
            <a:fld id="{64D28DDE-212F-B04D-B2DE-F856D07ED938}" type="slidenum">
              <a:rPr lang="en-US" smtClean="0"/>
              <a:pPr/>
              <a:t>14</a:t>
            </a:fld>
            <a:endParaRPr lang="en-US"/>
          </a:p>
        </p:txBody>
      </p:sp>
      <p:pic>
        <p:nvPicPr>
          <p:cNvPr id="7" name="Picture 6" descr="A diagram of a course&#10;&#10;AI-generated content may be incorrect.">
            <a:extLst>
              <a:ext uri="{FF2B5EF4-FFF2-40B4-BE49-F238E27FC236}">
                <a16:creationId xmlns:a16="http://schemas.microsoft.com/office/drawing/2014/main" id="{151C7CB0-24CB-D221-554C-2054DCCB0A87}"/>
              </a:ext>
            </a:extLst>
          </p:cNvPr>
          <p:cNvPicPr>
            <a:picLocks noChangeAspect="1"/>
          </p:cNvPicPr>
          <p:nvPr/>
        </p:nvPicPr>
        <p:blipFill>
          <a:blip r:embed="rId3"/>
          <a:stretch>
            <a:fillRect/>
          </a:stretch>
        </p:blipFill>
        <p:spPr>
          <a:xfrm>
            <a:off x="6263149" y="2353650"/>
            <a:ext cx="5805637" cy="1939967"/>
          </a:xfrm>
          <a:prstGeom prst="rect">
            <a:avLst/>
          </a:prstGeom>
          <a:ln w="25400">
            <a:solidFill>
              <a:schemeClr val="accent1"/>
            </a:solidFill>
          </a:ln>
        </p:spPr>
      </p:pic>
    </p:spTree>
    <p:extLst>
      <p:ext uri="{BB962C8B-B14F-4D97-AF65-F5344CB8AC3E}">
        <p14:creationId xmlns:p14="http://schemas.microsoft.com/office/powerpoint/2010/main" val="1023769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3B98-5E31-AD80-BE92-DD36B5605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2B904-9A4C-B257-F694-50C7F0F1D402}"/>
              </a:ext>
            </a:extLst>
          </p:cNvPr>
          <p:cNvSpPr>
            <a:spLocks noGrp="1"/>
          </p:cNvSpPr>
          <p:nvPr>
            <p:ph type="title"/>
          </p:nvPr>
        </p:nvSpPr>
        <p:spPr/>
        <p:txBody>
          <a:bodyPr/>
          <a:lstStyle/>
          <a:p>
            <a:r>
              <a:rPr lang="en-US" dirty="0"/>
              <a:t>Top Level folder 02_Projects</a:t>
            </a:r>
          </a:p>
        </p:txBody>
      </p:sp>
      <p:sp>
        <p:nvSpPr>
          <p:cNvPr id="3" name="Content Placeholder 2">
            <a:extLst>
              <a:ext uri="{FF2B5EF4-FFF2-40B4-BE49-F238E27FC236}">
                <a16:creationId xmlns:a16="http://schemas.microsoft.com/office/drawing/2014/main" id="{631B9BE0-15C3-9A88-5BC1-07B0B409358F}"/>
              </a:ext>
            </a:extLst>
          </p:cNvPr>
          <p:cNvSpPr>
            <a:spLocks noGrp="1"/>
          </p:cNvSpPr>
          <p:nvPr>
            <p:ph sz="half" idx="1"/>
          </p:nvPr>
        </p:nvSpPr>
        <p:spPr>
          <a:xfrm>
            <a:off x="372189" y="1600200"/>
            <a:ext cx="3644639" cy="4463143"/>
          </a:xfrm>
        </p:spPr>
        <p:txBody>
          <a:bodyPr/>
          <a:lstStyle/>
          <a:p>
            <a:r>
              <a:rPr lang="en-US" dirty="0"/>
              <a:t>Projects and its Subfolders</a:t>
            </a:r>
          </a:p>
          <a:p>
            <a:pPr lvl="1"/>
            <a:r>
              <a:rPr lang="en-US" dirty="0"/>
              <a:t>Within Projects, the use of “</a:t>
            </a:r>
            <a:r>
              <a:rPr lang="en-US" dirty="0" err="1"/>
              <a:t>ProjectX</a:t>
            </a:r>
            <a:r>
              <a:rPr lang="en-US" dirty="0"/>
              <a:t>” subfolders is meant to support the “one Project, one Folder” system of organization.</a:t>
            </a:r>
          </a:p>
          <a:p>
            <a:pPr lvl="2"/>
            <a:r>
              <a:rPr lang="en-US" dirty="0"/>
              <a:t>Protocols is a folder for general or frequently used protocols</a:t>
            </a:r>
          </a:p>
          <a:p>
            <a:pPr lvl="2"/>
            <a:r>
              <a:rPr lang="en-US" dirty="0"/>
              <a:t>Collaborations sets up partner-driven projects in their own area. “</a:t>
            </a:r>
            <a:r>
              <a:rPr lang="en-US" dirty="0" err="1"/>
              <a:t>Partner_ProjectX’s</a:t>
            </a:r>
            <a:r>
              <a:rPr lang="en-US" dirty="0"/>
              <a:t>” break down from there</a:t>
            </a:r>
          </a:p>
          <a:p>
            <a:pPr lvl="2"/>
            <a:r>
              <a:rPr lang="en-US" dirty="0"/>
              <a:t>Each Project (</a:t>
            </a:r>
            <a:r>
              <a:rPr lang="en-US" dirty="0" err="1"/>
              <a:t>ProjectX</a:t>
            </a:r>
            <a:r>
              <a:rPr lang="en-US" dirty="0"/>
              <a:t>) has its own folder, with each individual experiment with data, code, and specific protocol folders breaking down from there</a:t>
            </a:r>
          </a:p>
        </p:txBody>
      </p:sp>
      <p:sp>
        <p:nvSpPr>
          <p:cNvPr id="4" name="Slide Number Placeholder 3">
            <a:extLst>
              <a:ext uri="{FF2B5EF4-FFF2-40B4-BE49-F238E27FC236}">
                <a16:creationId xmlns:a16="http://schemas.microsoft.com/office/drawing/2014/main" id="{7B69CD5F-18F8-F4B3-CAC4-DC4A58575099}"/>
              </a:ext>
            </a:extLst>
          </p:cNvPr>
          <p:cNvSpPr>
            <a:spLocks noGrp="1"/>
          </p:cNvSpPr>
          <p:nvPr>
            <p:ph type="sldNum" sz="quarter" idx="12"/>
          </p:nvPr>
        </p:nvSpPr>
        <p:spPr>
          <a:prstGeom prst="rect">
            <a:avLst/>
          </a:prstGeom>
        </p:spPr>
        <p:txBody>
          <a:bodyPr/>
          <a:lstStyle/>
          <a:p>
            <a:fld id="{64D28DDE-212F-B04D-B2DE-F856D07ED938}" type="slidenum">
              <a:rPr lang="en-US" smtClean="0"/>
              <a:pPr/>
              <a:t>15</a:t>
            </a:fld>
            <a:endParaRPr lang="en-US"/>
          </a:p>
        </p:txBody>
      </p:sp>
      <p:pic>
        <p:nvPicPr>
          <p:cNvPr id="7" name="Picture 6" descr="A diagram of a company&#10;&#10;AI-generated content may be incorrect.">
            <a:extLst>
              <a:ext uri="{FF2B5EF4-FFF2-40B4-BE49-F238E27FC236}">
                <a16:creationId xmlns:a16="http://schemas.microsoft.com/office/drawing/2014/main" id="{B57701F9-F9C4-83F0-3B8A-17712E15D420}"/>
              </a:ext>
            </a:extLst>
          </p:cNvPr>
          <p:cNvPicPr>
            <a:picLocks noChangeAspect="1"/>
          </p:cNvPicPr>
          <p:nvPr/>
        </p:nvPicPr>
        <p:blipFill>
          <a:blip r:embed="rId3"/>
          <a:stretch>
            <a:fillRect/>
          </a:stretch>
        </p:blipFill>
        <p:spPr>
          <a:xfrm>
            <a:off x="4267199" y="1870900"/>
            <a:ext cx="7807523" cy="3656710"/>
          </a:xfrm>
          <a:prstGeom prst="rect">
            <a:avLst/>
          </a:prstGeom>
          <a:ln w="25400">
            <a:solidFill>
              <a:schemeClr val="accent1"/>
            </a:solidFill>
          </a:ln>
        </p:spPr>
      </p:pic>
    </p:spTree>
    <p:extLst>
      <p:ext uri="{BB962C8B-B14F-4D97-AF65-F5344CB8AC3E}">
        <p14:creationId xmlns:p14="http://schemas.microsoft.com/office/powerpoint/2010/main" val="906847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9D44-45FA-2676-580F-862BAE9E97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3E21E-9225-0BBF-A09A-14F6EA198B22}"/>
              </a:ext>
            </a:extLst>
          </p:cNvPr>
          <p:cNvSpPr>
            <a:spLocks noGrp="1"/>
          </p:cNvSpPr>
          <p:nvPr>
            <p:ph type="title"/>
          </p:nvPr>
        </p:nvSpPr>
        <p:spPr/>
        <p:txBody>
          <a:bodyPr/>
          <a:lstStyle/>
          <a:p>
            <a:r>
              <a:rPr lang="en-US" dirty="0"/>
              <a:t>Top Level folder 03_Presentations</a:t>
            </a:r>
          </a:p>
        </p:txBody>
      </p:sp>
      <p:sp>
        <p:nvSpPr>
          <p:cNvPr id="3" name="Content Placeholder 2">
            <a:extLst>
              <a:ext uri="{FF2B5EF4-FFF2-40B4-BE49-F238E27FC236}">
                <a16:creationId xmlns:a16="http://schemas.microsoft.com/office/drawing/2014/main" id="{506CEB88-7EBB-5857-CC14-0820CD591479}"/>
              </a:ext>
            </a:extLst>
          </p:cNvPr>
          <p:cNvSpPr>
            <a:spLocks noGrp="1"/>
          </p:cNvSpPr>
          <p:nvPr>
            <p:ph sz="half" idx="1"/>
          </p:nvPr>
        </p:nvSpPr>
        <p:spPr>
          <a:xfrm>
            <a:off x="149916" y="1744050"/>
            <a:ext cx="5230994" cy="4204497"/>
          </a:xfrm>
        </p:spPr>
        <p:txBody>
          <a:bodyPr/>
          <a:lstStyle/>
          <a:p>
            <a:r>
              <a:rPr lang="en-US" dirty="0"/>
              <a:t>Presentations Subfolders</a:t>
            </a:r>
          </a:p>
          <a:p>
            <a:pPr lvl="1"/>
            <a:r>
              <a:rPr lang="en-US" dirty="0"/>
              <a:t>Acknowledging the importance of presenting our work, a top-level folder is dedicated to Presentations.</a:t>
            </a:r>
          </a:p>
          <a:p>
            <a:pPr lvl="2"/>
            <a:r>
              <a:rPr lang="en-US" dirty="0"/>
              <a:t>Lab Meetings</a:t>
            </a:r>
          </a:p>
          <a:p>
            <a:pPr lvl="2"/>
            <a:r>
              <a:rPr lang="en-US" dirty="0"/>
              <a:t>Conferences</a:t>
            </a:r>
          </a:p>
          <a:p>
            <a:pPr lvl="2"/>
            <a:r>
              <a:rPr lang="en-US" dirty="0"/>
              <a:t>Retreats</a:t>
            </a:r>
          </a:p>
          <a:p>
            <a:pPr lvl="2"/>
            <a:r>
              <a:rPr lang="en-US" dirty="0"/>
              <a:t>Illustrations</a:t>
            </a:r>
          </a:p>
          <a:p>
            <a:pPr lvl="2"/>
            <a:endParaRPr lang="en-US" dirty="0"/>
          </a:p>
          <a:p>
            <a:pPr marL="8164" lvl="2" indent="0">
              <a:buNone/>
            </a:pPr>
            <a:r>
              <a:rPr lang="en-US" dirty="0"/>
              <a:t>The specific folders under Presentations or its first level of subfolders may differ for your project, based on types and frequency of your presentation types. One helpful subfolder addition is the distinction between Third Party and Self Created illustrations for one’s presentations, which can help one better track rights and citation information.</a:t>
            </a:r>
          </a:p>
        </p:txBody>
      </p:sp>
      <p:sp>
        <p:nvSpPr>
          <p:cNvPr id="4" name="Slide Number Placeholder 3">
            <a:extLst>
              <a:ext uri="{FF2B5EF4-FFF2-40B4-BE49-F238E27FC236}">
                <a16:creationId xmlns:a16="http://schemas.microsoft.com/office/drawing/2014/main" id="{0ABBE0EB-C054-FE35-F26C-37FE8C421D62}"/>
              </a:ext>
            </a:extLst>
          </p:cNvPr>
          <p:cNvSpPr>
            <a:spLocks noGrp="1"/>
          </p:cNvSpPr>
          <p:nvPr>
            <p:ph type="sldNum" sz="quarter" idx="12"/>
          </p:nvPr>
        </p:nvSpPr>
        <p:spPr>
          <a:prstGeom prst="rect">
            <a:avLst/>
          </a:prstGeom>
        </p:spPr>
        <p:txBody>
          <a:bodyPr/>
          <a:lstStyle/>
          <a:p>
            <a:fld id="{64D28DDE-212F-B04D-B2DE-F856D07ED938}" type="slidenum">
              <a:rPr lang="en-US" smtClean="0"/>
              <a:pPr/>
              <a:t>16</a:t>
            </a:fld>
            <a:endParaRPr lang="en-US"/>
          </a:p>
        </p:txBody>
      </p:sp>
      <p:pic>
        <p:nvPicPr>
          <p:cNvPr id="7" name="Picture 6" descr="A screenshot of a computer&#10;&#10;AI-generated content may be incorrect.">
            <a:extLst>
              <a:ext uri="{FF2B5EF4-FFF2-40B4-BE49-F238E27FC236}">
                <a16:creationId xmlns:a16="http://schemas.microsoft.com/office/drawing/2014/main" id="{0D6C0A0E-E00F-8F62-CDD6-830B4664068D}"/>
              </a:ext>
            </a:extLst>
          </p:cNvPr>
          <p:cNvPicPr>
            <a:picLocks noChangeAspect="1"/>
          </p:cNvPicPr>
          <p:nvPr/>
        </p:nvPicPr>
        <p:blipFill>
          <a:blip r:embed="rId3"/>
          <a:stretch>
            <a:fillRect/>
          </a:stretch>
        </p:blipFill>
        <p:spPr>
          <a:xfrm>
            <a:off x="5603184" y="1744050"/>
            <a:ext cx="6438900" cy="3124200"/>
          </a:xfrm>
          <a:prstGeom prst="rect">
            <a:avLst/>
          </a:prstGeom>
          <a:ln w="25400">
            <a:solidFill>
              <a:schemeClr val="accent1"/>
            </a:solidFill>
          </a:ln>
        </p:spPr>
      </p:pic>
    </p:spTree>
    <p:extLst>
      <p:ext uri="{BB962C8B-B14F-4D97-AF65-F5344CB8AC3E}">
        <p14:creationId xmlns:p14="http://schemas.microsoft.com/office/powerpoint/2010/main" val="3516904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E6D5C-C756-A301-25D9-30E187D57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166F9-9386-15D1-9F9B-8B700DD849CF}"/>
              </a:ext>
            </a:extLst>
          </p:cNvPr>
          <p:cNvSpPr>
            <a:spLocks noGrp="1"/>
          </p:cNvSpPr>
          <p:nvPr>
            <p:ph type="title"/>
          </p:nvPr>
        </p:nvSpPr>
        <p:spPr/>
        <p:txBody>
          <a:bodyPr/>
          <a:lstStyle/>
          <a:p>
            <a:r>
              <a:rPr lang="en-US" dirty="0"/>
              <a:t>Top Level folder 04_Publications</a:t>
            </a:r>
          </a:p>
        </p:txBody>
      </p:sp>
      <p:sp>
        <p:nvSpPr>
          <p:cNvPr id="3" name="Content Placeholder 2">
            <a:extLst>
              <a:ext uri="{FF2B5EF4-FFF2-40B4-BE49-F238E27FC236}">
                <a16:creationId xmlns:a16="http://schemas.microsoft.com/office/drawing/2014/main" id="{BF70C9BD-9547-034F-7B7E-BB4326D2C225}"/>
              </a:ext>
            </a:extLst>
          </p:cNvPr>
          <p:cNvSpPr>
            <a:spLocks noGrp="1"/>
          </p:cNvSpPr>
          <p:nvPr>
            <p:ph sz="half" idx="1"/>
          </p:nvPr>
        </p:nvSpPr>
        <p:spPr>
          <a:xfrm>
            <a:off x="206829" y="1548108"/>
            <a:ext cx="4005942" cy="4591436"/>
          </a:xfrm>
        </p:spPr>
        <p:txBody>
          <a:bodyPr/>
          <a:lstStyle/>
          <a:p>
            <a:r>
              <a:rPr lang="en-US" dirty="0"/>
              <a:t>Publications Subfolders</a:t>
            </a:r>
          </a:p>
          <a:p>
            <a:pPr lvl="1"/>
            <a:r>
              <a:rPr lang="en-US" dirty="0"/>
              <a:t>Be mindful of potential overlaps between subfolder categories located here and in the Projects folder. Code and Data reproduced or copied here, for example, will likely be subsets of Code and Data from the Projects folder.</a:t>
            </a:r>
          </a:p>
          <a:p>
            <a:pPr lvl="2"/>
            <a:r>
              <a:rPr lang="en-US" dirty="0"/>
              <a:t>Figures</a:t>
            </a:r>
          </a:p>
          <a:p>
            <a:pPr lvl="2"/>
            <a:r>
              <a:rPr lang="en-US" dirty="0"/>
              <a:t>Draft</a:t>
            </a:r>
          </a:p>
          <a:p>
            <a:pPr lvl="2"/>
            <a:r>
              <a:rPr lang="en-US" dirty="0"/>
              <a:t>Submitted</a:t>
            </a:r>
          </a:p>
          <a:p>
            <a:pPr lvl="2"/>
            <a:r>
              <a:rPr lang="en-US" dirty="0"/>
              <a:t>Revision</a:t>
            </a:r>
          </a:p>
          <a:p>
            <a:pPr lvl="2"/>
            <a:r>
              <a:rPr lang="en-US" dirty="0"/>
              <a:t>Published</a:t>
            </a:r>
          </a:p>
          <a:p>
            <a:pPr marL="8164" lvl="2" indent="0">
              <a:buNone/>
            </a:pPr>
            <a:r>
              <a:rPr lang="en-US" dirty="0"/>
              <a:t>If there are multiple versions of the paper within the 02 – 05 subfolders, create dedicated folder or filenames for them beginning with the date in YYYYMMDD format.</a:t>
            </a:r>
          </a:p>
        </p:txBody>
      </p:sp>
      <p:sp>
        <p:nvSpPr>
          <p:cNvPr id="4" name="Slide Number Placeholder 3">
            <a:extLst>
              <a:ext uri="{FF2B5EF4-FFF2-40B4-BE49-F238E27FC236}">
                <a16:creationId xmlns:a16="http://schemas.microsoft.com/office/drawing/2014/main" id="{113A9BC6-7277-762C-57FB-D1818B3159A7}"/>
              </a:ext>
            </a:extLst>
          </p:cNvPr>
          <p:cNvSpPr>
            <a:spLocks noGrp="1"/>
          </p:cNvSpPr>
          <p:nvPr>
            <p:ph type="sldNum" sz="quarter" idx="12"/>
          </p:nvPr>
        </p:nvSpPr>
        <p:spPr>
          <a:prstGeom prst="rect">
            <a:avLst/>
          </a:prstGeom>
        </p:spPr>
        <p:txBody>
          <a:bodyPr/>
          <a:lstStyle/>
          <a:p>
            <a:fld id="{64D28DDE-212F-B04D-B2DE-F856D07ED938}" type="slidenum">
              <a:rPr lang="en-US" smtClean="0"/>
              <a:pPr/>
              <a:t>17</a:t>
            </a:fld>
            <a:endParaRPr lang="en-US"/>
          </a:p>
        </p:txBody>
      </p:sp>
      <p:pic>
        <p:nvPicPr>
          <p:cNvPr id="7" name="Picture 6" descr="A diagram of a computer&#10;&#10;AI-generated content may be incorrect.">
            <a:extLst>
              <a:ext uri="{FF2B5EF4-FFF2-40B4-BE49-F238E27FC236}">
                <a16:creationId xmlns:a16="http://schemas.microsoft.com/office/drawing/2014/main" id="{270DDB1C-63C6-A245-F765-71C246730704}"/>
              </a:ext>
            </a:extLst>
          </p:cNvPr>
          <p:cNvPicPr>
            <a:picLocks noChangeAspect="1"/>
          </p:cNvPicPr>
          <p:nvPr/>
        </p:nvPicPr>
        <p:blipFill>
          <a:blip r:embed="rId3"/>
          <a:stretch>
            <a:fillRect/>
          </a:stretch>
        </p:blipFill>
        <p:spPr>
          <a:xfrm>
            <a:off x="4309839" y="1744050"/>
            <a:ext cx="7772400" cy="3164208"/>
          </a:xfrm>
          <a:prstGeom prst="rect">
            <a:avLst/>
          </a:prstGeom>
          <a:ln w="25400">
            <a:solidFill>
              <a:schemeClr val="accent1"/>
            </a:solidFill>
          </a:ln>
        </p:spPr>
      </p:pic>
    </p:spTree>
    <p:extLst>
      <p:ext uri="{BB962C8B-B14F-4D97-AF65-F5344CB8AC3E}">
        <p14:creationId xmlns:p14="http://schemas.microsoft.com/office/powerpoint/2010/main" val="1954460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61ACD-85FF-6DCF-D78A-C851B315E13F}"/>
              </a:ext>
            </a:extLst>
          </p:cNvPr>
          <p:cNvSpPr>
            <a:spLocks noGrp="1"/>
          </p:cNvSpPr>
          <p:nvPr>
            <p:ph type="title"/>
          </p:nvPr>
        </p:nvSpPr>
        <p:spPr/>
        <p:txBody>
          <a:bodyPr/>
          <a:lstStyle/>
          <a:p>
            <a:r>
              <a:rPr lang="en-US" dirty="0"/>
              <a:t>Contribute to the Folder Structure Template Project</a:t>
            </a:r>
          </a:p>
        </p:txBody>
      </p:sp>
      <p:sp>
        <p:nvSpPr>
          <p:cNvPr id="18" name="Text Placeholder 17">
            <a:extLst>
              <a:ext uri="{FF2B5EF4-FFF2-40B4-BE49-F238E27FC236}">
                <a16:creationId xmlns:a16="http://schemas.microsoft.com/office/drawing/2014/main" id="{A3634FD3-A3D6-B308-E914-CE994E1FDE7A}"/>
              </a:ext>
            </a:extLst>
          </p:cNvPr>
          <p:cNvSpPr>
            <a:spLocks noGrp="1"/>
          </p:cNvSpPr>
          <p:nvPr>
            <p:ph type="body" sz="quarter" idx="14"/>
          </p:nvPr>
        </p:nvSpPr>
        <p:spPr/>
        <p:txBody>
          <a:bodyPr/>
          <a:lstStyle/>
          <a:p>
            <a:r>
              <a:rPr lang="en-US" dirty="0">
                <a:hlinkClick r:id="rId3"/>
              </a:rPr>
              <a:t>https://github.com/RDMJeanne/FolderStructure</a:t>
            </a:r>
            <a:r>
              <a:rPr lang="en-US" dirty="0"/>
              <a:t> </a:t>
            </a:r>
          </a:p>
        </p:txBody>
      </p:sp>
      <p:sp>
        <p:nvSpPr>
          <p:cNvPr id="3" name="Slide Number Placeholder 2">
            <a:extLst>
              <a:ext uri="{FF2B5EF4-FFF2-40B4-BE49-F238E27FC236}">
                <a16:creationId xmlns:a16="http://schemas.microsoft.com/office/drawing/2014/main" id="{AC8F51B4-E9B0-DA71-893F-9BE9562BE719}"/>
              </a:ext>
            </a:extLst>
          </p:cNvPr>
          <p:cNvSpPr>
            <a:spLocks noGrp="1"/>
          </p:cNvSpPr>
          <p:nvPr>
            <p:ph type="sldNum" sz="quarter" idx="12"/>
          </p:nvPr>
        </p:nvSpPr>
        <p:spPr>
          <a:prstGeom prst="rect">
            <a:avLst/>
          </a:prstGeom>
        </p:spPr>
        <p:txBody>
          <a:bodyPr/>
          <a:lstStyle/>
          <a:p>
            <a:fld id="{9C63289D-69DF-DB45-976F-5554EB7446BA}" type="slidenum">
              <a:rPr lang="en-US" smtClean="0"/>
              <a:pPr/>
              <a:t>18</a:t>
            </a:fld>
            <a:endParaRPr lang="en-US"/>
          </a:p>
        </p:txBody>
      </p:sp>
      <p:sp>
        <p:nvSpPr>
          <p:cNvPr id="8" name="TextBox 7">
            <a:extLst>
              <a:ext uri="{FF2B5EF4-FFF2-40B4-BE49-F238E27FC236}">
                <a16:creationId xmlns:a16="http://schemas.microsoft.com/office/drawing/2014/main" id="{83A31FC1-B7EA-ECC6-D35C-56773A3D6948}"/>
              </a:ext>
            </a:extLst>
          </p:cNvPr>
          <p:cNvSpPr txBox="1"/>
          <p:nvPr/>
        </p:nvSpPr>
        <p:spPr>
          <a:xfrm>
            <a:off x="348321" y="2351455"/>
            <a:ext cx="2546140" cy="1951779"/>
          </a:xfrm>
          <a:prstGeom prst="rect">
            <a:avLst/>
          </a:prstGeom>
          <a:noFill/>
          <a:ln w="25400">
            <a:solidFill>
              <a:schemeClr val="bg2"/>
            </a:solidFill>
          </a:ln>
        </p:spPr>
        <p:txBody>
          <a:bodyPr wrap="square" lIns="132261" tIns="88174" bIns="132261" rtlCol="0">
            <a:spAutoFit/>
          </a:bodyPr>
          <a:lstStyle/>
          <a:p>
            <a:pPr marL="116327" lvl="2" indent="-116327">
              <a:lnSpc>
                <a:spcPct val="113000"/>
              </a:lnSpc>
              <a:spcAft>
                <a:spcPts val="289"/>
              </a:spcAft>
              <a:buClr>
                <a:schemeClr val="tx2"/>
              </a:buClr>
              <a:buFont typeface="Arial" panose="020B0604020202020204" pitchFamily="34" charset="0"/>
              <a:buChar char="•"/>
              <a:defRPr/>
            </a:pPr>
            <a:r>
              <a:rPr lang="en-US" sz="1400" dirty="0"/>
              <a:t>The entire Folder Structure Template may be downloaded from the green “Code” button at the top of the page as a Zip file</a:t>
            </a:r>
          </a:p>
          <a:p>
            <a:pPr marL="116327" lvl="2" indent="-116327">
              <a:lnSpc>
                <a:spcPct val="113000"/>
              </a:lnSpc>
              <a:spcAft>
                <a:spcPts val="289"/>
              </a:spcAft>
              <a:buClr>
                <a:schemeClr val="tx2"/>
              </a:buClr>
              <a:buFont typeface="Arial" panose="020B0604020202020204" pitchFamily="34" charset="0"/>
              <a:buChar char="•"/>
              <a:defRPr/>
            </a:pPr>
            <a:r>
              <a:rPr lang="en-US" sz="1400" dirty="0"/>
              <a:t>The project is CC0, public and free</a:t>
            </a:r>
          </a:p>
        </p:txBody>
      </p:sp>
      <p:sp>
        <p:nvSpPr>
          <p:cNvPr id="9" name="TextBox 8">
            <a:extLst>
              <a:ext uri="{FF2B5EF4-FFF2-40B4-BE49-F238E27FC236}">
                <a16:creationId xmlns:a16="http://schemas.microsoft.com/office/drawing/2014/main" id="{55A5A357-0567-FF3D-393E-1A3862217626}"/>
              </a:ext>
            </a:extLst>
          </p:cNvPr>
          <p:cNvSpPr txBox="1"/>
          <p:nvPr/>
        </p:nvSpPr>
        <p:spPr>
          <a:xfrm>
            <a:off x="3058851" y="2351455"/>
            <a:ext cx="2883129" cy="1746787"/>
          </a:xfrm>
          <a:prstGeom prst="rect">
            <a:avLst/>
          </a:prstGeom>
          <a:noFill/>
          <a:ln w="25400">
            <a:solidFill>
              <a:schemeClr val="bg2"/>
            </a:solidFill>
          </a:ln>
        </p:spPr>
        <p:txBody>
          <a:bodyPr wrap="square" lIns="132261" tIns="88174" bIns="132261" rtlCol="0">
            <a:spAutoFit/>
          </a:bodyPr>
          <a:lstStyle/>
          <a:p>
            <a:pPr marL="116327" lvl="2" indent="-116327">
              <a:lnSpc>
                <a:spcPct val="113000"/>
              </a:lnSpc>
              <a:spcAft>
                <a:spcPts val="289"/>
              </a:spcAft>
              <a:buClr>
                <a:schemeClr val="tx2"/>
              </a:buClr>
              <a:buFont typeface="Arial" panose="020B0604020202020204" pitchFamily="34" charset="0"/>
              <a:buChar char="•"/>
              <a:defRPr/>
            </a:pPr>
            <a:r>
              <a:rPr lang="en-US" sz="1400" dirty="0"/>
              <a:t>Naming schemas: important for both file names and folder names</a:t>
            </a:r>
          </a:p>
          <a:p>
            <a:pPr marL="116327" lvl="2" indent="-116327">
              <a:lnSpc>
                <a:spcPct val="113000"/>
              </a:lnSpc>
              <a:spcAft>
                <a:spcPts val="289"/>
              </a:spcAft>
              <a:buClr>
                <a:schemeClr val="tx2"/>
              </a:buClr>
              <a:buFont typeface="Arial" panose="020B0604020202020204" pitchFamily="34" charset="0"/>
              <a:buChar char="•"/>
              <a:defRPr/>
            </a:pPr>
            <a:r>
              <a:rPr lang="en-US" sz="1400" dirty="0"/>
              <a:t>Most folders in the FST: ##_&lt;CONTENT&gt;,</a:t>
            </a:r>
          </a:p>
          <a:p>
            <a:pPr marL="116327" lvl="2" indent="-116327">
              <a:lnSpc>
                <a:spcPct val="113000"/>
              </a:lnSpc>
              <a:spcAft>
                <a:spcPts val="289"/>
              </a:spcAft>
              <a:buClr>
                <a:schemeClr val="tx2"/>
              </a:buClr>
              <a:buFont typeface="Arial" panose="020B0604020202020204" pitchFamily="34" charset="0"/>
              <a:buChar char="•"/>
              <a:defRPr/>
            </a:pPr>
            <a:r>
              <a:rPr lang="en-US" sz="1400" dirty="0"/>
              <a:t>README file schema: &lt;TYPE&gt;_&lt;CONTENT&gt;_</a:t>
            </a:r>
            <a:r>
              <a:rPr lang="en-US" sz="1400" dirty="0" err="1"/>
              <a:t>README.md</a:t>
            </a:r>
            <a:endParaRPr lang="en-US" sz="1400" dirty="0"/>
          </a:p>
        </p:txBody>
      </p:sp>
      <p:sp>
        <p:nvSpPr>
          <p:cNvPr id="10" name="TextBox 9">
            <a:extLst>
              <a:ext uri="{FF2B5EF4-FFF2-40B4-BE49-F238E27FC236}">
                <a16:creationId xmlns:a16="http://schemas.microsoft.com/office/drawing/2014/main" id="{72EADEB8-F8B6-7697-814A-6130D8BDB85B}"/>
              </a:ext>
            </a:extLst>
          </p:cNvPr>
          <p:cNvSpPr txBox="1"/>
          <p:nvPr/>
        </p:nvSpPr>
        <p:spPr>
          <a:xfrm>
            <a:off x="337950" y="4979235"/>
            <a:ext cx="2546140" cy="1138536"/>
          </a:xfrm>
          <a:prstGeom prst="rect">
            <a:avLst/>
          </a:prstGeom>
          <a:noFill/>
          <a:ln w="25400">
            <a:solidFill>
              <a:schemeClr val="bg2"/>
            </a:solidFill>
          </a:ln>
        </p:spPr>
        <p:txBody>
          <a:bodyPr wrap="square" lIns="132261" tIns="88174" bIns="132261" rtlCol="0">
            <a:noAutofit/>
          </a:bodyPr>
          <a:lstStyle/>
          <a:p>
            <a:pPr marL="116327" lvl="2" indent="-116327">
              <a:lnSpc>
                <a:spcPct val="113000"/>
              </a:lnSpc>
              <a:spcAft>
                <a:spcPts val="289"/>
              </a:spcAft>
              <a:buClr>
                <a:schemeClr val="tx2"/>
              </a:buClr>
              <a:buFont typeface="Arial" panose="020B0604020202020204" pitchFamily="34" charset="0"/>
              <a:buChar char="•"/>
              <a:defRPr/>
            </a:pPr>
            <a:r>
              <a:rPr lang="en-US" sz="1400" dirty="0"/>
              <a:t>Provide an overview of their respective folder, best practices, further information, and references on the topic</a:t>
            </a:r>
          </a:p>
        </p:txBody>
      </p:sp>
      <p:sp>
        <p:nvSpPr>
          <p:cNvPr id="11" name="TextBox 10">
            <a:extLst>
              <a:ext uri="{FF2B5EF4-FFF2-40B4-BE49-F238E27FC236}">
                <a16:creationId xmlns:a16="http://schemas.microsoft.com/office/drawing/2014/main" id="{A3C867F2-5D65-721F-5067-0DB229745568}"/>
              </a:ext>
            </a:extLst>
          </p:cNvPr>
          <p:cNvSpPr txBox="1"/>
          <p:nvPr/>
        </p:nvSpPr>
        <p:spPr>
          <a:xfrm>
            <a:off x="3119989" y="4979235"/>
            <a:ext cx="2811621" cy="1428239"/>
          </a:xfrm>
          <a:prstGeom prst="rect">
            <a:avLst/>
          </a:prstGeom>
          <a:noFill/>
          <a:ln w="25400">
            <a:solidFill>
              <a:schemeClr val="bg2"/>
            </a:solidFill>
          </a:ln>
        </p:spPr>
        <p:txBody>
          <a:bodyPr wrap="square" lIns="132261" tIns="88174" bIns="132261" rtlCol="0">
            <a:spAutoFit/>
          </a:bodyPr>
          <a:lstStyle/>
          <a:p>
            <a:pPr marL="116327" indent="-116327">
              <a:lnSpc>
                <a:spcPct val="113000"/>
              </a:lnSpc>
              <a:spcAft>
                <a:spcPts val="289"/>
              </a:spcAft>
              <a:buClr>
                <a:schemeClr val="tx2"/>
              </a:buClr>
              <a:buFont typeface="Arial" panose="020B0604020202020204" pitchFamily="34" charset="0"/>
              <a:buChar char="•"/>
              <a:defRPr/>
            </a:pPr>
            <a:r>
              <a:rPr lang="en-US" sz="1400" dirty="0">
                <a:solidFill>
                  <a:srgbClr val="342F2E"/>
                </a:solidFill>
                <a:latin typeface="Aptos" panose="02020404030301010803"/>
              </a:rPr>
              <a:t>D</a:t>
            </a:r>
            <a:r>
              <a:rPr lang="en-US" sz="1400" dirty="0"/>
              <a:t>enoted with a "M_" starting the file name. They are used to provide mostly descriptive, administrative and legal information.</a:t>
            </a:r>
            <a:endParaRPr lang="en-US" sz="1400" dirty="0">
              <a:solidFill>
                <a:srgbClr val="342F2E"/>
              </a:solidFill>
              <a:latin typeface="Aptos" panose="02020404030301010803"/>
            </a:endParaRPr>
          </a:p>
        </p:txBody>
      </p:sp>
      <p:sp>
        <p:nvSpPr>
          <p:cNvPr id="12" name="TextBox 11">
            <a:extLst>
              <a:ext uri="{FF2B5EF4-FFF2-40B4-BE49-F238E27FC236}">
                <a16:creationId xmlns:a16="http://schemas.microsoft.com/office/drawing/2014/main" id="{CC67E219-F833-CAA0-7499-7D0152D5DCA6}"/>
              </a:ext>
            </a:extLst>
          </p:cNvPr>
          <p:cNvSpPr txBox="1"/>
          <p:nvPr/>
        </p:nvSpPr>
        <p:spPr>
          <a:xfrm>
            <a:off x="744418" y="1957334"/>
            <a:ext cx="2150044" cy="348300"/>
          </a:xfrm>
          <a:prstGeom prst="rect">
            <a:avLst/>
          </a:prstGeom>
          <a:noFill/>
        </p:spPr>
        <p:txBody>
          <a:bodyPr wrap="square" rtlCol="0">
            <a:spAutoFit/>
          </a:bodyPr>
          <a:lstStyle/>
          <a:p>
            <a:pPr>
              <a:lnSpc>
                <a:spcPct val="113000"/>
              </a:lnSpc>
              <a:spcAft>
                <a:spcPts val="579"/>
              </a:spcAft>
            </a:pPr>
            <a:r>
              <a:rPr lang="en-US" sz="1543" b="1" dirty="0">
                <a:solidFill>
                  <a:schemeClr val="tx2"/>
                </a:solidFill>
              </a:rPr>
              <a:t>GitHub Basics</a:t>
            </a:r>
          </a:p>
        </p:txBody>
      </p:sp>
      <p:sp>
        <p:nvSpPr>
          <p:cNvPr id="13" name="TextBox 12">
            <a:extLst>
              <a:ext uri="{FF2B5EF4-FFF2-40B4-BE49-F238E27FC236}">
                <a16:creationId xmlns:a16="http://schemas.microsoft.com/office/drawing/2014/main" id="{8F88C0EE-E573-1632-BFD9-1097AFDE3CD5}"/>
              </a:ext>
            </a:extLst>
          </p:cNvPr>
          <p:cNvSpPr txBox="1"/>
          <p:nvPr/>
        </p:nvSpPr>
        <p:spPr>
          <a:xfrm>
            <a:off x="3617296" y="1913790"/>
            <a:ext cx="2150044" cy="348300"/>
          </a:xfrm>
          <a:prstGeom prst="rect">
            <a:avLst/>
          </a:prstGeom>
          <a:noFill/>
        </p:spPr>
        <p:txBody>
          <a:bodyPr wrap="square" rtlCol="0">
            <a:spAutoFit/>
          </a:bodyPr>
          <a:lstStyle/>
          <a:p>
            <a:pPr>
              <a:lnSpc>
                <a:spcPct val="113000"/>
              </a:lnSpc>
              <a:spcAft>
                <a:spcPts val="579"/>
              </a:spcAft>
            </a:pPr>
            <a:r>
              <a:rPr lang="en-US" sz="1543" b="1" dirty="0">
                <a:solidFill>
                  <a:schemeClr val="tx2"/>
                </a:solidFill>
              </a:rPr>
              <a:t>Naming Schemas</a:t>
            </a:r>
          </a:p>
        </p:txBody>
      </p:sp>
      <p:sp>
        <p:nvSpPr>
          <p:cNvPr id="14" name="TextBox 13">
            <a:extLst>
              <a:ext uri="{FF2B5EF4-FFF2-40B4-BE49-F238E27FC236}">
                <a16:creationId xmlns:a16="http://schemas.microsoft.com/office/drawing/2014/main" id="{8C0D0001-D467-B36A-4746-2C3FA1A20590}"/>
              </a:ext>
            </a:extLst>
          </p:cNvPr>
          <p:cNvSpPr txBox="1"/>
          <p:nvPr/>
        </p:nvSpPr>
        <p:spPr>
          <a:xfrm>
            <a:off x="714896" y="4541573"/>
            <a:ext cx="2179566" cy="348300"/>
          </a:xfrm>
          <a:prstGeom prst="rect">
            <a:avLst/>
          </a:prstGeom>
          <a:noFill/>
        </p:spPr>
        <p:txBody>
          <a:bodyPr wrap="square" rtlCol="0">
            <a:spAutoFit/>
          </a:bodyPr>
          <a:lstStyle/>
          <a:p>
            <a:pPr>
              <a:lnSpc>
                <a:spcPct val="113000"/>
              </a:lnSpc>
              <a:spcAft>
                <a:spcPts val="579"/>
              </a:spcAft>
            </a:pPr>
            <a:r>
              <a:rPr lang="en-US" sz="1543" b="1" dirty="0">
                <a:solidFill>
                  <a:schemeClr val="tx2"/>
                </a:solidFill>
              </a:rPr>
              <a:t>Guidance READMEs</a:t>
            </a:r>
          </a:p>
        </p:txBody>
      </p:sp>
      <p:sp>
        <p:nvSpPr>
          <p:cNvPr id="15" name="TextBox 14">
            <a:extLst>
              <a:ext uri="{FF2B5EF4-FFF2-40B4-BE49-F238E27FC236}">
                <a16:creationId xmlns:a16="http://schemas.microsoft.com/office/drawing/2014/main" id="{48475AE8-2674-DE3F-C413-C084A8C54CA3}"/>
              </a:ext>
            </a:extLst>
          </p:cNvPr>
          <p:cNvSpPr txBox="1"/>
          <p:nvPr/>
        </p:nvSpPr>
        <p:spPr>
          <a:xfrm>
            <a:off x="3592893" y="4400056"/>
            <a:ext cx="2185327" cy="348300"/>
          </a:xfrm>
          <a:prstGeom prst="rect">
            <a:avLst/>
          </a:prstGeom>
          <a:noFill/>
        </p:spPr>
        <p:txBody>
          <a:bodyPr wrap="square" rtlCol="0">
            <a:spAutoFit/>
          </a:bodyPr>
          <a:lstStyle/>
          <a:p>
            <a:pPr>
              <a:lnSpc>
                <a:spcPct val="113000"/>
              </a:lnSpc>
              <a:spcAft>
                <a:spcPts val="579"/>
              </a:spcAft>
            </a:pPr>
            <a:r>
              <a:rPr lang="en-US" sz="1543" b="1" dirty="0">
                <a:solidFill>
                  <a:schemeClr val="tx2"/>
                </a:solidFill>
              </a:rPr>
              <a:t>Metadata READMEs</a:t>
            </a:r>
          </a:p>
        </p:txBody>
      </p:sp>
      <p:sp>
        <p:nvSpPr>
          <p:cNvPr id="49" name="TextBox 48">
            <a:extLst>
              <a:ext uri="{FF2B5EF4-FFF2-40B4-BE49-F238E27FC236}">
                <a16:creationId xmlns:a16="http://schemas.microsoft.com/office/drawing/2014/main" id="{DE3B0E9A-852E-F1D7-C7D3-F8827E4F5099}"/>
              </a:ext>
            </a:extLst>
          </p:cNvPr>
          <p:cNvSpPr txBox="1"/>
          <p:nvPr/>
        </p:nvSpPr>
        <p:spPr>
          <a:xfrm>
            <a:off x="6243429" y="1804089"/>
            <a:ext cx="5289986" cy="348300"/>
          </a:xfrm>
          <a:prstGeom prst="rect">
            <a:avLst/>
          </a:prstGeom>
          <a:noFill/>
        </p:spPr>
        <p:txBody>
          <a:bodyPr wrap="square" rtlCol="0">
            <a:spAutoFit/>
          </a:bodyPr>
          <a:lstStyle/>
          <a:p>
            <a:pPr algn="ctr">
              <a:lnSpc>
                <a:spcPct val="113000"/>
              </a:lnSpc>
              <a:spcAft>
                <a:spcPts val="579"/>
              </a:spcAft>
            </a:pPr>
            <a:r>
              <a:rPr lang="en-US" sz="1543" b="1" dirty="0">
                <a:solidFill>
                  <a:schemeClr val="tx2"/>
                </a:solidFill>
              </a:rPr>
              <a:t>Download the Template, Cite, Create Issues, and More</a:t>
            </a:r>
          </a:p>
        </p:txBody>
      </p:sp>
      <p:pic>
        <p:nvPicPr>
          <p:cNvPr id="16" name="Graphic 15">
            <a:extLst>
              <a:ext uri="{FF2B5EF4-FFF2-40B4-BE49-F238E27FC236}">
                <a16:creationId xmlns:a16="http://schemas.microsoft.com/office/drawing/2014/main" id="{26E6497D-F7F2-B4D4-9C09-77FD00E24BC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48321" y="1912839"/>
            <a:ext cx="385763" cy="385763"/>
          </a:xfrm>
          <a:prstGeom prst="rect">
            <a:avLst/>
          </a:prstGeom>
        </p:spPr>
      </p:pic>
      <p:pic>
        <p:nvPicPr>
          <p:cNvPr id="17" name="Graphic 16">
            <a:extLst>
              <a:ext uri="{FF2B5EF4-FFF2-40B4-BE49-F238E27FC236}">
                <a16:creationId xmlns:a16="http://schemas.microsoft.com/office/drawing/2014/main" id="{48B4491F-032E-1FAF-3DD6-958CC343167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221669" y="1869295"/>
            <a:ext cx="385763" cy="385763"/>
          </a:xfrm>
          <a:prstGeom prst="rect">
            <a:avLst/>
          </a:prstGeom>
        </p:spPr>
      </p:pic>
      <p:pic>
        <p:nvPicPr>
          <p:cNvPr id="19" name="Graphic 18">
            <a:extLst>
              <a:ext uri="{FF2B5EF4-FFF2-40B4-BE49-F238E27FC236}">
                <a16:creationId xmlns:a16="http://schemas.microsoft.com/office/drawing/2014/main" id="{5604E1EE-E78C-523A-DA49-D36AFC7F07F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29132" y="4505348"/>
            <a:ext cx="385763" cy="385763"/>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3D547D51-9846-3563-9C2A-B6A72FBF1661}"/>
              </a:ext>
            </a:extLst>
          </p:cNvPr>
          <p:cNvPicPr>
            <a:picLocks noChangeAspect="1"/>
          </p:cNvPicPr>
          <p:nvPr/>
        </p:nvPicPr>
        <p:blipFill>
          <a:blip r:embed="rId10"/>
          <a:stretch>
            <a:fillRect/>
          </a:stretch>
        </p:blipFill>
        <p:spPr>
          <a:xfrm>
            <a:off x="6096000" y="2291571"/>
            <a:ext cx="5881419" cy="3382519"/>
          </a:xfrm>
          <a:prstGeom prst="rect">
            <a:avLst/>
          </a:prstGeom>
          <a:ln w="15875">
            <a:solidFill>
              <a:schemeClr val="accent1"/>
            </a:solidFill>
          </a:ln>
        </p:spPr>
      </p:pic>
      <p:pic>
        <p:nvPicPr>
          <p:cNvPr id="4" name="Graphic 3">
            <a:extLst>
              <a:ext uri="{FF2B5EF4-FFF2-40B4-BE49-F238E27FC236}">
                <a16:creationId xmlns:a16="http://schemas.microsoft.com/office/drawing/2014/main" id="{A1A7225F-66B1-68A9-E748-BEB2274673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19989" y="4360829"/>
            <a:ext cx="457920" cy="457920"/>
          </a:xfrm>
          <a:prstGeom prst="rect">
            <a:avLst/>
          </a:prstGeom>
        </p:spPr>
      </p:pic>
    </p:spTree>
    <p:extLst>
      <p:ext uri="{BB962C8B-B14F-4D97-AF65-F5344CB8AC3E}">
        <p14:creationId xmlns:p14="http://schemas.microsoft.com/office/powerpoint/2010/main" val="3268089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EE0510A-9341-5097-05D9-81DC4CD705BE}"/>
              </a:ext>
            </a:extLst>
          </p:cNvPr>
          <p:cNvSpPr>
            <a:spLocks noGrp="1"/>
          </p:cNvSpPr>
          <p:nvPr>
            <p:ph type="title"/>
          </p:nvPr>
        </p:nvSpPr>
        <p:spPr>
          <a:xfrm>
            <a:off x="283029" y="130628"/>
            <a:ext cx="11542788" cy="1295401"/>
          </a:xfrm>
        </p:spPr>
        <p:txBody>
          <a:bodyPr/>
          <a:lstStyle/>
          <a:p>
            <a:r>
              <a:rPr lang="en-US" dirty="0"/>
              <a:t>Questions?</a:t>
            </a:r>
            <a:br>
              <a:rPr lang="en-US" dirty="0"/>
            </a:br>
            <a:br>
              <a:rPr lang="en-US" sz="1100" dirty="0"/>
            </a:br>
            <a:r>
              <a:rPr lang="en-US" dirty="0"/>
              <a:t> </a:t>
            </a:r>
            <a:r>
              <a:rPr lang="en-US" sz="2000" dirty="0"/>
              <a:t>For further information, see:</a:t>
            </a:r>
          </a:p>
        </p:txBody>
      </p:sp>
      <p:sp>
        <p:nvSpPr>
          <p:cNvPr id="3" name="Content Placeholder 2">
            <a:extLst>
              <a:ext uri="{FF2B5EF4-FFF2-40B4-BE49-F238E27FC236}">
                <a16:creationId xmlns:a16="http://schemas.microsoft.com/office/drawing/2014/main" id="{EBA8AF48-7F5C-8B31-34AB-A15E53F0A386}"/>
              </a:ext>
            </a:extLst>
          </p:cNvPr>
          <p:cNvSpPr>
            <a:spLocks noGrp="1"/>
          </p:cNvSpPr>
          <p:nvPr>
            <p:ph sz="half" idx="1"/>
          </p:nvPr>
        </p:nvSpPr>
        <p:spPr>
          <a:solidFill>
            <a:schemeClr val="tx1">
              <a:lumMod val="10000"/>
              <a:lumOff val="90000"/>
            </a:schemeClr>
          </a:solidFill>
          <a:ln>
            <a:noFill/>
          </a:ln>
        </p:spPr>
        <p:txBody>
          <a:bodyPr>
            <a:normAutofit/>
          </a:bodyPr>
          <a:lstStyle/>
          <a:p>
            <a:pPr lvl="1"/>
            <a:r>
              <a:rPr lang="en-US" b="1" dirty="0"/>
              <a:t>Source Article</a:t>
            </a:r>
          </a:p>
        </p:txBody>
      </p:sp>
      <p:sp>
        <p:nvSpPr>
          <p:cNvPr id="5" name="Content Placeholder 4">
            <a:extLst>
              <a:ext uri="{FF2B5EF4-FFF2-40B4-BE49-F238E27FC236}">
                <a16:creationId xmlns:a16="http://schemas.microsoft.com/office/drawing/2014/main" id="{D4EDFB79-5CA6-DEE3-75D6-EBD8803549E4}"/>
              </a:ext>
            </a:extLst>
          </p:cNvPr>
          <p:cNvSpPr>
            <a:spLocks noGrp="1"/>
          </p:cNvSpPr>
          <p:nvPr>
            <p:ph sz="half" idx="13"/>
          </p:nvPr>
        </p:nvSpPr>
        <p:spPr>
          <a:solidFill>
            <a:schemeClr val="tx1">
              <a:lumMod val="10000"/>
              <a:lumOff val="90000"/>
            </a:schemeClr>
          </a:solidFill>
          <a:ln>
            <a:noFill/>
          </a:ln>
        </p:spPr>
        <p:txBody>
          <a:bodyPr>
            <a:noAutofit/>
          </a:bodyPr>
          <a:lstStyle/>
          <a:p>
            <a:pPr lvl="1"/>
            <a:r>
              <a:rPr lang="en-US" b="1" dirty="0"/>
              <a:t>Precursor Workshop: 10 Simple Rules for File Organization</a:t>
            </a:r>
          </a:p>
        </p:txBody>
      </p:sp>
      <p:sp>
        <p:nvSpPr>
          <p:cNvPr id="6" name="Content Placeholder 5">
            <a:extLst>
              <a:ext uri="{FF2B5EF4-FFF2-40B4-BE49-F238E27FC236}">
                <a16:creationId xmlns:a16="http://schemas.microsoft.com/office/drawing/2014/main" id="{13282593-C53B-D769-D828-72781711F6A6}"/>
              </a:ext>
            </a:extLst>
          </p:cNvPr>
          <p:cNvSpPr>
            <a:spLocks noGrp="1"/>
          </p:cNvSpPr>
          <p:nvPr>
            <p:ph sz="half" idx="14"/>
          </p:nvPr>
        </p:nvSpPr>
        <p:spPr>
          <a:solidFill>
            <a:schemeClr val="tx1">
              <a:lumMod val="10000"/>
              <a:lumOff val="90000"/>
            </a:schemeClr>
          </a:solidFill>
          <a:ln>
            <a:noFill/>
          </a:ln>
        </p:spPr>
        <p:txBody>
          <a:bodyPr/>
          <a:lstStyle/>
          <a:p>
            <a:pPr lvl="1"/>
            <a:r>
              <a:rPr lang="en-US" b="1" dirty="0"/>
              <a:t>Galter </a:t>
            </a:r>
            <a:r>
              <a:rPr lang="en-US" b="1" dirty="0" err="1"/>
              <a:t>DataLab</a:t>
            </a:r>
            <a:endParaRPr lang="en-US" b="1" dirty="0"/>
          </a:p>
          <a:p>
            <a:pPr lvl="1"/>
            <a:endParaRPr lang="en-US" dirty="0"/>
          </a:p>
        </p:txBody>
      </p:sp>
      <p:sp>
        <p:nvSpPr>
          <p:cNvPr id="4" name="Slide Number Placeholder 3">
            <a:extLst>
              <a:ext uri="{FF2B5EF4-FFF2-40B4-BE49-F238E27FC236}">
                <a16:creationId xmlns:a16="http://schemas.microsoft.com/office/drawing/2014/main" id="{AA4FEA5C-C9F0-7432-F4F7-4470FC2B802B}"/>
              </a:ext>
            </a:extLst>
          </p:cNvPr>
          <p:cNvSpPr>
            <a:spLocks noGrp="1"/>
          </p:cNvSpPr>
          <p:nvPr>
            <p:ph type="sldNum" sz="quarter" idx="12"/>
          </p:nvPr>
        </p:nvSpPr>
        <p:spPr/>
        <p:txBody>
          <a:bodyPr/>
          <a:lstStyle/>
          <a:p>
            <a:fld id="{9C63289D-69DF-DB45-976F-5554EB7446BA}" type="slidenum">
              <a:rPr lang="en-US" smtClean="0"/>
              <a:pPr/>
              <a:t>19</a:t>
            </a:fld>
            <a:endParaRPr lang="en-US"/>
          </a:p>
        </p:txBody>
      </p:sp>
      <p:sp>
        <p:nvSpPr>
          <p:cNvPr id="13" name="TextBox 12">
            <a:extLst>
              <a:ext uri="{FF2B5EF4-FFF2-40B4-BE49-F238E27FC236}">
                <a16:creationId xmlns:a16="http://schemas.microsoft.com/office/drawing/2014/main" id="{A13AF0B2-8CB0-8CA6-F485-FCE9B55F2059}"/>
              </a:ext>
            </a:extLst>
          </p:cNvPr>
          <p:cNvSpPr txBox="1"/>
          <p:nvPr/>
        </p:nvSpPr>
        <p:spPr>
          <a:xfrm>
            <a:off x="628249" y="3936759"/>
            <a:ext cx="3199328" cy="2042932"/>
          </a:xfrm>
          <a:prstGeom prst="rect">
            <a:avLst/>
          </a:prstGeom>
          <a:noFill/>
        </p:spPr>
        <p:txBody>
          <a:bodyPr wrap="square" rtlCol="0">
            <a:spAutoFit/>
          </a:bodyPr>
          <a:lstStyle/>
          <a:p>
            <a:pPr marL="224486" lvl="2" indent="-216322" defTabSz="881615">
              <a:lnSpc>
                <a:spcPct val="114000"/>
              </a:lnSpc>
              <a:spcAft>
                <a:spcPts val="579"/>
              </a:spcAft>
              <a:buClr>
                <a:schemeClr val="tx2"/>
              </a:buClr>
              <a:buFont typeface="Arial" panose="020B0604020202020204" pitchFamily="34" charset="0"/>
              <a:buChar char="•"/>
            </a:pPr>
            <a:r>
              <a:rPr lang="en-US" sz="1400" dirty="0" err="1"/>
              <a:t>Demerdash</a:t>
            </a:r>
            <a:r>
              <a:rPr lang="en-US" sz="1400" dirty="0"/>
              <a:t>, Y., </a:t>
            </a:r>
            <a:r>
              <a:rPr lang="en-US" sz="1400" dirty="0" err="1"/>
              <a:t>Dockhorn</a:t>
            </a:r>
            <a:r>
              <a:rPr lang="en-US" sz="1400" dirty="0"/>
              <a:t>, R. and </a:t>
            </a:r>
            <a:r>
              <a:rPr lang="en-US" sz="1400" dirty="0" err="1"/>
              <a:t>Wilbrandt</a:t>
            </a:r>
            <a:r>
              <a:rPr lang="en-US" sz="1400" dirty="0"/>
              <a:t>, J. (2025) ‘Data Organization Made Easy: Comprehensive Folder Structure Template for Early Career Life/Natural Science Researchers’, </a:t>
            </a:r>
            <a:r>
              <a:rPr lang="en-US" sz="1400" i="1" dirty="0"/>
              <a:t>Data Science Journal</a:t>
            </a:r>
            <a:r>
              <a:rPr lang="en-US" sz="1400" dirty="0"/>
              <a:t>, 24(), p. 35. Available at: https://</a:t>
            </a:r>
            <a:r>
              <a:rPr lang="en-US" sz="1400" dirty="0" err="1"/>
              <a:t>doi.org</a:t>
            </a:r>
            <a:r>
              <a:rPr lang="en-US" sz="1400" dirty="0"/>
              <a:t>/10.5334/dsj-2025-035.</a:t>
            </a:r>
          </a:p>
        </p:txBody>
      </p:sp>
      <p:sp>
        <p:nvSpPr>
          <p:cNvPr id="14" name="TextBox 13">
            <a:extLst>
              <a:ext uri="{FF2B5EF4-FFF2-40B4-BE49-F238E27FC236}">
                <a16:creationId xmlns:a16="http://schemas.microsoft.com/office/drawing/2014/main" id="{E3C9E723-D49E-1423-EA6E-3F5C039EF143}"/>
              </a:ext>
            </a:extLst>
          </p:cNvPr>
          <p:cNvSpPr txBox="1"/>
          <p:nvPr/>
        </p:nvSpPr>
        <p:spPr>
          <a:xfrm>
            <a:off x="4443746" y="3849681"/>
            <a:ext cx="3236509" cy="1978940"/>
          </a:xfrm>
          <a:prstGeom prst="rect">
            <a:avLst/>
          </a:prstGeom>
          <a:noFill/>
        </p:spPr>
        <p:txBody>
          <a:bodyPr wrap="square" rtlCol="0">
            <a:spAutoFit/>
          </a:bodyPr>
          <a:lstStyle/>
          <a:p>
            <a:pPr marL="224486" lvl="2" indent="-216322" defTabSz="881615">
              <a:lnSpc>
                <a:spcPct val="114000"/>
              </a:lnSpc>
              <a:spcAft>
                <a:spcPts val="579"/>
              </a:spcAft>
              <a:buClr>
                <a:schemeClr val="tx2"/>
              </a:buClr>
              <a:buFont typeface="Arial" panose="020B0604020202020204" pitchFamily="34" charset="0"/>
              <a:buChar char="•"/>
            </a:pPr>
            <a:r>
              <a:rPr lang="en-US" sz="1736" dirty="0">
                <a:hlinkClick r:id="rId2"/>
              </a:rPr>
              <a:t>galter.northwestern.edu/about/datalab</a:t>
            </a:r>
            <a:endParaRPr lang="en-US" sz="1736" dirty="0"/>
          </a:p>
          <a:p>
            <a:pPr marL="224486" lvl="2" indent="-216322" defTabSz="881615">
              <a:lnSpc>
                <a:spcPct val="114000"/>
              </a:lnSpc>
              <a:spcAft>
                <a:spcPts val="579"/>
              </a:spcAft>
              <a:buClr>
                <a:schemeClr val="tx2"/>
              </a:buClr>
              <a:buFont typeface="Arial" panose="020B0604020202020204" pitchFamily="34" charset="0"/>
              <a:buChar char="•"/>
            </a:pPr>
            <a:r>
              <a:rPr lang="en-US" sz="1736" dirty="0"/>
              <a:t>Consultation, training, and support throughout all stages of the research lifecycle, including data sharing guidance</a:t>
            </a:r>
          </a:p>
        </p:txBody>
      </p:sp>
      <p:sp>
        <p:nvSpPr>
          <p:cNvPr id="15" name="TextBox 14">
            <a:extLst>
              <a:ext uri="{FF2B5EF4-FFF2-40B4-BE49-F238E27FC236}">
                <a16:creationId xmlns:a16="http://schemas.microsoft.com/office/drawing/2014/main" id="{6185D327-DE0E-A262-C910-853317D9B7A3}"/>
              </a:ext>
            </a:extLst>
          </p:cNvPr>
          <p:cNvSpPr txBox="1"/>
          <p:nvPr/>
        </p:nvSpPr>
        <p:spPr>
          <a:xfrm>
            <a:off x="8282687" y="3849681"/>
            <a:ext cx="3338136" cy="1978940"/>
          </a:xfrm>
          <a:prstGeom prst="rect">
            <a:avLst/>
          </a:prstGeom>
          <a:noFill/>
        </p:spPr>
        <p:txBody>
          <a:bodyPr wrap="square" rtlCol="0">
            <a:spAutoFit/>
          </a:bodyPr>
          <a:lstStyle/>
          <a:p>
            <a:pPr marL="224486" lvl="2" indent="-216322" defTabSz="881615">
              <a:lnSpc>
                <a:spcPct val="114000"/>
              </a:lnSpc>
              <a:spcAft>
                <a:spcPts val="579"/>
              </a:spcAft>
              <a:buClr>
                <a:schemeClr val="tx2"/>
              </a:buClr>
              <a:buFont typeface="Arial" panose="020B0604020202020204" pitchFamily="34" charset="0"/>
              <a:buChar char="•"/>
            </a:pPr>
            <a:r>
              <a:rPr lang="en-US" sz="1736" dirty="0"/>
              <a:t>Class page: </a:t>
            </a:r>
            <a:r>
              <a:rPr lang="en-US" sz="1736" dirty="0">
                <a:hlinkClick r:id="rId3"/>
              </a:rPr>
              <a:t>galter.northwestern.edu/course_info/246</a:t>
            </a:r>
            <a:endParaRPr lang="en-US" sz="1736" dirty="0"/>
          </a:p>
          <a:p>
            <a:pPr marL="224486" lvl="2" indent="-216322" defTabSz="881615">
              <a:lnSpc>
                <a:spcPct val="114000"/>
              </a:lnSpc>
              <a:spcAft>
                <a:spcPts val="579"/>
              </a:spcAft>
              <a:buClr>
                <a:schemeClr val="tx2"/>
              </a:buClr>
              <a:buFont typeface="Arial" panose="020B0604020202020204" pitchFamily="34" charset="0"/>
              <a:buChar char="•"/>
            </a:pPr>
            <a:r>
              <a:rPr lang="en-US" sz="1736" dirty="0"/>
              <a:t>Learn best practices in file naming, tips for batch re-naming, file shortcuts, and more</a:t>
            </a:r>
          </a:p>
        </p:txBody>
      </p:sp>
      <p:pic>
        <p:nvPicPr>
          <p:cNvPr id="7" name="Picture 6" descr="A screenshot of a computer&#10;&#10;AI-generated content may be incorrect.">
            <a:extLst>
              <a:ext uri="{FF2B5EF4-FFF2-40B4-BE49-F238E27FC236}">
                <a16:creationId xmlns:a16="http://schemas.microsoft.com/office/drawing/2014/main" id="{A47FA5D0-0F8C-4901-1E54-580074E2209E}"/>
              </a:ext>
            </a:extLst>
          </p:cNvPr>
          <p:cNvPicPr>
            <a:picLocks noChangeAspect="1"/>
          </p:cNvPicPr>
          <p:nvPr/>
        </p:nvPicPr>
        <p:blipFill>
          <a:blip r:embed="rId4"/>
          <a:srcRect r="19988" b="24490"/>
          <a:stretch>
            <a:fillRect/>
          </a:stretch>
        </p:blipFill>
        <p:spPr>
          <a:xfrm>
            <a:off x="737108" y="1960955"/>
            <a:ext cx="3060768" cy="191317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AEE10822-826E-B856-BBAA-6DD1483C0470}"/>
              </a:ext>
            </a:extLst>
          </p:cNvPr>
          <p:cNvPicPr>
            <a:picLocks noChangeAspect="1"/>
          </p:cNvPicPr>
          <p:nvPr/>
        </p:nvPicPr>
        <p:blipFill>
          <a:blip r:embed="rId5"/>
          <a:srcRect r="17277"/>
          <a:stretch>
            <a:fillRect/>
          </a:stretch>
        </p:blipFill>
        <p:spPr>
          <a:xfrm>
            <a:off x="4480927" y="2056833"/>
            <a:ext cx="3236509" cy="1496690"/>
          </a:xfrm>
          <a:prstGeom prst="rect">
            <a:avLst/>
          </a:prstGeom>
        </p:spPr>
      </p:pic>
      <p:pic>
        <p:nvPicPr>
          <p:cNvPr id="12" name="Picture 11" descr="A close-up of a sign&#10;&#10;AI-generated content may be incorrect.">
            <a:extLst>
              <a:ext uri="{FF2B5EF4-FFF2-40B4-BE49-F238E27FC236}">
                <a16:creationId xmlns:a16="http://schemas.microsoft.com/office/drawing/2014/main" id="{61FACCB9-7300-443C-A448-BB761EE78417}"/>
              </a:ext>
            </a:extLst>
          </p:cNvPr>
          <p:cNvPicPr>
            <a:picLocks noChangeAspect="1"/>
          </p:cNvPicPr>
          <p:nvPr/>
        </p:nvPicPr>
        <p:blipFill>
          <a:blip r:embed="rId6"/>
          <a:stretch>
            <a:fillRect/>
          </a:stretch>
        </p:blipFill>
        <p:spPr>
          <a:xfrm>
            <a:off x="8282687" y="2281104"/>
            <a:ext cx="3338136" cy="1291014"/>
          </a:xfrm>
          <a:prstGeom prst="rect">
            <a:avLst/>
          </a:prstGeom>
        </p:spPr>
      </p:pic>
    </p:spTree>
    <p:extLst>
      <p:ext uri="{BB962C8B-B14F-4D97-AF65-F5344CB8AC3E}">
        <p14:creationId xmlns:p14="http://schemas.microsoft.com/office/powerpoint/2010/main" val="2037937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B28D-0358-046B-34F2-CC5E7ABC6818}"/>
              </a:ext>
            </a:extLst>
          </p:cNvPr>
          <p:cNvSpPr>
            <a:spLocks noGrp="1"/>
          </p:cNvSpPr>
          <p:nvPr>
            <p:ph type="title"/>
          </p:nvPr>
        </p:nvSpPr>
        <p:spPr>
          <a:xfrm>
            <a:off x="372189" y="275302"/>
            <a:ext cx="11453628" cy="867697"/>
          </a:xfrm>
        </p:spPr>
        <p:txBody>
          <a:bodyPr/>
          <a:lstStyle/>
          <a:p>
            <a:r>
              <a:rPr lang="en-US" dirty="0"/>
              <a:t>What we’ll cover today</a:t>
            </a:r>
          </a:p>
        </p:txBody>
      </p:sp>
      <p:sp>
        <p:nvSpPr>
          <p:cNvPr id="7" name="Content Placeholder 6">
            <a:extLst>
              <a:ext uri="{FF2B5EF4-FFF2-40B4-BE49-F238E27FC236}">
                <a16:creationId xmlns:a16="http://schemas.microsoft.com/office/drawing/2014/main" id="{D47B0194-2020-9AE2-5E78-816580E95787}"/>
              </a:ext>
            </a:extLst>
          </p:cNvPr>
          <p:cNvSpPr>
            <a:spLocks noGrp="1"/>
          </p:cNvSpPr>
          <p:nvPr>
            <p:ph idx="1"/>
          </p:nvPr>
        </p:nvSpPr>
        <p:spPr>
          <a:xfrm>
            <a:off x="1149241" y="1725805"/>
            <a:ext cx="10695107" cy="595509"/>
          </a:xfrm>
        </p:spPr>
        <p:txBody>
          <a:bodyPr/>
          <a:lstStyle/>
          <a:p>
            <a:pPr marL="342900" indent="-342900">
              <a:buAutoNum type="arabicPeriod"/>
            </a:pPr>
            <a:r>
              <a:rPr lang="en-US" b="0" dirty="0"/>
              <a:t>RDM Refresher</a:t>
            </a:r>
          </a:p>
        </p:txBody>
      </p:sp>
      <p:sp>
        <p:nvSpPr>
          <p:cNvPr id="4" name="Slide Number Placeholder 3">
            <a:extLst>
              <a:ext uri="{FF2B5EF4-FFF2-40B4-BE49-F238E27FC236}">
                <a16:creationId xmlns:a16="http://schemas.microsoft.com/office/drawing/2014/main" id="{AEA342EF-3839-8627-279C-0D0507876612}"/>
              </a:ext>
            </a:extLst>
          </p:cNvPr>
          <p:cNvSpPr>
            <a:spLocks noGrp="1"/>
          </p:cNvSpPr>
          <p:nvPr>
            <p:ph type="sldNum" sz="quarter" idx="12"/>
          </p:nvPr>
        </p:nvSpPr>
        <p:spPr>
          <a:prstGeom prst="rect">
            <a:avLst/>
          </a:prstGeom>
        </p:spPr>
        <p:txBody>
          <a:bodyPr/>
          <a:lstStyle/>
          <a:p>
            <a:fld id="{9C63289D-69DF-DB45-976F-5554EB7446BA}" type="slidenum">
              <a:rPr lang="en-US" smtClean="0"/>
              <a:pPr/>
              <a:t>2</a:t>
            </a:fld>
            <a:endParaRPr lang="en-US"/>
          </a:p>
        </p:txBody>
      </p:sp>
      <p:sp>
        <p:nvSpPr>
          <p:cNvPr id="6" name="TextBox 5">
            <a:extLst>
              <a:ext uri="{FF2B5EF4-FFF2-40B4-BE49-F238E27FC236}">
                <a16:creationId xmlns:a16="http://schemas.microsoft.com/office/drawing/2014/main" id="{24645FF0-70EC-7FD3-A3CF-7689D4246BAB}"/>
              </a:ext>
            </a:extLst>
          </p:cNvPr>
          <p:cNvSpPr txBox="1"/>
          <p:nvPr/>
        </p:nvSpPr>
        <p:spPr>
          <a:xfrm>
            <a:off x="1149241" y="2935527"/>
            <a:ext cx="6744929" cy="338554"/>
          </a:xfrm>
          <a:prstGeom prst="rect">
            <a:avLst/>
          </a:prstGeom>
          <a:noFill/>
        </p:spPr>
        <p:txBody>
          <a:bodyPr wrap="square" rtlCol="0">
            <a:spAutoFit/>
          </a:bodyPr>
          <a:lstStyle/>
          <a:p>
            <a:pPr marL="342900" indent="-342900">
              <a:buFont typeface="+mj-lt"/>
              <a:buAutoNum type="arabicPeriod" startAt="2"/>
            </a:pPr>
            <a:r>
              <a:rPr lang="en-US" sz="1600" dirty="0"/>
              <a:t>Best Practices for Naming and Organizing Folders</a:t>
            </a:r>
          </a:p>
        </p:txBody>
      </p:sp>
      <p:sp>
        <p:nvSpPr>
          <p:cNvPr id="9" name="TextBox 8">
            <a:extLst>
              <a:ext uri="{FF2B5EF4-FFF2-40B4-BE49-F238E27FC236}">
                <a16:creationId xmlns:a16="http://schemas.microsoft.com/office/drawing/2014/main" id="{6A083850-049D-7E97-10E5-5282AD60C0C0}"/>
              </a:ext>
            </a:extLst>
          </p:cNvPr>
          <p:cNvSpPr txBox="1"/>
          <p:nvPr/>
        </p:nvSpPr>
        <p:spPr>
          <a:xfrm>
            <a:off x="1149241" y="3962175"/>
            <a:ext cx="9961212" cy="707886"/>
          </a:xfrm>
          <a:prstGeom prst="rect">
            <a:avLst/>
          </a:prstGeom>
          <a:noFill/>
        </p:spPr>
        <p:txBody>
          <a:bodyPr wrap="square" rtlCol="0">
            <a:spAutoFit/>
          </a:bodyPr>
          <a:lstStyle/>
          <a:p>
            <a:pPr marL="342900" indent="-342900">
              <a:buFont typeface="+mj-lt"/>
              <a:buAutoNum type="arabicPeriod" startAt="3"/>
            </a:pPr>
            <a:r>
              <a:rPr lang="en-US" sz="1600" dirty="0"/>
              <a:t>The Folder Structure Template: Model and Resources</a:t>
            </a:r>
          </a:p>
          <a:p>
            <a:pPr marL="952323" lvl="1" indent="-342900">
              <a:buFont typeface="Arial" panose="020B0604020202020204" pitchFamily="34" charset="0"/>
              <a:buChar char="•"/>
            </a:pPr>
            <a:r>
              <a:rPr lang="en-US" sz="1200" dirty="0"/>
              <a:t>With key credit to: </a:t>
            </a:r>
            <a:r>
              <a:rPr lang="en-US" sz="1200" dirty="0" err="1"/>
              <a:t>Demerdash</a:t>
            </a:r>
            <a:r>
              <a:rPr lang="en-US" sz="1200" dirty="0"/>
              <a:t>, Y., </a:t>
            </a:r>
            <a:r>
              <a:rPr lang="en-US" sz="1200" dirty="0" err="1"/>
              <a:t>Dockhorn</a:t>
            </a:r>
            <a:r>
              <a:rPr lang="en-US" sz="1200" dirty="0"/>
              <a:t>, R., &amp; </a:t>
            </a:r>
            <a:r>
              <a:rPr lang="en-US" sz="1200" dirty="0" err="1"/>
              <a:t>Wilbrandt</a:t>
            </a:r>
            <a:r>
              <a:rPr lang="en-US" sz="1200" dirty="0"/>
              <a:t>, J. (2025). Data Organization Made Easy: Comprehensive Folder Structure Template for Early Career Life/Natural Science Researchers. </a:t>
            </a:r>
            <a:r>
              <a:rPr lang="en-US" sz="1200" i="1" dirty="0"/>
              <a:t>Data Science Journal</a:t>
            </a:r>
            <a:r>
              <a:rPr lang="en-US" sz="1200" dirty="0"/>
              <a:t>, </a:t>
            </a:r>
            <a:r>
              <a:rPr lang="en-US" sz="1200" i="1" dirty="0"/>
              <a:t>24</a:t>
            </a:r>
            <a:r>
              <a:rPr lang="en-US" sz="1200" dirty="0"/>
              <a:t>(), 35. https://</a:t>
            </a:r>
            <a:r>
              <a:rPr lang="en-US" sz="1200" dirty="0" err="1"/>
              <a:t>doi.org</a:t>
            </a:r>
            <a:r>
              <a:rPr lang="en-US" sz="1200" dirty="0"/>
              <a:t>/10.5334/dsj-2025-035</a:t>
            </a:r>
          </a:p>
        </p:txBody>
      </p:sp>
      <p:sp>
        <p:nvSpPr>
          <p:cNvPr id="10" name="TextBox 9">
            <a:extLst>
              <a:ext uri="{FF2B5EF4-FFF2-40B4-BE49-F238E27FC236}">
                <a16:creationId xmlns:a16="http://schemas.microsoft.com/office/drawing/2014/main" id="{56690D73-E301-6EB2-D310-03798E784FA2}"/>
              </a:ext>
            </a:extLst>
          </p:cNvPr>
          <p:cNvSpPr txBox="1"/>
          <p:nvPr/>
        </p:nvSpPr>
        <p:spPr>
          <a:xfrm>
            <a:off x="1149241" y="5358155"/>
            <a:ext cx="6744929" cy="338554"/>
          </a:xfrm>
          <a:prstGeom prst="rect">
            <a:avLst/>
          </a:prstGeom>
          <a:noFill/>
        </p:spPr>
        <p:txBody>
          <a:bodyPr wrap="square" rtlCol="0">
            <a:spAutoFit/>
          </a:bodyPr>
          <a:lstStyle/>
          <a:p>
            <a:pPr marL="342900" indent="-342900">
              <a:buFont typeface="+mj-lt"/>
              <a:buAutoNum type="arabicPeriod" startAt="4"/>
            </a:pPr>
            <a:r>
              <a:rPr lang="en-US" sz="1600" dirty="0"/>
              <a:t>Questions</a:t>
            </a:r>
          </a:p>
        </p:txBody>
      </p:sp>
    </p:spTree>
    <p:extLst>
      <p:ext uri="{BB962C8B-B14F-4D97-AF65-F5344CB8AC3E}">
        <p14:creationId xmlns:p14="http://schemas.microsoft.com/office/powerpoint/2010/main" val="19902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2EC-BB62-BB66-9B29-48FE900AA5ED}"/>
              </a:ext>
            </a:extLst>
          </p:cNvPr>
          <p:cNvSpPr>
            <a:spLocks noGrp="1"/>
          </p:cNvSpPr>
          <p:nvPr>
            <p:ph type="ctrTitle"/>
          </p:nvPr>
        </p:nvSpPr>
        <p:spPr>
          <a:xfrm>
            <a:off x="6096000" y="1912974"/>
            <a:ext cx="5729817" cy="2387600"/>
          </a:xfrm>
        </p:spPr>
        <p:txBody>
          <a:bodyPr/>
          <a:lstStyle/>
          <a:p>
            <a:r>
              <a:rPr lang="en-US" dirty="0"/>
              <a:t>Thank you</a:t>
            </a:r>
            <a:br>
              <a:rPr lang="en-US" dirty="0"/>
            </a:br>
            <a:br>
              <a:rPr lang="en-US" dirty="0"/>
            </a:br>
            <a:r>
              <a:rPr lang="en-US" sz="2800" dirty="0"/>
              <a:t>contact: sara.gonzales2@northwestern.edu</a:t>
            </a:r>
          </a:p>
        </p:txBody>
      </p:sp>
    </p:spTree>
    <p:extLst>
      <p:ext uri="{BB962C8B-B14F-4D97-AF65-F5344CB8AC3E}">
        <p14:creationId xmlns:p14="http://schemas.microsoft.com/office/powerpoint/2010/main" val="239133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ABE7B-6B38-BBBB-088B-6DB75154C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A7A79-9A27-056F-F16F-776DBAA01E1B}"/>
              </a:ext>
            </a:extLst>
          </p:cNvPr>
          <p:cNvSpPr>
            <a:spLocks noGrp="1"/>
          </p:cNvSpPr>
          <p:nvPr>
            <p:ph type="title"/>
          </p:nvPr>
        </p:nvSpPr>
        <p:spPr>
          <a:xfrm>
            <a:off x="372189" y="173889"/>
            <a:ext cx="11453628" cy="543232"/>
          </a:xfrm>
        </p:spPr>
        <p:txBody>
          <a:bodyPr/>
          <a:lstStyle/>
          <a:p>
            <a:r>
              <a:rPr lang="en-US" dirty="0"/>
              <a:t>Credits</a:t>
            </a:r>
          </a:p>
        </p:txBody>
      </p:sp>
      <p:sp>
        <p:nvSpPr>
          <p:cNvPr id="3" name="Content Placeholder 2">
            <a:extLst>
              <a:ext uri="{FF2B5EF4-FFF2-40B4-BE49-F238E27FC236}">
                <a16:creationId xmlns:a16="http://schemas.microsoft.com/office/drawing/2014/main" id="{902C7571-03FF-6EA7-5293-AC0476246771}"/>
              </a:ext>
            </a:extLst>
          </p:cNvPr>
          <p:cNvSpPr>
            <a:spLocks noGrp="1"/>
          </p:cNvSpPr>
          <p:nvPr>
            <p:ph idx="1"/>
          </p:nvPr>
        </p:nvSpPr>
        <p:spPr>
          <a:xfrm>
            <a:off x="372189" y="930969"/>
            <a:ext cx="11190545" cy="5638800"/>
          </a:xfrm>
        </p:spPr>
        <p:txBody>
          <a:bodyPr/>
          <a:lstStyle/>
          <a:p>
            <a:r>
              <a:rPr lang="en-US" sz="1600" b="0" dirty="0"/>
              <a:t>Cornell University Data Services – Writing READMEs for Research Data: </a:t>
            </a:r>
            <a:r>
              <a:rPr lang="en-US" sz="1600" b="0" dirty="0">
                <a:hlinkClick r:id="rId2"/>
              </a:rPr>
              <a:t>https://data.research.cornell.edu/data-management/sharing/readme/</a:t>
            </a:r>
            <a:endParaRPr lang="en-US" sz="1600" b="0" dirty="0"/>
          </a:p>
          <a:p>
            <a:r>
              <a:rPr lang="en-US" sz="1600" b="0" dirty="0" err="1"/>
              <a:t>Demerdash</a:t>
            </a:r>
            <a:r>
              <a:rPr lang="en-US" sz="1600" b="0" dirty="0"/>
              <a:t>, Y., </a:t>
            </a:r>
            <a:r>
              <a:rPr lang="en-US" sz="1600" b="0" dirty="0" err="1"/>
              <a:t>Dockhorn</a:t>
            </a:r>
            <a:r>
              <a:rPr lang="en-US" sz="1600" b="0" dirty="0"/>
              <a:t>, R., &amp;amp; </a:t>
            </a:r>
            <a:r>
              <a:rPr lang="en-US" sz="1600" b="0" dirty="0" err="1"/>
              <a:t>Wilbrandt</a:t>
            </a:r>
            <a:r>
              <a:rPr lang="en-US" sz="1600" b="0" dirty="0"/>
              <a:t>, J. (2025). Data Organization Made Easy: Comprehensive Folder Structure Template for Early Career Life/Natural Science Researchers. </a:t>
            </a:r>
            <a:r>
              <a:rPr lang="en-US" sz="1600" b="0" i="1" dirty="0"/>
              <a:t>Data Science Journal, 24(), 35</a:t>
            </a:r>
            <a:r>
              <a:rPr lang="en-US" sz="1600" b="0" dirty="0"/>
              <a:t>. </a:t>
            </a:r>
            <a:r>
              <a:rPr lang="en-US" sz="1600" b="0" dirty="0">
                <a:hlinkClick r:id="rId3"/>
              </a:rPr>
              <a:t>https://doi.org/10.5334/dsj-2025-035</a:t>
            </a:r>
            <a:endParaRPr lang="en-US" sz="1600" b="0" dirty="0"/>
          </a:p>
          <a:p>
            <a:r>
              <a:rPr lang="en-US" sz="1600" b="0" dirty="0"/>
              <a:t>Harvard University’s Longwood Research Data Management resources on README files, with template: </a:t>
            </a:r>
            <a:r>
              <a:rPr lang="en-US" sz="1600" b="0" dirty="0">
                <a:hlinkClick r:id="rId4"/>
              </a:rPr>
              <a:t>https://datamanagement.hms.harvard.edu/collect-analyze/documentation-metadata/readme-files</a:t>
            </a:r>
            <a:endParaRPr lang="en-US" sz="1600" b="0" dirty="0"/>
          </a:p>
          <a:p>
            <a:r>
              <a:rPr lang="en-US" sz="1600" b="0" dirty="0"/>
              <a:t>Hollmann S, Frohme M, </a:t>
            </a:r>
            <a:r>
              <a:rPr lang="en-US" sz="1600" b="0" dirty="0" err="1"/>
              <a:t>Endrullat</a:t>
            </a:r>
            <a:r>
              <a:rPr lang="en-US" sz="1600" b="0" dirty="0"/>
              <a:t> C, Kremer A, D’Elia D, </a:t>
            </a:r>
            <a:r>
              <a:rPr lang="en-US" sz="1600" b="0" dirty="0" err="1"/>
              <a:t>Regierer</a:t>
            </a:r>
            <a:r>
              <a:rPr lang="en-US" sz="1600" b="0" dirty="0"/>
              <a:t> B, et al. (2020) Ten simple rules on how to write a standard operating procedure. </a:t>
            </a:r>
            <a:r>
              <a:rPr lang="en-US" sz="1600" b="0" dirty="0" err="1"/>
              <a:t>PLoS</a:t>
            </a:r>
            <a:r>
              <a:rPr lang="en-US" sz="1600" b="0" dirty="0"/>
              <a:t> </a:t>
            </a:r>
            <a:r>
              <a:rPr lang="en-US" sz="1600" b="0" dirty="0" err="1"/>
              <a:t>Comput</a:t>
            </a:r>
            <a:r>
              <a:rPr lang="en-US" sz="1600" b="0" dirty="0"/>
              <a:t> Biol 16(9): e1008095. </a:t>
            </a:r>
            <a:r>
              <a:rPr lang="en-US" sz="1600" b="0" dirty="0">
                <a:hlinkClick r:id="rId5"/>
              </a:rPr>
              <a:t>https://doi.org/10.1371/journal.pcbi.1008095</a:t>
            </a:r>
            <a:r>
              <a:rPr lang="en-US" sz="1600" b="0" dirty="0"/>
              <a:t> </a:t>
            </a:r>
          </a:p>
          <a:p>
            <a:r>
              <a:rPr lang="en-US" sz="1600" b="0" dirty="0"/>
              <a:t>Library Carpentry - Tidy data for librarians: </a:t>
            </a:r>
            <a:r>
              <a:rPr lang="en-US" sz="1600" b="0" dirty="0">
                <a:hlinkClick r:id="rId6"/>
              </a:rPr>
              <a:t>https://librarycarpentry.github.io/lc-spreadsheets/</a:t>
            </a:r>
            <a:r>
              <a:rPr lang="en-US" sz="1600" b="0" dirty="0"/>
              <a:t> </a:t>
            </a:r>
          </a:p>
          <a:p>
            <a:r>
              <a:rPr lang="en-US" sz="1600" b="0" dirty="0"/>
              <a:t>NIH Grants &amp; Funding. Data Management. FAIR Principles: </a:t>
            </a:r>
            <a:r>
              <a:rPr lang="en-US" sz="1600" b="0" dirty="0">
                <a:hlinkClick r:id="rId7"/>
              </a:rPr>
              <a:t>https://grants.nih.gov/policy-and-compliance/policy-topics/sharing-policies/dms/data-management#fair-principles</a:t>
            </a:r>
            <a:r>
              <a:rPr lang="en-US" sz="1600" b="0" dirty="0"/>
              <a:t> </a:t>
            </a:r>
          </a:p>
          <a:p>
            <a:r>
              <a:rPr lang="en-US" sz="1600" b="0" dirty="0"/>
              <a:t>University of Utah’s concise description of README documents specifically for file and folder organization: </a:t>
            </a:r>
            <a:r>
              <a:rPr lang="en-US" sz="1600" b="0" dirty="0">
                <a:hlinkClick r:id="rId8"/>
              </a:rPr>
              <a:t>https://campusguides.lib.utah.edu/c.php?g=997634&amp;p=7221520</a:t>
            </a:r>
            <a:r>
              <a:rPr lang="en-US" sz="1600" b="0" dirty="0"/>
              <a:t> </a:t>
            </a:r>
          </a:p>
          <a:p>
            <a:r>
              <a:rPr lang="en-US" sz="1600" b="0" dirty="0" err="1"/>
              <a:t>Wilbrandt</a:t>
            </a:r>
            <a:r>
              <a:rPr lang="en-US" sz="1600" b="0" dirty="0"/>
              <a:t>, J. (2025, September 12). Love your Data! Kickstarting Data Organization with a Dedicated Folder Template. 117th Annual Meeting of the German Zoological Society (DZG 2025), Berlin. </a:t>
            </a:r>
            <a:r>
              <a:rPr lang="en-US" sz="1600" b="0" dirty="0" err="1"/>
              <a:t>Zenodo</a:t>
            </a:r>
            <a:r>
              <a:rPr lang="en-US" sz="1600" b="0" dirty="0"/>
              <a:t>. </a:t>
            </a:r>
            <a:r>
              <a:rPr lang="en-US" sz="1600" b="0" dirty="0">
                <a:hlinkClick r:id="rId9"/>
              </a:rPr>
              <a:t>https://doi.org/10.5281/zenodo.17106008</a:t>
            </a:r>
            <a:endParaRPr lang="en-US" b="0" noProof="0" dirty="0"/>
          </a:p>
        </p:txBody>
      </p:sp>
      <p:sp>
        <p:nvSpPr>
          <p:cNvPr id="4" name="Slide Number Placeholder 3">
            <a:extLst>
              <a:ext uri="{FF2B5EF4-FFF2-40B4-BE49-F238E27FC236}">
                <a16:creationId xmlns:a16="http://schemas.microsoft.com/office/drawing/2014/main" id="{CA6D0305-34AC-3DAD-53D8-09C233F33E39}"/>
              </a:ext>
            </a:extLst>
          </p:cNvPr>
          <p:cNvSpPr>
            <a:spLocks noGrp="1"/>
          </p:cNvSpPr>
          <p:nvPr>
            <p:ph type="sldNum" sz="quarter" idx="12"/>
          </p:nvPr>
        </p:nvSpPr>
        <p:spPr>
          <a:prstGeom prst="rect">
            <a:avLst/>
          </a:prstGeom>
        </p:spPr>
        <p:txBody>
          <a:bodyPr/>
          <a:lstStyle/>
          <a:p>
            <a:fld id="{9C63289D-69DF-DB45-976F-5554EB7446BA}" type="slidenum">
              <a:rPr lang="en-US" smtClean="0"/>
              <a:pPr/>
              <a:t>21</a:t>
            </a:fld>
            <a:endParaRPr lang="en-US"/>
          </a:p>
        </p:txBody>
      </p:sp>
    </p:spTree>
    <p:extLst>
      <p:ext uri="{BB962C8B-B14F-4D97-AF65-F5344CB8AC3E}">
        <p14:creationId xmlns:p14="http://schemas.microsoft.com/office/powerpoint/2010/main" val="279666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EBA0-E524-1B49-E89A-27618E82F0EE}"/>
              </a:ext>
            </a:extLst>
          </p:cNvPr>
          <p:cNvSpPr>
            <a:spLocks noGrp="1"/>
          </p:cNvSpPr>
          <p:nvPr>
            <p:ph type="title"/>
          </p:nvPr>
        </p:nvSpPr>
        <p:spPr/>
        <p:txBody>
          <a:bodyPr/>
          <a:lstStyle/>
          <a:p>
            <a:r>
              <a:rPr lang="en-US" dirty="0"/>
              <a:t>What is Research Data Management?</a:t>
            </a:r>
          </a:p>
        </p:txBody>
      </p:sp>
      <p:sp>
        <p:nvSpPr>
          <p:cNvPr id="3" name="Content Placeholder 2">
            <a:extLst>
              <a:ext uri="{FF2B5EF4-FFF2-40B4-BE49-F238E27FC236}">
                <a16:creationId xmlns:a16="http://schemas.microsoft.com/office/drawing/2014/main" id="{E9D95F90-A7D2-01BA-E2FE-42A33FD1EC3A}"/>
              </a:ext>
            </a:extLst>
          </p:cNvPr>
          <p:cNvSpPr>
            <a:spLocks noGrp="1"/>
          </p:cNvSpPr>
          <p:nvPr>
            <p:ph idx="1"/>
          </p:nvPr>
        </p:nvSpPr>
        <p:spPr>
          <a:xfrm>
            <a:off x="706486" y="1406210"/>
            <a:ext cx="5559552" cy="3509919"/>
          </a:xfrm>
        </p:spPr>
        <p:txBody>
          <a:bodyPr/>
          <a:lstStyle/>
          <a:p>
            <a:r>
              <a:rPr lang="en-US" sz="1600" dirty="0"/>
              <a:t>Research data management concerns the organization of data, from its entry to the research cycle through to the dissemination and archiving of valuable results. </a:t>
            </a:r>
          </a:p>
          <a:p>
            <a:endParaRPr lang="en-US" sz="1600" dirty="0"/>
          </a:p>
          <a:p>
            <a:pPr lvl="1"/>
            <a:r>
              <a:rPr lang="en-US" noProof="0" dirty="0"/>
              <a:t>When data has been well-managed, maintained, and preserved, it will be easy to make it </a:t>
            </a:r>
            <a:r>
              <a:rPr lang="en-US" b="1" noProof="0" dirty="0"/>
              <a:t>FAIR</a:t>
            </a:r>
            <a:r>
              <a:rPr lang="en-US" noProof="0" dirty="0"/>
              <a:t>:</a:t>
            </a:r>
          </a:p>
          <a:p>
            <a:pPr lvl="2"/>
            <a:r>
              <a:rPr lang="en-US" noProof="0" dirty="0"/>
              <a:t>Findable</a:t>
            </a:r>
            <a:endParaRPr lang="en-US" dirty="0"/>
          </a:p>
          <a:p>
            <a:pPr lvl="2"/>
            <a:r>
              <a:rPr lang="en-US" noProof="0" dirty="0"/>
              <a:t>Accessible</a:t>
            </a:r>
          </a:p>
          <a:p>
            <a:pPr lvl="2"/>
            <a:r>
              <a:rPr lang="en-US" noProof="0" dirty="0"/>
              <a:t>Interoperable</a:t>
            </a:r>
          </a:p>
          <a:p>
            <a:pPr lvl="2"/>
            <a:r>
              <a:rPr lang="en-US" dirty="0"/>
              <a:t>Reusable</a:t>
            </a:r>
            <a:endParaRPr lang="en-US" noProof="0" dirty="0"/>
          </a:p>
          <a:p>
            <a:pPr lvl="2"/>
            <a:endParaRPr lang="en-US" noProof="0" dirty="0"/>
          </a:p>
        </p:txBody>
      </p:sp>
      <p:sp>
        <p:nvSpPr>
          <p:cNvPr id="4" name="Slide Number Placeholder 3">
            <a:extLst>
              <a:ext uri="{FF2B5EF4-FFF2-40B4-BE49-F238E27FC236}">
                <a16:creationId xmlns:a16="http://schemas.microsoft.com/office/drawing/2014/main" id="{02D3390E-5E77-A2A3-B4EA-DB3286C2310E}"/>
              </a:ext>
            </a:extLst>
          </p:cNvPr>
          <p:cNvSpPr>
            <a:spLocks noGrp="1"/>
          </p:cNvSpPr>
          <p:nvPr>
            <p:ph type="sldNum" sz="quarter" idx="12"/>
          </p:nvPr>
        </p:nvSpPr>
        <p:spPr>
          <a:prstGeom prst="rect">
            <a:avLst/>
          </a:prstGeom>
        </p:spPr>
        <p:txBody>
          <a:bodyPr/>
          <a:lstStyle/>
          <a:p>
            <a:fld id="{9C63289D-69DF-DB45-976F-5554EB7446BA}" type="slidenum">
              <a:rPr lang="en-US" smtClean="0"/>
              <a:pPr/>
              <a:t>3</a:t>
            </a:fld>
            <a:endParaRPr lang="en-US"/>
          </a:p>
        </p:txBody>
      </p:sp>
      <p:pic>
        <p:nvPicPr>
          <p:cNvPr id="1026" name="Picture 2" descr="The lifecycle of research data with its stages plan, collect, store, analyse, describe, archive, share and reuse.">
            <a:extLst>
              <a:ext uri="{FF2B5EF4-FFF2-40B4-BE49-F238E27FC236}">
                <a16:creationId xmlns:a16="http://schemas.microsoft.com/office/drawing/2014/main" id="{71FBED58-68C5-4B17-E94E-7C686B5CF12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5467" r="14938"/>
          <a:stretch>
            <a:fillRect/>
          </a:stretch>
        </p:blipFill>
        <p:spPr bwMode="auto">
          <a:xfrm>
            <a:off x="7453065" y="1384274"/>
            <a:ext cx="4090006" cy="39178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4F8A8F-D644-6263-EB9E-C34EDFE7AF1E}"/>
              </a:ext>
            </a:extLst>
          </p:cNvPr>
          <p:cNvSpPr txBox="1"/>
          <p:nvPr/>
        </p:nvSpPr>
        <p:spPr>
          <a:xfrm>
            <a:off x="8544233" y="5576264"/>
            <a:ext cx="2123768" cy="322268"/>
          </a:xfrm>
          <a:prstGeom prst="rect">
            <a:avLst/>
          </a:prstGeom>
          <a:noFill/>
        </p:spPr>
        <p:txBody>
          <a:bodyPr wrap="square" rtlCol="0">
            <a:spAutoFit/>
          </a:bodyPr>
          <a:lstStyle/>
          <a:p>
            <a:pPr algn="l">
              <a:lnSpc>
                <a:spcPct val="113000"/>
              </a:lnSpc>
              <a:spcAft>
                <a:spcPts val="600"/>
              </a:spcAft>
            </a:pPr>
            <a:r>
              <a:rPr lang="en-US" sz="1400" dirty="0"/>
              <a:t>© SZF TU Berlin, CC BY 4.0</a:t>
            </a:r>
          </a:p>
        </p:txBody>
      </p:sp>
      <p:sp>
        <p:nvSpPr>
          <p:cNvPr id="16" name="TextBox 15">
            <a:extLst>
              <a:ext uri="{FF2B5EF4-FFF2-40B4-BE49-F238E27FC236}">
                <a16:creationId xmlns:a16="http://schemas.microsoft.com/office/drawing/2014/main" id="{F3D299AA-B266-DEE5-0D84-1C57AA8666CB}"/>
              </a:ext>
            </a:extLst>
          </p:cNvPr>
          <p:cNvSpPr txBox="1"/>
          <p:nvPr/>
        </p:nvSpPr>
        <p:spPr>
          <a:xfrm>
            <a:off x="706486" y="4942134"/>
            <a:ext cx="5615656" cy="633443"/>
          </a:xfrm>
          <a:prstGeom prst="rect">
            <a:avLst/>
          </a:prstGeom>
          <a:noFill/>
        </p:spPr>
        <p:txBody>
          <a:bodyPr wrap="square" rtlCol="0">
            <a:spAutoFit/>
          </a:bodyPr>
          <a:lstStyle/>
          <a:p>
            <a:pPr>
              <a:lnSpc>
                <a:spcPct val="113000"/>
              </a:lnSpc>
              <a:spcAft>
                <a:spcPts val="600"/>
              </a:spcAft>
            </a:pPr>
            <a:r>
              <a:rPr lang="en-US" sz="1600" dirty="0"/>
              <a:t>Creating, storing, and sharing FAIR data is increasingly a requirement of many federal funders* and publishers</a:t>
            </a:r>
            <a:endParaRPr lang="en-US" sz="1600" dirty="0">
              <a:highlight>
                <a:srgbClr val="FFFF00"/>
              </a:highlight>
            </a:endParaRPr>
          </a:p>
        </p:txBody>
      </p:sp>
      <p:sp>
        <p:nvSpPr>
          <p:cNvPr id="17" name="TextBox 16">
            <a:extLst>
              <a:ext uri="{FF2B5EF4-FFF2-40B4-BE49-F238E27FC236}">
                <a16:creationId xmlns:a16="http://schemas.microsoft.com/office/drawing/2014/main" id="{CED59326-0064-FA35-6CE3-A2999C82911D}"/>
              </a:ext>
            </a:extLst>
          </p:cNvPr>
          <p:cNvSpPr txBox="1"/>
          <p:nvPr/>
        </p:nvSpPr>
        <p:spPr>
          <a:xfrm>
            <a:off x="712264" y="5768730"/>
            <a:ext cx="5836019" cy="498085"/>
          </a:xfrm>
          <a:prstGeom prst="rect">
            <a:avLst/>
          </a:prstGeom>
          <a:noFill/>
        </p:spPr>
        <p:txBody>
          <a:bodyPr wrap="square" rtlCol="0">
            <a:spAutoFit/>
          </a:bodyPr>
          <a:lstStyle/>
          <a:p>
            <a:pPr>
              <a:lnSpc>
                <a:spcPct val="113000"/>
              </a:lnSpc>
              <a:spcAft>
                <a:spcPts val="600"/>
              </a:spcAft>
            </a:pPr>
            <a:r>
              <a:rPr lang="en-US" sz="1200" dirty="0"/>
              <a:t>* NIH Grants &amp; Funding. Data Management. FAIR Principles: https://</a:t>
            </a:r>
            <a:r>
              <a:rPr lang="en-US" sz="1200" dirty="0" err="1"/>
              <a:t>grants.nih.gov</a:t>
            </a:r>
            <a:r>
              <a:rPr lang="en-US" sz="1200" dirty="0"/>
              <a:t>/policy-and-compliance/policy-topics/sharing-policies/</a:t>
            </a:r>
            <a:r>
              <a:rPr lang="en-US" sz="1200" dirty="0" err="1"/>
              <a:t>dms</a:t>
            </a:r>
            <a:r>
              <a:rPr lang="en-US" sz="1200" dirty="0"/>
              <a:t>/</a:t>
            </a:r>
            <a:r>
              <a:rPr lang="en-US" sz="1200" dirty="0" err="1"/>
              <a:t>data-management#fair-principles</a:t>
            </a:r>
            <a:endParaRPr lang="en-US" sz="1200" dirty="0"/>
          </a:p>
        </p:txBody>
      </p:sp>
    </p:spTree>
    <p:extLst>
      <p:ext uri="{BB962C8B-B14F-4D97-AF65-F5344CB8AC3E}">
        <p14:creationId xmlns:p14="http://schemas.microsoft.com/office/powerpoint/2010/main" val="3992840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9267A-6DC7-032A-EBF3-5EF726437FE6}"/>
              </a:ext>
            </a:extLst>
          </p:cNvPr>
          <p:cNvSpPr>
            <a:spLocks noGrp="1"/>
          </p:cNvSpPr>
          <p:nvPr>
            <p:ph type="title"/>
          </p:nvPr>
        </p:nvSpPr>
        <p:spPr>
          <a:xfrm>
            <a:off x="293469" y="269947"/>
            <a:ext cx="7642663" cy="573618"/>
          </a:xfrm>
        </p:spPr>
        <p:txBody>
          <a:bodyPr/>
          <a:lstStyle/>
          <a:p>
            <a:r>
              <a:rPr lang="en-US" dirty="0"/>
              <a:t>Research Data Management: Basic Tenets</a:t>
            </a:r>
          </a:p>
        </p:txBody>
      </p:sp>
      <p:sp>
        <p:nvSpPr>
          <p:cNvPr id="3" name="Content Placeholder 2">
            <a:extLst>
              <a:ext uri="{FF2B5EF4-FFF2-40B4-BE49-F238E27FC236}">
                <a16:creationId xmlns:a16="http://schemas.microsoft.com/office/drawing/2014/main" id="{ABC37194-6015-5AD7-1D48-41E6A88A337A}"/>
              </a:ext>
            </a:extLst>
          </p:cNvPr>
          <p:cNvSpPr>
            <a:spLocks noGrp="1"/>
          </p:cNvSpPr>
          <p:nvPr>
            <p:ph idx="1"/>
          </p:nvPr>
        </p:nvSpPr>
        <p:spPr>
          <a:xfrm>
            <a:off x="332828" y="944239"/>
            <a:ext cx="7563943" cy="5481142"/>
          </a:xfrm>
        </p:spPr>
        <p:txBody>
          <a:bodyPr/>
          <a:lstStyle/>
          <a:p>
            <a:pPr lvl="1"/>
            <a:r>
              <a:rPr lang="en-US" dirty="0"/>
              <a:t>Tidy data: ensuring that data collection documents (with a focus on spreadsheet-style documents) are designed to maximize the organization and accessibility of data</a:t>
            </a:r>
          </a:p>
          <a:p>
            <a:pPr lvl="2"/>
            <a:r>
              <a:rPr lang="en-US" dirty="0"/>
              <a:t>Library Carpentry - Tidy data for librarians: </a:t>
            </a:r>
            <a:r>
              <a:rPr lang="en-US" dirty="0">
                <a:hlinkClick r:id="rId3"/>
              </a:rPr>
              <a:t>https://librarycarpentry.github.io/lc-spreadsheets/</a:t>
            </a:r>
            <a:r>
              <a:rPr lang="en-US" dirty="0"/>
              <a:t> </a:t>
            </a:r>
          </a:p>
          <a:p>
            <a:pPr lvl="2"/>
            <a:endParaRPr lang="en-US" dirty="0"/>
          </a:p>
          <a:p>
            <a:pPr lvl="1"/>
            <a:r>
              <a:rPr lang="en-US" dirty="0"/>
              <a:t>Documentation: READMEs and Standard Operating Procedures</a:t>
            </a:r>
          </a:p>
          <a:p>
            <a:pPr lvl="2"/>
            <a:r>
              <a:rPr lang="en-US" dirty="0"/>
              <a:t>Cornell University Data Services – Writing READMEs for Research Data: </a:t>
            </a:r>
            <a:r>
              <a:rPr lang="en-US" dirty="0">
                <a:hlinkClick r:id="rId4"/>
              </a:rPr>
              <a:t>https://data.research.cornell.edu/data-management/sharing/readme/</a:t>
            </a:r>
            <a:endParaRPr lang="en-US" dirty="0"/>
          </a:p>
          <a:p>
            <a:pPr lvl="2"/>
            <a:r>
              <a:rPr lang="en-US" dirty="0"/>
              <a:t>Ten simple rules on how to write a standard operating procedure: </a:t>
            </a:r>
            <a:r>
              <a:rPr lang="en-US" dirty="0">
                <a:hlinkClick r:id="rId5"/>
              </a:rPr>
              <a:t>https://doi.org/10.1371/journal.pcbi.1008095</a:t>
            </a:r>
            <a:endParaRPr lang="en-US" dirty="0"/>
          </a:p>
          <a:p>
            <a:pPr lvl="2"/>
            <a:r>
              <a:rPr lang="en-US" dirty="0"/>
              <a:t>Metadata &amp; Data Standards: </a:t>
            </a:r>
            <a:r>
              <a:rPr lang="en-US" dirty="0" err="1"/>
              <a:t>DataCite</a:t>
            </a:r>
            <a:r>
              <a:rPr lang="en-US" dirty="0"/>
              <a:t>, </a:t>
            </a:r>
            <a:r>
              <a:rPr lang="en-US" dirty="0" err="1"/>
              <a:t>FAIRsharing.org</a:t>
            </a:r>
            <a:endParaRPr lang="en-US" dirty="0"/>
          </a:p>
          <a:p>
            <a:pPr lvl="2"/>
            <a:endParaRPr lang="en-US" dirty="0"/>
          </a:p>
          <a:p>
            <a:pPr lvl="1"/>
            <a:r>
              <a:rPr lang="en-US" dirty="0"/>
              <a:t>File Naming:</a:t>
            </a:r>
          </a:p>
          <a:p>
            <a:pPr lvl="2"/>
            <a:r>
              <a:rPr lang="en-US" dirty="0"/>
              <a:t>Galter Class – 10 Simple Rules for File Organization: </a:t>
            </a:r>
            <a:r>
              <a:rPr lang="en-US" dirty="0">
                <a:hlinkClick r:id="rId6"/>
              </a:rPr>
              <a:t>https://galter.northwestern.edu/course_info/246</a:t>
            </a:r>
            <a:r>
              <a:rPr lang="en-US" dirty="0"/>
              <a:t> </a:t>
            </a:r>
          </a:p>
          <a:p>
            <a:pPr lvl="2"/>
            <a:endParaRPr lang="en-US" dirty="0"/>
          </a:p>
          <a:p>
            <a:pPr lvl="1"/>
            <a:r>
              <a:rPr lang="en-US" dirty="0"/>
              <a:t>Folder Naming and Organization</a:t>
            </a:r>
          </a:p>
          <a:p>
            <a:pPr lvl="2"/>
            <a:endParaRPr lang="en-US" dirty="0"/>
          </a:p>
        </p:txBody>
      </p:sp>
      <p:pic>
        <p:nvPicPr>
          <p:cNvPr id="8" name="Picture Placeholder 7">
            <a:extLst>
              <a:ext uri="{FF2B5EF4-FFF2-40B4-BE49-F238E27FC236}">
                <a16:creationId xmlns:a16="http://schemas.microsoft.com/office/drawing/2014/main" id="{53AD9230-6BA4-D835-702A-A0D3C083C333}"/>
              </a:ext>
            </a:extLst>
          </p:cNvPr>
          <p:cNvPicPr>
            <a:picLocks noGrp="1" noChangeAspect="1"/>
          </p:cNvPicPr>
          <p:nvPr>
            <p:ph type="pic" sz="quarter" idx="13"/>
          </p:nvPr>
        </p:nvPicPr>
        <p:blipFill>
          <a:blip r:embed="rId7">
            <a:extLst>
              <a:ext uri="{28A0092B-C50C-407E-A947-70E740481C1C}">
                <a14:useLocalDpi xmlns:a14="http://schemas.microsoft.com/office/drawing/2010/main"/>
              </a:ext>
            </a:extLst>
          </a:blip>
          <a:srcRect/>
          <a:stretch/>
        </p:blipFill>
        <p:spPr/>
      </p:pic>
      <p:sp>
        <p:nvSpPr>
          <p:cNvPr id="4" name="Slide Number Placeholder 3">
            <a:extLst>
              <a:ext uri="{FF2B5EF4-FFF2-40B4-BE49-F238E27FC236}">
                <a16:creationId xmlns:a16="http://schemas.microsoft.com/office/drawing/2014/main" id="{4B0BDD25-871F-6D88-EFC3-43840AC35AA4}"/>
              </a:ext>
            </a:extLst>
          </p:cNvPr>
          <p:cNvSpPr>
            <a:spLocks noGrp="1"/>
          </p:cNvSpPr>
          <p:nvPr>
            <p:ph type="sldNum" sz="quarter" idx="12"/>
          </p:nvPr>
        </p:nvSpPr>
        <p:spPr>
          <a:prstGeom prst="rect">
            <a:avLst/>
          </a:prstGeom>
        </p:spPr>
        <p:txBody>
          <a:bodyPr/>
          <a:lstStyle/>
          <a:p>
            <a:fld id="{9C63289D-69DF-DB45-976F-5554EB7446BA}" type="slidenum">
              <a:rPr lang="en-US" smtClean="0"/>
              <a:pPr/>
              <a:t>4</a:t>
            </a:fld>
            <a:endParaRPr lang="en-US"/>
          </a:p>
        </p:txBody>
      </p:sp>
    </p:spTree>
    <p:extLst>
      <p:ext uri="{BB962C8B-B14F-4D97-AF65-F5344CB8AC3E}">
        <p14:creationId xmlns:p14="http://schemas.microsoft.com/office/powerpoint/2010/main" val="3309860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6CB5-04D7-65D8-2188-AE6D85766C6E}"/>
              </a:ext>
            </a:extLst>
          </p:cNvPr>
          <p:cNvSpPr>
            <a:spLocks noGrp="1"/>
          </p:cNvSpPr>
          <p:nvPr>
            <p:ph type="ctrTitle"/>
          </p:nvPr>
        </p:nvSpPr>
        <p:spPr/>
        <p:txBody>
          <a:bodyPr/>
          <a:lstStyle/>
          <a:p>
            <a:r>
              <a:rPr lang="en-US" dirty="0"/>
              <a:t>Digital Folder Organization</a:t>
            </a:r>
          </a:p>
        </p:txBody>
      </p:sp>
    </p:spTree>
    <p:extLst>
      <p:ext uri="{BB962C8B-B14F-4D97-AF65-F5344CB8AC3E}">
        <p14:creationId xmlns:p14="http://schemas.microsoft.com/office/powerpoint/2010/main" val="4212686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B1C40-3E97-5BEE-26BA-786B17D9DB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7B5CC-5E75-9544-62A8-9AEC6C8F7ECE}"/>
              </a:ext>
            </a:extLst>
          </p:cNvPr>
          <p:cNvSpPr>
            <a:spLocks noGrp="1"/>
          </p:cNvSpPr>
          <p:nvPr>
            <p:ph type="title"/>
          </p:nvPr>
        </p:nvSpPr>
        <p:spPr>
          <a:xfrm>
            <a:off x="369186" y="379040"/>
            <a:ext cx="11453628" cy="573618"/>
          </a:xfrm>
        </p:spPr>
        <p:txBody>
          <a:bodyPr/>
          <a:lstStyle/>
          <a:p>
            <a:r>
              <a:rPr lang="en-US" dirty="0"/>
              <a:t>Best Practices for Naming Digital Folders</a:t>
            </a:r>
          </a:p>
        </p:txBody>
      </p:sp>
      <p:sp>
        <p:nvSpPr>
          <p:cNvPr id="4" name="Slide Number Placeholder 3">
            <a:extLst>
              <a:ext uri="{FF2B5EF4-FFF2-40B4-BE49-F238E27FC236}">
                <a16:creationId xmlns:a16="http://schemas.microsoft.com/office/drawing/2014/main" id="{45453DC5-3F64-1BEC-1EF1-24068D343C25}"/>
              </a:ext>
            </a:extLst>
          </p:cNvPr>
          <p:cNvSpPr>
            <a:spLocks noGrp="1"/>
          </p:cNvSpPr>
          <p:nvPr>
            <p:ph type="sldNum" sz="quarter" idx="12"/>
          </p:nvPr>
        </p:nvSpPr>
        <p:spPr>
          <a:prstGeom prst="rect">
            <a:avLst/>
          </a:prstGeom>
        </p:spPr>
        <p:txBody>
          <a:bodyPr/>
          <a:lstStyle/>
          <a:p>
            <a:fld id="{64D28DDE-212F-B04D-B2DE-F856D07ED938}" type="slidenum">
              <a:rPr lang="en-US" smtClean="0"/>
              <a:pPr/>
              <a:t>6</a:t>
            </a:fld>
            <a:endParaRPr lang="en-US"/>
          </a:p>
        </p:txBody>
      </p:sp>
      <p:sp>
        <p:nvSpPr>
          <p:cNvPr id="18" name="Text Placeholder 17">
            <a:extLst>
              <a:ext uri="{FF2B5EF4-FFF2-40B4-BE49-F238E27FC236}">
                <a16:creationId xmlns:a16="http://schemas.microsoft.com/office/drawing/2014/main" id="{366B0258-7AFB-68FE-3EB7-8BEB11146413}"/>
              </a:ext>
            </a:extLst>
          </p:cNvPr>
          <p:cNvSpPr>
            <a:spLocks noGrp="1"/>
          </p:cNvSpPr>
          <p:nvPr>
            <p:ph type="body" sz="quarter" idx="13"/>
          </p:nvPr>
        </p:nvSpPr>
        <p:spPr>
          <a:xfrm>
            <a:off x="479319" y="1367077"/>
            <a:ext cx="6075057" cy="4433955"/>
          </a:xfrm>
        </p:spPr>
        <p:txBody>
          <a:bodyPr/>
          <a:lstStyle/>
          <a:p>
            <a:pPr marL="342900" indent="-342900">
              <a:buFont typeface="Arial" panose="020B0604020202020204" pitchFamily="34" charset="0"/>
              <a:buChar char="•"/>
            </a:pPr>
            <a:r>
              <a:rPr lang="en-US" dirty="0"/>
              <a:t>Aim for short names, just descriptive enough</a:t>
            </a:r>
          </a:p>
          <a:p>
            <a:pPr marL="342900" indent="-342900">
              <a:buFont typeface="Arial" panose="020B0604020202020204" pitchFamily="34" charset="0"/>
              <a:buChar char="•"/>
            </a:pPr>
            <a:r>
              <a:rPr lang="en-US" dirty="0"/>
              <a:t>Keep the naming convention consistent</a:t>
            </a:r>
          </a:p>
          <a:p>
            <a:pPr marL="342900" indent="-342900">
              <a:buFont typeface="Arial" panose="020B0604020202020204" pitchFamily="34" charset="0"/>
              <a:buChar char="•"/>
            </a:pPr>
            <a:r>
              <a:rPr lang="en-US" dirty="0"/>
              <a:t>To keep folders in chronological order, have their names begin with “YYYY-MM-DD”</a:t>
            </a:r>
          </a:p>
          <a:p>
            <a:pPr marL="342900" indent="-342900">
              <a:buFont typeface="Arial" panose="020B0604020202020204" pitchFamily="34" charset="0"/>
              <a:buChar char="•"/>
            </a:pPr>
            <a:r>
              <a:rPr lang="en-US" dirty="0"/>
              <a:t>If a folder order in the directory beyond alphabetical is needed, begin the names with numbers with leading zeroes. For instance:</a:t>
            </a:r>
          </a:p>
          <a:p>
            <a:pPr marL="351063" lvl="2" indent="-342900">
              <a:buFont typeface="Arial" panose="020B0604020202020204" pitchFamily="34" charset="0"/>
              <a:buChar char="•"/>
            </a:pPr>
            <a:r>
              <a:rPr lang="en-US" dirty="0"/>
              <a:t>01-Documents</a:t>
            </a:r>
          </a:p>
          <a:p>
            <a:pPr marL="351063" lvl="2" indent="-342900">
              <a:buFont typeface="Arial" panose="020B0604020202020204" pitchFamily="34" charset="0"/>
              <a:buChar char="•"/>
            </a:pPr>
            <a:r>
              <a:rPr lang="en-US" dirty="0"/>
              <a:t>02-Projects</a:t>
            </a:r>
          </a:p>
          <a:p>
            <a:pPr marL="342900" indent="-342900">
              <a:buFont typeface="Arial" panose="020B0604020202020204" pitchFamily="34" charset="0"/>
              <a:buChar char="•"/>
            </a:pPr>
            <a:r>
              <a:rPr lang="en-US" dirty="0"/>
              <a:t>Document the naming scheme in a README file, which is stored in the top-level folder</a:t>
            </a:r>
          </a:p>
        </p:txBody>
      </p:sp>
      <p:pic>
        <p:nvPicPr>
          <p:cNvPr id="5" name="Picture 4" descr="A yellow folder with a paper in it&#10;&#10;AI-generated content may be incorrect.">
            <a:extLst>
              <a:ext uri="{FF2B5EF4-FFF2-40B4-BE49-F238E27FC236}">
                <a16:creationId xmlns:a16="http://schemas.microsoft.com/office/drawing/2014/main" id="{78A1E626-1CD3-2DE4-B755-F75ED650F465}"/>
              </a:ext>
            </a:extLst>
          </p:cNvPr>
          <p:cNvPicPr>
            <a:picLocks noChangeAspect="1"/>
          </p:cNvPicPr>
          <p:nvPr/>
        </p:nvPicPr>
        <p:blipFill>
          <a:blip r:embed="rId3"/>
          <a:stretch>
            <a:fillRect/>
          </a:stretch>
        </p:blipFill>
        <p:spPr>
          <a:xfrm>
            <a:off x="7729110" y="1671484"/>
            <a:ext cx="4093704" cy="3013194"/>
          </a:xfrm>
          <a:prstGeom prst="rect">
            <a:avLst/>
          </a:prstGeom>
        </p:spPr>
      </p:pic>
    </p:spTree>
    <p:extLst>
      <p:ext uri="{BB962C8B-B14F-4D97-AF65-F5344CB8AC3E}">
        <p14:creationId xmlns:p14="http://schemas.microsoft.com/office/powerpoint/2010/main" val="60300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37CB-B933-C6E0-580C-94FE59BF16C0}"/>
              </a:ext>
            </a:extLst>
          </p:cNvPr>
          <p:cNvSpPr>
            <a:spLocks noGrp="1"/>
          </p:cNvSpPr>
          <p:nvPr>
            <p:ph type="title"/>
          </p:nvPr>
        </p:nvSpPr>
        <p:spPr>
          <a:xfrm>
            <a:off x="369186" y="379040"/>
            <a:ext cx="11453628" cy="573618"/>
          </a:xfrm>
        </p:spPr>
        <p:txBody>
          <a:bodyPr/>
          <a:lstStyle/>
          <a:p>
            <a:r>
              <a:rPr lang="en-US" dirty="0"/>
              <a:t>Best Practices for Organizing Digital Folders</a:t>
            </a:r>
          </a:p>
        </p:txBody>
      </p:sp>
      <p:sp>
        <p:nvSpPr>
          <p:cNvPr id="4" name="Slide Number Placeholder 3">
            <a:extLst>
              <a:ext uri="{FF2B5EF4-FFF2-40B4-BE49-F238E27FC236}">
                <a16:creationId xmlns:a16="http://schemas.microsoft.com/office/drawing/2014/main" id="{A0C79AA0-F38C-9EBD-2A21-89F1094A9353}"/>
              </a:ext>
            </a:extLst>
          </p:cNvPr>
          <p:cNvSpPr>
            <a:spLocks noGrp="1"/>
          </p:cNvSpPr>
          <p:nvPr>
            <p:ph type="sldNum" sz="quarter" idx="12"/>
          </p:nvPr>
        </p:nvSpPr>
        <p:spPr>
          <a:prstGeom prst="rect">
            <a:avLst/>
          </a:prstGeom>
        </p:spPr>
        <p:txBody>
          <a:bodyPr/>
          <a:lstStyle/>
          <a:p>
            <a:fld id="{64D28DDE-212F-B04D-B2DE-F856D07ED938}" type="slidenum">
              <a:rPr lang="en-US" smtClean="0"/>
              <a:pPr/>
              <a:t>7</a:t>
            </a:fld>
            <a:endParaRPr lang="en-US"/>
          </a:p>
        </p:txBody>
      </p:sp>
      <p:sp>
        <p:nvSpPr>
          <p:cNvPr id="18" name="Text Placeholder 17">
            <a:extLst>
              <a:ext uri="{FF2B5EF4-FFF2-40B4-BE49-F238E27FC236}">
                <a16:creationId xmlns:a16="http://schemas.microsoft.com/office/drawing/2014/main" id="{E2826CC9-E71F-1980-AFE4-6E50597CCAB1}"/>
              </a:ext>
            </a:extLst>
          </p:cNvPr>
          <p:cNvSpPr>
            <a:spLocks noGrp="1"/>
          </p:cNvSpPr>
          <p:nvPr>
            <p:ph type="body" sz="quarter" idx="13"/>
          </p:nvPr>
        </p:nvSpPr>
        <p:spPr>
          <a:xfrm>
            <a:off x="479319" y="1367077"/>
            <a:ext cx="6075057" cy="4433955"/>
          </a:xfrm>
        </p:spPr>
        <p:txBody>
          <a:bodyPr/>
          <a:lstStyle/>
          <a:p>
            <a:pPr marL="342900" indent="-342900">
              <a:buFont typeface="Arial" panose="020B0604020202020204" pitchFamily="34" charset="0"/>
              <a:buChar char="•"/>
            </a:pPr>
            <a:r>
              <a:rPr lang="en-US" dirty="0"/>
              <a:t>Keep raw data raw – always store in separate folders from processed data</a:t>
            </a:r>
          </a:p>
          <a:p>
            <a:pPr marL="342900" indent="-342900">
              <a:buFont typeface="Arial" panose="020B0604020202020204" pitchFamily="34" charset="0"/>
              <a:buChar char="•"/>
            </a:pPr>
            <a:r>
              <a:rPr lang="en-US" dirty="0"/>
              <a:t>Make sure your folder categories do not overlap or contain duplication</a:t>
            </a:r>
          </a:p>
          <a:p>
            <a:pPr marL="342900" indent="-342900">
              <a:buFont typeface="Arial" panose="020B0604020202020204" pitchFamily="34" charset="0"/>
              <a:buChar char="•"/>
            </a:pPr>
            <a:r>
              <a:rPr lang="en-US" dirty="0"/>
              <a:t>Employ a nesting structure, in which higher levels denote greater importance and/or more inclusive concepts</a:t>
            </a:r>
          </a:p>
          <a:p>
            <a:pPr marL="342900" indent="-342900">
              <a:buFont typeface="Arial" panose="020B0604020202020204" pitchFamily="34" charset="0"/>
              <a:buChar char="•"/>
            </a:pPr>
            <a:r>
              <a:rPr lang="en-US" dirty="0"/>
              <a:t>Consult your team members on the organizational structure to make sure it makes sense to all, and works with all applicable workflows</a:t>
            </a:r>
          </a:p>
        </p:txBody>
      </p:sp>
      <p:pic>
        <p:nvPicPr>
          <p:cNvPr id="19" name="Picture Placeholder 11">
            <a:extLst>
              <a:ext uri="{FF2B5EF4-FFF2-40B4-BE49-F238E27FC236}">
                <a16:creationId xmlns:a16="http://schemas.microsoft.com/office/drawing/2014/main" id="{9495306F-2AE5-458F-7556-AF07D699FB5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46373" y="1814340"/>
            <a:ext cx="4466308" cy="2993634"/>
          </a:xfrm>
          <a:prstGeom prst="rect">
            <a:avLst/>
          </a:prstGeom>
          <a:ln w="28575">
            <a:solidFill>
              <a:schemeClr val="accent1"/>
            </a:solidFill>
          </a:ln>
        </p:spPr>
      </p:pic>
    </p:spTree>
    <p:extLst>
      <p:ext uri="{BB962C8B-B14F-4D97-AF65-F5344CB8AC3E}">
        <p14:creationId xmlns:p14="http://schemas.microsoft.com/office/powerpoint/2010/main" val="2053523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586D-F6E0-497B-A130-CF008AF15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F68B7-AFCC-3500-9990-A5BEF433BF91}"/>
              </a:ext>
            </a:extLst>
          </p:cNvPr>
          <p:cNvSpPr>
            <a:spLocks noGrp="1"/>
          </p:cNvSpPr>
          <p:nvPr>
            <p:ph type="title"/>
          </p:nvPr>
        </p:nvSpPr>
        <p:spPr>
          <a:xfrm>
            <a:off x="141866" y="231289"/>
            <a:ext cx="11453628" cy="573618"/>
          </a:xfrm>
        </p:spPr>
        <p:txBody>
          <a:bodyPr/>
          <a:lstStyle/>
          <a:p>
            <a:r>
              <a:rPr lang="en-US" dirty="0"/>
              <a:t>Designing a Folder Structure</a:t>
            </a:r>
          </a:p>
        </p:txBody>
      </p:sp>
      <p:sp>
        <p:nvSpPr>
          <p:cNvPr id="4" name="Slide Number Placeholder 3">
            <a:extLst>
              <a:ext uri="{FF2B5EF4-FFF2-40B4-BE49-F238E27FC236}">
                <a16:creationId xmlns:a16="http://schemas.microsoft.com/office/drawing/2014/main" id="{E2D4B1AC-099E-5582-D3C0-F50843A686A8}"/>
              </a:ext>
            </a:extLst>
          </p:cNvPr>
          <p:cNvSpPr>
            <a:spLocks noGrp="1"/>
          </p:cNvSpPr>
          <p:nvPr>
            <p:ph type="sldNum" sz="quarter" idx="12"/>
          </p:nvPr>
        </p:nvSpPr>
        <p:spPr>
          <a:prstGeom prst="rect">
            <a:avLst/>
          </a:prstGeom>
        </p:spPr>
        <p:txBody>
          <a:bodyPr/>
          <a:lstStyle/>
          <a:p>
            <a:fld id="{64D28DDE-212F-B04D-B2DE-F856D07ED938}" type="slidenum">
              <a:rPr lang="en-US" smtClean="0"/>
              <a:pPr/>
              <a:t>8</a:t>
            </a:fld>
            <a:endParaRPr lang="en-US"/>
          </a:p>
        </p:txBody>
      </p:sp>
      <p:pic>
        <p:nvPicPr>
          <p:cNvPr id="5" name="Picture 4" descr="A diagram of a diagram&#10;&#10;AI-generated content may be incorrect.">
            <a:extLst>
              <a:ext uri="{FF2B5EF4-FFF2-40B4-BE49-F238E27FC236}">
                <a16:creationId xmlns:a16="http://schemas.microsoft.com/office/drawing/2014/main" id="{6B26BFED-C8E8-BBAF-CEB2-3D68C8831E17}"/>
              </a:ext>
            </a:extLst>
          </p:cNvPr>
          <p:cNvPicPr>
            <a:picLocks noChangeAspect="1"/>
          </p:cNvPicPr>
          <p:nvPr/>
        </p:nvPicPr>
        <p:blipFill>
          <a:blip r:embed="rId3"/>
          <a:stretch>
            <a:fillRect/>
          </a:stretch>
        </p:blipFill>
        <p:spPr>
          <a:xfrm>
            <a:off x="1982480" y="997559"/>
            <a:ext cx="7772400" cy="5207507"/>
          </a:xfrm>
          <a:prstGeom prst="rect">
            <a:avLst/>
          </a:prstGeom>
        </p:spPr>
      </p:pic>
      <p:sp>
        <p:nvSpPr>
          <p:cNvPr id="6" name="TextBox 5">
            <a:extLst>
              <a:ext uri="{FF2B5EF4-FFF2-40B4-BE49-F238E27FC236}">
                <a16:creationId xmlns:a16="http://schemas.microsoft.com/office/drawing/2014/main" id="{DB72A30A-EB75-03E9-6355-ECF1C37E49DF}"/>
              </a:ext>
            </a:extLst>
          </p:cNvPr>
          <p:cNvSpPr txBox="1"/>
          <p:nvPr/>
        </p:nvSpPr>
        <p:spPr>
          <a:xfrm>
            <a:off x="457200" y="6205066"/>
            <a:ext cx="11277600" cy="240194"/>
          </a:xfrm>
          <a:prstGeom prst="rect">
            <a:avLst/>
          </a:prstGeom>
          <a:noFill/>
        </p:spPr>
        <p:txBody>
          <a:bodyPr wrap="square" rtlCol="0">
            <a:spAutoFit/>
          </a:bodyPr>
          <a:lstStyle/>
          <a:p>
            <a:pPr>
              <a:lnSpc>
                <a:spcPct val="113000"/>
              </a:lnSpc>
              <a:spcAft>
                <a:spcPts val="600"/>
              </a:spcAft>
            </a:pPr>
            <a:r>
              <a:rPr lang="en-US" sz="900" dirty="0" err="1"/>
              <a:t>Demerdash</a:t>
            </a:r>
            <a:r>
              <a:rPr lang="en-US" sz="900" dirty="0"/>
              <a:t>, Y., </a:t>
            </a:r>
            <a:r>
              <a:rPr lang="en-US" sz="900" dirty="0" err="1"/>
              <a:t>Dockhorn</a:t>
            </a:r>
            <a:r>
              <a:rPr lang="en-US" sz="900" dirty="0"/>
              <a:t>, R., &amp; </a:t>
            </a:r>
            <a:r>
              <a:rPr lang="en-US" sz="900" dirty="0" err="1"/>
              <a:t>Wilbrandt</a:t>
            </a:r>
            <a:r>
              <a:rPr lang="en-US" sz="900" dirty="0"/>
              <a:t>, J. (2025). Data Organization Made Easy: Comprehensive Folder Structure Template for Early Career Life/Natural Science Researchers. </a:t>
            </a:r>
            <a:r>
              <a:rPr lang="en-US" sz="900" i="1" dirty="0"/>
              <a:t>Data Science Journal, 24(), 35</a:t>
            </a:r>
            <a:r>
              <a:rPr lang="en-US" sz="900" dirty="0"/>
              <a:t>. </a:t>
            </a:r>
            <a:r>
              <a:rPr lang="en-US" sz="900" dirty="0">
                <a:hlinkClick r:id="rId4"/>
              </a:rPr>
              <a:t>doi.org/10.5334/dsj-2025-035</a:t>
            </a:r>
            <a:endParaRPr lang="en-US" sz="900" dirty="0"/>
          </a:p>
        </p:txBody>
      </p:sp>
    </p:spTree>
    <p:extLst>
      <p:ext uri="{BB962C8B-B14F-4D97-AF65-F5344CB8AC3E}">
        <p14:creationId xmlns:p14="http://schemas.microsoft.com/office/powerpoint/2010/main" val="3323611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7F3F-D55C-B539-8254-FE03EB225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915F16-CD02-1254-8F8F-2965C7C2BC37}"/>
              </a:ext>
            </a:extLst>
          </p:cNvPr>
          <p:cNvSpPr>
            <a:spLocks noGrp="1"/>
          </p:cNvSpPr>
          <p:nvPr>
            <p:ph type="title"/>
          </p:nvPr>
        </p:nvSpPr>
        <p:spPr>
          <a:xfrm>
            <a:off x="141866" y="231289"/>
            <a:ext cx="11453628" cy="573618"/>
          </a:xfrm>
        </p:spPr>
        <p:txBody>
          <a:bodyPr/>
          <a:lstStyle/>
          <a:p>
            <a:r>
              <a:rPr lang="en-US" dirty="0"/>
              <a:t>Designing a Folder Structure – Important Sub-Steps</a:t>
            </a:r>
          </a:p>
        </p:txBody>
      </p:sp>
      <p:sp>
        <p:nvSpPr>
          <p:cNvPr id="4" name="Slide Number Placeholder 3">
            <a:extLst>
              <a:ext uri="{FF2B5EF4-FFF2-40B4-BE49-F238E27FC236}">
                <a16:creationId xmlns:a16="http://schemas.microsoft.com/office/drawing/2014/main" id="{C7BC454E-17CD-C318-9A8D-DC1A38F136D2}"/>
              </a:ext>
            </a:extLst>
          </p:cNvPr>
          <p:cNvSpPr>
            <a:spLocks noGrp="1"/>
          </p:cNvSpPr>
          <p:nvPr>
            <p:ph type="sldNum" sz="quarter" idx="12"/>
          </p:nvPr>
        </p:nvSpPr>
        <p:spPr>
          <a:prstGeom prst="rect">
            <a:avLst/>
          </a:prstGeom>
        </p:spPr>
        <p:txBody>
          <a:bodyPr/>
          <a:lstStyle/>
          <a:p>
            <a:fld id="{64D28DDE-212F-B04D-B2DE-F856D07ED938}" type="slidenum">
              <a:rPr lang="en-US" smtClean="0"/>
              <a:pPr/>
              <a:t>9</a:t>
            </a:fld>
            <a:endParaRPr lang="en-US"/>
          </a:p>
        </p:txBody>
      </p:sp>
      <p:sp>
        <p:nvSpPr>
          <p:cNvPr id="6" name="TextBox 5">
            <a:extLst>
              <a:ext uri="{FF2B5EF4-FFF2-40B4-BE49-F238E27FC236}">
                <a16:creationId xmlns:a16="http://schemas.microsoft.com/office/drawing/2014/main" id="{53D13AAF-36D4-CD03-E3F1-196D33122568}"/>
              </a:ext>
            </a:extLst>
          </p:cNvPr>
          <p:cNvSpPr txBox="1"/>
          <p:nvPr/>
        </p:nvSpPr>
        <p:spPr>
          <a:xfrm>
            <a:off x="457200" y="6205066"/>
            <a:ext cx="11277600" cy="240194"/>
          </a:xfrm>
          <a:prstGeom prst="rect">
            <a:avLst/>
          </a:prstGeom>
          <a:noFill/>
        </p:spPr>
        <p:txBody>
          <a:bodyPr wrap="square" rtlCol="0">
            <a:spAutoFit/>
          </a:bodyPr>
          <a:lstStyle/>
          <a:p>
            <a:pPr>
              <a:lnSpc>
                <a:spcPct val="113000"/>
              </a:lnSpc>
              <a:spcAft>
                <a:spcPts val="600"/>
              </a:spcAft>
            </a:pPr>
            <a:r>
              <a:rPr lang="en-US" sz="900" dirty="0" err="1"/>
              <a:t>Demerdash</a:t>
            </a:r>
            <a:r>
              <a:rPr lang="en-US" sz="900" dirty="0"/>
              <a:t>, Y., </a:t>
            </a:r>
            <a:r>
              <a:rPr lang="en-US" sz="900" dirty="0" err="1"/>
              <a:t>Dockhorn</a:t>
            </a:r>
            <a:r>
              <a:rPr lang="en-US" sz="900" dirty="0"/>
              <a:t>, R., &amp; </a:t>
            </a:r>
            <a:r>
              <a:rPr lang="en-US" sz="900" dirty="0" err="1"/>
              <a:t>Wilbrandt</a:t>
            </a:r>
            <a:r>
              <a:rPr lang="en-US" sz="900" dirty="0"/>
              <a:t>, J. (2025). Data Organization Made Easy: Comprehensive Folder Structure Template for Early Career Life/Natural Science Researchers. </a:t>
            </a:r>
            <a:r>
              <a:rPr lang="en-US" sz="900" i="1" dirty="0"/>
              <a:t>Data Science Journal, 24(), 35</a:t>
            </a:r>
            <a:r>
              <a:rPr lang="en-US" sz="900" dirty="0"/>
              <a:t>. </a:t>
            </a:r>
            <a:r>
              <a:rPr lang="en-US" sz="900" dirty="0">
                <a:hlinkClick r:id="rId3"/>
              </a:rPr>
              <a:t>doi.org/10.5334/dsj-2025-035</a:t>
            </a:r>
            <a:endParaRPr lang="en-US" sz="900" dirty="0"/>
          </a:p>
        </p:txBody>
      </p:sp>
      <p:pic>
        <p:nvPicPr>
          <p:cNvPr id="7" name="Picture 6" descr="A screenshot of a computer&#10;&#10;AI-generated content may be incorrect.">
            <a:extLst>
              <a:ext uri="{FF2B5EF4-FFF2-40B4-BE49-F238E27FC236}">
                <a16:creationId xmlns:a16="http://schemas.microsoft.com/office/drawing/2014/main" id="{05A016CF-5AF7-EF47-9A1A-BA7E1F4D9181}"/>
              </a:ext>
            </a:extLst>
          </p:cNvPr>
          <p:cNvPicPr>
            <a:picLocks noChangeAspect="1"/>
          </p:cNvPicPr>
          <p:nvPr/>
        </p:nvPicPr>
        <p:blipFill>
          <a:blip r:embed="rId4"/>
          <a:stretch>
            <a:fillRect/>
          </a:stretch>
        </p:blipFill>
        <p:spPr>
          <a:xfrm>
            <a:off x="5073924" y="1484671"/>
            <a:ext cx="6521570" cy="3423148"/>
          </a:xfrm>
          <a:prstGeom prst="rect">
            <a:avLst/>
          </a:prstGeom>
          <a:ln w="12700">
            <a:solidFill>
              <a:schemeClr val="accent1"/>
            </a:solidFill>
          </a:ln>
        </p:spPr>
      </p:pic>
      <p:sp>
        <p:nvSpPr>
          <p:cNvPr id="8" name="TextBox 7">
            <a:extLst>
              <a:ext uri="{FF2B5EF4-FFF2-40B4-BE49-F238E27FC236}">
                <a16:creationId xmlns:a16="http://schemas.microsoft.com/office/drawing/2014/main" id="{A08F9B58-BD73-49D6-86FE-D8982930E7E5}"/>
              </a:ext>
            </a:extLst>
          </p:cNvPr>
          <p:cNvSpPr txBox="1"/>
          <p:nvPr/>
        </p:nvSpPr>
        <p:spPr>
          <a:xfrm>
            <a:off x="234049" y="1484671"/>
            <a:ext cx="4124632" cy="3492559"/>
          </a:xfrm>
          <a:prstGeom prst="rect">
            <a:avLst/>
          </a:prstGeom>
          <a:noFill/>
        </p:spPr>
        <p:txBody>
          <a:bodyPr wrap="square" rtlCol="0">
            <a:spAutoFit/>
          </a:bodyPr>
          <a:lstStyle/>
          <a:p>
            <a:pPr marL="285750" indent="-285750" algn="l">
              <a:lnSpc>
                <a:spcPct val="113000"/>
              </a:lnSpc>
              <a:spcAft>
                <a:spcPts val="600"/>
              </a:spcAft>
              <a:buFont typeface="Arial" panose="020B0604020202020204" pitchFamily="34" charset="0"/>
              <a:buChar char="•"/>
            </a:pPr>
            <a:r>
              <a:rPr lang="en-US" sz="1600" dirty="0"/>
              <a:t>Add a folder to store things received from outside, which may later be sorted into the regular project folders. Add a leading “z” to the folder name, and this will keep the “Exterior” folder near the bottom of the folder view</a:t>
            </a:r>
          </a:p>
          <a:p>
            <a:pPr marL="285750" indent="-285750" algn="l">
              <a:lnSpc>
                <a:spcPct val="113000"/>
              </a:lnSpc>
              <a:spcAft>
                <a:spcPts val="600"/>
              </a:spcAft>
              <a:buFont typeface="Arial" panose="020B0604020202020204" pitchFamily="34" charset="0"/>
              <a:buChar char="•"/>
            </a:pPr>
            <a:r>
              <a:rPr lang="en-US" sz="1600" dirty="0"/>
              <a:t>Similarly, perhaps with multiple leading “z’s” to keep it at the very bottom, create a “Dormant” folder to hold older versions of things not needed for day-to-day work, and which can likely be deleted by the end of the project</a:t>
            </a:r>
          </a:p>
        </p:txBody>
      </p:sp>
      <p:sp>
        <p:nvSpPr>
          <p:cNvPr id="13" name="Bent-Up Arrow 12">
            <a:extLst>
              <a:ext uri="{FF2B5EF4-FFF2-40B4-BE49-F238E27FC236}">
                <a16:creationId xmlns:a16="http://schemas.microsoft.com/office/drawing/2014/main" id="{B8642619-DC56-83AB-B723-AAD162E62BB9}"/>
              </a:ext>
            </a:extLst>
          </p:cNvPr>
          <p:cNvSpPr/>
          <p:nvPr/>
        </p:nvSpPr>
        <p:spPr>
          <a:xfrm>
            <a:off x="1769806" y="4477393"/>
            <a:ext cx="3809472" cy="490415"/>
          </a:xfrm>
          <a:prstGeom prst="bentUpArrow">
            <a:avLst>
              <a:gd name="adj1" fmla="val 16936"/>
              <a:gd name="adj2" fmla="val 25000"/>
              <a:gd name="adj3" fmla="val 25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Bent-Up Arrow 16">
            <a:extLst>
              <a:ext uri="{FF2B5EF4-FFF2-40B4-BE49-F238E27FC236}">
                <a16:creationId xmlns:a16="http://schemas.microsoft.com/office/drawing/2014/main" id="{7E6DA87F-2382-9749-7476-448316DACDD6}"/>
              </a:ext>
            </a:extLst>
          </p:cNvPr>
          <p:cNvSpPr/>
          <p:nvPr/>
        </p:nvSpPr>
        <p:spPr>
          <a:xfrm flipV="1">
            <a:off x="1769804" y="2998628"/>
            <a:ext cx="3942737" cy="894945"/>
          </a:xfrm>
          <a:prstGeom prst="bentUpArrow">
            <a:avLst>
              <a:gd name="adj1" fmla="val 11443"/>
              <a:gd name="adj2" fmla="val 25000"/>
              <a:gd name="adj3" fmla="val 1665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671614024"/>
      </p:ext>
    </p:extLst>
  </p:cSld>
  <p:clrMapOvr>
    <a:masterClrMapping/>
  </p:clrMapOvr>
</p:sld>
</file>

<file path=ppt/theme/theme1.xml><?xml version="1.0" encoding="utf-8"?>
<a:theme xmlns:a="http://schemas.openxmlformats.org/drawingml/2006/main" name="NM-Presentation">
  <a:themeElements>
    <a:clrScheme name="Northwestern Medicine 1">
      <a:dk1>
        <a:srgbClr val="FFFFFF"/>
      </a:dk1>
      <a:lt1>
        <a:srgbClr val="342F2E"/>
      </a:lt1>
      <a:dk2>
        <a:srgbClr val="E3E0EE"/>
      </a:dk2>
      <a:lt2>
        <a:srgbClr val="4E2A83"/>
      </a:lt2>
      <a:accent1>
        <a:srgbClr val="401F68"/>
      </a:accent1>
      <a:accent2>
        <a:srgbClr val="EF553F"/>
      </a:accent2>
      <a:accent3>
        <a:srgbClr val="FFC520"/>
      </a:accent3>
      <a:accent4>
        <a:srgbClr val="008656"/>
      </a:accent4>
      <a:accent5>
        <a:srgbClr val="0D2C6C"/>
      </a:accent5>
      <a:accent6>
        <a:srgbClr val="5091CD"/>
      </a:accent6>
      <a:hlink>
        <a:srgbClr val="684C96"/>
      </a:hlink>
      <a:folHlink>
        <a:srgbClr val="836EA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lnSpc>
            <a:spcPct val="113000"/>
          </a:lnSpc>
          <a:spcAft>
            <a:spcPts val="600"/>
          </a:spcAft>
          <a:defRPr sz="1600" dirty="0" smtClean="0"/>
        </a:defPPr>
      </a:lstStyle>
    </a:txDef>
  </a:objectDefaults>
  <a:extraClrSchemeLst/>
  <a:extLst>
    <a:ext uri="{05A4C25C-085E-4340-85A3-A5531E510DB2}">
      <thm15:themeFamily xmlns:thm15="http://schemas.microsoft.com/office/thememl/2012/main" name="NM_PPT-Template_Wide_111324" id="{949B5D00-3376-3349-8530-55F0D4BFCCAA}" vid="{0D369564-6835-F043-9450-C4F874667D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5BCF0AB621FE42858B881BB0CCCD26" ma:contentTypeVersion="16" ma:contentTypeDescription="Create a new document." ma:contentTypeScope="" ma:versionID="8befe6db94070d82c9f28064c8eb55c7">
  <xsd:schema xmlns:xsd="http://www.w3.org/2001/XMLSchema" xmlns:xs="http://www.w3.org/2001/XMLSchema" xmlns:p="http://schemas.microsoft.com/office/2006/metadata/properties" xmlns:ns2="d1d9f2ba-58c9-4146-961e-cda7e07134e0" xmlns:ns3="cecc1f43-ded7-4fe9-98f5-877cfddaa59b" xmlns:ns4="efce84db-8738-4c7b-9bdc-65b9500871f6" targetNamespace="http://schemas.microsoft.com/office/2006/metadata/properties" ma:root="true" ma:fieldsID="b0a952196a8c108882fe033c74276905" ns2:_="" ns3:_="" ns4:_="">
    <xsd:import namespace="d1d9f2ba-58c9-4146-961e-cda7e07134e0"/>
    <xsd:import namespace="cecc1f43-ded7-4fe9-98f5-877cfddaa59b"/>
    <xsd:import namespace="efce84db-8738-4c7b-9bdc-65b9500871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4:TaxCatchAll" minOccurs="0"/>
                <xsd:element ref="ns2:MediaServiceOCR" minOccurs="0"/>
                <xsd:element ref="ns2:Cont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d9f2ba-58c9-4146-961e-cda7e07134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d55d72-5afa-45f9-90b6-e0708aeee9a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Contact" ma:index="23" nillable="true" ma:displayName="Contact" ma:description="Email or hyperlink for more info" ma:format="Hyperlink" ma:internalName="Contact">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ecc1f43-ded7-4fe9-98f5-877cfddaa59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ce84db-8738-4c7b-9bdc-65b9500871f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789bd0d-5bd2-4381-9903-5f231b2a215c}" ma:internalName="TaxCatchAll" ma:showField="CatchAllData" ma:web="cecc1f43-ded7-4fe9-98f5-877cfddaa5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fce84db-8738-4c7b-9bdc-65b9500871f6" xsi:nil="true"/>
    <lcf76f155ced4ddcb4097134ff3c332f xmlns="d1d9f2ba-58c9-4146-961e-cda7e07134e0">
      <Terms xmlns="http://schemas.microsoft.com/office/infopath/2007/PartnerControls"/>
    </lcf76f155ced4ddcb4097134ff3c332f>
    <SharedWithUsers xmlns="cecc1f43-ded7-4fe9-98f5-877cfddaa59b">
      <UserInfo>
        <DisplayName>Joseph Perry Horne</DisplayName>
        <AccountId>3334</AccountId>
        <AccountType/>
      </UserInfo>
      <UserInfo>
        <DisplayName>Amanda Dee</DisplayName>
        <AccountId>21</AccountId>
        <AccountType/>
      </UserInfo>
      <UserInfo>
        <DisplayName>Alexandra Gabriela Seas</DisplayName>
        <AccountId>3432</AccountId>
        <AccountType/>
      </UserInfo>
      <UserInfo>
        <DisplayName>Yanni Yu</DisplayName>
        <AccountId>3466</AccountId>
        <AccountType/>
      </UserInfo>
    </SharedWithUsers>
    <Contact xmlns="d1d9f2ba-58c9-4146-961e-cda7e07134e0">
      <Url xsi:nil="true"/>
      <Description xsi:nil="true"/>
    </Contact>
  </documentManagement>
</p:properties>
</file>

<file path=customXml/itemProps1.xml><?xml version="1.0" encoding="utf-8"?>
<ds:datastoreItem xmlns:ds="http://schemas.openxmlformats.org/officeDocument/2006/customXml" ds:itemID="{61883922-029E-4F27-A809-4972BF7346ED}">
  <ds:schemaRefs>
    <ds:schemaRef ds:uri="http://schemas.microsoft.com/sharepoint/v3/contenttype/forms"/>
  </ds:schemaRefs>
</ds:datastoreItem>
</file>

<file path=customXml/itemProps2.xml><?xml version="1.0" encoding="utf-8"?>
<ds:datastoreItem xmlns:ds="http://schemas.openxmlformats.org/officeDocument/2006/customXml" ds:itemID="{E425B7C2-5592-49D9-9650-704780558C30}">
  <ds:schemaRefs>
    <ds:schemaRef ds:uri="cecc1f43-ded7-4fe9-98f5-877cfddaa59b"/>
    <ds:schemaRef ds:uri="d1d9f2ba-58c9-4146-961e-cda7e07134e0"/>
    <ds:schemaRef ds:uri="efce84db-8738-4c7b-9bdc-65b9500871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F3B88CD-28E8-47C0-84F1-C8A8E1E12145}">
  <ds:schemaRefs>
    <ds:schemaRef ds:uri="http://purl.org/dc/dcmitype/"/>
    <ds:schemaRef ds:uri="http://purl.org/dc/elements/1.1/"/>
    <ds:schemaRef ds:uri="http://schemas.microsoft.com/office/infopath/2007/PartnerControls"/>
    <ds:schemaRef ds:uri="d1d9f2ba-58c9-4146-961e-cda7e07134e0"/>
    <ds:schemaRef ds:uri="http://purl.org/dc/terms/"/>
    <ds:schemaRef ds:uri="efce84db-8738-4c7b-9bdc-65b9500871f6"/>
    <ds:schemaRef ds:uri="http://schemas.openxmlformats.org/package/2006/metadata/core-properties"/>
    <ds:schemaRef ds:uri="http://schemas.microsoft.com/office/2006/documentManagement/types"/>
    <ds:schemaRef ds:uri="cecc1f43-ded7-4fe9-98f5-877cfddaa59b"/>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1549</TotalTime>
  <Words>2317</Words>
  <Application>Microsoft Macintosh PowerPoint</Application>
  <PresentationFormat>Widescreen</PresentationFormat>
  <Paragraphs>185</Paragraphs>
  <Slides>21</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Aptos Light</vt:lpstr>
      <vt:lpstr>Arial</vt:lpstr>
      <vt:lpstr>Calibri</vt:lpstr>
      <vt:lpstr>Century Gothic</vt:lpstr>
      <vt:lpstr>NM-Presentation</vt:lpstr>
      <vt:lpstr>Digital Folder Organization: Best Practices and Strategies</vt:lpstr>
      <vt:lpstr>What we’ll cover today</vt:lpstr>
      <vt:lpstr>What is Research Data Management?</vt:lpstr>
      <vt:lpstr>Research Data Management: Basic Tenets</vt:lpstr>
      <vt:lpstr>Digital Folder Organization</vt:lpstr>
      <vt:lpstr>Best Practices for Naming Digital Folders</vt:lpstr>
      <vt:lpstr>Best Practices for Organizing Digital Folders</vt:lpstr>
      <vt:lpstr>Designing a Folder Structure</vt:lpstr>
      <vt:lpstr>Designing a Folder Structure – Important Sub-Steps</vt:lpstr>
      <vt:lpstr>Sorting File Types into Clusters - Activity</vt:lpstr>
      <vt:lpstr>Map the hierarchical structure, then document with a README</vt:lpstr>
      <vt:lpstr>The Folder Structure Template: Model and Resources</vt:lpstr>
      <vt:lpstr>The Folder Structure Template by Demerdash, Dockhorn, and Wilbrandt</vt:lpstr>
      <vt:lpstr>Top Level folder 01_Documents</vt:lpstr>
      <vt:lpstr>Top Level folder 02_Projects</vt:lpstr>
      <vt:lpstr>Top Level folder 03_Presentations</vt:lpstr>
      <vt:lpstr>Top Level folder 04_Publications</vt:lpstr>
      <vt:lpstr>Contribute to the Folder Structure Template Project</vt:lpstr>
      <vt:lpstr>Questions?   For further information, see:</vt:lpstr>
      <vt:lpstr>Thank you  contact: sara.gonzales2@northwestern.edu</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Kelly, Donna</dc:creator>
  <cp:lastModifiedBy>Sara Gonzales</cp:lastModifiedBy>
  <cp:revision>21</cp:revision>
  <dcterms:created xsi:type="dcterms:W3CDTF">2024-11-13T20:39:16Z</dcterms:created>
  <dcterms:modified xsi:type="dcterms:W3CDTF">2026-02-09T19:19:34Z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1b86c14-7a6f-495c-8ad3-202986669410_Enabled">
    <vt:lpwstr>true</vt:lpwstr>
  </property>
  <property fmtid="{D5CDD505-2E9C-101B-9397-08002B2CF9AE}" pid="3" name="MSIP_Label_b1b86c14-7a6f-495c-8ad3-202986669410_SetDate">
    <vt:lpwstr>2024-11-13T20:40:22Z</vt:lpwstr>
  </property>
  <property fmtid="{D5CDD505-2E9C-101B-9397-08002B2CF9AE}" pid="4" name="MSIP_Label_b1b86c14-7a6f-495c-8ad3-202986669410_Method">
    <vt:lpwstr>Standard</vt:lpwstr>
  </property>
  <property fmtid="{D5CDD505-2E9C-101B-9397-08002B2CF9AE}" pid="5" name="MSIP_Label_b1b86c14-7a6f-495c-8ad3-202986669410_Name">
    <vt:lpwstr>Internal</vt:lpwstr>
  </property>
  <property fmtid="{D5CDD505-2E9C-101B-9397-08002B2CF9AE}" pid="6" name="MSIP_Label_b1b86c14-7a6f-495c-8ad3-202986669410_SiteId">
    <vt:lpwstr>2596038f-3ea4-4f0c-aed1-066eb6544c3b</vt:lpwstr>
  </property>
  <property fmtid="{D5CDD505-2E9C-101B-9397-08002B2CF9AE}" pid="7" name="MSIP_Label_b1b86c14-7a6f-495c-8ad3-202986669410_ActionId">
    <vt:lpwstr>bd1d1e80-8a18-4ec7-be5f-a67205d51cf6</vt:lpwstr>
  </property>
  <property fmtid="{D5CDD505-2E9C-101B-9397-08002B2CF9AE}" pid="8" name="MSIP_Label_b1b86c14-7a6f-495c-8ad3-202986669410_ContentBits">
    <vt:lpwstr>0</vt:lpwstr>
  </property>
  <property fmtid="{D5CDD505-2E9C-101B-9397-08002B2CF9AE}" pid="9" name="ContentTypeId">
    <vt:lpwstr>0x010100C05BCF0AB621FE42858B881BB0CCCD26</vt:lpwstr>
  </property>
  <property fmtid="{D5CDD505-2E9C-101B-9397-08002B2CF9AE}" pid="10" name="MediaServiceImageTags">
    <vt:lpwstr/>
  </property>
</Properties>
</file>