
<file path=[Content_Types].xml><?xml version="1.0" encoding="utf-8"?>
<Types xmlns="http://schemas.openxmlformats.org/package/2006/content-types">
  <Default Extension="xml" ContentType="application/xml"/>
  <Default Extension="jpeg" ContentType="image/jpeg"/>
  <Default Extension="tiff" ContentType="image/tif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73" r:id="rId5"/>
    <p:sldId id="260" r:id="rId6"/>
    <p:sldId id="279" r:id="rId7"/>
    <p:sldId id="274" r:id="rId8"/>
    <p:sldId id="275" r:id="rId9"/>
    <p:sldId id="276" r:id="rId10"/>
    <p:sldId id="277" r:id="rId11"/>
    <p:sldId id="278" r:id="rId12"/>
    <p:sldId id="280" r:id="rId13"/>
    <p:sldId id="281" r:id="rId14"/>
    <p:sldId id="282" r:id="rId15"/>
    <p:sldId id="283" r:id="rId16"/>
    <p:sldId id="284" r:id="rId17"/>
    <p:sldId id="285" r:id="rId18"/>
    <p:sldId id="288" r:id="rId19"/>
    <p:sldId id="289" r:id="rId20"/>
    <p:sldId id="290" r:id="rId21"/>
    <p:sldId id="291" r:id="rId22"/>
    <p:sldId id="258" r:id="rId23"/>
    <p:sldId id="287"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9900"/>
    <a:srgbClr val="66FFFF"/>
    <a:srgbClr val="FF3300"/>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02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hlink"/>
        </a:solidFill>
        <a:effectLst/>
      </p:bgPr>
    </p:bg>
    <p:spTree>
      <p:nvGrpSpPr>
        <p:cNvPr id="1" name=""/>
        <p:cNvGrpSpPr/>
        <p:nvPr/>
      </p:nvGrpSpPr>
      <p:grpSpPr>
        <a:xfrm>
          <a:off x="0" y="0"/>
          <a:ext cx="0" cy="0"/>
          <a:chOff x="0" y="0"/>
          <a:chExt cx="0" cy="0"/>
        </a:xfrm>
      </p:grpSpPr>
      <p:pic>
        <p:nvPicPr>
          <p:cNvPr id="4" name="Picture 7" descr="banner_d_and_c_combo copy"/>
          <p:cNvPicPr>
            <a:picLocks noChangeAspect="1" noChangeArrowheads="1"/>
          </p:cNvPicPr>
          <p:nvPr/>
        </p:nvPicPr>
        <p:blipFill>
          <a:blip r:embed="rId2" cstate="print"/>
          <a:srcRect/>
          <a:stretch>
            <a:fillRect/>
          </a:stretch>
        </p:blipFill>
        <p:spPr bwMode="auto">
          <a:xfrm>
            <a:off x="0" y="0"/>
            <a:ext cx="9144000" cy="1612900"/>
          </a:xfrm>
          <a:prstGeom prst="rect">
            <a:avLst/>
          </a:prstGeom>
          <a:noFill/>
          <a:ln w="9525">
            <a:noFill/>
            <a:miter lim="800000"/>
            <a:headEnd/>
            <a:tailEnd/>
          </a:ln>
        </p:spPr>
      </p:pic>
      <p:pic>
        <p:nvPicPr>
          <p:cNvPr id="5" name="Picture 8" descr="Galter_B_white"/>
          <p:cNvPicPr>
            <a:picLocks noChangeAspect="1" noChangeArrowheads="1"/>
          </p:cNvPicPr>
          <p:nvPr/>
        </p:nvPicPr>
        <p:blipFill>
          <a:blip r:embed="rId3"/>
          <a:srcRect/>
          <a:stretch>
            <a:fillRect/>
          </a:stretch>
        </p:blipFill>
        <p:spPr bwMode="auto">
          <a:xfrm>
            <a:off x="152400" y="5764213"/>
            <a:ext cx="3733800" cy="957262"/>
          </a:xfrm>
          <a:prstGeom prst="rect">
            <a:avLst/>
          </a:prstGeom>
          <a:noFill/>
          <a:ln w="9525">
            <a:noFill/>
            <a:miter lim="800000"/>
            <a:headEnd/>
            <a:tailEnd/>
          </a:ln>
        </p:spPr>
      </p:pic>
      <p:pic>
        <p:nvPicPr>
          <p:cNvPr id="6" name="Picture 9" descr="url copy"/>
          <p:cNvPicPr>
            <a:picLocks noChangeAspect="1" noChangeArrowheads="1"/>
          </p:cNvPicPr>
          <p:nvPr/>
        </p:nvPicPr>
        <p:blipFill>
          <a:blip r:embed="rId4"/>
          <a:srcRect/>
          <a:stretch>
            <a:fillRect/>
          </a:stretch>
        </p:blipFill>
        <p:spPr bwMode="auto">
          <a:xfrm>
            <a:off x="6540500" y="6477000"/>
            <a:ext cx="2603500" cy="363538"/>
          </a:xfrm>
          <a:prstGeom prst="rect">
            <a:avLst/>
          </a:prstGeom>
          <a:noFill/>
          <a:ln w="9525">
            <a:noFill/>
            <a:miter lim="800000"/>
            <a:headEnd/>
            <a:tailEnd/>
          </a:ln>
        </p:spPr>
      </p:pic>
      <p:sp>
        <p:nvSpPr>
          <p:cNvPr id="3074" name="Rectangle 2"/>
          <p:cNvSpPr>
            <a:spLocks noGrp="1" noChangeArrowheads="1"/>
          </p:cNvSpPr>
          <p:nvPr>
            <p:ph type="ctrTitle"/>
          </p:nvPr>
        </p:nvSpPr>
        <p:spPr>
          <a:xfrm>
            <a:off x="685800" y="2130425"/>
            <a:ext cx="7772400" cy="1470025"/>
          </a:xfrm>
        </p:spPr>
        <p:txBody>
          <a:bodyPr/>
          <a:lstStyle>
            <a:lvl1pPr>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solidFill>
                  <a:schemeClr val="bg1"/>
                </a:solidFill>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eg"/><Relationship Id="rId1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descr="banner_solid_color"/>
          <p:cNvPicPr>
            <a:picLocks noChangeAspect="1" noChangeArrowheads="1"/>
          </p:cNvPicPr>
          <p:nvPr/>
        </p:nvPicPr>
        <p:blipFill>
          <a:blip r:embed="rId13"/>
          <a:srcRect/>
          <a:stretch>
            <a:fillRect/>
          </a:stretch>
        </p:blipFill>
        <p:spPr bwMode="auto">
          <a:xfrm>
            <a:off x="0" y="0"/>
            <a:ext cx="9144000" cy="1524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title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add text</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9" name="Picture 8" descr="Galter_B_galterred_med"/>
          <p:cNvPicPr>
            <a:picLocks noChangeAspect="1" noChangeArrowheads="1"/>
          </p:cNvPicPr>
          <p:nvPr/>
        </p:nvPicPr>
        <p:blipFill>
          <a:blip r:embed="rId14" cstate="print"/>
          <a:srcRect/>
          <a:stretch>
            <a:fillRect/>
          </a:stretch>
        </p:blipFill>
        <p:spPr bwMode="auto">
          <a:xfrm>
            <a:off x="152400" y="5943600"/>
            <a:ext cx="3276600" cy="838200"/>
          </a:xfrm>
          <a:prstGeom prst="rect">
            <a:avLst/>
          </a:prstGeom>
          <a:noFill/>
          <a:ln w="9525">
            <a:noFill/>
            <a:miter lim="800000"/>
            <a:headEnd/>
            <a:tailEnd/>
          </a:ln>
        </p:spPr>
      </p:pic>
      <p:pic>
        <p:nvPicPr>
          <p:cNvPr id="1030" name="Picture 9" descr="url_redLettering copy"/>
          <p:cNvPicPr>
            <a:picLocks noChangeAspect="1" noChangeArrowheads="1"/>
          </p:cNvPicPr>
          <p:nvPr/>
        </p:nvPicPr>
        <p:blipFill>
          <a:blip r:embed="rId15"/>
          <a:srcRect/>
          <a:stretch>
            <a:fillRect/>
          </a:stretch>
        </p:blipFill>
        <p:spPr bwMode="auto">
          <a:xfrm>
            <a:off x="7086600" y="6580188"/>
            <a:ext cx="1993900" cy="2778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txStyles>
    <p:titleStyle>
      <a:lvl1pPr algn="l" rtl="0" eaLnBrk="1" fontAlgn="base" hangingPunct="1">
        <a:spcBef>
          <a:spcPct val="0"/>
        </a:spcBef>
        <a:spcAft>
          <a:spcPct val="0"/>
        </a:spcAft>
        <a:defRPr sz="4400" b="1">
          <a:solidFill>
            <a:schemeClr val="bg1"/>
          </a:solidFill>
          <a:latin typeface="+mj-lt"/>
          <a:ea typeface="+mj-ea"/>
          <a:cs typeface="+mj-cs"/>
        </a:defRPr>
      </a:lvl1pPr>
      <a:lvl2pPr algn="l" rtl="0" eaLnBrk="1" fontAlgn="base" hangingPunct="1">
        <a:spcBef>
          <a:spcPct val="0"/>
        </a:spcBef>
        <a:spcAft>
          <a:spcPct val="0"/>
        </a:spcAft>
        <a:defRPr sz="4400" b="1">
          <a:solidFill>
            <a:schemeClr val="bg1"/>
          </a:solidFill>
          <a:latin typeface="Arial" charset="0"/>
        </a:defRPr>
      </a:lvl2pPr>
      <a:lvl3pPr algn="l" rtl="0" eaLnBrk="1" fontAlgn="base" hangingPunct="1">
        <a:spcBef>
          <a:spcPct val="0"/>
        </a:spcBef>
        <a:spcAft>
          <a:spcPct val="0"/>
        </a:spcAft>
        <a:defRPr sz="4400" b="1">
          <a:solidFill>
            <a:schemeClr val="bg1"/>
          </a:solidFill>
          <a:latin typeface="Arial" charset="0"/>
        </a:defRPr>
      </a:lvl3pPr>
      <a:lvl4pPr algn="l" rtl="0" eaLnBrk="1" fontAlgn="base" hangingPunct="1">
        <a:spcBef>
          <a:spcPct val="0"/>
        </a:spcBef>
        <a:spcAft>
          <a:spcPct val="0"/>
        </a:spcAft>
        <a:defRPr sz="4400" b="1">
          <a:solidFill>
            <a:schemeClr val="bg1"/>
          </a:solidFill>
          <a:latin typeface="Arial" charset="0"/>
        </a:defRPr>
      </a:lvl4pPr>
      <a:lvl5pPr algn="l" rtl="0" eaLnBrk="1" fontAlgn="base" hangingPunct="1">
        <a:spcBef>
          <a:spcPct val="0"/>
        </a:spcBef>
        <a:spcAft>
          <a:spcPct val="0"/>
        </a:spcAft>
        <a:defRPr sz="4400" b="1">
          <a:solidFill>
            <a:schemeClr val="bg1"/>
          </a:solidFill>
          <a:latin typeface="Arial" charset="0"/>
        </a:defRPr>
      </a:lvl5pPr>
      <a:lvl6pPr marL="457200" algn="l" rtl="0" eaLnBrk="1" fontAlgn="base" hangingPunct="1">
        <a:spcBef>
          <a:spcPct val="0"/>
        </a:spcBef>
        <a:spcAft>
          <a:spcPct val="0"/>
        </a:spcAft>
        <a:defRPr sz="4400" b="1">
          <a:solidFill>
            <a:schemeClr val="bg1"/>
          </a:solidFill>
          <a:latin typeface="Arial" charset="0"/>
        </a:defRPr>
      </a:lvl6pPr>
      <a:lvl7pPr marL="914400" algn="l" rtl="0" eaLnBrk="1" fontAlgn="base" hangingPunct="1">
        <a:spcBef>
          <a:spcPct val="0"/>
        </a:spcBef>
        <a:spcAft>
          <a:spcPct val="0"/>
        </a:spcAft>
        <a:defRPr sz="4400" b="1">
          <a:solidFill>
            <a:schemeClr val="bg1"/>
          </a:solidFill>
          <a:latin typeface="Arial" charset="0"/>
        </a:defRPr>
      </a:lvl7pPr>
      <a:lvl8pPr marL="1371600" algn="l" rtl="0" eaLnBrk="1" fontAlgn="base" hangingPunct="1">
        <a:spcBef>
          <a:spcPct val="0"/>
        </a:spcBef>
        <a:spcAft>
          <a:spcPct val="0"/>
        </a:spcAft>
        <a:defRPr sz="4400" b="1">
          <a:solidFill>
            <a:schemeClr val="bg1"/>
          </a:solidFill>
          <a:latin typeface="Arial" charset="0"/>
        </a:defRPr>
      </a:lvl8pPr>
      <a:lvl9pPr marL="1828800" algn="l" rtl="0" eaLnBrk="1" fontAlgn="base" hangingPunct="1">
        <a:spcBef>
          <a:spcPct val="0"/>
        </a:spcBef>
        <a:spcAft>
          <a:spcPct val="0"/>
        </a:spcAft>
        <a:defRPr sz="4400" b="1">
          <a:solidFill>
            <a:schemeClr val="bg1"/>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earlham.edu/~peters/fos/bethesda.htm" TargetMode="External"/><Relationship Id="rId4" Type="http://schemas.openxmlformats.org/officeDocument/2006/relationships/hyperlink" Target="https://www.plos.org/open-access/" TargetMode="External"/><Relationship Id="rId1" Type="http://schemas.openxmlformats.org/officeDocument/2006/relationships/slideLayout" Target="../slideLayouts/slideLayout2.xml"/><Relationship Id="rId2" Type="http://schemas.openxmlformats.org/officeDocument/2006/relationships/hyperlink" Target="http://www.soros.org/openaccess" TargetMode="External"/></Relationships>
</file>

<file path=ppt/slides/_rels/slide3.xml.rels><?xml version="1.0" encoding="UTF-8" standalone="yes"?>
<Relationships xmlns="http://schemas.openxmlformats.org/package/2006/relationships"><Relationship Id="rId11" Type="http://schemas.openxmlformats.org/officeDocument/2006/relationships/image" Target="../media/image14.png"/><Relationship Id="rId12" Type="http://schemas.openxmlformats.org/officeDocument/2006/relationships/image" Target="../media/image15.png"/><Relationship Id="rId13"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hyperlink" Target="http://www.arl.org/" TargetMode="External"/><Relationship Id="rId3" Type="http://schemas.openxmlformats.org/officeDocument/2006/relationships/hyperlink" Target="http://www.arl.org/sparc/" TargetMode="External"/><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arlham.edu/~peters/fos/timeline.htm" TargetMode="External"/><Relationship Id="rId3" Type="http://schemas.openxmlformats.org/officeDocument/2006/relationships/hyperlink" Target="http://oad.simmons.edu/oadwiki/Timelin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ncbi.nlm.nih.gov/" TargetMode="External"/><Relationship Id="rId4" Type="http://schemas.openxmlformats.org/officeDocument/2006/relationships/hyperlink" Target="http://www.ncbi.nlm.nih.gov/Genbank/index.html" TargetMode="External"/><Relationship Id="rId5" Type="http://schemas.openxmlformats.org/officeDocument/2006/relationships/hyperlink" Target="http://www.nsf.gov/news/special_reports/cyber/digitallibraries.jsp" TargetMode="External"/><Relationship Id="rId6" Type="http://schemas.openxmlformats.org/officeDocument/2006/relationships/hyperlink" Target="http://www.nsf.gov/" TargetMode="External"/><Relationship Id="rId7" Type="http://schemas.openxmlformats.org/officeDocument/2006/relationships/hyperlink" Target="http://www.ornl.gov/sci/techresources/Human_Genome/home.shtml" TargetMode="External"/><Relationship Id="rId1" Type="http://schemas.openxmlformats.org/officeDocument/2006/relationships/slideLayout" Target="../slideLayouts/slideLayout2.xml"/><Relationship Id="rId2" Type="http://schemas.openxmlformats.org/officeDocument/2006/relationships/hyperlink" Target="http://arxiv.org/"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ncbi.nlm.nih.gov/entrez/query.fcgi" TargetMode="External"/><Relationship Id="rId4" Type="http://schemas.openxmlformats.org/officeDocument/2006/relationships/hyperlink" Target="http://www.arl.org/sparc/" TargetMode="External"/><Relationship Id="rId5" Type="http://schemas.openxmlformats.org/officeDocument/2006/relationships/hyperlink" Target="http://www.arl.org/" TargetMode="External"/><Relationship Id="rId6" Type="http://schemas.openxmlformats.org/officeDocument/2006/relationships/hyperlink" Target="http://www.pubmedcentral.nih.gov/" TargetMode="External"/><Relationship Id="rId7" Type="http://schemas.openxmlformats.org/officeDocument/2006/relationships/hyperlink" Target="http://www.ncbi.nlm.nih.gov/pubmed" TargetMode="External"/><Relationship Id="rId8" Type="http://schemas.openxmlformats.org/officeDocument/2006/relationships/hyperlink" Target="http://www.biomedcentral.com/" TargetMode="External"/><Relationship Id="rId1" Type="http://schemas.openxmlformats.org/officeDocument/2006/relationships/slideLayout" Target="../slideLayouts/slideLayout2.xml"/><Relationship Id="rId2" Type="http://schemas.openxmlformats.org/officeDocument/2006/relationships/hyperlink" Target="http://www.ncbi.nlm.nih.gov/"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biology.plosjournals.org/" TargetMode="External"/><Relationship Id="rId4" Type="http://schemas.openxmlformats.org/officeDocument/2006/relationships/hyperlink" Target="http://www.creativecommons.org/" TargetMode="External"/><Relationship Id="rId5" Type="http://schemas.openxmlformats.org/officeDocument/2006/relationships/hyperlink" Target="http://www.sherpa.ac.uk/" TargetMode="External"/><Relationship Id="rId6" Type="http://schemas.openxmlformats.org/officeDocument/2006/relationships/hyperlink" Target="https://www.jisc.ac.uk/rd/projects/focus-on-access-to-institutional-resources-fair" TargetMode="External"/><Relationship Id="rId1" Type="http://schemas.openxmlformats.org/officeDocument/2006/relationships/slideLayout" Target="../slideLayouts/slideLayout2.xml"/><Relationship Id="rId2" Type="http://schemas.openxmlformats.org/officeDocument/2006/relationships/hyperlink" Target="http://www.plos.or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cholar.google.com/" TargetMode="External"/><Relationship Id="rId4" Type="http://schemas.openxmlformats.org/officeDocument/2006/relationships/hyperlink" Target="http://thomas.loc.gov/cgi-bin/bdquery/z?d110:h.r.02764:" TargetMode="External"/><Relationship Id="rId5" Type="http://schemas.openxmlformats.org/officeDocument/2006/relationships/hyperlink" Target="http://www.nih.gov/" TargetMode="External"/><Relationship Id="rId6" Type="http://schemas.openxmlformats.org/officeDocument/2006/relationships/hyperlink" Target="http://www.oacompact.org/" TargetMode="External"/><Relationship Id="rId1" Type="http://schemas.openxmlformats.org/officeDocument/2006/relationships/slideLayout" Target="../slideLayouts/slideLayout2.xml"/><Relationship Id="rId2" Type="http://schemas.openxmlformats.org/officeDocument/2006/relationships/hyperlink" Target="http://www.google.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hyperlink" Target="http://www.arl.org/sparc/index.shtml" TargetMode="External"/><Relationship Id="rId5" Type="http://schemas.openxmlformats.org/officeDocument/2006/relationships/hyperlink" Target="http://www.plos.org" TargetMode="External"/><Relationship Id="rId6"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ienceblogs.com/gregladen/2008/07/nature_reattacks_open_access_a.php" TargetMode="External"/><Relationship Id="rId3" Type="http://schemas.openxmlformats.org/officeDocument/2006/relationships/hyperlink" Target="http://www.nature.com/news/2008/080702/full/454011a.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oacompact.org/compac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hyperlink" Target="http://www.ensembl.org/index.html" TargetMode="External"/><Relationship Id="rId5" Type="http://schemas.openxmlformats.org/officeDocument/2006/relationships/image" Target="../media/image23.tiff"/><Relationship Id="rId6" Type="http://schemas.openxmlformats.org/officeDocument/2006/relationships/hyperlink" Target="http://www.ebi.ac.uk/" TargetMode="External"/><Relationship Id="rId7" Type="http://schemas.openxmlformats.org/officeDocument/2006/relationships/image" Target="../media/image24.tiff"/><Relationship Id="rId8" Type="http://schemas.openxmlformats.org/officeDocument/2006/relationships/hyperlink" Target="http://www.ddbj.nig.ac.jp/" TargetMode="External"/><Relationship Id="rId9"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hyperlink" Target="http://www.ncbi.nlm.nih.gov/"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hyperlink" Target="http://genome.ucsc.edu/" TargetMode="External"/><Relationship Id="rId5" Type="http://schemas.openxmlformats.org/officeDocument/2006/relationships/image" Target="../media/image27.png"/><Relationship Id="rId6" Type="http://schemas.openxmlformats.org/officeDocument/2006/relationships/hyperlink" Target="http://smd.stanford.edu/" TargetMode="External"/><Relationship Id="rId7" Type="http://schemas.openxmlformats.org/officeDocument/2006/relationships/image" Target="../media/image28.png"/><Relationship Id="rId8" Type="http://schemas.openxmlformats.org/officeDocument/2006/relationships/hyperlink" Target="http://www.ncbi.nlm.nih.gov/Traces/sra/sra.cgi?cmd=show&amp;f=main&amp;m=main&amp;s=main" TargetMode="External"/><Relationship Id="rId9" Type="http://schemas.openxmlformats.org/officeDocument/2006/relationships/image" Target="../media/image29.gif"/><Relationship Id="rId1" Type="http://schemas.openxmlformats.org/officeDocument/2006/relationships/slideLayout" Target="../slideLayouts/slideLayout2.xml"/><Relationship Id="rId2" Type="http://schemas.openxmlformats.org/officeDocument/2006/relationships/hyperlink" Target="http://www.ncbi.nlm.nih.gov/sites/entrez?db=gd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hyperlink" Target="https://cabig.nci.nih.gov/" TargetMode="External"/><Relationship Id="rId5" Type="http://schemas.openxmlformats.org/officeDocument/2006/relationships/image" Target="../media/image31.png"/><Relationship Id="rId6" Type="http://schemas.openxmlformats.org/officeDocument/2006/relationships/hyperlink" Target="http://alfred.med.yale.edu/" TargetMode="External"/><Relationship Id="rId7" Type="http://schemas.openxmlformats.org/officeDocument/2006/relationships/image" Target="../media/image32.png"/><Relationship Id="rId8" Type="http://schemas.openxmlformats.org/officeDocument/2006/relationships/hyperlink" Target="http://hapmap.ncbi.nlm.nih.gov/" TargetMode="External"/><Relationship Id="rId9"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hyperlink" Target="http://seer.cancer.gov/"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doaj.org/" TargetMode="External"/><Relationship Id="rId4" Type="http://schemas.openxmlformats.org/officeDocument/2006/relationships/hyperlink" Target="http://creativecommons.org/" TargetMode="External"/><Relationship Id="rId5" Type="http://schemas.openxmlformats.org/officeDocument/2006/relationships/hyperlink" Target="http://sciencecommons.org/" TargetMode="External"/><Relationship Id="rId6" Type="http://schemas.openxmlformats.org/officeDocument/2006/relationships/hyperlink" Target="http://www.galter.northwestern.edu/Guides-and-Tutorials/Open-Access-Resources-Guide" TargetMode="External"/><Relationship Id="rId7" Type="http://schemas.openxmlformats.org/officeDocument/2006/relationships/hyperlink" Target="http://www.library.northwestern.edu/services/scholarly_communications/" TargetMode="External"/><Relationship Id="rId1" Type="http://schemas.openxmlformats.org/officeDocument/2006/relationships/slideLayout" Target="../slideLayouts/slideLayout2.xml"/><Relationship Id="rId2" Type="http://schemas.openxmlformats.org/officeDocument/2006/relationships/hyperlink" Target="http://www.arl.org/sparc/index.shtml"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arl.org/sparc/" TargetMode="External"/><Relationship Id="rId4" Type="http://schemas.openxmlformats.org/officeDocument/2006/relationships/hyperlink" Target="http://www.earlham.edu/~peters/fos/timeline.htm" TargetMode="External"/><Relationship Id="rId5" Type="http://schemas.openxmlformats.org/officeDocument/2006/relationships/hyperlink" Target="http://www.libraryjournal.com/article/CA6651248.html?q=periodical+price+survey" TargetMode="External"/><Relationship Id="rId1" Type="http://schemas.openxmlformats.org/officeDocument/2006/relationships/slideLayout" Target="../slideLayouts/slideLayout2.xml"/><Relationship Id="rId2" Type="http://schemas.openxmlformats.org/officeDocument/2006/relationships/hyperlink" Target="http://www.arl.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ctrTitle"/>
          </p:nvPr>
        </p:nvSpPr>
        <p:spPr>
          <a:xfrm>
            <a:off x="685800" y="1676400"/>
            <a:ext cx="7772400" cy="2590800"/>
          </a:xfrm>
        </p:spPr>
        <p:txBody>
          <a:bodyPr/>
          <a:lstStyle/>
          <a:p>
            <a:pPr algn="ctr" eaLnBrk="1" hangingPunct="1"/>
            <a:r>
              <a:rPr lang="en-US" sz="4800" dirty="0" smtClean="0"/>
              <a:t>The Impact of Open Access on Scientific Discovery &amp; Publishing</a:t>
            </a:r>
          </a:p>
        </p:txBody>
      </p:sp>
      <p:sp>
        <p:nvSpPr>
          <p:cNvPr id="13314" name="Rectangle 3"/>
          <p:cNvSpPr>
            <a:spLocks noGrp="1" noChangeArrowheads="1"/>
          </p:cNvSpPr>
          <p:nvPr>
            <p:ph type="subTitle" idx="1"/>
          </p:nvPr>
        </p:nvSpPr>
        <p:spPr>
          <a:xfrm>
            <a:off x="1371600" y="4343400"/>
            <a:ext cx="6400800" cy="1066800"/>
          </a:xfrm>
        </p:spPr>
        <p:txBody>
          <a:bodyPr/>
          <a:lstStyle/>
          <a:p>
            <a:pPr eaLnBrk="1" hangingPunct="1">
              <a:lnSpc>
                <a:spcPct val="90000"/>
              </a:lnSpc>
            </a:pPr>
            <a:r>
              <a:rPr lang="en-US" sz="2800" dirty="0" smtClean="0"/>
              <a:t>Pamela Shaw, MSLIS</a:t>
            </a:r>
          </a:p>
          <a:p>
            <a:pPr eaLnBrk="1" hangingPunct="1">
              <a:lnSpc>
                <a:spcPct val="90000"/>
              </a:lnSpc>
            </a:pPr>
            <a:r>
              <a:rPr lang="en-US" sz="2800" dirty="0" smtClean="0"/>
              <a:t>Biosciences Librarian</a:t>
            </a:r>
          </a:p>
        </p:txBody>
      </p:sp>
      <p:sp>
        <p:nvSpPr>
          <p:cNvPr id="4" name="TextBox 3"/>
          <p:cNvSpPr txBox="1"/>
          <p:nvPr/>
        </p:nvSpPr>
        <p:spPr>
          <a:xfrm>
            <a:off x="3657600" y="0"/>
            <a:ext cx="5486400" cy="1231106"/>
          </a:xfrm>
          <a:prstGeom prst="rect">
            <a:avLst/>
          </a:prstGeom>
          <a:noFill/>
        </p:spPr>
        <p:txBody>
          <a:bodyPr wrap="square" rtlCol="0">
            <a:spAutoFit/>
          </a:bodyPr>
          <a:lstStyle/>
          <a:p>
            <a:pPr algn="ctr"/>
            <a:r>
              <a:rPr lang="en-US" sz="2800" b="1" i="1" cap="all" dirty="0" smtClean="0">
                <a:solidFill>
                  <a:schemeClr val="tx2"/>
                </a:solidFill>
              </a:rPr>
              <a:t>Publishing Issues for Researchers</a:t>
            </a:r>
          </a:p>
          <a:p>
            <a:pPr algn="ctr"/>
            <a:r>
              <a:rPr lang="en-US" b="1" i="1" dirty="0" smtClean="0">
                <a:solidFill>
                  <a:schemeClr val="tx2"/>
                </a:solidFill>
              </a:rPr>
              <a:t>Seminar Series</a:t>
            </a:r>
            <a:endParaRPr lang="en-US" b="1" i="1" dirty="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pPr eaLnBrk="1" hangingPunct="1"/>
            <a:r>
              <a:rPr lang="en-US" dirty="0" smtClean="0"/>
              <a:t>What is </a:t>
            </a:r>
            <a:r>
              <a:rPr lang="en-US" smtClean="0"/>
              <a:t>Open Access?</a:t>
            </a:r>
            <a:endParaRPr lang="en-US" dirty="0" smtClean="0"/>
          </a:p>
        </p:txBody>
      </p:sp>
      <p:sp>
        <p:nvSpPr>
          <p:cNvPr id="14338" name="Rectangle 3"/>
          <p:cNvSpPr>
            <a:spLocks noGrp="1" noChangeArrowheads="1"/>
          </p:cNvSpPr>
          <p:nvPr>
            <p:ph type="body" idx="1"/>
          </p:nvPr>
        </p:nvSpPr>
        <p:spPr>
          <a:ln>
            <a:noFill/>
          </a:ln>
        </p:spPr>
        <p:txBody>
          <a:bodyPr/>
          <a:lstStyle/>
          <a:p>
            <a:pPr algn="ctr">
              <a:buNone/>
            </a:pPr>
            <a:r>
              <a:rPr lang="en-US" sz="2400" dirty="0" smtClean="0">
                <a:solidFill>
                  <a:schemeClr val="accent1"/>
                </a:solidFill>
              </a:rPr>
              <a:t>Commonly accepted definition </a:t>
            </a:r>
          </a:p>
          <a:p>
            <a:pPr algn="ctr">
              <a:buNone/>
            </a:pPr>
            <a:r>
              <a:rPr lang="en-US" sz="2400" dirty="0" smtClean="0">
                <a:solidFill>
                  <a:schemeClr val="accent1"/>
                </a:solidFill>
                <a:hlinkClick r:id="rId2"/>
              </a:rPr>
              <a:t>Budapest Open Access Initiative</a:t>
            </a:r>
            <a:r>
              <a:rPr lang="en-US" sz="2400" dirty="0" smtClean="0">
                <a:solidFill>
                  <a:schemeClr val="accent1"/>
                </a:solidFill>
              </a:rPr>
              <a:t> led to working definition from the Bethesda Meeting on Open Access Publishing </a:t>
            </a:r>
          </a:p>
          <a:p>
            <a:pPr algn="ctr">
              <a:buNone/>
            </a:pPr>
            <a:r>
              <a:rPr lang="en-US" sz="2400" dirty="0" smtClean="0">
                <a:solidFill>
                  <a:schemeClr val="accent1"/>
                </a:solidFill>
                <a:hlinkClick r:id="rId3"/>
              </a:rPr>
              <a:t>http://www.earlham.edu/~peters/fos/bethesda.htm</a:t>
            </a:r>
            <a:endParaRPr lang="en-US" sz="2400" dirty="0" smtClean="0">
              <a:solidFill>
                <a:schemeClr val="accent1"/>
              </a:solidFill>
            </a:endParaRPr>
          </a:p>
          <a:p>
            <a:pPr algn="ctr">
              <a:buNone/>
            </a:pPr>
            <a:endParaRPr lang="en-US" sz="2400" dirty="0" smtClean="0">
              <a:solidFill>
                <a:schemeClr val="accent1"/>
              </a:solidFill>
            </a:endParaRPr>
          </a:p>
          <a:p>
            <a:r>
              <a:rPr lang="en-US" sz="2400" dirty="0" smtClean="0"/>
              <a:t>The </a:t>
            </a:r>
            <a:r>
              <a:rPr lang="en-US" sz="2400" dirty="0" smtClean="0">
                <a:hlinkClick r:id="rId4"/>
              </a:rPr>
              <a:t>PLoS</a:t>
            </a:r>
            <a:r>
              <a:rPr lang="en-US" sz="2400" dirty="0" smtClean="0"/>
              <a:t> shorthand definition —"free availability and unrestricted use“</a:t>
            </a:r>
          </a:p>
          <a:p>
            <a:r>
              <a:rPr lang="en-US" sz="2400" dirty="0" smtClean="0"/>
              <a:t>“Open Access” generally for manuscripts, but applies to data as well</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a:bodyPr>
          <a:lstStyle/>
          <a:p>
            <a:r>
              <a:rPr lang="en-US" dirty="0" smtClean="0"/>
              <a:t>It’s an issue for…</a:t>
            </a:r>
            <a:endParaRPr lang="en-US" dirty="0"/>
          </a:p>
        </p:txBody>
      </p:sp>
      <p:sp>
        <p:nvSpPr>
          <p:cNvPr id="3" name="Content Placeholder 2"/>
          <p:cNvSpPr>
            <a:spLocks noGrp="1"/>
          </p:cNvSpPr>
          <p:nvPr>
            <p:ph idx="1"/>
          </p:nvPr>
        </p:nvSpPr>
        <p:spPr/>
        <p:txBody>
          <a:bodyPr/>
          <a:lstStyle/>
          <a:p>
            <a:r>
              <a:rPr lang="en-US" dirty="0" smtClean="0"/>
              <a:t>Librarians</a:t>
            </a:r>
          </a:p>
          <a:p>
            <a:pPr lvl="1"/>
            <a:r>
              <a:rPr lang="en-US" sz="2000" dirty="0" smtClean="0">
                <a:latin typeface="Body"/>
                <a:hlinkClick r:id="rId2"/>
              </a:rPr>
              <a:t>ARL</a:t>
            </a:r>
            <a:r>
              <a:rPr lang="en-US" sz="2000" dirty="0" smtClean="0">
                <a:latin typeface="Body"/>
              </a:rPr>
              <a:t> and </a:t>
            </a:r>
            <a:r>
              <a:rPr lang="en-US" sz="2000" dirty="0" smtClean="0">
                <a:latin typeface="Body"/>
                <a:hlinkClick r:id="rId3"/>
              </a:rPr>
              <a:t>SPARC</a:t>
            </a:r>
            <a:endParaRPr lang="en-US" sz="2000" dirty="0" smtClean="0"/>
          </a:p>
          <a:p>
            <a:r>
              <a:rPr lang="en-US" dirty="0" smtClean="0"/>
              <a:t>Publishers</a:t>
            </a:r>
          </a:p>
          <a:p>
            <a:r>
              <a:rPr lang="en-US" dirty="0" smtClean="0"/>
              <a:t>Scientists</a:t>
            </a:r>
          </a:p>
          <a:p>
            <a:pPr lvl="1"/>
            <a:endParaRPr lang="en-US" sz="2000" dirty="0" smtClean="0"/>
          </a:p>
          <a:p>
            <a:endParaRPr lang="en-US" sz="2000" dirty="0" smtClean="0"/>
          </a:p>
          <a:p>
            <a:endParaRPr lang="en-US" dirty="0"/>
          </a:p>
        </p:txBody>
      </p:sp>
      <p:pic>
        <p:nvPicPr>
          <p:cNvPr id="1027" name="Picture 3"/>
          <p:cNvPicPr>
            <a:picLocks noChangeAspect="1" noChangeArrowheads="1"/>
          </p:cNvPicPr>
          <p:nvPr/>
        </p:nvPicPr>
        <p:blipFill>
          <a:blip r:embed="rId4"/>
          <a:srcRect/>
          <a:stretch>
            <a:fillRect/>
          </a:stretch>
        </p:blipFill>
        <p:spPr bwMode="auto">
          <a:xfrm>
            <a:off x="1295401" y="3657601"/>
            <a:ext cx="4191000" cy="773826"/>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3429000" y="4038600"/>
            <a:ext cx="1104900" cy="1428750"/>
          </a:xfrm>
          <a:prstGeom prst="rect">
            <a:avLst/>
          </a:prstGeom>
          <a:noFill/>
          <a:ln w="9525">
            <a:noFill/>
            <a:miter lim="800000"/>
            <a:headEnd/>
            <a:tailEnd/>
          </a:ln>
          <a:effectLst/>
        </p:spPr>
      </p:pic>
      <p:pic>
        <p:nvPicPr>
          <p:cNvPr id="1029" name="Picture 5"/>
          <p:cNvPicPr>
            <a:picLocks noChangeAspect="1" noChangeArrowheads="1"/>
          </p:cNvPicPr>
          <p:nvPr/>
        </p:nvPicPr>
        <p:blipFill>
          <a:blip r:embed="rId6"/>
          <a:srcRect/>
          <a:stretch>
            <a:fillRect/>
          </a:stretch>
        </p:blipFill>
        <p:spPr bwMode="auto">
          <a:xfrm>
            <a:off x="4038600" y="3886200"/>
            <a:ext cx="3173730" cy="466725"/>
          </a:xfrm>
          <a:prstGeom prst="rect">
            <a:avLst/>
          </a:prstGeom>
          <a:noFill/>
          <a:ln w="9525">
            <a:noFill/>
            <a:miter lim="800000"/>
            <a:headEnd/>
            <a:tailEnd/>
          </a:ln>
          <a:effectLst/>
        </p:spPr>
      </p:pic>
      <p:pic>
        <p:nvPicPr>
          <p:cNvPr id="1031" name="Picture 7"/>
          <p:cNvPicPr>
            <a:picLocks noChangeAspect="1" noChangeArrowheads="1"/>
          </p:cNvPicPr>
          <p:nvPr/>
        </p:nvPicPr>
        <p:blipFill>
          <a:blip r:embed="rId7"/>
          <a:srcRect/>
          <a:stretch>
            <a:fillRect/>
          </a:stretch>
        </p:blipFill>
        <p:spPr bwMode="auto">
          <a:xfrm>
            <a:off x="5486400" y="2438400"/>
            <a:ext cx="1066800" cy="1428750"/>
          </a:xfrm>
          <a:prstGeom prst="rect">
            <a:avLst/>
          </a:prstGeom>
          <a:noFill/>
          <a:ln w="9525">
            <a:noFill/>
            <a:miter lim="800000"/>
            <a:headEnd/>
            <a:tailEnd/>
          </a:ln>
          <a:effectLst/>
        </p:spPr>
      </p:pic>
      <p:pic>
        <p:nvPicPr>
          <p:cNvPr id="1032" name="Picture 8"/>
          <p:cNvPicPr>
            <a:picLocks noChangeAspect="1" noChangeArrowheads="1"/>
          </p:cNvPicPr>
          <p:nvPr/>
        </p:nvPicPr>
        <p:blipFill>
          <a:blip r:embed="rId8"/>
          <a:srcRect/>
          <a:stretch>
            <a:fillRect/>
          </a:stretch>
        </p:blipFill>
        <p:spPr bwMode="auto">
          <a:xfrm>
            <a:off x="4024313" y="2714625"/>
            <a:ext cx="1095375" cy="1428750"/>
          </a:xfrm>
          <a:prstGeom prst="rect">
            <a:avLst/>
          </a:prstGeom>
          <a:noFill/>
          <a:ln w="9525">
            <a:noFill/>
            <a:miter lim="800000"/>
            <a:headEnd/>
            <a:tailEnd/>
          </a:ln>
          <a:effectLst/>
        </p:spPr>
      </p:pic>
      <p:pic>
        <p:nvPicPr>
          <p:cNvPr id="1033" name="Picture 9"/>
          <p:cNvPicPr>
            <a:picLocks noChangeAspect="1" noChangeArrowheads="1"/>
          </p:cNvPicPr>
          <p:nvPr/>
        </p:nvPicPr>
        <p:blipFill>
          <a:blip r:embed="rId9"/>
          <a:srcRect/>
          <a:stretch>
            <a:fillRect/>
          </a:stretch>
        </p:blipFill>
        <p:spPr bwMode="auto">
          <a:xfrm>
            <a:off x="5105400" y="3048000"/>
            <a:ext cx="1114425" cy="1457325"/>
          </a:xfrm>
          <a:prstGeom prst="rect">
            <a:avLst/>
          </a:prstGeom>
          <a:noFill/>
          <a:ln w="9525">
            <a:noFill/>
            <a:miter lim="800000"/>
            <a:headEnd/>
            <a:tailEnd/>
          </a:ln>
          <a:effectLst/>
        </p:spPr>
      </p:pic>
      <p:pic>
        <p:nvPicPr>
          <p:cNvPr id="1034" name="Picture 10"/>
          <p:cNvPicPr>
            <a:picLocks noChangeAspect="1" noChangeArrowheads="1"/>
          </p:cNvPicPr>
          <p:nvPr/>
        </p:nvPicPr>
        <p:blipFill>
          <a:blip r:embed="rId10"/>
          <a:srcRect/>
          <a:stretch>
            <a:fillRect/>
          </a:stretch>
        </p:blipFill>
        <p:spPr bwMode="auto">
          <a:xfrm>
            <a:off x="5410200" y="3276600"/>
            <a:ext cx="2324100" cy="619125"/>
          </a:xfrm>
          <a:prstGeom prst="rect">
            <a:avLst/>
          </a:prstGeom>
          <a:noFill/>
          <a:ln w="9525">
            <a:noFill/>
            <a:miter lim="800000"/>
            <a:headEnd/>
            <a:tailEnd/>
          </a:ln>
          <a:effectLst/>
        </p:spPr>
      </p:pic>
      <p:pic>
        <p:nvPicPr>
          <p:cNvPr id="1035" name="Picture 11"/>
          <p:cNvPicPr>
            <a:picLocks noChangeAspect="1" noChangeArrowheads="1"/>
          </p:cNvPicPr>
          <p:nvPr/>
        </p:nvPicPr>
        <p:blipFill>
          <a:blip r:embed="rId11"/>
          <a:srcRect/>
          <a:stretch>
            <a:fillRect/>
          </a:stretch>
        </p:blipFill>
        <p:spPr bwMode="auto">
          <a:xfrm>
            <a:off x="6248400" y="3886200"/>
            <a:ext cx="1295400" cy="1648691"/>
          </a:xfrm>
          <a:prstGeom prst="rect">
            <a:avLst/>
          </a:prstGeom>
          <a:noFill/>
          <a:ln w="9525">
            <a:noFill/>
            <a:miter lim="800000"/>
            <a:headEnd/>
            <a:tailEnd/>
          </a:ln>
          <a:effectLst/>
        </p:spPr>
      </p:pic>
      <p:pic>
        <p:nvPicPr>
          <p:cNvPr id="1036" name="Picture 12"/>
          <p:cNvPicPr>
            <a:picLocks noChangeAspect="1" noChangeArrowheads="1"/>
          </p:cNvPicPr>
          <p:nvPr/>
        </p:nvPicPr>
        <p:blipFill>
          <a:blip r:embed="rId12"/>
          <a:srcRect/>
          <a:stretch>
            <a:fillRect/>
          </a:stretch>
        </p:blipFill>
        <p:spPr bwMode="auto">
          <a:xfrm>
            <a:off x="5181600" y="4419600"/>
            <a:ext cx="1194816" cy="1600200"/>
          </a:xfrm>
          <a:prstGeom prst="rect">
            <a:avLst/>
          </a:prstGeom>
          <a:noFill/>
          <a:ln w="9525">
            <a:noFill/>
            <a:miter lim="800000"/>
            <a:headEnd/>
            <a:tailEnd/>
          </a:ln>
          <a:effectLst/>
        </p:spPr>
      </p:pic>
      <p:pic>
        <p:nvPicPr>
          <p:cNvPr id="1037" name="Picture 13"/>
          <p:cNvPicPr>
            <a:picLocks noChangeAspect="1" noChangeArrowheads="1"/>
          </p:cNvPicPr>
          <p:nvPr/>
        </p:nvPicPr>
        <p:blipFill>
          <a:blip r:embed="rId13"/>
          <a:srcRect/>
          <a:stretch>
            <a:fillRect/>
          </a:stretch>
        </p:blipFill>
        <p:spPr bwMode="auto">
          <a:xfrm>
            <a:off x="4267200" y="4267201"/>
            <a:ext cx="914400" cy="1186004"/>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we care?</a:t>
            </a:r>
            <a:endParaRPr lang="en-US" dirty="0"/>
          </a:p>
        </p:txBody>
      </p:sp>
      <p:sp>
        <p:nvSpPr>
          <p:cNvPr id="8" name="TextBox 7"/>
          <p:cNvSpPr txBox="1"/>
          <p:nvPr/>
        </p:nvSpPr>
        <p:spPr>
          <a:xfrm>
            <a:off x="304800" y="3048000"/>
            <a:ext cx="3352800" cy="923330"/>
          </a:xfrm>
          <a:prstGeom prst="rect">
            <a:avLst/>
          </a:prstGeom>
          <a:noFill/>
        </p:spPr>
        <p:txBody>
          <a:bodyPr wrap="square" rtlCol="0">
            <a:spAutoFit/>
          </a:bodyPr>
          <a:lstStyle/>
          <a:p>
            <a:r>
              <a:rPr lang="en-US" dirty="0" smtClean="0"/>
              <a:t>Source:  Periodical Price Survey 2009, Library </a:t>
            </a:r>
            <a:r>
              <a:rPr lang="en-US" smtClean="0"/>
              <a:t>Journal website</a:t>
            </a:r>
            <a:endParaRPr lang="en-US" sz="1200" dirty="0" smtClean="0"/>
          </a:p>
        </p:txBody>
      </p:sp>
      <p:graphicFrame>
        <p:nvGraphicFramePr>
          <p:cNvPr id="6" name="Content Placeholder 5"/>
          <p:cNvGraphicFramePr>
            <a:graphicFrameLocks noGrp="1"/>
          </p:cNvGraphicFramePr>
          <p:nvPr>
            <p:ph idx="1"/>
          </p:nvPr>
        </p:nvGraphicFramePr>
        <p:xfrm>
          <a:off x="3733800" y="1676400"/>
          <a:ext cx="4953000" cy="4302973"/>
        </p:xfrm>
        <a:graphic>
          <a:graphicData uri="http://schemas.openxmlformats.org/drawingml/2006/table">
            <a:tbl>
              <a:tblPr firstRow="1" bandRow="1">
                <a:tableStyleId>{6E25E649-3F16-4E02-A733-19D2CDBF48F0}</a:tableStyleId>
              </a:tblPr>
              <a:tblGrid>
                <a:gridCol w="1651000"/>
                <a:gridCol w="1651000"/>
                <a:gridCol w="1651000"/>
              </a:tblGrid>
              <a:tr h="355495">
                <a:tc>
                  <a:txBody>
                    <a:bodyPr/>
                    <a:lstStyle/>
                    <a:p>
                      <a:pPr algn="l" fontAlgn="b"/>
                      <a:r>
                        <a:rPr lang="en-US" sz="1400" u="none" strike="noStrike" dirty="0"/>
                        <a:t>    Discipline  </a:t>
                      </a:r>
                      <a:endParaRPr lang="en-US" sz="1400" b="1" i="0" u="none" strike="noStrike" dirty="0">
                        <a:latin typeface="Verdana"/>
                      </a:endParaRPr>
                    </a:p>
                  </a:txBody>
                  <a:tcPr marL="12700" marR="12700" marT="12700" marB="0" anchor="b"/>
                </a:tc>
                <a:tc>
                  <a:txBody>
                    <a:bodyPr/>
                    <a:lstStyle/>
                    <a:p>
                      <a:pPr algn="r" fontAlgn="b"/>
                      <a:r>
                        <a:rPr lang="en-US" sz="1400" u="none" strike="noStrike" dirty="0"/>
                        <a:t>Average Price Per Title</a:t>
                      </a:r>
                      <a:endParaRPr lang="en-US" sz="1400" b="1" i="0" u="none" strike="noStrike" dirty="0">
                        <a:latin typeface="Verdana"/>
                      </a:endParaRPr>
                    </a:p>
                  </a:txBody>
                  <a:tcPr marL="12700" marR="12700" marT="12700" marB="0" anchor="b"/>
                </a:tc>
                <a:tc>
                  <a:txBody>
                    <a:bodyPr/>
                    <a:lstStyle/>
                    <a:p>
                      <a:pPr algn="r" fontAlgn="b"/>
                      <a:r>
                        <a:rPr lang="en-US" sz="1400" u="none" strike="noStrike" dirty="0"/>
                        <a:t>Percent increase since 2005</a:t>
                      </a:r>
                      <a:endParaRPr lang="en-US" sz="1400" b="1" i="0" u="none" strike="noStrike" dirty="0">
                        <a:latin typeface="Verdana"/>
                      </a:endParaRPr>
                    </a:p>
                  </a:txBody>
                  <a:tcPr marL="12700" marR="12700" marT="12700" marB="0" anchor="b"/>
                </a:tc>
              </a:tr>
              <a:tr h="244581">
                <a:tc>
                  <a:txBody>
                    <a:bodyPr/>
                    <a:lstStyle/>
                    <a:p>
                      <a:pPr algn="l" fontAlgn="b"/>
                      <a:r>
                        <a:rPr lang="en-US" sz="1400" u="none" strike="noStrike" dirty="0"/>
                        <a:t>Chemistry </a:t>
                      </a:r>
                      <a:endParaRPr lang="en-US" sz="1400" b="1" i="0" u="none" strike="noStrike" dirty="0">
                        <a:latin typeface="Verdana"/>
                      </a:endParaRPr>
                    </a:p>
                  </a:txBody>
                  <a:tcPr marL="12700" marR="12700" marT="12700" marB="0" anchor="b"/>
                </a:tc>
                <a:tc>
                  <a:txBody>
                    <a:bodyPr/>
                    <a:lstStyle/>
                    <a:p>
                      <a:pPr algn="r" fontAlgn="b"/>
                      <a:r>
                        <a:rPr lang="en-US" sz="1400" u="none" strike="noStrike"/>
                        <a:t>$3,690</a:t>
                      </a:r>
                      <a:endParaRPr lang="en-US" sz="1400" b="1" i="0" u="none" strike="noStrike">
                        <a:latin typeface="Verdana"/>
                      </a:endParaRPr>
                    </a:p>
                  </a:txBody>
                  <a:tcPr marL="12700" marR="12700" marT="12700" marB="0" anchor="b"/>
                </a:tc>
                <a:tc>
                  <a:txBody>
                    <a:bodyPr/>
                    <a:lstStyle/>
                    <a:p>
                      <a:pPr algn="r" fontAlgn="b"/>
                      <a:r>
                        <a:rPr lang="en-US" sz="1400" u="none" strike="noStrike"/>
                        <a:t>32</a:t>
                      </a:r>
                      <a:endParaRPr lang="en-US" sz="1400" b="1" i="0" u="none" strike="noStrike">
                        <a:latin typeface="Verdana"/>
                      </a:endParaRPr>
                    </a:p>
                  </a:txBody>
                  <a:tcPr marL="12700" marR="12700" marT="12700" marB="0" anchor="b"/>
                </a:tc>
              </a:tr>
              <a:tr h="244581">
                <a:tc>
                  <a:txBody>
                    <a:bodyPr/>
                    <a:lstStyle/>
                    <a:p>
                      <a:pPr algn="l" fontAlgn="b"/>
                      <a:r>
                        <a:rPr lang="en-US" sz="1400" u="none" strike="noStrike"/>
                        <a:t>Physics </a:t>
                      </a:r>
                      <a:endParaRPr lang="en-US" sz="1400" b="1" i="0" u="none" strike="noStrike">
                        <a:latin typeface="Verdana"/>
                      </a:endParaRPr>
                    </a:p>
                  </a:txBody>
                  <a:tcPr marL="12700" marR="12700" marT="12700" marB="0" anchor="b"/>
                </a:tc>
                <a:tc>
                  <a:txBody>
                    <a:bodyPr/>
                    <a:lstStyle/>
                    <a:p>
                      <a:pPr algn="r" fontAlgn="b"/>
                      <a:r>
                        <a:rPr lang="en-US" sz="1400" u="none" strike="noStrike"/>
                        <a:t>$3,252</a:t>
                      </a:r>
                      <a:endParaRPr lang="en-US" sz="1400" b="1" i="0" u="none" strike="noStrike">
                        <a:latin typeface="Verdana"/>
                      </a:endParaRPr>
                    </a:p>
                  </a:txBody>
                  <a:tcPr marL="12700" marR="12700" marT="12700" marB="0" anchor="b"/>
                </a:tc>
                <a:tc>
                  <a:txBody>
                    <a:bodyPr/>
                    <a:lstStyle/>
                    <a:p>
                      <a:pPr algn="r" fontAlgn="b"/>
                      <a:r>
                        <a:rPr lang="en-US" sz="1400" u="none" strike="noStrike"/>
                        <a:t>28</a:t>
                      </a:r>
                      <a:endParaRPr lang="en-US" sz="1400" b="1" i="0" u="none" strike="noStrike">
                        <a:latin typeface="Verdana"/>
                      </a:endParaRPr>
                    </a:p>
                  </a:txBody>
                  <a:tcPr marL="12700" marR="12700" marT="12700" marB="0" anchor="b"/>
                </a:tc>
              </a:tr>
              <a:tr h="244581">
                <a:tc>
                  <a:txBody>
                    <a:bodyPr/>
                    <a:lstStyle/>
                    <a:p>
                      <a:pPr algn="l" fontAlgn="b"/>
                      <a:r>
                        <a:rPr lang="en-US" sz="1400" u="none" strike="noStrike"/>
                        <a:t>Engineering </a:t>
                      </a:r>
                      <a:endParaRPr lang="en-US" sz="1400" b="1" i="0" u="none" strike="noStrike">
                        <a:latin typeface="Verdana"/>
                      </a:endParaRPr>
                    </a:p>
                  </a:txBody>
                  <a:tcPr marL="12700" marR="12700" marT="12700" marB="0" anchor="b"/>
                </a:tc>
                <a:tc>
                  <a:txBody>
                    <a:bodyPr/>
                    <a:lstStyle/>
                    <a:p>
                      <a:pPr algn="r" fontAlgn="b"/>
                      <a:r>
                        <a:rPr lang="en-US" sz="1400" u="none" strike="noStrike"/>
                        <a:t>$2,047</a:t>
                      </a:r>
                      <a:endParaRPr lang="en-US" sz="1400" b="1" i="0" u="none" strike="noStrike">
                        <a:latin typeface="Verdana"/>
                      </a:endParaRPr>
                    </a:p>
                  </a:txBody>
                  <a:tcPr marL="12700" marR="12700" marT="12700" marB="0" anchor="b"/>
                </a:tc>
                <a:tc>
                  <a:txBody>
                    <a:bodyPr/>
                    <a:lstStyle/>
                    <a:p>
                      <a:pPr algn="r" fontAlgn="b"/>
                      <a:r>
                        <a:rPr lang="en-US" sz="1400" u="none" strike="noStrike"/>
                        <a:t>34</a:t>
                      </a:r>
                      <a:endParaRPr lang="en-US" sz="1400" b="1" i="0" u="none" strike="noStrike">
                        <a:latin typeface="Verdana"/>
                      </a:endParaRPr>
                    </a:p>
                  </a:txBody>
                  <a:tcPr marL="12700" marR="12700" marT="12700" marB="0" anchor="b"/>
                </a:tc>
              </a:tr>
              <a:tr h="244581">
                <a:tc>
                  <a:txBody>
                    <a:bodyPr/>
                    <a:lstStyle/>
                    <a:p>
                      <a:pPr algn="l" fontAlgn="b"/>
                      <a:r>
                        <a:rPr lang="en-US" sz="1400" u="none" strike="noStrike"/>
                        <a:t>Biology </a:t>
                      </a:r>
                      <a:endParaRPr lang="en-US" sz="1400" b="1" i="0" u="none" strike="noStrike">
                        <a:latin typeface="Verdana"/>
                      </a:endParaRPr>
                    </a:p>
                  </a:txBody>
                  <a:tcPr marL="12700" marR="12700" marT="12700" marB="0" anchor="b"/>
                </a:tc>
                <a:tc>
                  <a:txBody>
                    <a:bodyPr/>
                    <a:lstStyle/>
                    <a:p>
                      <a:pPr algn="r" fontAlgn="b"/>
                      <a:r>
                        <a:rPr lang="en-US" sz="1400" u="none" strike="noStrike"/>
                        <a:t>$1,980</a:t>
                      </a:r>
                      <a:endParaRPr lang="en-US" sz="1400" b="1" i="0" u="none" strike="noStrike">
                        <a:latin typeface="Verdana"/>
                      </a:endParaRPr>
                    </a:p>
                  </a:txBody>
                  <a:tcPr marL="12700" marR="12700" marT="12700" marB="0" anchor="b"/>
                </a:tc>
                <a:tc>
                  <a:txBody>
                    <a:bodyPr/>
                    <a:lstStyle/>
                    <a:p>
                      <a:pPr algn="r" fontAlgn="b"/>
                      <a:r>
                        <a:rPr lang="en-US" sz="1400" u="none" strike="noStrike"/>
                        <a:t>37</a:t>
                      </a:r>
                      <a:endParaRPr lang="en-US" sz="1400" b="1" i="0" u="none" strike="noStrike">
                        <a:latin typeface="Verdana"/>
                      </a:endParaRPr>
                    </a:p>
                  </a:txBody>
                  <a:tcPr marL="12700" marR="12700" marT="12700" marB="0" anchor="b"/>
                </a:tc>
              </a:tr>
              <a:tr h="244581">
                <a:tc>
                  <a:txBody>
                    <a:bodyPr/>
                    <a:lstStyle/>
                    <a:p>
                      <a:pPr algn="l" fontAlgn="b"/>
                      <a:r>
                        <a:rPr lang="en-US" sz="1400" u="none" strike="noStrike"/>
                        <a:t>Technology </a:t>
                      </a:r>
                      <a:endParaRPr lang="en-US" sz="1400" b="1" i="0" u="none" strike="noStrike">
                        <a:latin typeface="Verdana"/>
                      </a:endParaRPr>
                    </a:p>
                  </a:txBody>
                  <a:tcPr marL="12700" marR="12700" marT="12700" marB="0" anchor="b"/>
                </a:tc>
                <a:tc>
                  <a:txBody>
                    <a:bodyPr/>
                    <a:lstStyle/>
                    <a:p>
                      <a:pPr algn="r" fontAlgn="b"/>
                      <a:r>
                        <a:rPr lang="en-US" sz="1400" u="none" strike="noStrike"/>
                        <a:t>$1,950</a:t>
                      </a:r>
                      <a:endParaRPr lang="en-US" sz="1400" b="1" i="0" u="none" strike="noStrike">
                        <a:latin typeface="Verdana"/>
                      </a:endParaRPr>
                    </a:p>
                  </a:txBody>
                  <a:tcPr marL="12700" marR="12700" marT="12700" marB="0" anchor="b"/>
                </a:tc>
                <a:tc>
                  <a:txBody>
                    <a:bodyPr/>
                    <a:lstStyle/>
                    <a:p>
                      <a:pPr algn="r" fontAlgn="b"/>
                      <a:r>
                        <a:rPr lang="en-US" sz="1400" u="none" strike="noStrike"/>
                        <a:t>33</a:t>
                      </a:r>
                      <a:endParaRPr lang="en-US" sz="1400" b="1" i="0" u="none" strike="noStrike">
                        <a:latin typeface="Verdana"/>
                      </a:endParaRPr>
                    </a:p>
                  </a:txBody>
                  <a:tcPr marL="12700" marR="12700" marT="12700" marB="0" anchor="b"/>
                </a:tc>
              </a:tr>
              <a:tr h="244581">
                <a:tc>
                  <a:txBody>
                    <a:bodyPr/>
                    <a:lstStyle/>
                    <a:p>
                      <a:pPr algn="l" fontAlgn="b"/>
                      <a:r>
                        <a:rPr lang="en-US" sz="1400" u="none" strike="noStrike"/>
                        <a:t>Astronomy </a:t>
                      </a:r>
                      <a:endParaRPr lang="en-US" sz="1400" b="1" i="0" u="none" strike="noStrike">
                        <a:latin typeface="Verdana"/>
                      </a:endParaRPr>
                    </a:p>
                  </a:txBody>
                  <a:tcPr marL="12700" marR="12700" marT="12700" marB="0" anchor="b"/>
                </a:tc>
                <a:tc>
                  <a:txBody>
                    <a:bodyPr/>
                    <a:lstStyle/>
                    <a:p>
                      <a:pPr algn="r" fontAlgn="b"/>
                      <a:r>
                        <a:rPr lang="en-US" sz="1400" u="none" strike="noStrike"/>
                        <a:t>$1,781</a:t>
                      </a:r>
                      <a:endParaRPr lang="en-US" sz="1400" b="1" i="0" u="none" strike="noStrike">
                        <a:latin typeface="Verdana"/>
                      </a:endParaRPr>
                    </a:p>
                  </a:txBody>
                  <a:tcPr marL="12700" marR="12700" marT="12700" marB="0" anchor="b"/>
                </a:tc>
                <a:tc>
                  <a:txBody>
                    <a:bodyPr/>
                    <a:lstStyle/>
                    <a:p>
                      <a:pPr algn="r" fontAlgn="b"/>
                      <a:r>
                        <a:rPr lang="en-US" sz="1400" u="none" strike="noStrike"/>
                        <a:t>35</a:t>
                      </a:r>
                      <a:endParaRPr lang="en-US" sz="1400" b="1" i="0" u="none" strike="noStrike">
                        <a:latin typeface="Verdana"/>
                      </a:endParaRPr>
                    </a:p>
                  </a:txBody>
                  <a:tcPr marL="12700" marR="12700" marT="12700" marB="0" anchor="b"/>
                </a:tc>
              </a:tr>
              <a:tr h="244581">
                <a:tc>
                  <a:txBody>
                    <a:bodyPr/>
                    <a:lstStyle/>
                    <a:p>
                      <a:pPr algn="l" fontAlgn="b"/>
                      <a:r>
                        <a:rPr lang="en-US" sz="1400" u="none" strike="noStrike"/>
                        <a:t>Geology </a:t>
                      </a:r>
                      <a:endParaRPr lang="en-US" sz="1400" b="1" i="0" u="none" strike="noStrike">
                        <a:latin typeface="Verdana"/>
                      </a:endParaRPr>
                    </a:p>
                  </a:txBody>
                  <a:tcPr marL="12700" marR="12700" marT="12700" marB="0" anchor="b"/>
                </a:tc>
                <a:tc>
                  <a:txBody>
                    <a:bodyPr/>
                    <a:lstStyle/>
                    <a:p>
                      <a:pPr algn="r" fontAlgn="b"/>
                      <a:r>
                        <a:rPr lang="en-US" sz="1400" u="none" strike="noStrike"/>
                        <a:t>$1,632</a:t>
                      </a:r>
                      <a:endParaRPr lang="en-US" sz="1400" b="1" i="0" u="none" strike="noStrike">
                        <a:latin typeface="Verdana"/>
                      </a:endParaRPr>
                    </a:p>
                  </a:txBody>
                  <a:tcPr marL="12700" marR="12700" marT="12700" marB="0" anchor="b"/>
                </a:tc>
                <a:tc>
                  <a:txBody>
                    <a:bodyPr/>
                    <a:lstStyle/>
                    <a:p>
                      <a:pPr algn="r" fontAlgn="b"/>
                      <a:r>
                        <a:rPr lang="en-US" sz="1400" u="none" strike="noStrike"/>
                        <a:t>33</a:t>
                      </a:r>
                      <a:endParaRPr lang="en-US" sz="1400" b="1" i="0" u="none" strike="noStrike">
                        <a:latin typeface="Verdana"/>
                      </a:endParaRPr>
                    </a:p>
                  </a:txBody>
                  <a:tcPr marL="12700" marR="12700" marT="12700" marB="0" anchor="b"/>
                </a:tc>
              </a:tr>
              <a:tr h="244581">
                <a:tc>
                  <a:txBody>
                    <a:bodyPr/>
                    <a:lstStyle/>
                    <a:p>
                      <a:pPr algn="l" fontAlgn="b"/>
                      <a:r>
                        <a:rPr lang="en-US" sz="1400" u="none" strike="noStrike"/>
                        <a:t>Botany </a:t>
                      </a:r>
                      <a:endParaRPr lang="en-US" sz="1400" b="1" i="0" u="none" strike="noStrike">
                        <a:latin typeface="Verdana"/>
                      </a:endParaRPr>
                    </a:p>
                  </a:txBody>
                  <a:tcPr marL="12700" marR="12700" marT="12700" marB="0" anchor="b"/>
                </a:tc>
                <a:tc>
                  <a:txBody>
                    <a:bodyPr/>
                    <a:lstStyle/>
                    <a:p>
                      <a:pPr algn="r" fontAlgn="b"/>
                      <a:r>
                        <a:rPr lang="en-US" sz="1400" u="none" strike="noStrike"/>
                        <a:t>$1,581</a:t>
                      </a:r>
                      <a:endParaRPr lang="en-US" sz="1400" b="1" i="0" u="none" strike="noStrike">
                        <a:latin typeface="Verdana"/>
                      </a:endParaRPr>
                    </a:p>
                  </a:txBody>
                  <a:tcPr marL="12700" marR="12700" marT="12700" marB="0" anchor="b"/>
                </a:tc>
                <a:tc>
                  <a:txBody>
                    <a:bodyPr/>
                    <a:lstStyle/>
                    <a:p>
                      <a:pPr algn="r" fontAlgn="b"/>
                      <a:r>
                        <a:rPr lang="en-US" sz="1400" u="none" strike="noStrike"/>
                        <a:t>36</a:t>
                      </a:r>
                      <a:endParaRPr lang="en-US" sz="1400" b="1" i="0" u="none" strike="noStrike">
                        <a:latin typeface="Verdana"/>
                      </a:endParaRPr>
                    </a:p>
                  </a:txBody>
                  <a:tcPr marL="12700" marR="12700" marT="12700" marB="0" anchor="b"/>
                </a:tc>
              </a:tr>
              <a:tr h="244581">
                <a:tc>
                  <a:txBody>
                    <a:bodyPr/>
                    <a:lstStyle/>
                    <a:p>
                      <a:pPr algn="l" fontAlgn="b"/>
                      <a:r>
                        <a:rPr lang="en-US" sz="1400" u="none" strike="noStrike"/>
                        <a:t>Zoology </a:t>
                      </a:r>
                      <a:endParaRPr lang="en-US" sz="1400" b="1" i="0" u="none" strike="noStrike">
                        <a:latin typeface="Verdana"/>
                      </a:endParaRPr>
                    </a:p>
                  </a:txBody>
                  <a:tcPr marL="12700" marR="12700" marT="12700" marB="0" anchor="b"/>
                </a:tc>
                <a:tc>
                  <a:txBody>
                    <a:bodyPr/>
                    <a:lstStyle/>
                    <a:p>
                      <a:pPr algn="r" fontAlgn="b"/>
                      <a:r>
                        <a:rPr lang="en-US" sz="1400" u="none" strike="noStrike"/>
                        <a:t>$1,510</a:t>
                      </a:r>
                      <a:endParaRPr lang="en-US" sz="1400" b="1" i="0" u="none" strike="noStrike">
                        <a:latin typeface="Verdana"/>
                      </a:endParaRPr>
                    </a:p>
                  </a:txBody>
                  <a:tcPr marL="12700" marR="12700" marT="12700" marB="0" anchor="b"/>
                </a:tc>
                <a:tc>
                  <a:txBody>
                    <a:bodyPr/>
                    <a:lstStyle/>
                    <a:p>
                      <a:pPr algn="r" fontAlgn="b"/>
                      <a:r>
                        <a:rPr lang="en-US" sz="1400" u="none" strike="noStrike"/>
                        <a:t>45</a:t>
                      </a:r>
                      <a:endParaRPr lang="en-US" sz="1400" b="1" i="0" u="none" strike="noStrike">
                        <a:latin typeface="Verdana"/>
                      </a:endParaRPr>
                    </a:p>
                  </a:txBody>
                  <a:tcPr marL="12700" marR="12700" marT="12700" marB="0" anchor="b"/>
                </a:tc>
              </a:tr>
              <a:tr h="355495">
                <a:tc>
                  <a:txBody>
                    <a:bodyPr/>
                    <a:lstStyle/>
                    <a:p>
                      <a:pPr algn="l" fontAlgn="b"/>
                      <a:r>
                        <a:rPr lang="en-US" sz="1400" u="none" strike="noStrike"/>
                        <a:t>Math &amp; Computer Science </a:t>
                      </a:r>
                      <a:endParaRPr lang="en-US" sz="1400" b="1" i="0" u="none" strike="noStrike">
                        <a:latin typeface="Verdana"/>
                      </a:endParaRPr>
                    </a:p>
                  </a:txBody>
                  <a:tcPr marL="12700" marR="12700" marT="12700" marB="0" anchor="b"/>
                </a:tc>
                <a:tc>
                  <a:txBody>
                    <a:bodyPr/>
                    <a:lstStyle/>
                    <a:p>
                      <a:pPr algn="r" fontAlgn="b"/>
                      <a:r>
                        <a:rPr lang="en-US" sz="1400" u="none" strike="noStrike"/>
                        <a:t>$1,472</a:t>
                      </a:r>
                      <a:endParaRPr lang="en-US" sz="1400" b="1" i="0" u="none" strike="noStrike">
                        <a:latin typeface="Verdana"/>
                      </a:endParaRPr>
                    </a:p>
                  </a:txBody>
                  <a:tcPr marL="12700" marR="12700" marT="12700" marB="0" anchor="b"/>
                </a:tc>
                <a:tc>
                  <a:txBody>
                    <a:bodyPr/>
                    <a:lstStyle/>
                    <a:p>
                      <a:pPr algn="r" fontAlgn="b"/>
                      <a:r>
                        <a:rPr lang="en-US" sz="1400" u="none" strike="noStrike"/>
                        <a:t>26</a:t>
                      </a:r>
                      <a:endParaRPr lang="en-US" sz="1400" b="1" i="0" u="none" strike="noStrike">
                        <a:latin typeface="Verdana"/>
                      </a:endParaRPr>
                    </a:p>
                  </a:txBody>
                  <a:tcPr marL="12700" marR="12700" marT="12700" marB="0" anchor="b"/>
                </a:tc>
              </a:tr>
              <a:tr h="244581">
                <a:tc>
                  <a:txBody>
                    <a:bodyPr/>
                    <a:lstStyle/>
                    <a:p>
                      <a:pPr algn="l" fontAlgn="b"/>
                      <a:r>
                        <a:rPr lang="en-US" sz="1400" u="none" strike="noStrike"/>
                        <a:t>Health Sciences </a:t>
                      </a:r>
                      <a:endParaRPr lang="en-US" sz="1400" b="1" i="0" u="none" strike="noStrike">
                        <a:latin typeface="Verdana"/>
                      </a:endParaRPr>
                    </a:p>
                  </a:txBody>
                  <a:tcPr marL="12700" marR="12700" marT="12700" marB="0" anchor="b"/>
                </a:tc>
                <a:tc>
                  <a:txBody>
                    <a:bodyPr/>
                    <a:lstStyle/>
                    <a:p>
                      <a:pPr algn="r" fontAlgn="b"/>
                      <a:r>
                        <a:rPr lang="en-US" sz="1400" u="none" strike="noStrike"/>
                        <a:t>$1,401</a:t>
                      </a:r>
                      <a:endParaRPr lang="en-US" sz="1400" b="1" i="0" u="none" strike="noStrike">
                        <a:latin typeface="Verdana"/>
                      </a:endParaRPr>
                    </a:p>
                  </a:txBody>
                  <a:tcPr marL="12700" marR="12700" marT="12700" marB="0" anchor="b"/>
                </a:tc>
                <a:tc>
                  <a:txBody>
                    <a:bodyPr/>
                    <a:lstStyle/>
                    <a:p>
                      <a:pPr algn="r" fontAlgn="b"/>
                      <a:r>
                        <a:rPr lang="en-US" sz="1400" u="none" strike="noStrike"/>
                        <a:t>41</a:t>
                      </a:r>
                      <a:endParaRPr lang="en-US" sz="1400" b="1" i="0" u="none" strike="noStrike">
                        <a:latin typeface="Verdana"/>
                      </a:endParaRPr>
                    </a:p>
                  </a:txBody>
                  <a:tcPr marL="12700" marR="12700" marT="12700" marB="0" anchor="b"/>
                </a:tc>
              </a:tr>
              <a:tr h="244581">
                <a:tc>
                  <a:txBody>
                    <a:bodyPr/>
                    <a:lstStyle/>
                    <a:p>
                      <a:pPr algn="l" fontAlgn="b"/>
                      <a:r>
                        <a:rPr lang="en-US" sz="1400" u="none" strike="noStrike"/>
                        <a:t>Food Science </a:t>
                      </a:r>
                      <a:endParaRPr lang="en-US" sz="1400" b="1" i="0" u="none" strike="noStrike">
                        <a:latin typeface="Verdana"/>
                      </a:endParaRPr>
                    </a:p>
                  </a:txBody>
                  <a:tcPr marL="12700" marR="12700" marT="12700" marB="0" anchor="b"/>
                </a:tc>
                <a:tc>
                  <a:txBody>
                    <a:bodyPr/>
                    <a:lstStyle/>
                    <a:p>
                      <a:pPr algn="r" fontAlgn="b"/>
                      <a:r>
                        <a:rPr lang="en-US" sz="1400" u="none" strike="noStrike"/>
                        <a:t>$1,390</a:t>
                      </a:r>
                      <a:endParaRPr lang="en-US" sz="1400" b="1" i="0" u="none" strike="noStrike">
                        <a:latin typeface="Verdana"/>
                      </a:endParaRPr>
                    </a:p>
                  </a:txBody>
                  <a:tcPr marL="12700" marR="12700" marT="12700" marB="0" anchor="b"/>
                </a:tc>
                <a:tc>
                  <a:txBody>
                    <a:bodyPr/>
                    <a:lstStyle/>
                    <a:p>
                      <a:pPr algn="r" fontAlgn="b"/>
                      <a:r>
                        <a:rPr lang="en-US" sz="1400" u="none" strike="noStrike"/>
                        <a:t>33</a:t>
                      </a:r>
                      <a:endParaRPr lang="en-US" sz="1400" b="1" i="0" u="none" strike="noStrike">
                        <a:latin typeface="Verdana"/>
                      </a:endParaRPr>
                    </a:p>
                  </a:txBody>
                  <a:tcPr marL="12700" marR="12700" marT="12700" marB="0" anchor="b"/>
                </a:tc>
              </a:tr>
              <a:tr h="244581">
                <a:tc>
                  <a:txBody>
                    <a:bodyPr/>
                    <a:lstStyle/>
                    <a:p>
                      <a:pPr algn="l" fontAlgn="b"/>
                      <a:r>
                        <a:rPr lang="en-US" sz="1400" u="none" strike="noStrike"/>
                        <a:t>General Science </a:t>
                      </a:r>
                      <a:endParaRPr lang="en-US" sz="1400" b="1" i="0" u="none" strike="noStrike">
                        <a:latin typeface="Verdana"/>
                      </a:endParaRPr>
                    </a:p>
                  </a:txBody>
                  <a:tcPr marL="12700" marR="12700" marT="12700" marB="0" anchor="b"/>
                </a:tc>
                <a:tc>
                  <a:txBody>
                    <a:bodyPr/>
                    <a:lstStyle/>
                    <a:p>
                      <a:pPr algn="r" fontAlgn="b"/>
                      <a:r>
                        <a:rPr lang="en-US" sz="1400" u="none" strike="noStrike"/>
                        <a:t>$1,174</a:t>
                      </a:r>
                      <a:endParaRPr lang="en-US" sz="1400" b="1" i="0" u="none" strike="noStrike">
                        <a:latin typeface="Verdana"/>
                      </a:endParaRPr>
                    </a:p>
                  </a:txBody>
                  <a:tcPr marL="12700" marR="12700" marT="12700" marB="0" anchor="b"/>
                </a:tc>
                <a:tc>
                  <a:txBody>
                    <a:bodyPr/>
                    <a:lstStyle/>
                    <a:p>
                      <a:pPr algn="r" fontAlgn="b"/>
                      <a:r>
                        <a:rPr lang="en-US" sz="1400" u="none" strike="noStrike"/>
                        <a:t>35</a:t>
                      </a:r>
                      <a:endParaRPr lang="en-US" sz="1400" b="1" i="0" u="none" strike="noStrike">
                        <a:latin typeface="Verdana"/>
                      </a:endParaRPr>
                    </a:p>
                  </a:txBody>
                  <a:tcPr marL="12700" marR="12700" marT="12700" marB="0" anchor="b"/>
                </a:tc>
              </a:tr>
              <a:tr h="244581">
                <a:tc>
                  <a:txBody>
                    <a:bodyPr/>
                    <a:lstStyle/>
                    <a:p>
                      <a:pPr algn="l" fontAlgn="b"/>
                      <a:r>
                        <a:rPr lang="en-US" sz="1400" u="none" strike="noStrike"/>
                        <a:t>Geography </a:t>
                      </a:r>
                      <a:endParaRPr lang="en-US" sz="1400" b="1" i="0" u="none" strike="noStrike">
                        <a:latin typeface="Verdana"/>
                      </a:endParaRPr>
                    </a:p>
                  </a:txBody>
                  <a:tcPr marL="12700" marR="12700" marT="12700" marB="0" anchor="b"/>
                </a:tc>
                <a:tc>
                  <a:txBody>
                    <a:bodyPr/>
                    <a:lstStyle/>
                    <a:p>
                      <a:pPr algn="r" fontAlgn="b"/>
                      <a:r>
                        <a:rPr lang="en-US" sz="1400" u="none" strike="noStrike"/>
                        <a:t>$1,145</a:t>
                      </a:r>
                      <a:endParaRPr lang="en-US" sz="1400" b="1" i="0" u="none" strike="noStrike">
                        <a:latin typeface="Verdana"/>
                      </a:endParaRPr>
                    </a:p>
                  </a:txBody>
                  <a:tcPr marL="12700" marR="12700" marT="12700" marB="0" anchor="b"/>
                </a:tc>
                <a:tc>
                  <a:txBody>
                    <a:bodyPr/>
                    <a:lstStyle/>
                    <a:p>
                      <a:pPr algn="r" fontAlgn="b"/>
                      <a:r>
                        <a:rPr lang="en-US" sz="1400" u="none" strike="noStrike"/>
                        <a:t>32</a:t>
                      </a:r>
                      <a:endParaRPr lang="en-US" sz="1400" b="1" i="0" u="none" strike="noStrike">
                        <a:latin typeface="Verdana"/>
                      </a:endParaRPr>
                    </a:p>
                  </a:txBody>
                  <a:tcPr marL="12700" marR="12700" marT="12700" marB="0" anchor="b"/>
                </a:tc>
              </a:tr>
              <a:tr h="244581">
                <a:tc>
                  <a:txBody>
                    <a:bodyPr/>
                    <a:lstStyle/>
                    <a:p>
                      <a:pPr algn="l" fontAlgn="b"/>
                      <a:r>
                        <a:rPr lang="en-US" sz="1400" u="none" strike="noStrike" dirty="0"/>
                        <a:t>Agriculture </a:t>
                      </a:r>
                      <a:endParaRPr lang="en-US" sz="1400" b="1" i="0" u="none" strike="noStrike" dirty="0">
                        <a:latin typeface="Verdana"/>
                      </a:endParaRPr>
                    </a:p>
                  </a:txBody>
                  <a:tcPr marL="12700" marR="12700" marT="12700" marB="0" anchor="b"/>
                </a:tc>
                <a:tc>
                  <a:txBody>
                    <a:bodyPr/>
                    <a:lstStyle/>
                    <a:p>
                      <a:pPr algn="r" fontAlgn="b"/>
                      <a:r>
                        <a:rPr lang="en-US" sz="1400" u="none" strike="noStrike" dirty="0"/>
                        <a:t>$1,089</a:t>
                      </a:r>
                      <a:endParaRPr lang="en-US" sz="1400" b="1" i="0" u="none" strike="noStrike" dirty="0">
                        <a:latin typeface="Verdana"/>
                      </a:endParaRPr>
                    </a:p>
                  </a:txBody>
                  <a:tcPr marL="12700" marR="12700" marT="12700" marB="0" anchor="b"/>
                </a:tc>
                <a:tc>
                  <a:txBody>
                    <a:bodyPr/>
                    <a:lstStyle/>
                    <a:p>
                      <a:pPr algn="r" fontAlgn="b"/>
                      <a:r>
                        <a:rPr lang="en-US" sz="1400" u="none" strike="noStrike" dirty="0"/>
                        <a:t>32</a:t>
                      </a:r>
                      <a:endParaRPr lang="en-US" sz="1400" b="1" i="0" u="none" strike="noStrike" dirty="0">
                        <a:latin typeface="Verdana"/>
                      </a:endParaRPr>
                    </a:p>
                  </a:txBody>
                  <a:tcPr marL="12700" marR="12700" marT="12700" marB="0" anchor="b"/>
                </a:tc>
              </a:tr>
            </a:tbl>
          </a:graphicData>
        </a:graphic>
      </p:graphicFrame>
      <p:sp>
        <p:nvSpPr>
          <p:cNvPr id="9" name="Round Same Side Corner Rectangle 8"/>
          <p:cNvSpPr/>
          <p:nvPr/>
        </p:nvSpPr>
        <p:spPr>
          <a:xfrm>
            <a:off x="3657600" y="4724400"/>
            <a:ext cx="5105400" cy="304800"/>
          </a:xfrm>
          <a:prstGeom prst="round2SameRect">
            <a:avLst/>
          </a:prstGeom>
          <a:noFill/>
          <a:ln w="50800" cap="flat" cmpd="sng" algn="ctr">
            <a:solidFill>
              <a:srgbClr val="8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dirty="0" smtClean="0"/>
              <a:t>Some history of Open Access</a:t>
            </a:r>
            <a:endParaRPr lang="en-US" sz="3200" dirty="0" smtClean="0"/>
          </a:p>
        </p:txBody>
      </p:sp>
      <p:sp>
        <p:nvSpPr>
          <p:cNvPr id="18434" name="Rectangle 3"/>
          <p:cNvSpPr>
            <a:spLocks noGrp="1" noChangeArrowheads="1"/>
          </p:cNvSpPr>
          <p:nvPr>
            <p:ph idx="1"/>
          </p:nvPr>
        </p:nvSpPr>
        <p:spPr/>
        <p:txBody>
          <a:bodyPr/>
          <a:lstStyle/>
          <a:p>
            <a:pPr>
              <a:lnSpc>
                <a:spcPct val="80000"/>
              </a:lnSpc>
            </a:pPr>
            <a:r>
              <a:rPr lang="en-US" sz="2400" dirty="0" smtClean="0"/>
              <a:t>1600s – Scientific journal created</a:t>
            </a:r>
          </a:p>
          <a:p>
            <a:pPr>
              <a:lnSpc>
                <a:spcPct val="80000"/>
              </a:lnSpc>
              <a:buNone/>
            </a:pPr>
            <a:endParaRPr lang="en-US" sz="2400" dirty="0" smtClean="0"/>
          </a:p>
          <a:p>
            <a:pPr>
              <a:lnSpc>
                <a:spcPct val="80000"/>
              </a:lnSpc>
              <a:buNone/>
            </a:pPr>
            <a:r>
              <a:rPr lang="en-US" sz="2400" dirty="0" smtClean="0">
                <a:hlinkClick r:id="rId2"/>
              </a:rPr>
              <a:t>http://www.earlham.edu/~peters/fos/timeline.htm</a:t>
            </a:r>
            <a:endParaRPr lang="en-US" sz="2400" dirty="0" smtClean="0"/>
          </a:p>
          <a:p>
            <a:pPr>
              <a:lnSpc>
                <a:spcPct val="80000"/>
              </a:lnSpc>
              <a:buNone/>
            </a:pPr>
            <a:r>
              <a:rPr lang="en-US" sz="2400" dirty="0" smtClean="0"/>
              <a:t>Or, updated:</a:t>
            </a:r>
          </a:p>
          <a:p>
            <a:pPr>
              <a:lnSpc>
                <a:spcPct val="80000"/>
              </a:lnSpc>
              <a:buNone/>
            </a:pPr>
            <a:r>
              <a:rPr lang="en-US" sz="2400" dirty="0" smtClean="0">
                <a:hlinkClick r:id="rId3"/>
              </a:rPr>
              <a:t>http://oad.simmons.edu/oadwiki/Timeline</a:t>
            </a:r>
            <a:endParaRPr lang="en-US" sz="2400" dirty="0" smtClean="0"/>
          </a:p>
          <a:p>
            <a:pPr>
              <a:lnSpc>
                <a:spcPct val="80000"/>
              </a:lnSpc>
              <a:buNone/>
            </a:pPr>
            <a:endParaRPr lang="en-US" sz="2400" dirty="0" smtClean="0"/>
          </a:p>
          <a:p>
            <a:pPr>
              <a:lnSpc>
                <a:spcPct val="80000"/>
              </a:lnSpc>
              <a:spcBef>
                <a:spcPts val="1200"/>
              </a:spcBef>
            </a:pPr>
            <a:r>
              <a:rPr lang="en-US" sz="2400" b="1" dirty="0" smtClean="0"/>
              <a:t>1966</a:t>
            </a:r>
            <a:r>
              <a:rPr lang="en-US" sz="2400" dirty="0" smtClean="0"/>
              <a:t>. MEDLINE launched by the National Library of Medicine (but not free until 1997)</a:t>
            </a:r>
          </a:p>
          <a:p>
            <a:pPr>
              <a:lnSpc>
                <a:spcPct val="80000"/>
              </a:lnSpc>
              <a:spcBef>
                <a:spcPts val="1200"/>
              </a:spcBef>
            </a:pPr>
            <a:r>
              <a:rPr lang="en-US" sz="2400" b="1" dirty="0" smtClean="0"/>
              <a:t>August 16, 1989</a:t>
            </a:r>
            <a:r>
              <a:rPr lang="en-US" sz="2400" dirty="0" smtClean="0"/>
              <a:t>. The </a:t>
            </a:r>
            <a:r>
              <a:rPr lang="en-US" sz="2400" i="1" dirty="0" smtClean="0"/>
              <a:t>Public-Access Computer Systems Review</a:t>
            </a:r>
            <a:r>
              <a:rPr lang="en-US" sz="2400" dirty="0" smtClean="0"/>
              <a:t> launched by Charles W. Bailey, Jr. (An early free online journal with a peer-reviewed section starting in April 1992.)</a:t>
            </a:r>
          </a:p>
          <a:p>
            <a:pPr>
              <a:lnSpc>
                <a:spcPct val="80000"/>
              </a:lnSpc>
              <a:spcBef>
                <a:spcPts val="1200"/>
              </a:spcBef>
            </a:pPr>
            <a:endParaRPr lang="en-US" sz="2400" dirty="0" smtClean="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history of Open Access</a:t>
            </a:r>
            <a:endParaRPr lang="en-US" dirty="0"/>
          </a:p>
        </p:txBody>
      </p:sp>
      <p:sp>
        <p:nvSpPr>
          <p:cNvPr id="3" name="Content Placeholder 2"/>
          <p:cNvSpPr>
            <a:spLocks noGrp="1"/>
          </p:cNvSpPr>
          <p:nvPr>
            <p:ph idx="1"/>
          </p:nvPr>
        </p:nvSpPr>
        <p:spPr/>
        <p:txBody>
          <a:bodyPr/>
          <a:lstStyle/>
          <a:p>
            <a:pPr>
              <a:spcBef>
                <a:spcPts val="1200"/>
              </a:spcBef>
            </a:pPr>
            <a:r>
              <a:rPr lang="en-US" sz="2400" b="1" dirty="0" smtClean="0"/>
              <a:t>August 16, 1991</a:t>
            </a:r>
            <a:r>
              <a:rPr lang="en-US" sz="2400" dirty="0" smtClean="0"/>
              <a:t>. </a:t>
            </a:r>
            <a:r>
              <a:rPr lang="en-US" sz="2400" dirty="0" smtClean="0">
                <a:hlinkClick r:id="rId2"/>
              </a:rPr>
              <a:t>arXiv</a:t>
            </a:r>
            <a:r>
              <a:rPr lang="en-US" sz="2400" dirty="0" smtClean="0"/>
              <a:t> launched by Paul </a:t>
            </a:r>
            <a:r>
              <a:rPr lang="en-US" sz="2400" dirty="0" err="1" smtClean="0"/>
              <a:t>Ginsparg</a:t>
            </a:r>
            <a:endParaRPr lang="en-US" sz="2400" dirty="0" smtClean="0"/>
          </a:p>
          <a:p>
            <a:pPr>
              <a:spcBef>
                <a:spcPts val="1200"/>
              </a:spcBef>
            </a:pPr>
            <a:r>
              <a:rPr lang="en-US" sz="2400" b="1" dirty="0" smtClean="0"/>
              <a:t>1992</a:t>
            </a:r>
            <a:r>
              <a:rPr lang="en-US" sz="2400" dirty="0" smtClean="0"/>
              <a:t>. Entrez launched by the </a:t>
            </a:r>
            <a:r>
              <a:rPr lang="en-US" sz="2400" dirty="0" smtClean="0">
                <a:hlinkClick r:id="rId3"/>
              </a:rPr>
              <a:t>National Center for Biotechnology Information</a:t>
            </a:r>
            <a:r>
              <a:rPr lang="en-US" sz="2400" dirty="0" smtClean="0"/>
              <a:t> (on CDs, not free until 1993), </a:t>
            </a:r>
            <a:r>
              <a:rPr lang="en-US" sz="2400" dirty="0" smtClean="0">
                <a:hlinkClick r:id="rId4"/>
              </a:rPr>
              <a:t>GenBank</a:t>
            </a:r>
            <a:r>
              <a:rPr lang="en-US" sz="2400" dirty="0" smtClean="0"/>
              <a:t> launched by the National Center for Biotechnology Information</a:t>
            </a:r>
          </a:p>
          <a:p>
            <a:pPr>
              <a:spcBef>
                <a:spcPts val="1200"/>
              </a:spcBef>
            </a:pPr>
            <a:r>
              <a:rPr lang="en-US" sz="2400" b="1" dirty="0" smtClean="0"/>
              <a:t>1994</a:t>
            </a:r>
            <a:r>
              <a:rPr lang="en-US" sz="2400" dirty="0" smtClean="0"/>
              <a:t>. </a:t>
            </a:r>
            <a:r>
              <a:rPr lang="en-US" sz="2400" dirty="0" smtClean="0">
                <a:hlinkClick r:id="rId5"/>
              </a:rPr>
              <a:t>Digital Libraries Initiative</a:t>
            </a:r>
            <a:r>
              <a:rPr lang="en-US" sz="2400" dirty="0" smtClean="0"/>
              <a:t> launched by the </a:t>
            </a:r>
            <a:r>
              <a:rPr lang="en-US" sz="2400" dirty="0" smtClean="0">
                <a:hlinkClick r:id="rId6"/>
              </a:rPr>
              <a:t>National Science Foundation</a:t>
            </a:r>
            <a:r>
              <a:rPr lang="en-US" sz="2400" dirty="0" smtClean="0"/>
              <a:t> and other U.S. federal agencies</a:t>
            </a:r>
            <a:r>
              <a:rPr lang="en-US" sz="2400" b="1" dirty="0" smtClean="0"/>
              <a:t>; </a:t>
            </a:r>
            <a:r>
              <a:rPr lang="en-US" sz="2400" dirty="0" smtClean="0"/>
              <a:t>the </a:t>
            </a:r>
            <a:r>
              <a:rPr lang="en-US" sz="2400" dirty="0" smtClean="0">
                <a:hlinkClick r:id="rId7"/>
              </a:rPr>
              <a:t>Human Genome Project </a:t>
            </a:r>
            <a:r>
              <a:rPr lang="en-US" sz="2400" dirty="0" smtClean="0"/>
              <a:t>launched its open-access web site. </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history of Open Access</a:t>
            </a:r>
            <a:endParaRPr lang="en-US" dirty="0"/>
          </a:p>
        </p:txBody>
      </p:sp>
      <p:sp>
        <p:nvSpPr>
          <p:cNvPr id="3" name="Content Placeholder 2"/>
          <p:cNvSpPr>
            <a:spLocks noGrp="1"/>
          </p:cNvSpPr>
          <p:nvPr>
            <p:ph idx="1"/>
          </p:nvPr>
        </p:nvSpPr>
        <p:spPr/>
        <p:txBody>
          <a:bodyPr>
            <a:normAutofit/>
          </a:bodyPr>
          <a:lstStyle/>
          <a:p>
            <a:pPr>
              <a:spcBef>
                <a:spcPts val="1200"/>
              </a:spcBef>
            </a:pPr>
            <a:r>
              <a:rPr lang="en-US" sz="2400" b="1" dirty="0" smtClean="0"/>
              <a:t>June 26, 1997</a:t>
            </a:r>
            <a:r>
              <a:rPr lang="en-US" sz="2400" dirty="0" smtClean="0"/>
              <a:t>. The </a:t>
            </a:r>
            <a:r>
              <a:rPr lang="en-US" sz="2400" dirty="0" smtClean="0">
                <a:hlinkClick r:id="rId2"/>
              </a:rPr>
              <a:t>National Center for Biotechnology Information</a:t>
            </a:r>
            <a:r>
              <a:rPr lang="en-US" sz="2400" dirty="0" smtClean="0"/>
              <a:t> launched </a:t>
            </a:r>
            <a:r>
              <a:rPr lang="en-US" sz="2400" dirty="0" err="1" smtClean="0">
                <a:hlinkClick r:id="rId3"/>
              </a:rPr>
              <a:t>PubMed</a:t>
            </a:r>
            <a:r>
              <a:rPr lang="en-US" sz="2400" dirty="0" smtClean="0"/>
              <a:t>. At the same time, MEDLINE content, already online, became free when incorporated into </a:t>
            </a:r>
            <a:r>
              <a:rPr lang="en-US" sz="2400" dirty="0" err="1" smtClean="0"/>
              <a:t>PubMed</a:t>
            </a:r>
            <a:r>
              <a:rPr lang="en-US" sz="2400" dirty="0" smtClean="0"/>
              <a:t>.</a:t>
            </a:r>
          </a:p>
          <a:p>
            <a:pPr>
              <a:spcBef>
                <a:spcPts val="1200"/>
              </a:spcBef>
            </a:pPr>
            <a:r>
              <a:rPr lang="en-US" sz="2400" b="1" dirty="0" smtClean="0"/>
              <a:t>June 1998</a:t>
            </a:r>
            <a:r>
              <a:rPr lang="en-US" sz="2400" dirty="0" smtClean="0"/>
              <a:t>. </a:t>
            </a:r>
            <a:r>
              <a:rPr lang="en-US" sz="2400" dirty="0" smtClean="0">
                <a:hlinkClick r:id="rId4"/>
              </a:rPr>
              <a:t>Scholarly Publishing and Academic Resources Coalition</a:t>
            </a:r>
            <a:r>
              <a:rPr lang="en-US" sz="2400" dirty="0" smtClean="0"/>
              <a:t> (SPARC) launched by </a:t>
            </a:r>
            <a:r>
              <a:rPr lang="en-US" sz="2400" dirty="0" smtClean="0">
                <a:hlinkClick r:id="rId5"/>
              </a:rPr>
              <a:t>ARL</a:t>
            </a:r>
            <a:endParaRPr lang="en-US" sz="2400" dirty="0" smtClean="0"/>
          </a:p>
          <a:p>
            <a:pPr>
              <a:spcBef>
                <a:spcPts val="1200"/>
              </a:spcBef>
            </a:pPr>
            <a:r>
              <a:rPr lang="en-US" sz="2400" b="1" dirty="0" smtClean="0"/>
              <a:t>February 2000</a:t>
            </a:r>
            <a:r>
              <a:rPr lang="en-US" sz="2400" dirty="0" smtClean="0"/>
              <a:t>. </a:t>
            </a:r>
            <a:r>
              <a:rPr lang="en-US" sz="2400" dirty="0" smtClean="0">
                <a:hlinkClick r:id="rId6"/>
              </a:rPr>
              <a:t>PubMed Central</a:t>
            </a:r>
            <a:r>
              <a:rPr lang="en-US" sz="2400" dirty="0" smtClean="0"/>
              <a:t> (free full-text articles) launched to supplement </a:t>
            </a:r>
            <a:r>
              <a:rPr lang="en-US" sz="2400" dirty="0" smtClean="0">
                <a:hlinkClick r:id="rId7"/>
              </a:rPr>
              <a:t>PubMed</a:t>
            </a:r>
            <a:r>
              <a:rPr lang="en-US" sz="2400" dirty="0" smtClean="0"/>
              <a:t> (free citations and abstracts);</a:t>
            </a:r>
            <a:r>
              <a:rPr lang="en-US" sz="2400" b="1" dirty="0" smtClean="0"/>
              <a:t> July 19, 2000</a:t>
            </a:r>
            <a:r>
              <a:rPr lang="en-US" sz="2400" dirty="0" smtClean="0"/>
              <a:t>. </a:t>
            </a:r>
            <a:r>
              <a:rPr lang="en-US" sz="2400" dirty="0" smtClean="0">
                <a:hlinkClick r:id="rId8"/>
              </a:rPr>
              <a:t>BioMed Central</a:t>
            </a:r>
            <a:r>
              <a:rPr lang="en-US" sz="2400" dirty="0" smtClean="0"/>
              <a:t> published its first free online article</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history of Open Access</a:t>
            </a:r>
            <a:endParaRPr lang="en-US" dirty="0"/>
          </a:p>
        </p:txBody>
      </p:sp>
      <p:sp>
        <p:nvSpPr>
          <p:cNvPr id="3" name="Content Placeholder 2"/>
          <p:cNvSpPr>
            <a:spLocks noGrp="1"/>
          </p:cNvSpPr>
          <p:nvPr>
            <p:ph idx="1"/>
          </p:nvPr>
        </p:nvSpPr>
        <p:spPr>
          <a:xfrm>
            <a:off x="457200" y="1600200"/>
            <a:ext cx="8229600" cy="4572000"/>
          </a:xfrm>
        </p:spPr>
        <p:txBody>
          <a:bodyPr>
            <a:normAutofit/>
          </a:bodyPr>
          <a:lstStyle/>
          <a:p>
            <a:pPr>
              <a:spcBef>
                <a:spcPts val="1200"/>
              </a:spcBef>
            </a:pPr>
            <a:r>
              <a:rPr lang="en-US" sz="2400" b="1" dirty="0" smtClean="0"/>
              <a:t>October 13, 2003</a:t>
            </a:r>
            <a:r>
              <a:rPr lang="en-US" sz="2400" dirty="0" smtClean="0"/>
              <a:t>. The </a:t>
            </a:r>
            <a:r>
              <a:rPr lang="en-US" sz="2400" dirty="0" smtClean="0">
                <a:hlinkClick r:id="rId2"/>
              </a:rPr>
              <a:t>Public Library of Science</a:t>
            </a:r>
            <a:r>
              <a:rPr lang="en-US" sz="2400" dirty="0" smtClean="0"/>
              <a:t> launched its first open-access journal, </a:t>
            </a:r>
            <a:r>
              <a:rPr lang="en-US" sz="2400" dirty="0" smtClean="0">
                <a:hlinkClick r:id="rId3"/>
              </a:rPr>
              <a:t>PLoS Biology</a:t>
            </a:r>
            <a:endParaRPr lang="en-US" sz="2400" dirty="0" smtClean="0"/>
          </a:p>
          <a:p>
            <a:pPr>
              <a:spcBef>
                <a:spcPts val="1200"/>
              </a:spcBef>
            </a:pPr>
            <a:endParaRPr lang="en-US" sz="2400" dirty="0" smtClean="0"/>
          </a:p>
          <a:p>
            <a:pPr>
              <a:spcBef>
                <a:spcPts val="1200"/>
              </a:spcBef>
            </a:pPr>
            <a:r>
              <a:rPr lang="en-US" sz="2400" b="1" dirty="0" smtClean="0"/>
              <a:t>May 15, 2002</a:t>
            </a:r>
            <a:r>
              <a:rPr lang="en-US" sz="2400" dirty="0" smtClean="0"/>
              <a:t>. </a:t>
            </a:r>
            <a:r>
              <a:rPr lang="en-US" sz="2400" dirty="0" smtClean="0">
                <a:hlinkClick r:id="rId4"/>
              </a:rPr>
              <a:t>Creative Commons</a:t>
            </a:r>
            <a:r>
              <a:rPr lang="en-US" sz="2400" dirty="0" smtClean="0"/>
              <a:t> launched by Lawrence </a:t>
            </a:r>
            <a:r>
              <a:rPr lang="en-US" sz="2400" dirty="0" err="1" smtClean="0"/>
              <a:t>Lessig</a:t>
            </a:r>
            <a:r>
              <a:rPr lang="en-US" sz="2400" dirty="0" smtClean="0"/>
              <a:t>; </a:t>
            </a:r>
            <a:r>
              <a:rPr lang="en-US" sz="2400" b="1" dirty="0" smtClean="0"/>
              <a:t>August 1, 2002</a:t>
            </a:r>
            <a:r>
              <a:rPr lang="en-US" sz="2400" dirty="0" smtClean="0"/>
              <a:t>. </a:t>
            </a:r>
            <a:r>
              <a:rPr lang="en-US" sz="2400" dirty="0" smtClean="0">
                <a:hlinkClick r:id="rId5"/>
              </a:rPr>
              <a:t>Project SHERPA</a:t>
            </a:r>
            <a:r>
              <a:rPr lang="en-US" sz="2400" dirty="0" smtClean="0"/>
              <a:t> (Securing a Hybrid Environment for Research Preservation and Access) launched by </a:t>
            </a:r>
            <a:r>
              <a:rPr lang="en-US" sz="2400" dirty="0" smtClean="0">
                <a:hlinkClick r:id="rId6"/>
              </a:rPr>
              <a:t>JISC-FAIR</a:t>
            </a:r>
            <a:endParaRPr lang="en-US" sz="2400" dirty="0" smtClean="0"/>
          </a:p>
          <a:p>
            <a:pPr>
              <a:spcBef>
                <a:spcPts val="1200"/>
              </a:spcBef>
            </a:pPr>
            <a:endParaRPr lang="en-US" sz="2400" dirty="0" smtClean="0"/>
          </a:p>
          <a:p>
            <a:pPr>
              <a:spcBef>
                <a:spcPts val="1200"/>
              </a:spcBef>
            </a:pPr>
            <a:endParaRPr lang="en-US" sz="2400" dirty="0" smtClean="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history of Open Access</a:t>
            </a:r>
            <a:endParaRPr lang="en-US" dirty="0"/>
          </a:p>
        </p:txBody>
      </p:sp>
      <p:sp>
        <p:nvSpPr>
          <p:cNvPr id="3" name="Content Placeholder 2"/>
          <p:cNvSpPr>
            <a:spLocks noGrp="1"/>
          </p:cNvSpPr>
          <p:nvPr>
            <p:ph idx="1"/>
          </p:nvPr>
        </p:nvSpPr>
        <p:spPr/>
        <p:txBody>
          <a:bodyPr>
            <a:normAutofit lnSpcReduction="10000"/>
          </a:bodyPr>
          <a:lstStyle/>
          <a:p>
            <a:pPr>
              <a:spcBef>
                <a:spcPts val="1200"/>
              </a:spcBef>
            </a:pPr>
            <a:r>
              <a:rPr lang="en-US" sz="2400" b="1" dirty="0" smtClean="0"/>
              <a:t>2003</a:t>
            </a:r>
            <a:r>
              <a:rPr lang="en-US" sz="2400" dirty="0" smtClean="0"/>
              <a:t>. Budapest, Bethesda and Berlin statements on Open Access created</a:t>
            </a:r>
          </a:p>
          <a:p>
            <a:pPr>
              <a:spcBef>
                <a:spcPts val="1200"/>
              </a:spcBef>
            </a:pPr>
            <a:r>
              <a:rPr lang="en-US" sz="2400" b="1" dirty="0" smtClean="0"/>
              <a:t>November 18, 2004</a:t>
            </a:r>
            <a:r>
              <a:rPr lang="en-US" sz="2400" dirty="0" smtClean="0"/>
              <a:t>. </a:t>
            </a:r>
            <a:r>
              <a:rPr lang="en-US" sz="2400" dirty="0" smtClean="0">
                <a:hlinkClick r:id="rId2"/>
              </a:rPr>
              <a:t>Google</a:t>
            </a:r>
            <a:r>
              <a:rPr lang="en-US" sz="2400" dirty="0" smtClean="0"/>
              <a:t> announced the launch of </a:t>
            </a:r>
            <a:r>
              <a:rPr lang="en-US" sz="2400" dirty="0" smtClean="0">
                <a:hlinkClick r:id="rId3"/>
              </a:rPr>
              <a:t>Google Scholar</a:t>
            </a:r>
            <a:endParaRPr lang="en-US" sz="2400" dirty="0" smtClean="0"/>
          </a:p>
          <a:p>
            <a:pPr>
              <a:spcBef>
                <a:spcPts val="1200"/>
              </a:spcBef>
            </a:pPr>
            <a:r>
              <a:rPr lang="en-US" sz="2400" b="1" dirty="0" smtClean="0"/>
              <a:t>December 26, 2007</a:t>
            </a:r>
            <a:r>
              <a:rPr lang="en-US" sz="2400" dirty="0" smtClean="0"/>
              <a:t>. Congress passed, and the President signed, a spending </a:t>
            </a:r>
            <a:r>
              <a:rPr lang="en-US" sz="2400" dirty="0" smtClean="0">
                <a:hlinkClick r:id="rId4"/>
              </a:rPr>
              <a:t>bill</a:t>
            </a:r>
            <a:r>
              <a:rPr lang="en-US" sz="2400" dirty="0" smtClean="0"/>
              <a:t> mandating OA to research funded by the US </a:t>
            </a:r>
            <a:r>
              <a:rPr lang="en-US" sz="2400" dirty="0" smtClean="0">
                <a:hlinkClick r:id="rId5"/>
              </a:rPr>
              <a:t>National Institutes of Health</a:t>
            </a:r>
            <a:r>
              <a:rPr lang="en-US" sz="2400" dirty="0" smtClean="0"/>
              <a:t> (NIH)</a:t>
            </a:r>
          </a:p>
          <a:p>
            <a:pPr>
              <a:spcBef>
                <a:spcPts val="1200"/>
              </a:spcBef>
            </a:pPr>
            <a:r>
              <a:rPr lang="en-US" sz="2400" b="1" dirty="0" smtClean="0"/>
              <a:t>September 2009. </a:t>
            </a:r>
            <a:r>
              <a:rPr lang="en-US" sz="2400" dirty="0" smtClean="0">
                <a:hlinkClick r:id="rId6"/>
              </a:rPr>
              <a:t>Compact for Open-Access Publishing Equity</a:t>
            </a:r>
            <a:r>
              <a:rPr lang="en-US" sz="2400" dirty="0" smtClean="0"/>
              <a:t> established to encourage university support for authors publishing in OA journals </a:t>
            </a:r>
          </a:p>
          <a:p>
            <a:pPr>
              <a:buNone/>
            </a:pPr>
            <a:endParaRPr lang="en-US" sz="2400" dirty="0" smtClean="0"/>
          </a:p>
          <a:p>
            <a:endParaRPr lang="en-US" sz="2400" dirty="0" smtClean="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1143000"/>
          </a:xfrm>
        </p:spPr>
        <p:txBody>
          <a:bodyPr>
            <a:noAutofit/>
          </a:bodyPr>
          <a:lstStyle/>
          <a:p>
            <a:r>
              <a:rPr lang="en-US" dirty="0" smtClean="0"/>
              <a:t>Many models of Open Access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Author pays</a:t>
            </a:r>
          </a:p>
          <a:p>
            <a:pPr lvl="1"/>
            <a:r>
              <a:rPr lang="en-US" dirty="0" smtClean="0"/>
              <a:t>$2,900 for </a:t>
            </a:r>
            <a:r>
              <a:rPr lang="en-US" i="1" dirty="0" smtClean="0"/>
              <a:t>PLoS Medicine </a:t>
            </a:r>
            <a:r>
              <a:rPr lang="en-US" dirty="0" smtClean="0"/>
              <a:t>and $2035 for </a:t>
            </a:r>
            <a:r>
              <a:rPr lang="en-US" i="1" dirty="0" smtClean="0"/>
              <a:t>BMC Medicine</a:t>
            </a:r>
          </a:p>
          <a:p>
            <a:pPr lvl="2"/>
            <a:r>
              <a:rPr lang="en-US" i="1" dirty="0" smtClean="0"/>
              <a:t>(but BMC Medicine does offer a 15% discount to NU authors)</a:t>
            </a:r>
            <a:endParaRPr lang="en-US" dirty="0" smtClean="0"/>
          </a:p>
          <a:p>
            <a:r>
              <a:rPr lang="en-US" dirty="0" smtClean="0"/>
              <a:t>Sponsored articles</a:t>
            </a:r>
          </a:p>
          <a:p>
            <a:pPr lvl="1"/>
            <a:r>
              <a:rPr lang="en-US" dirty="0" smtClean="0"/>
              <a:t>Hybrid model.  Author or institution pays a fee to allow immediate access to article published in a licensed journal</a:t>
            </a:r>
          </a:p>
          <a:p>
            <a:r>
              <a:rPr lang="en-US" dirty="0" smtClean="0"/>
              <a:t>Delayed access</a:t>
            </a:r>
          </a:p>
          <a:p>
            <a:pPr lvl="1"/>
            <a:r>
              <a:rPr lang="en-US" dirty="0" smtClean="0"/>
              <a:t>Publishers keep literature behind the license for a period (often 12 months) then make it freely available</a:t>
            </a:r>
          </a:p>
          <a:p>
            <a:r>
              <a:rPr lang="en-US" dirty="0" smtClean="0"/>
              <a:t>Archiving</a:t>
            </a:r>
          </a:p>
          <a:p>
            <a:pPr lvl="1"/>
            <a:r>
              <a:rPr lang="en-US" dirty="0" err="1" smtClean="0"/>
              <a:t>a.k.a</a:t>
            </a:r>
            <a:r>
              <a:rPr lang="en-US" dirty="0" smtClean="0"/>
              <a:t> public access.  Institutional repository makes manuscript available.  (e.g. </a:t>
            </a:r>
            <a:r>
              <a:rPr lang="en-US" dirty="0" err="1" smtClean="0"/>
              <a:t>PubMed</a:t>
            </a:r>
            <a:r>
              <a:rPr lang="en-US" dirty="0" smtClean="0"/>
              <a:t> Central or universities’ institutional repositories)</a:t>
            </a:r>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debate (?)</a:t>
            </a:r>
            <a:endParaRPr lang="en-US" dirty="0"/>
          </a:p>
        </p:txBody>
      </p:sp>
      <p:sp>
        <p:nvSpPr>
          <p:cNvPr id="3" name="Content Placeholder 2"/>
          <p:cNvSpPr>
            <a:spLocks noGrp="1"/>
          </p:cNvSpPr>
          <p:nvPr>
            <p:ph idx="1"/>
          </p:nvPr>
        </p:nvSpPr>
        <p:spPr/>
        <p:txBody>
          <a:bodyPr>
            <a:normAutofit/>
          </a:bodyPr>
          <a:lstStyle/>
          <a:p>
            <a:r>
              <a:rPr lang="en-US" dirty="0" smtClean="0"/>
              <a:t>“Here's the central conundrum of the open access debate: you can't find anyone who's actually opposed to it. Really.”</a:t>
            </a:r>
          </a:p>
          <a:p>
            <a:pPr lvl="1"/>
            <a:r>
              <a:rPr lang="en-US" sz="1800" i="1" dirty="0" smtClean="0"/>
              <a:t>Meredith Salisbury. </a:t>
            </a:r>
            <a:r>
              <a:rPr lang="en-US" sz="1800" b="1" i="1" dirty="0" smtClean="0"/>
              <a:t>Genome Technology</a:t>
            </a:r>
            <a:r>
              <a:rPr lang="en-US" sz="1800" i="1" dirty="0" smtClean="0"/>
              <a:t>, 2008</a:t>
            </a:r>
            <a:endParaRPr lang="en-US" sz="1800" i="1"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Advocates</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533400" y="4419600"/>
            <a:ext cx="1428750" cy="14287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5867400" y="2514600"/>
            <a:ext cx="1219200" cy="1638301"/>
          </a:xfrm>
          <a:prstGeom prst="rect">
            <a:avLst/>
          </a:prstGeom>
          <a:noFill/>
          <a:ln w="9525">
            <a:noFill/>
            <a:miter lim="800000"/>
            <a:headEnd/>
            <a:tailEnd/>
          </a:ln>
          <a:effectLst/>
        </p:spPr>
      </p:pic>
      <p:sp>
        <p:nvSpPr>
          <p:cNvPr id="6" name="TextBox 5"/>
          <p:cNvSpPr txBox="1"/>
          <p:nvPr/>
        </p:nvSpPr>
        <p:spPr>
          <a:xfrm>
            <a:off x="5867400" y="4191000"/>
            <a:ext cx="2371162" cy="1077218"/>
          </a:xfrm>
          <a:prstGeom prst="rect">
            <a:avLst/>
          </a:prstGeom>
          <a:noFill/>
        </p:spPr>
        <p:txBody>
          <a:bodyPr wrap="none" rtlCol="0">
            <a:spAutoFit/>
          </a:bodyPr>
          <a:lstStyle/>
          <a:p>
            <a:r>
              <a:rPr lang="en-US" sz="3200" dirty="0" smtClean="0"/>
              <a:t>Peter </a:t>
            </a:r>
            <a:r>
              <a:rPr lang="en-US" sz="3200" dirty="0" err="1" smtClean="0"/>
              <a:t>Suber</a:t>
            </a:r>
            <a:endParaRPr lang="en-US" sz="3200" dirty="0" smtClean="0"/>
          </a:p>
          <a:p>
            <a:r>
              <a:rPr lang="en-US" sz="3200" dirty="0" smtClean="0">
                <a:hlinkClick r:id="rId4"/>
              </a:rPr>
              <a:t>SPARC</a:t>
            </a:r>
            <a:endParaRPr lang="en-US" sz="3200" dirty="0"/>
          </a:p>
        </p:txBody>
      </p:sp>
      <p:sp>
        <p:nvSpPr>
          <p:cNvPr id="7" name="TextBox 6">
            <a:hlinkClick r:id="rId5"/>
          </p:cNvPr>
          <p:cNvSpPr txBox="1"/>
          <p:nvPr/>
        </p:nvSpPr>
        <p:spPr>
          <a:xfrm>
            <a:off x="2438400" y="3733800"/>
            <a:ext cx="1188146" cy="584775"/>
          </a:xfrm>
          <a:prstGeom prst="rect">
            <a:avLst/>
          </a:prstGeom>
          <a:noFill/>
        </p:spPr>
        <p:txBody>
          <a:bodyPr wrap="none" rtlCol="0">
            <a:spAutoFit/>
          </a:bodyPr>
          <a:lstStyle/>
          <a:p>
            <a:r>
              <a:rPr lang="en-US" sz="3200" dirty="0" smtClean="0">
                <a:hlinkClick r:id="rId5"/>
              </a:rPr>
              <a:t>PLoS</a:t>
            </a:r>
            <a:endParaRPr lang="en-US" sz="3200" dirty="0"/>
          </a:p>
        </p:txBody>
      </p:sp>
      <p:pic>
        <p:nvPicPr>
          <p:cNvPr id="1028" name="Picture 4"/>
          <p:cNvPicPr>
            <a:picLocks noChangeAspect="1" noChangeArrowheads="1"/>
          </p:cNvPicPr>
          <p:nvPr/>
        </p:nvPicPr>
        <p:blipFill>
          <a:blip r:embed="rId6"/>
          <a:srcRect/>
          <a:stretch>
            <a:fillRect/>
          </a:stretch>
        </p:blipFill>
        <p:spPr bwMode="auto">
          <a:xfrm>
            <a:off x="457200" y="1752600"/>
            <a:ext cx="1562100" cy="2132267"/>
          </a:xfrm>
          <a:prstGeom prst="rect">
            <a:avLst/>
          </a:prstGeom>
          <a:noFill/>
          <a:ln w="9525">
            <a:noFill/>
            <a:miter lim="800000"/>
            <a:headEnd/>
            <a:tailEnd/>
          </a:ln>
          <a:effectLst/>
        </p:spPr>
      </p:pic>
      <p:sp>
        <p:nvSpPr>
          <p:cNvPr id="9" name="Rectangle 8"/>
          <p:cNvSpPr/>
          <p:nvPr/>
        </p:nvSpPr>
        <p:spPr>
          <a:xfrm>
            <a:off x="2057400" y="4495800"/>
            <a:ext cx="3841805" cy="1969770"/>
          </a:xfrm>
          <a:prstGeom prst="rect">
            <a:avLst/>
          </a:prstGeom>
        </p:spPr>
        <p:txBody>
          <a:bodyPr wrap="none">
            <a:spAutoFit/>
          </a:bodyPr>
          <a:lstStyle/>
          <a:p>
            <a:pPr lvl="0"/>
            <a:r>
              <a:rPr lang="en-US" sz="3200" dirty="0" smtClean="0">
                <a:solidFill>
                  <a:srgbClr val="000000"/>
                </a:solidFill>
              </a:rPr>
              <a:t>Michael </a:t>
            </a:r>
            <a:r>
              <a:rPr lang="en-US" sz="3200" dirty="0" err="1" smtClean="0">
                <a:solidFill>
                  <a:srgbClr val="000000"/>
                </a:solidFill>
              </a:rPr>
              <a:t>Eisen</a:t>
            </a:r>
            <a:endParaRPr lang="en-US" sz="3200" dirty="0" smtClean="0">
              <a:solidFill>
                <a:srgbClr val="000000"/>
              </a:solidFill>
            </a:endParaRPr>
          </a:p>
          <a:p>
            <a:pPr lvl="0"/>
            <a:r>
              <a:rPr lang="en-US" dirty="0" smtClean="0">
                <a:solidFill>
                  <a:srgbClr val="000000"/>
                </a:solidFill>
              </a:rPr>
              <a:t>Open access: the sooner the better.</a:t>
            </a:r>
          </a:p>
          <a:p>
            <a:pPr lvl="0"/>
            <a:r>
              <a:rPr lang="en-US" dirty="0" err="1" smtClean="0">
                <a:solidFill>
                  <a:srgbClr val="000000"/>
                </a:solidFill>
              </a:rPr>
              <a:t>Eisen</a:t>
            </a:r>
            <a:r>
              <a:rPr lang="en-US" dirty="0" smtClean="0">
                <a:solidFill>
                  <a:srgbClr val="000000"/>
                </a:solidFill>
              </a:rPr>
              <a:t> M, </a:t>
            </a:r>
            <a:r>
              <a:rPr lang="en-US" dirty="0" err="1" smtClean="0">
                <a:solidFill>
                  <a:srgbClr val="000000"/>
                </a:solidFill>
              </a:rPr>
              <a:t>Salzberg</a:t>
            </a:r>
            <a:r>
              <a:rPr lang="en-US" dirty="0" smtClean="0">
                <a:solidFill>
                  <a:srgbClr val="000000"/>
                </a:solidFill>
              </a:rPr>
              <a:t> S.</a:t>
            </a:r>
          </a:p>
          <a:p>
            <a:pPr lvl="0"/>
            <a:r>
              <a:rPr lang="en-US" dirty="0" smtClean="0">
                <a:solidFill>
                  <a:srgbClr val="000000"/>
                </a:solidFill>
              </a:rPr>
              <a:t>Science. 2009 Jul 17;</a:t>
            </a:r>
          </a:p>
          <a:p>
            <a:pPr lvl="0"/>
            <a:r>
              <a:rPr lang="en-US" dirty="0" smtClean="0">
                <a:solidFill>
                  <a:srgbClr val="000000"/>
                </a:solidFill>
              </a:rPr>
              <a:t>325(5938):266; author reply 266-7.</a:t>
            </a:r>
          </a:p>
          <a:p>
            <a:pPr lvl="0"/>
            <a:r>
              <a:rPr lang="en-US" dirty="0" smtClean="0">
                <a:solidFill>
                  <a:srgbClr val="000000"/>
                </a:solidFill>
              </a:rPr>
              <a:t>PMID: 19608896 </a:t>
            </a:r>
          </a:p>
        </p:txBody>
      </p:sp>
      <p:sp>
        <p:nvSpPr>
          <p:cNvPr id="10" name="TextBox 9"/>
          <p:cNvSpPr txBox="1"/>
          <p:nvPr/>
        </p:nvSpPr>
        <p:spPr>
          <a:xfrm>
            <a:off x="2057400" y="1752600"/>
            <a:ext cx="2887329" cy="584775"/>
          </a:xfrm>
          <a:prstGeom prst="rect">
            <a:avLst/>
          </a:prstGeom>
          <a:noFill/>
        </p:spPr>
        <p:txBody>
          <a:bodyPr wrap="none" rtlCol="0">
            <a:spAutoFit/>
          </a:bodyPr>
          <a:lstStyle/>
          <a:p>
            <a:r>
              <a:rPr lang="en-US" sz="3200" dirty="0" smtClean="0"/>
              <a:t>Harold Varmus</a:t>
            </a:r>
            <a:endParaRPr lang="en-US" sz="3200"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Critics</a:t>
            </a:r>
            <a:endParaRPr lang="en-US" dirty="0"/>
          </a:p>
        </p:txBody>
      </p:sp>
      <p:sp>
        <p:nvSpPr>
          <p:cNvPr id="3" name="Content Placeholder 2"/>
          <p:cNvSpPr>
            <a:spLocks noGrp="1"/>
          </p:cNvSpPr>
          <p:nvPr>
            <p:ph idx="1"/>
          </p:nvPr>
        </p:nvSpPr>
        <p:spPr/>
        <p:txBody>
          <a:bodyPr/>
          <a:lstStyle/>
          <a:p>
            <a:r>
              <a:rPr lang="en-US" sz="2400" b="1" dirty="0" smtClean="0"/>
              <a:t>McMullan E</a:t>
            </a:r>
            <a:r>
              <a:rPr lang="en-US" sz="2400" dirty="0" smtClean="0"/>
              <a:t>. </a:t>
            </a:r>
            <a:r>
              <a:rPr lang="en-US" sz="2400" i="1" dirty="0" smtClean="0"/>
              <a:t>J </a:t>
            </a:r>
            <a:r>
              <a:rPr lang="en-US" sz="2400" i="1" dirty="0" err="1" smtClean="0"/>
              <a:t>Neuroophthalmology</a:t>
            </a:r>
            <a:r>
              <a:rPr lang="en-US" sz="2400" dirty="0" smtClean="0"/>
              <a:t>. 2008. Open access mandate threatens dissemination of scientific information</a:t>
            </a:r>
            <a:r>
              <a:rPr lang="en-US" sz="2400" b="1" dirty="0" smtClean="0"/>
              <a:t>.</a:t>
            </a:r>
            <a:r>
              <a:rPr lang="en-US" sz="2400" dirty="0" smtClean="0"/>
              <a:t> Mar;28(1):72-4. </a:t>
            </a:r>
          </a:p>
          <a:p>
            <a:pPr lvl="1"/>
            <a:r>
              <a:rPr lang="en-US" sz="2400" dirty="0" smtClean="0"/>
              <a:t>…"open access" to copyrighted articles through a government Web site could result in a reduction of financially sustainable peer-reviewed journals and a reduction in the overall quality of articles available as publishers, societies, and authors are forced to hand over their intellectual property or restrict the peer review process because of lost sales opportunities…</a:t>
            </a:r>
            <a:endParaRPr lang="en-US" sz="2400" b="1" dirty="0" smtClean="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a:t>
            </a:r>
            <a:endParaRPr lang="en-US" dirty="0"/>
          </a:p>
        </p:txBody>
      </p:sp>
      <p:sp>
        <p:nvSpPr>
          <p:cNvPr id="3" name="Content Placeholder 2"/>
          <p:cNvSpPr>
            <a:spLocks noGrp="1"/>
          </p:cNvSpPr>
          <p:nvPr>
            <p:ph idx="1"/>
          </p:nvPr>
        </p:nvSpPr>
        <p:spPr>
          <a:xfrm>
            <a:off x="457200" y="1600201"/>
            <a:ext cx="8229600" cy="762000"/>
          </a:xfrm>
        </p:spPr>
        <p:txBody>
          <a:bodyPr/>
          <a:lstStyle/>
          <a:p>
            <a:r>
              <a:rPr lang="en-US" dirty="0" smtClean="0"/>
              <a:t>The ubiquitous Impact Factor</a:t>
            </a:r>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2054" name="Picture 6"/>
          <p:cNvPicPr>
            <a:picLocks noChangeAspect="1" noChangeArrowheads="1"/>
          </p:cNvPicPr>
          <p:nvPr/>
        </p:nvPicPr>
        <p:blipFill>
          <a:blip r:embed="rId2"/>
          <a:srcRect/>
          <a:stretch>
            <a:fillRect/>
          </a:stretch>
        </p:blipFill>
        <p:spPr bwMode="auto">
          <a:xfrm>
            <a:off x="304800" y="2285999"/>
            <a:ext cx="8610600" cy="3086795"/>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a:t>
            </a:r>
            <a:endParaRPr lang="en-US" dirty="0"/>
          </a:p>
        </p:txBody>
      </p:sp>
      <p:pic>
        <p:nvPicPr>
          <p:cNvPr id="3074" name="Picture 2"/>
          <p:cNvPicPr>
            <a:picLocks noGrp="1" noChangeAspect="1" noChangeArrowheads="1"/>
          </p:cNvPicPr>
          <p:nvPr>
            <p:ph idx="1"/>
          </p:nvPr>
        </p:nvPicPr>
        <p:blipFill>
          <a:blip r:embed="rId2"/>
          <a:srcRect/>
          <a:stretch>
            <a:fillRect/>
          </a:stretch>
        </p:blipFill>
        <p:spPr bwMode="auto">
          <a:xfrm>
            <a:off x="228600" y="1981200"/>
            <a:ext cx="8653610" cy="3094799"/>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big journal weighs in</a:t>
            </a:r>
            <a:endParaRPr lang="en-US" dirty="0"/>
          </a:p>
        </p:txBody>
      </p:sp>
      <p:sp>
        <p:nvSpPr>
          <p:cNvPr id="4103" name="Rectangle 7"/>
          <p:cNvSpPr>
            <a:spLocks noChangeArrowheads="1"/>
          </p:cNvSpPr>
          <p:nvPr/>
        </p:nvSpPr>
        <p:spPr bwMode="auto">
          <a:xfrm>
            <a:off x="762000" y="2514600"/>
            <a:ext cx="6248400" cy="2862322"/>
          </a:xfrm>
          <a:prstGeom prst="rect">
            <a:avLst/>
          </a:prstGeom>
          <a:solidFill>
            <a:schemeClr val="tx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2"/>
                </a:solidFill>
                <a:effectLst/>
                <a:latin typeface="Arial" pitchFamily="34" charset="0"/>
              </a:rPr>
              <a:t>PLoS stays afloat with bulk publishing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2"/>
                </a:solidFill>
                <a:effectLst/>
                <a:latin typeface="Arial" pitchFamily="34" charset="0"/>
              </a:rPr>
              <a:t>Science-publishing firm struggles to make ends meet with open-access model.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2"/>
                </a:solidFill>
                <a:effectLst/>
                <a:latin typeface="Arial" pitchFamily="34" charset="0"/>
              </a:rPr>
              <a:t>Declan Butler </a:t>
            </a:r>
          </a:p>
          <a:p>
            <a:pPr lvl="1" eaLnBrk="0" hangingPunct="0"/>
            <a:r>
              <a:rPr kumimoji="0" lang="en-US" b="0" i="0" u="none" strike="noStrike" cap="none" normalizeH="0" baseline="0" dirty="0" smtClean="0">
                <a:ln>
                  <a:noFill/>
                </a:ln>
                <a:solidFill>
                  <a:schemeClr val="tx2"/>
                </a:solidFill>
                <a:effectLst/>
                <a:latin typeface="Arial" pitchFamily="34" charset="0"/>
              </a:rPr>
              <a:t> Public Library of Science (PLoS), the poster child of the open-access publishing movement, is following an haute couture model of science publishing — relying on bulk, cheap publishing of lower quality papers to subsidize its handful of high-quality flagship journals.</a:t>
            </a:r>
          </a:p>
          <a:p>
            <a:pPr eaLnBrk="0" hangingPunct="0"/>
            <a:r>
              <a:rPr lang="en-US" i="1" dirty="0" smtClean="0">
                <a:solidFill>
                  <a:schemeClr val="tx2"/>
                </a:solidFill>
              </a:rPr>
              <a:t>Nature</a:t>
            </a:r>
            <a:r>
              <a:rPr lang="en-US" dirty="0" smtClean="0">
                <a:solidFill>
                  <a:schemeClr val="tx2"/>
                </a:solidFill>
              </a:rPr>
              <a:t> 454, 11 (2008)</a:t>
            </a:r>
            <a:endParaRPr kumimoji="0" lang="en-US" b="0" i="0" u="none" strike="noStrike" cap="none" normalizeH="0" baseline="0" dirty="0" smtClean="0">
              <a:ln>
                <a:noFill/>
              </a:ln>
              <a:solidFill>
                <a:schemeClr val="tx2"/>
              </a:solidFill>
              <a:effectLst/>
              <a:latin typeface="Arial" pitchFamily="34" charset="0"/>
            </a:endParaRPr>
          </a:p>
        </p:txBody>
      </p:sp>
      <p:sp>
        <p:nvSpPr>
          <p:cNvPr id="4104" name="AutoShape 8" descr="http://www.nature.com.ezproxy.galter.northwestern.edu/news/2008/080702/images/454011a-i1.0.jpg"/>
          <p:cNvSpPr>
            <a:spLocks noChangeAspect="1" noChangeArrowheads="1"/>
          </p:cNvSpPr>
          <p:nvPr/>
        </p:nvSpPr>
        <p:spPr bwMode="auto">
          <a:xfrm>
            <a:off x="155575" y="1238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7086600" y="2057400"/>
            <a:ext cx="1583298" cy="923330"/>
          </a:xfrm>
          <a:prstGeom prst="rect">
            <a:avLst/>
          </a:prstGeom>
          <a:noFill/>
        </p:spPr>
        <p:txBody>
          <a:bodyPr wrap="none" rtlCol="0">
            <a:spAutoFit/>
          </a:bodyPr>
          <a:lstStyle/>
          <a:p>
            <a:r>
              <a:rPr lang="en-US" dirty="0" smtClean="0">
                <a:hlinkClick r:id="rId2"/>
              </a:rPr>
              <a:t>ScienceBlogs</a:t>
            </a:r>
            <a:endParaRPr lang="en-US" dirty="0" smtClean="0"/>
          </a:p>
          <a:p>
            <a:endParaRPr lang="en-US" dirty="0" smtClean="0"/>
          </a:p>
          <a:p>
            <a:r>
              <a:rPr lang="en-US" dirty="0" smtClean="0">
                <a:hlinkClick r:id="rId3"/>
              </a:rPr>
              <a:t>The article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future</a:t>
            </a:r>
            <a:endParaRPr lang="en-US" dirty="0"/>
          </a:p>
        </p:txBody>
      </p:sp>
      <p:sp>
        <p:nvSpPr>
          <p:cNvPr id="3" name="Content Placeholder 2"/>
          <p:cNvSpPr>
            <a:spLocks noGrp="1"/>
          </p:cNvSpPr>
          <p:nvPr>
            <p:ph idx="1"/>
          </p:nvPr>
        </p:nvSpPr>
        <p:spPr>
          <a:xfrm>
            <a:off x="457200" y="1600200"/>
            <a:ext cx="8229600" cy="4419600"/>
          </a:xfrm>
        </p:spPr>
        <p:txBody>
          <a:bodyPr>
            <a:normAutofit fontScale="92500"/>
          </a:bodyPr>
          <a:lstStyle/>
          <a:p>
            <a:r>
              <a:rPr lang="en-US" dirty="0" smtClean="0"/>
              <a:t>More funding agencies requiring deposit to repositories such as PMC</a:t>
            </a:r>
          </a:p>
          <a:p>
            <a:r>
              <a:rPr lang="en-US" dirty="0" smtClean="0"/>
              <a:t>Separation of publication instance from peer review</a:t>
            </a:r>
          </a:p>
          <a:p>
            <a:r>
              <a:rPr lang="en-US" dirty="0" smtClean="0"/>
              <a:t>“So far, the OA movement does not pose much of a threat to the large subscription journals because both readers and authors continue to submit and subscribe to them”</a:t>
            </a:r>
          </a:p>
          <a:p>
            <a:pPr lvl="1"/>
            <a:r>
              <a:rPr lang="en-US" sz="1900" i="1" dirty="0" smtClean="0"/>
              <a:t>Xavier Bosch </a:t>
            </a:r>
            <a:r>
              <a:rPr lang="en-US" sz="1900" b="1" i="1" dirty="0" smtClean="0"/>
              <a:t>EMBO Rep</a:t>
            </a:r>
            <a:r>
              <a:rPr lang="en-US" sz="1900" i="1" dirty="0" smtClean="0"/>
              <a:t>. 2008</a:t>
            </a:r>
          </a:p>
          <a:p>
            <a:pPr lvl="1"/>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pay???</a:t>
            </a:r>
            <a:endParaRPr lang="en-US" dirty="0"/>
          </a:p>
        </p:txBody>
      </p:sp>
      <p:sp>
        <p:nvSpPr>
          <p:cNvPr id="3" name="Content Placeholder 2"/>
          <p:cNvSpPr>
            <a:spLocks noGrp="1"/>
          </p:cNvSpPr>
          <p:nvPr>
            <p:ph idx="1"/>
          </p:nvPr>
        </p:nvSpPr>
        <p:spPr/>
        <p:txBody>
          <a:bodyPr/>
          <a:lstStyle/>
          <a:p>
            <a:r>
              <a:rPr lang="en-US" dirty="0" smtClean="0"/>
              <a:t>Grant funding</a:t>
            </a:r>
          </a:p>
          <a:p>
            <a:r>
              <a:rPr lang="en-US" dirty="0" smtClean="0"/>
              <a:t>Collective agreements:</a:t>
            </a:r>
          </a:p>
          <a:p>
            <a:pPr lvl="1"/>
            <a:r>
              <a:rPr lang="en-US" dirty="0" smtClean="0">
                <a:hlinkClick r:id="rId2"/>
              </a:rPr>
              <a:t>http://www.oacompact.org/compact/</a:t>
            </a:r>
            <a:endParaRPr lang="en-US" dirty="0" smtClean="0"/>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The successes: OA to data - Sequences</a:t>
            </a:r>
            <a:endParaRPr lang="en-US" dirty="0"/>
          </a:p>
        </p:txBody>
      </p:sp>
      <p:pic>
        <p:nvPicPr>
          <p:cNvPr id="4" name="Picture 3">
            <a:hlinkClick r:id="rId2"/>
          </p:cNvPr>
          <p:cNvPicPr>
            <a:picLocks noChangeAspect="1"/>
          </p:cNvPicPr>
          <p:nvPr/>
        </p:nvPicPr>
        <p:blipFill>
          <a:blip r:embed="rId3"/>
          <a:stretch>
            <a:fillRect/>
          </a:stretch>
        </p:blipFill>
        <p:spPr>
          <a:xfrm>
            <a:off x="457200" y="1676400"/>
            <a:ext cx="1651000" cy="571500"/>
          </a:xfrm>
          <a:prstGeom prst="rect">
            <a:avLst/>
          </a:prstGeom>
        </p:spPr>
      </p:pic>
      <p:pic>
        <p:nvPicPr>
          <p:cNvPr id="6" name="Picture 5" descr="Snapshot 2009-10-21 11-40-53.tiff">
            <a:hlinkClick r:id="rId4"/>
          </p:cNvPr>
          <p:cNvPicPr>
            <a:picLocks noChangeAspect="1"/>
          </p:cNvPicPr>
          <p:nvPr/>
        </p:nvPicPr>
        <p:blipFill>
          <a:blip r:embed="rId5"/>
          <a:stretch>
            <a:fillRect/>
          </a:stretch>
        </p:blipFill>
        <p:spPr>
          <a:xfrm>
            <a:off x="457200" y="2438400"/>
            <a:ext cx="2133600" cy="723900"/>
          </a:xfrm>
          <a:prstGeom prst="rect">
            <a:avLst/>
          </a:prstGeom>
        </p:spPr>
      </p:pic>
      <p:pic>
        <p:nvPicPr>
          <p:cNvPr id="7" name="Picture 6" descr="Snapshot 2009-10-21 11-42-29.tiff">
            <a:hlinkClick r:id="rId6"/>
          </p:cNvPr>
          <p:cNvPicPr>
            <a:picLocks noChangeAspect="1"/>
          </p:cNvPicPr>
          <p:nvPr/>
        </p:nvPicPr>
        <p:blipFill>
          <a:blip r:embed="rId7"/>
          <a:stretch>
            <a:fillRect/>
          </a:stretch>
        </p:blipFill>
        <p:spPr>
          <a:xfrm>
            <a:off x="457200" y="3429000"/>
            <a:ext cx="2362200" cy="1028700"/>
          </a:xfrm>
          <a:prstGeom prst="rect">
            <a:avLst/>
          </a:prstGeom>
        </p:spPr>
      </p:pic>
      <p:pic>
        <p:nvPicPr>
          <p:cNvPr id="10" name="Picture 9">
            <a:hlinkClick r:id="rId8"/>
          </p:cNvPr>
          <p:cNvPicPr>
            <a:picLocks noChangeAspect="1"/>
          </p:cNvPicPr>
          <p:nvPr/>
        </p:nvPicPr>
        <p:blipFill>
          <a:blip r:embed="rId9"/>
          <a:stretch>
            <a:fillRect/>
          </a:stretch>
        </p:blipFill>
        <p:spPr>
          <a:xfrm>
            <a:off x="457200" y="4648200"/>
            <a:ext cx="1943100" cy="1028700"/>
          </a:xfrm>
          <a:prstGeom prst="rect">
            <a:avLst/>
          </a:prstGeom>
        </p:spPr>
      </p:pic>
      <p:sp>
        <p:nvSpPr>
          <p:cNvPr id="11" name="TextBox 10"/>
          <p:cNvSpPr txBox="1"/>
          <p:nvPr/>
        </p:nvSpPr>
        <p:spPr>
          <a:xfrm>
            <a:off x="3962400" y="3124200"/>
            <a:ext cx="1839616" cy="461665"/>
          </a:xfrm>
          <a:prstGeom prst="rect">
            <a:avLst/>
          </a:prstGeom>
          <a:noFill/>
        </p:spPr>
        <p:txBody>
          <a:bodyPr wrap="none" rtlCol="0">
            <a:spAutoFit/>
          </a:bodyPr>
          <a:lstStyle/>
          <a:p>
            <a:r>
              <a:rPr lang="en-US" sz="2400" dirty="0" smtClean="0"/>
              <a:t>And more…</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The successes: OA to data –Microarray and sequencing data</a:t>
            </a:r>
            <a:endParaRPr lang="en-US" dirty="0"/>
          </a:p>
        </p:txBody>
      </p:sp>
      <p:pic>
        <p:nvPicPr>
          <p:cNvPr id="4" name="Picture 3">
            <a:hlinkClick r:id="rId2"/>
          </p:cNvPr>
          <p:cNvPicPr>
            <a:picLocks noChangeAspect="1"/>
          </p:cNvPicPr>
          <p:nvPr/>
        </p:nvPicPr>
        <p:blipFill>
          <a:blip r:embed="rId3"/>
          <a:stretch>
            <a:fillRect/>
          </a:stretch>
        </p:blipFill>
        <p:spPr>
          <a:xfrm>
            <a:off x="609600" y="2743200"/>
            <a:ext cx="3251200" cy="571500"/>
          </a:xfrm>
          <a:prstGeom prst="rect">
            <a:avLst/>
          </a:prstGeom>
        </p:spPr>
      </p:pic>
      <p:pic>
        <p:nvPicPr>
          <p:cNvPr id="5" name="Picture 4">
            <a:hlinkClick r:id="rId4"/>
          </p:cNvPr>
          <p:cNvPicPr>
            <a:picLocks noChangeAspect="1"/>
          </p:cNvPicPr>
          <p:nvPr/>
        </p:nvPicPr>
        <p:blipFill>
          <a:blip r:embed="rId5"/>
          <a:stretch>
            <a:fillRect/>
          </a:stretch>
        </p:blipFill>
        <p:spPr>
          <a:xfrm>
            <a:off x="609600" y="1905000"/>
            <a:ext cx="5816600" cy="609600"/>
          </a:xfrm>
          <a:prstGeom prst="rect">
            <a:avLst/>
          </a:prstGeom>
        </p:spPr>
      </p:pic>
      <p:pic>
        <p:nvPicPr>
          <p:cNvPr id="7" name="Picture 6">
            <a:hlinkClick r:id="rId6"/>
          </p:cNvPr>
          <p:cNvPicPr>
            <a:picLocks noChangeAspect="1"/>
          </p:cNvPicPr>
          <p:nvPr/>
        </p:nvPicPr>
        <p:blipFill>
          <a:blip r:embed="rId7"/>
          <a:stretch>
            <a:fillRect/>
          </a:stretch>
        </p:blipFill>
        <p:spPr>
          <a:xfrm>
            <a:off x="381000" y="3276600"/>
            <a:ext cx="6604000" cy="1257300"/>
          </a:xfrm>
          <a:prstGeom prst="rect">
            <a:avLst/>
          </a:prstGeom>
        </p:spPr>
      </p:pic>
      <p:pic>
        <p:nvPicPr>
          <p:cNvPr id="8" name="Picture 7" descr="SRALogo.gif">
            <a:hlinkClick r:id="rId8"/>
          </p:cNvPr>
          <p:cNvPicPr>
            <a:picLocks noChangeAspect="1"/>
          </p:cNvPicPr>
          <p:nvPr/>
        </p:nvPicPr>
        <p:blipFill>
          <a:blip r:embed="rId9"/>
          <a:stretch>
            <a:fillRect/>
          </a:stretch>
        </p:blipFill>
        <p:spPr>
          <a:xfrm>
            <a:off x="609600" y="4419600"/>
            <a:ext cx="4521200" cy="838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792162"/>
          </a:xfrm>
        </p:spPr>
        <p:txBody>
          <a:bodyPr>
            <a:normAutofit fontScale="90000"/>
          </a:bodyPr>
          <a:lstStyle/>
          <a:p>
            <a:r>
              <a:rPr lang="en-US" dirty="0" smtClean="0"/>
              <a:t>The successes: OA to data –Population and cancer project data</a:t>
            </a:r>
            <a:endParaRPr lang="en-US" dirty="0"/>
          </a:p>
        </p:txBody>
      </p:sp>
      <p:pic>
        <p:nvPicPr>
          <p:cNvPr id="4" name="Picture 3">
            <a:hlinkClick r:id="rId2"/>
          </p:cNvPr>
          <p:cNvPicPr>
            <a:picLocks noChangeAspect="1"/>
          </p:cNvPicPr>
          <p:nvPr/>
        </p:nvPicPr>
        <p:blipFill>
          <a:blip r:embed="rId3"/>
          <a:stretch>
            <a:fillRect/>
          </a:stretch>
        </p:blipFill>
        <p:spPr>
          <a:xfrm>
            <a:off x="457200" y="1905000"/>
            <a:ext cx="6527800" cy="520700"/>
          </a:xfrm>
          <a:prstGeom prst="rect">
            <a:avLst/>
          </a:prstGeom>
        </p:spPr>
      </p:pic>
      <p:pic>
        <p:nvPicPr>
          <p:cNvPr id="5" name="Picture 4">
            <a:hlinkClick r:id="rId4"/>
          </p:cNvPr>
          <p:cNvPicPr>
            <a:picLocks noChangeAspect="1"/>
          </p:cNvPicPr>
          <p:nvPr/>
        </p:nvPicPr>
        <p:blipFill>
          <a:blip r:embed="rId5"/>
          <a:stretch>
            <a:fillRect/>
          </a:stretch>
        </p:blipFill>
        <p:spPr>
          <a:xfrm>
            <a:off x="457200" y="2667000"/>
            <a:ext cx="6604000" cy="647700"/>
          </a:xfrm>
          <a:prstGeom prst="rect">
            <a:avLst/>
          </a:prstGeom>
        </p:spPr>
      </p:pic>
      <p:pic>
        <p:nvPicPr>
          <p:cNvPr id="6" name="Picture 5">
            <a:hlinkClick r:id="rId6"/>
          </p:cNvPr>
          <p:cNvPicPr>
            <a:picLocks noChangeAspect="1"/>
          </p:cNvPicPr>
          <p:nvPr/>
        </p:nvPicPr>
        <p:blipFill>
          <a:blip r:embed="rId7"/>
          <a:stretch>
            <a:fillRect/>
          </a:stretch>
        </p:blipFill>
        <p:spPr>
          <a:xfrm>
            <a:off x="457200" y="3886200"/>
            <a:ext cx="1651000" cy="1181100"/>
          </a:xfrm>
          <a:prstGeom prst="rect">
            <a:avLst/>
          </a:prstGeom>
        </p:spPr>
      </p:pic>
      <p:pic>
        <p:nvPicPr>
          <p:cNvPr id="7" name="Picture 6">
            <a:hlinkClick r:id="rId8"/>
          </p:cNvPr>
          <p:cNvPicPr>
            <a:picLocks noChangeAspect="1"/>
          </p:cNvPicPr>
          <p:nvPr/>
        </p:nvPicPr>
        <p:blipFill>
          <a:blip r:embed="rId9"/>
          <a:stretch>
            <a:fillRect/>
          </a:stretch>
        </p:blipFill>
        <p:spPr>
          <a:xfrm>
            <a:off x="3276600" y="3733800"/>
            <a:ext cx="4140200" cy="13589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pPr eaLnBrk="1" hangingPunct="1"/>
            <a:r>
              <a:rPr lang="en-US" dirty="0" smtClean="0"/>
              <a:t>Resources</a:t>
            </a:r>
          </a:p>
        </p:txBody>
      </p:sp>
      <p:sp>
        <p:nvSpPr>
          <p:cNvPr id="15362" name="Rectangle 3"/>
          <p:cNvSpPr>
            <a:spLocks noGrp="1" noChangeArrowheads="1"/>
          </p:cNvSpPr>
          <p:nvPr>
            <p:ph type="body" idx="1"/>
          </p:nvPr>
        </p:nvSpPr>
        <p:spPr>
          <a:xfrm>
            <a:off x="228600" y="1600200"/>
            <a:ext cx="8915400" cy="4343400"/>
          </a:xfrm>
        </p:spPr>
        <p:txBody>
          <a:bodyPr>
            <a:normAutofit fontScale="77500" lnSpcReduction="20000"/>
          </a:bodyPr>
          <a:lstStyle/>
          <a:p>
            <a:pPr>
              <a:spcAft>
                <a:spcPts val="0"/>
              </a:spcAft>
            </a:pPr>
            <a:r>
              <a:rPr lang="en-US" sz="2600" dirty="0" smtClean="0">
                <a:solidFill>
                  <a:schemeClr val="accent1"/>
                </a:solidFill>
              </a:rPr>
              <a:t>SPARC</a:t>
            </a:r>
          </a:p>
          <a:p>
            <a:pPr lvl="1">
              <a:spcAft>
                <a:spcPts val="0"/>
              </a:spcAft>
              <a:buNone/>
            </a:pPr>
            <a:r>
              <a:rPr lang="en-US" sz="1900" b="1" dirty="0" smtClean="0">
                <a:solidFill>
                  <a:schemeClr val="accent1"/>
                </a:solidFill>
                <a:hlinkClick r:id="rId2"/>
              </a:rPr>
              <a:t>http://www.arl.org/sparc/index.shtml</a:t>
            </a:r>
            <a:endParaRPr lang="en-US" sz="1900" b="1" dirty="0" smtClean="0">
              <a:solidFill>
                <a:schemeClr val="accent1"/>
              </a:solidFill>
            </a:endParaRPr>
          </a:p>
          <a:p>
            <a:pPr>
              <a:spcAft>
                <a:spcPts val="0"/>
              </a:spcAft>
            </a:pPr>
            <a:r>
              <a:rPr lang="en-US" sz="2600" dirty="0" smtClean="0">
                <a:solidFill>
                  <a:schemeClr val="accent1"/>
                </a:solidFill>
              </a:rPr>
              <a:t>Directory of Open Access Journals</a:t>
            </a:r>
          </a:p>
          <a:p>
            <a:pPr lvl="1">
              <a:spcAft>
                <a:spcPts val="600"/>
              </a:spcAft>
              <a:buNone/>
            </a:pPr>
            <a:r>
              <a:rPr lang="en-US" sz="1900" b="1" dirty="0">
                <a:solidFill>
                  <a:schemeClr val="accent1"/>
                </a:solidFill>
                <a:hlinkClick r:id="rId3"/>
              </a:rPr>
              <a:t>https://</a:t>
            </a:r>
            <a:r>
              <a:rPr lang="en-US" sz="1900" b="1" dirty="0" err="1">
                <a:solidFill>
                  <a:schemeClr val="accent1"/>
                </a:solidFill>
                <a:hlinkClick r:id="rId3"/>
              </a:rPr>
              <a:t>doaj.org</a:t>
            </a:r>
            <a:r>
              <a:rPr lang="en-US" sz="1900" b="1" dirty="0" smtClean="0">
                <a:solidFill>
                  <a:schemeClr val="accent1"/>
                </a:solidFill>
                <a:hlinkClick r:id="rId3"/>
              </a:rPr>
              <a:t>/</a:t>
            </a:r>
            <a:endParaRPr lang="en-US" sz="1900" b="1" dirty="0" smtClean="0">
              <a:solidFill>
                <a:schemeClr val="accent1"/>
              </a:solidFill>
            </a:endParaRPr>
          </a:p>
          <a:p>
            <a:pPr>
              <a:spcAft>
                <a:spcPts val="600"/>
              </a:spcAft>
            </a:pPr>
            <a:r>
              <a:rPr lang="en-US" sz="3000" dirty="0" smtClean="0">
                <a:solidFill>
                  <a:schemeClr val="accent1"/>
                </a:solidFill>
              </a:rPr>
              <a:t>Creative Commons</a:t>
            </a:r>
          </a:p>
          <a:p>
            <a:pPr lvl="1">
              <a:spcAft>
                <a:spcPts val="600"/>
              </a:spcAft>
              <a:buNone/>
            </a:pPr>
            <a:r>
              <a:rPr lang="en-US" sz="1900" b="1" dirty="0" smtClean="0">
                <a:solidFill>
                  <a:schemeClr val="accent1"/>
                </a:solidFill>
                <a:hlinkClick r:id="rId4"/>
              </a:rPr>
              <a:t>http</a:t>
            </a:r>
            <a:r>
              <a:rPr lang="en-US" sz="1900" b="1" dirty="0" smtClean="0">
                <a:solidFill>
                  <a:schemeClr val="accent1"/>
                </a:solidFill>
                <a:hlinkClick r:id="rId4"/>
              </a:rPr>
              <a:t>://creativecommons.org/</a:t>
            </a:r>
            <a:endParaRPr lang="en-US" sz="1900" b="1" dirty="0" smtClean="0">
              <a:solidFill>
                <a:schemeClr val="accent1"/>
              </a:solidFill>
            </a:endParaRPr>
          </a:p>
          <a:p>
            <a:pPr>
              <a:spcAft>
                <a:spcPts val="600"/>
              </a:spcAft>
            </a:pPr>
            <a:r>
              <a:rPr lang="en-US" sz="2600" dirty="0" smtClean="0">
                <a:solidFill>
                  <a:schemeClr val="accent1"/>
                </a:solidFill>
              </a:rPr>
              <a:t>Science Commons</a:t>
            </a:r>
          </a:p>
          <a:p>
            <a:pPr lvl="1">
              <a:spcAft>
                <a:spcPts val="600"/>
              </a:spcAft>
              <a:buNone/>
            </a:pPr>
            <a:r>
              <a:rPr lang="en-US" sz="1900" b="1" dirty="0" smtClean="0">
                <a:solidFill>
                  <a:schemeClr val="accent1"/>
                </a:solidFill>
                <a:hlinkClick r:id="rId5"/>
              </a:rPr>
              <a:t>http://sciencecommons.org/</a:t>
            </a:r>
            <a:endParaRPr lang="en-US" sz="1900" b="1" dirty="0" smtClean="0">
              <a:solidFill>
                <a:schemeClr val="accent1"/>
              </a:solidFill>
            </a:endParaRPr>
          </a:p>
          <a:p>
            <a:pPr>
              <a:spcAft>
                <a:spcPts val="600"/>
              </a:spcAft>
            </a:pPr>
            <a:r>
              <a:rPr lang="en-US" sz="2581" dirty="0" smtClean="0">
                <a:solidFill>
                  <a:schemeClr val="accent1"/>
                </a:solidFill>
              </a:rPr>
              <a:t>Galter Library’s Open Access Guide</a:t>
            </a:r>
          </a:p>
          <a:p>
            <a:pPr lvl="1">
              <a:spcAft>
                <a:spcPts val="600"/>
              </a:spcAft>
              <a:buNone/>
            </a:pPr>
            <a:r>
              <a:rPr lang="en-US" sz="1900" b="1" dirty="0" smtClean="0">
                <a:solidFill>
                  <a:schemeClr val="accent1"/>
                </a:solidFill>
                <a:hlinkClick r:id="rId6"/>
              </a:rPr>
              <a:t>http://www.galter.northwestern.edu/Guides-and-Tutorials/Open-Access-Resources-Guide</a:t>
            </a:r>
            <a:endParaRPr lang="en-US" sz="1900" b="1" dirty="0" smtClean="0">
              <a:solidFill>
                <a:schemeClr val="accent1"/>
              </a:solidFill>
            </a:endParaRPr>
          </a:p>
          <a:p>
            <a:pPr>
              <a:spcAft>
                <a:spcPts val="600"/>
              </a:spcAft>
            </a:pPr>
            <a:r>
              <a:rPr lang="en-US" sz="2600" dirty="0" smtClean="0">
                <a:solidFill>
                  <a:schemeClr val="accent1"/>
                </a:solidFill>
              </a:rPr>
              <a:t>Northwestern University Library’s Scholarly Communications Website</a:t>
            </a:r>
          </a:p>
          <a:p>
            <a:pPr lvl="1">
              <a:spcAft>
                <a:spcPts val="600"/>
              </a:spcAft>
              <a:buNone/>
            </a:pPr>
            <a:r>
              <a:rPr lang="en-US" sz="1935" b="1" dirty="0" smtClean="0">
                <a:solidFill>
                  <a:schemeClr val="accent1"/>
                </a:solidFill>
                <a:hlinkClick r:id="rId7"/>
              </a:rPr>
              <a:t>http://www.library.northwestern.edu/services/scholarly_communications/</a:t>
            </a:r>
            <a:endParaRPr lang="en-US" sz="1935" b="1" dirty="0" smtClean="0">
              <a:solidFill>
                <a:schemeClr val="accent1"/>
              </a:solidFill>
            </a:endParaRPr>
          </a:p>
          <a:p>
            <a:pPr>
              <a:spcAft>
                <a:spcPts val="600"/>
              </a:spcAft>
              <a:buNone/>
            </a:pPr>
            <a:endParaRPr lang="en-US" sz="1900" b="1" dirty="0" smtClean="0">
              <a:solidFill>
                <a:schemeClr val="accent1"/>
              </a:solidFill>
            </a:endParaRPr>
          </a:p>
          <a:p>
            <a:pPr lvl="1">
              <a:spcAft>
                <a:spcPts val="0"/>
              </a:spcAft>
              <a:buNone/>
            </a:pPr>
            <a:endParaRPr lang="en-US" sz="2000" dirty="0" smtClean="0">
              <a:solidFill>
                <a:schemeClr val="accent1"/>
              </a:solidFill>
            </a:endParaRPr>
          </a:p>
          <a:p>
            <a:endParaRPr lang="en-US" sz="2400" dirty="0" smtClean="0">
              <a:solidFill>
                <a:schemeClr val="accent1"/>
              </a:solidFill>
            </a:endParaRPr>
          </a:p>
          <a:p>
            <a:pPr lvl="1">
              <a:buNone/>
            </a:pPr>
            <a:endParaRPr lang="en-US" sz="2000" dirty="0" smtClean="0">
              <a:solidFill>
                <a:schemeClr val="accent1"/>
              </a:solidFill>
            </a:endParaRPr>
          </a:p>
          <a:p>
            <a:endParaRPr lang="en-US" dirty="0" smtClean="0">
              <a:solidFill>
                <a:schemeClr val="accent1"/>
              </a:solidFill>
            </a:endParaRPr>
          </a:p>
          <a:p>
            <a:endParaRPr lang="en-US" dirty="0" smtClean="0">
              <a:solidFill>
                <a:schemeClr val="accent1"/>
              </a:solidFill>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Cited	</a:t>
            </a:r>
            <a:endParaRPr lang="en-US" dirty="0"/>
          </a:p>
        </p:txBody>
      </p:sp>
      <p:sp>
        <p:nvSpPr>
          <p:cNvPr id="3" name="Content Placeholder 2"/>
          <p:cNvSpPr>
            <a:spLocks noGrp="1"/>
          </p:cNvSpPr>
          <p:nvPr>
            <p:ph idx="1"/>
          </p:nvPr>
        </p:nvSpPr>
        <p:spPr/>
        <p:txBody>
          <a:bodyPr/>
          <a:lstStyle/>
          <a:p>
            <a:r>
              <a:rPr lang="en-US" sz="1400" dirty="0" smtClean="0"/>
              <a:t>Association of Research Libraries.   Retrieved 10/19/2009, from </a:t>
            </a:r>
            <a:r>
              <a:rPr lang="en-US" sz="1400" u="sng" dirty="0" smtClean="0">
                <a:hlinkClick r:id="rId2"/>
              </a:rPr>
              <a:t>http://www.arl.org/</a:t>
            </a:r>
            <a:r>
              <a:rPr lang="en-US" sz="1400" dirty="0" smtClean="0"/>
              <a:t>.</a:t>
            </a:r>
          </a:p>
          <a:p>
            <a:r>
              <a:rPr lang="en-US" sz="1400" dirty="0" smtClean="0"/>
              <a:t>Scholarly Publishing and Academic Resources Coalition (SPARC).  Retrieved 10/15/2009, from </a:t>
            </a:r>
            <a:r>
              <a:rPr lang="en-US" sz="1400" u="sng" dirty="0" smtClean="0">
                <a:hlinkClick r:id="rId3"/>
              </a:rPr>
              <a:t>http://www.arl.org/sparc/</a:t>
            </a:r>
            <a:r>
              <a:rPr lang="en-US" sz="1400" dirty="0" smtClean="0"/>
              <a:t>.</a:t>
            </a:r>
          </a:p>
          <a:p>
            <a:r>
              <a:rPr lang="en-US" sz="1400" dirty="0" smtClean="0"/>
              <a:t>Bosch, X. (2008). "An open challenge. Open access and the challenges for scientific publishing." </a:t>
            </a:r>
            <a:r>
              <a:rPr lang="en-US" sz="1400" u="sng" dirty="0" smtClean="0"/>
              <a:t>EMBO Rep</a:t>
            </a:r>
            <a:r>
              <a:rPr lang="en-US" sz="1400" dirty="0" smtClean="0"/>
              <a:t> </a:t>
            </a:r>
            <a:r>
              <a:rPr lang="en-US" sz="1400" b="1" dirty="0" smtClean="0"/>
              <a:t>9</a:t>
            </a:r>
            <a:r>
              <a:rPr lang="en-US" sz="1400" dirty="0" smtClean="0"/>
              <a:t>(5): 404-8.</a:t>
            </a:r>
          </a:p>
          <a:p>
            <a:r>
              <a:rPr lang="en-US" sz="1400" dirty="0" smtClean="0"/>
              <a:t>Butler, D. (2008). "</a:t>
            </a:r>
            <a:r>
              <a:rPr lang="en-US" sz="1400" dirty="0" err="1" smtClean="0"/>
              <a:t>PLoS</a:t>
            </a:r>
            <a:r>
              <a:rPr lang="en-US" sz="1400" dirty="0" smtClean="0"/>
              <a:t> stays afloat with bulk publishing." </a:t>
            </a:r>
            <a:r>
              <a:rPr lang="en-US" sz="1400" u="sng" dirty="0" smtClean="0"/>
              <a:t>Nature</a:t>
            </a:r>
            <a:r>
              <a:rPr lang="en-US" sz="1400" dirty="0" smtClean="0"/>
              <a:t> </a:t>
            </a:r>
            <a:r>
              <a:rPr lang="en-US" sz="1400" b="1" dirty="0" smtClean="0"/>
              <a:t>454</a:t>
            </a:r>
            <a:r>
              <a:rPr lang="en-US" sz="1400" dirty="0" smtClean="0"/>
              <a:t>(7200): 11.</a:t>
            </a:r>
          </a:p>
          <a:p>
            <a:r>
              <a:rPr lang="en-US" sz="1400" dirty="0" smtClean="0"/>
              <a:t>Castillo, M. (2008). "Citations and Open Access: Questionable Benefits." </a:t>
            </a:r>
            <a:r>
              <a:rPr lang="en-US" sz="1400" u="sng" dirty="0" smtClean="0"/>
              <a:t>AJNR Am J </a:t>
            </a:r>
            <a:r>
              <a:rPr lang="en-US" sz="1400" u="sng" dirty="0" err="1" smtClean="0"/>
              <a:t>Neuroradiol</a:t>
            </a:r>
            <a:r>
              <a:rPr lang="en-US" sz="1400" dirty="0" smtClean="0"/>
              <a:t>.</a:t>
            </a:r>
          </a:p>
          <a:p>
            <a:r>
              <a:rPr lang="en-US" sz="1400" dirty="0" smtClean="0"/>
              <a:t>McMullan, E. (2008). "Open access mandate threatens dissemination of scientific information." </a:t>
            </a:r>
            <a:r>
              <a:rPr lang="en-US" sz="1400" u="sng" dirty="0" smtClean="0"/>
              <a:t>J </a:t>
            </a:r>
            <a:r>
              <a:rPr lang="en-US" sz="1400" u="sng" dirty="0" err="1" smtClean="0"/>
              <a:t>Neuroophthalmol</a:t>
            </a:r>
            <a:r>
              <a:rPr lang="en-US" sz="1400" dirty="0" smtClean="0"/>
              <a:t> </a:t>
            </a:r>
            <a:r>
              <a:rPr lang="en-US" sz="1400" b="1" dirty="0" smtClean="0"/>
              <a:t>28</a:t>
            </a:r>
            <a:r>
              <a:rPr lang="en-US" sz="1400" dirty="0" smtClean="0"/>
              <a:t>(1): 72-4.</a:t>
            </a:r>
          </a:p>
          <a:p>
            <a:r>
              <a:rPr lang="en-US" sz="1400" dirty="0" smtClean="0"/>
              <a:t>Salisbury, M. (2008). "Ready or not, here comes open access." </a:t>
            </a:r>
            <a:r>
              <a:rPr lang="en-US" sz="1400" u="sng" dirty="0" smtClean="0"/>
              <a:t>Genome Technology</a:t>
            </a:r>
            <a:r>
              <a:rPr lang="en-US" sz="1400" dirty="0" smtClean="0"/>
              <a:t> </a:t>
            </a:r>
            <a:r>
              <a:rPr lang="en-US" sz="1400" b="1" dirty="0" smtClean="0"/>
              <a:t>November</a:t>
            </a:r>
            <a:r>
              <a:rPr lang="en-US" sz="1400" dirty="0" smtClean="0"/>
              <a:t>(89): 40-46.</a:t>
            </a:r>
          </a:p>
          <a:p>
            <a:r>
              <a:rPr lang="en-US" sz="1400" dirty="0" err="1" smtClean="0"/>
              <a:t>Suber</a:t>
            </a:r>
            <a:r>
              <a:rPr lang="en-US" sz="1400" dirty="0" smtClean="0"/>
              <a:t>, P. "Timeline of the Open Access Movement.” </a:t>
            </a:r>
            <a:r>
              <a:rPr lang="en-US" sz="1400" u="sng" dirty="0" smtClean="0">
                <a:hlinkClick r:id="rId4"/>
              </a:rPr>
              <a:t>http://www.earlham.edu/~peters/fos/timeline.htm</a:t>
            </a:r>
            <a:r>
              <a:rPr lang="en-US" sz="1400" dirty="0" smtClean="0"/>
              <a:t>.</a:t>
            </a:r>
          </a:p>
          <a:p>
            <a:r>
              <a:rPr lang="en-US" sz="1400" dirty="0" err="1" smtClean="0"/>
              <a:t>VanOrsdel</a:t>
            </a:r>
            <a:r>
              <a:rPr lang="en-US" sz="1400" dirty="0" smtClean="0"/>
              <a:t>, L. C. and K. Born. (Library Journal, 4/15/2009). "Reality Bites: Periodicals Price Survey 2009.” </a:t>
            </a:r>
            <a:r>
              <a:rPr lang="en-US" sz="1400" u="sng" dirty="0" smtClean="0">
                <a:hlinkClick r:id="rId5"/>
              </a:rPr>
              <a:t>http://www.libraryjournal.com/article/CA6651248.html?q=periodical+price+survey</a:t>
            </a:r>
            <a:endParaRPr lang="en-US" sz="1400" u="sng" dirty="0" smtClean="0"/>
          </a:p>
          <a:p>
            <a:r>
              <a:rPr lang="en-US" sz="1400" dirty="0" smtClean="0"/>
              <a:t>Wren, J. D. (2005). "Open access and openly accessible: a study of scientific publications shared via the internet." </a:t>
            </a:r>
            <a:r>
              <a:rPr lang="en-US" sz="1400" u="sng" dirty="0" smtClean="0"/>
              <a:t>BMJ</a:t>
            </a:r>
            <a:r>
              <a:rPr lang="en-US" sz="1400" dirty="0" smtClean="0"/>
              <a:t> </a:t>
            </a:r>
            <a:r>
              <a:rPr lang="en-US" sz="1400" b="1" dirty="0" smtClean="0"/>
              <a:t>330</a:t>
            </a:r>
            <a:r>
              <a:rPr lang="en-US" sz="1400" dirty="0" smtClean="0"/>
              <a:t>(7500): 1128.</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Epstein-Barr Virus Envelope Protein gp42">
  <a:themeElements>
    <a:clrScheme name="GalterRed 13">
      <a:dk1>
        <a:srgbClr val="000000"/>
      </a:dk1>
      <a:lt1>
        <a:srgbClr val="FFFFFF"/>
      </a:lt1>
      <a:dk2>
        <a:srgbClr val="FFFFFF"/>
      </a:dk2>
      <a:lt2>
        <a:srgbClr val="808080"/>
      </a:lt2>
      <a:accent1>
        <a:srgbClr val="947F72"/>
      </a:accent1>
      <a:accent2>
        <a:srgbClr val="6F8580"/>
      </a:accent2>
      <a:accent3>
        <a:srgbClr val="FFFFFF"/>
      </a:accent3>
      <a:accent4>
        <a:srgbClr val="000000"/>
      </a:accent4>
      <a:accent5>
        <a:srgbClr val="C8C0BC"/>
      </a:accent5>
      <a:accent6>
        <a:srgbClr val="647873"/>
      </a:accent6>
      <a:hlink>
        <a:srgbClr val="701916"/>
      </a:hlink>
      <a:folHlink>
        <a:srgbClr val="57666B"/>
      </a:folHlink>
    </a:clrScheme>
    <a:fontScheme name="GalterR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alterR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alterR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alterR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alterR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alterR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alterR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alterR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alterR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alterR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alterR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alterR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alterR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alterRed 13">
        <a:dk1>
          <a:srgbClr val="000000"/>
        </a:dk1>
        <a:lt1>
          <a:srgbClr val="FFFFFF"/>
        </a:lt1>
        <a:dk2>
          <a:srgbClr val="FFFFFF"/>
        </a:dk2>
        <a:lt2>
          <a:srgbClr val="808080"/>
        </a:lt2>
        <a:accent1>
          <a:srgbClr val="947F72"/>
        </a:accent1>
        <a:accent2>
          <a:srgbClr val="6F8580"/>
        </a:accent2>
        <a:accent3>
          <a:srgbClr val="FFFFFF"/>
        </a:accent3>
        <a:accent4>
          <a:srgbClr val="000000"/>
        </a:accent4>
        <a:accent5>
          <a:srgbClr val="C8C0BC"/>
        </a:accent5>
        <a:accent6>
          <a:srgbClr val="647873"/>
        </a:accent6>
        <a:hlink>
          <a:srgbClr val="701916"/>
        </a:hlink>
        <a:folHlink>
          <a:srgbClr val="57666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Epstein-Barr Virus Envelope Protein gp42</Template>
  <TotalTime>2294</TotalTime>
  <Words>1437</Words>
  <Application>Microsoft Macintosh PowerPoint</Application>
  <PresentationFormat>On-screen Show (4:3)</PresentationFormat>
  <Paragraphs>178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Epstein-Barr Virus Envelope Protein gp42</vt:lpstr>
      <vt:lpstr>The Impact of Open Access on Scientific Discovery &amp; Publishing</vt:lpstr>
      <vt:lpstr>What is Open Access?</vt:lpstr>
      <vt:lpstr>It’s an issue for…</vt:lpstr>
      <vt:lpstr>Why should we care?</vt:lpstr>
      <vt:lpstr>Some history of Open Access</vt:lpstr>
      <vt:lpstr>Some history of Open Access</vt:lpstr>
      <vt:lpstr>Some history of Open Access</vt:lpstr>
      <vt:lpstr>Some history of Open Access</vt:lpstr>
      <vt:lpstr>Some history of Open Access</vt:lpstr>
      <vt:lpstr>Many models of Open Access</vt:lpstr>
      <vt:lpstr>The debate (?)</vt:lpstr>
      <vt:lpstr>Advocates</vt:lpstr>
      <vt:lpstr>Critics</vt:lpstr>
      <vt:lpstr>Quality</vt:lpstr>
      <vt:lpstr>Quality</vt:lpstr>
      <vt:lpstr>A big journal weighs in</vt:lpstr>
      <vt:lpstr>The future</vt:lpstr>
      <vt:lpstr>How to pay???</vt:lpstr>
      <vt:lpstr>The successes: OA to data - Sequences</vt:lpstr>
      <vt:lpstr>The successes: OA to data –Microarray and sequencing data</vt:lpstr>
      <vt:lpstr>The successes: OA to data –Population and cancer project data</vt:lpstr>
      <vt:lpstr>Resources</vt:lpstr>
      <vt:lpstr>Sources Cited </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NIH Public Access Policy: FAQs and How-tos</dc:title>
  <dc:creator>pls360</dc:creator>
  <cp:lastModifiedBy>Shaw, Pamela</cp:lastModifiedBy>
  <cp:revision>184</cp:revision>
  <dcterms:created xsi:type="dcterms:W3CDTF">2009-10-21T15:07:41Z</dcterms:created>
  <dcterms:modified xsi:type="dcterms:W3CDTF">2015-10-02T20:47:12Z</dcterms:modified>
</cp:coreProperties>
</file>