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90" r:id="rId4"/>
    <p:sldId id="258" r:id="rId5"/>
    <p:sldId id="259" r:id="rId6"/>
    <p:sldId id="265" r:id="rId7"/>
    <p:sldId id="260" r:id="rId8"/>
    <p:sldId id="261" r:id="rId9"/>
    <p:sldId id="267" r:id="rId10"/>
    <p:sldId id="270" r:id="rId11"/>
    <p:sldId id="269" r:id="rId12"/>
    <p:sldId id="268" r:id="rId13"/>
    <p:sldId id="272" r:id="rId14"/>
    <p:sldId id="273" r:id="rId15"/>
    <p:sldId id="271" r:id="rId16"/>
    <p:sldId id="274" r:id="rId17"/>
    <p:sldId id="266" r:id="rId18"/>
    <p:sldId id="276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63" r:id="rId34"/>
    <p:sldId id="262" r:id="rId35"/>
    <p:sldId id="26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8B13"/>
    <a:srgbClr val="2B8289"/>
    <a:srgbClr val="6B702B"/>
    <a:srgbClr val="387E89"/>
    <a:srgbClr val="408D99"/>
    <a:srgbClr val="9B9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814" autoAdjust="0"/>
  </p:normalViewPr>
  <p:slideViewPr>
    <p:cSldViewPr snapToGrid="0">
      <p:cViewPr varScale="1">
        <p:scale>
          <a:sx n="71" d="100"/>
          <a:sy n="71" d="100"/>
        </p:scale>
        <p:origin x="-10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722C7-8C55-7744-9524-39E0FDE9D891}" type="datetimeFigureOut">
              <a:rPr lang="en-US" smtClean="0"/>
              <a:t>10/2/15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85E98-46DA-8045-B187-96173B508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734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0742-FAC6-E343-A162-C8B886B08F5F}" type="datetimeFigureOut">
              <a:rPr lang="en-US" smtClean="0"/>
              <a:t>10/2/15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ED55A-C001-A84F-942E-F8DDA1C59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96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4DA97557-7792-D045-961F-E4D009765568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rgbClr val="B98B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rgbClr val="2B82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rgbClr val="6B7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nucats_logo lg. 4C art 10-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82575" y="6233406"/>
            <a:ext cx="2163705" cy="496644"/>
          </a:xfrm>
          <a:prstGeom prst="rect">
            <a:avLst/>
          </a:prstGeom>
        </p:spPr>
      </p:pic>
      <p:pic>
        <p:nvPicPr>
          <p:cNvPr id="14" name="Picture 13" descr="NU_Logo_purpleCMYK copy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7355" r="7503" b="54091"/>
          <a:stretch/>
        </p:blipFill>
        <p:spPr>
          <a:xfrm>
            <a:off x="282575" y="4516094"/>
            <a:ext cx="1219199" cy="750218"/>
          </a:xfrm>
          <a:prstGeom prst="rect">
            <a:avLst/>
          </a:prstGeom>
        </p:spPr>
      </p:pic>
      <p:pic>
        <p:nvPicPr>
          <p:cNvPr id="15" name="Picture 13" descr="feinberg-titleslide-on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43" y="5558118"/>
            <a:ext cx="1149531" cy="47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0850" indent="-450850">
              <a:defRPr/>
            </a:lvl1pPr>
            <a:lvl2pPr marL="735013" indent="-506413">
              <a:defRPr/>
            </a:lvl2pPr>
            <a:lvl3pPr marL="919163" indent="-461963">
              <a:defRPr/>
            </a:lvl3pPr>
            <a:lvl4pPr marL="1136650" indent="-450850">
              <a:defRPr/>
            </a:lvl4pPr>
            <a:lvl5pPr marL="1370013" indent="-4556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B3F-3D3D-E744-96DB-D88AE08DC9AE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rgbClr val="2B82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3E37-0AE8-B84E-8292-17F827DD2842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345A14A3-BD18-234E-86D9-6068BFDAC3F3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34785E83-C58D-7545-947B-36C965478CD6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rgbClr val="6B7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rgbClr val="2B82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60DE-04D5-3549-90E3-0C496E58FF66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9B905-92EE-F442-9CF3-9C47FD361506}" type="datetime1">
              <a:rPr lang="en-US" smtClean="0"/>
              <a:t>10/2/15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9193-0107-F64E-9221-0B3118D505AD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C71C-5BB4-8C46-A911-E462C31C33D4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0AA7-DEF2-FE4F-AEA0-8BD039070325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B962-31FE-8A4E-9A09-B5C95219E45D}" type="datetime1">
              <a:rPr lang="en-US" smtClean="0"/>
              <a:t>10/2/15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FC5A-72A6-BC41-AB5A-0DB757938245}" type="datetime1">
              <a:rPr lang="en-US" smtClean="0"/>
              <a:t>10/2/15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C811C3D0-4924-204D-BEC3-1E568E8F9EB0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B295062E-9806-F243-8222-BACF5458944D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27FA-9D23-0147-9AC9-3805982E9A86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9A8E4D-5FAE-6F46-A9D0-ACFF29FCB6C2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934F1-B93A-6549-811F-B6D04E44FF6E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FFA4EB8-6CB4-044E-83BA-E176288573CD}" type="datetime1">
              <a:rPr lang="en-US" smtClean="0"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DC5F3-5326-E54E-8E00-554CD6F6546F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3427-6DEE-DB4D-A5F2-51E8E8AC6182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D8CA5F1-00AA-F442-8EA4-457F8936C686}" type="datetime1">
              <a:rPr lang="en-US" smtClean="0"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3E99194-632D-A24D-93FD-0AB7E920EC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microsoft.com/office/2007/relationships/hdphoto" Target="../media/hdphoto4.wdp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microsoft.com/office/2007/relationships/hdphoto" Target="../media/hdphoto3.wdp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microsoft.com/office/2007/relationships/hdphoto" Target="../media/hdphoto6.wdp"/><Relationship Id="rId6" Type="http://schemas.openxmlformats.org/officeDocument/2006/relationships/image" Target="../media/image52.png"/><Relationship Id="rId7" Type="http://schemas.microsoft.com/office/2007/relationships/hdphoto" Target="../media/hdphoto7.wdp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4" Type="http://schemas.openxmlformats.org/officeDocument/2006/relationships/image" Target="../media/image57.jpeg"/><Relationship Id="rId5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169" y="776225"/>
            <a:ext cx="4094540" cy="93345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From talking dogs to personalized medicine: The weird and wonderful history of inheritance and pharmacogenomics from pups to people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9797" y="5357425"/>
            <a:ext cx="4949403" cy="132800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Pamela L Shaw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000" dirty="0" smtClean="0"/>
              <a:t>Biosciences &amp; Bioinformatics Librarian</a:t>
            </a:r>
          </a:p>
          <a:p>
            <a:r>
              <a:rPr lang="en-US" sz="2000" dirty="0" smtClean="0"/>
              <a:t>Galter Health Sciences Library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35" b="99826" l="9976" r="98918">
                        <a14:foregroundMark x1="29808" y1="72917" x2="29808" y2="72917"/>
                        <a14:foregroundMark x1="27644" y1="64583" x2="27644" y2="64583"/>
                        <a14:foregroundMark x1="24399" y1="84722" x2="24399" y2="84722"/>
                        <a14:foregroundMark x1="25841" y1="80208" x2="25841" y2="80208"/>
                        <a14:foregroundMark x1="63582" y1="17361" x2="63582" y2="17361"/>
                        <a14:foregroundMark x1="66827" y1="14236" x2="66827" y2="14236"/>
                        <a14:foregroundMark x1="19952" y1="91493" x2="19952" y2="91493"/>
                      </a14:backgroundRemoval>
                    </a14:imgEffect>
                  </a14:imgLayer>
                </a14:imgProps>
              </a:ext>
            </a:extLst>
          </a:blip>
          <a:srcRect l="16028"/>
          <a:stretch/>
        </p:blipFill>
        <p:spPr>
          <a:xfrm>
            <a:off x="6990205" y="711351"/>
            <a:ext cx="1886907" cy="1555667"/>
          </a:xfrm>
          <a:prstGeom prst="rect">
            <a:avLst/>
          </a:prstGeom>
        </p:spPr>
      </p:pic>
      <p:pic>
        <p:nvPicPr>
          <p:cNvPr id="5" name="Picture 4" descr="DNA-B-DNA.tif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" b="99394" l="0" r="99615"/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17172">
            <a:off x="5382127" y="1951177"/>
            <a:ext cx="469553" cy="2606675"/>
          </a:xfrm>
          <a:prstGeom prst="snip2DiagRect">
            <a:avLst>
              <a:gd name="adj1" fmla="val 49178"/>
              <a:gd name="adj2" fmla="val 40858"/>
            </a:avLst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6412130" y="2481561"/>
            <a:ext cx="5213431" cy="250309"/>
          </a:xfrm>
        </p:spPr>
        <p:txBody>
          <a:bodyPr/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http://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www.daenotes.com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/blog/taking-dog-device-ready-to-hit-market</a:t>
            </a:r>
          </a:p>
        </p:txBody>
      </p:sp>
    </p:spTree>
    <p:extLst>
      <p:ext uri="{BB962C8B-B14F-4D97-AF65-F5344CB8AC3E}">
        <p14:creationId xmlns:p14="http://schemas.microsoft.com/office/powerpoint/2010/main" val="21486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patient!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545169"/>
            <a:ext cx="7556313" cy="4144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Genomics and evolutionary </a:t>
            </a:r>
            <a:r>
              <a:rPr lang="en-US" sz="3200" smtClean="0"/>
              <a:t>primer  </a:t>
            </a:r>
            <a:r>
              <a:rPr lang="en-US" sz="3200" dirty="0" smtClean="0"/>
              <a:t>before therapy dog cuteness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286" y="3090129"/>
            <a:ext cx="4294616" cy="322096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/>
              <a:t>http://</a:t>
            </a:r>
            <a:r>
              <a:rPr lang="en-US" sz="1000" dirty="0" err="1"/>
              <a:t>www.animalslook.com</a:t>
            </a:r>
            <a:r>
              <a:rPr lang="en-US" sz="1000" dirty="0"/>
              <a:t>/16-animals-that-are-masters-of-self-control/?f=</a:t>
            </a:r>
            <a:r>
              <a:rPr lang="en-US" sz="1000" dirty="0" smtClean="0"/>
              <a:t>1</a:t>
            </a:r>
          </a:p>
          <a:p>
            <a:r>
              <a:rPr lang="en-US" sz="1000" dirty="0" smtClean="0"/>
              <a:t>http</a:t>
            </a:r>
            <a:r>
              <a:rPr lang="en-US" sz="1000" dirty="0"/>
              <a:t>://</a:t>
            </a:r>
            <a:r>
              <a:rPr lang="en-US" sz="1000" dirty="0" err="1"/>
              <a:t>adoggys.blogspot.com</a:t>
            </a:r>
            <a:r>
              <a:rPr lang="en-US" sz="1000" dirty="0"/>
              <a:t>/2010/05/therapy-dog-training-benefits-of_8860.html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602" t="7796" r="16945" b="4048"/>
          <a:stretch/>
        </p:blipFill>
        <p:spPr>
          <a:xfrm>
            <a:off x="1345890" y="3090128"/>
            <a:ext cx="2051397" cy="310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3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to our sponsors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5259593" cy="4144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Consumer &amp; Patient Health Information Section</a:t>
            </a:r>
          </a:p>
          <a:p>
            <a:r>
              <a:rPr lang="en-US" sz="2800" dirty="0" smtClean="0"/>
              <a:t>Cosponsors</a:t>
            </a:r>
          </a:p>
          <a:p>
            <a:pPr lvl="1"/>
            <a:r>
              <a:rPr lang="en-US" sz="2400" dirty="0"/>
              <a:t>Veterinary Medical Libraries Section, Complementary and Alternative Medicine </a:t>
            </a:r>
            <a:r>
              <a:rPr lang="en-US" sz="2400" dirty="0" smtClean="0"/>
              <a:t>SIG </a:t>
            </a:r>
          </a:p>
          <a:p>
            <a:r>
              <a:rPr lang="en-US" sz="2800" dirty="0" smtClean="0"/>
              <a:t>Mary-Katherine </a:t>
            </a:r>
            <a:r>
              <a:rPr lang="en-US" sz="2800" dirty="0" err="1" smtClean="0"/>
              <a:t>Haver</a:t>
            </a:r>
            <a:r>
              <a:rPr lang="en-US" sz="2800" dirty="0" smtClean="0"/>
              <a:t> &amp; Kelli Ham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www.imagesbuddy.com</a:t>
            </a:r>
            <a:r>
              <a:rPr lang="en-US" dirty="0"/>
              <a:t>/thank-you-dog-graphic-for-share-on-</a:t>
            </a:r>
            <a:r>
              <a:rPr lang="en-US" dirty="0" err="1"/>
              <a:t>facebook</a:t>
            </a:r>
            <a:r>
              <a:rPr lang="en-US" dirty="0"/>
              <a:t>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500" y="2539733"/>
            <a:ext cx="3167760" cy="30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4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61825" y="356354"/>
            <a:ext cx="5638800" cy="1362075"/>
          </a:xfrm>
        </p:spPr>
        <p:txBody>
          <a:bodyPr/>
          <a:lstStyle/>
          <a:p>
            <a:r>
              <a:rPr lang="en-US" dirty="0" smtClean="0"/>
              <a:t>Why is the dog so important?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175044" y="6559414"/>
            <a:ext cx="3697566" cy="298586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http://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www.rbcpetclinic.com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/health-certificates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718" y="2274940"/>
            <a:ext cx="3892955" cy="43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58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61848" y="1981200"/>
            <a:ext cx="4549490" cy="385781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Arguably more range and diversity in the dog than any other species</a:t>
            </a:r>
          </a:p>
          <a:p>
            <a:pPr lvl="1"/>
            <a:r>
              <a:rPr lang="en-US" sz="2600" dirty="0" smtClean="0"/>
              <a:t>By </a:t>
            </a:r>
            <a:r>
              <a:rPr lang="en-US" sz="2600" b="1" dirty="0" smtClean="0"/>
              <a:t>weight</a:t>
            </a:r>
            <a:r>
              <a:rPr lang="en-US" sz="2600" dirty="0" smtClean="0"/>
              <a:t> alone</a:t>
            </a:r>
          </a:p>
          <a:p>
            <a:pPr lvl="2"/>
            <a:r>
              <a:rPr lang="en-US" sz="2400" dirty="0" smtClean="0"/>
              <a:t>Chihuahua ≥ 2 </a:t>
            </a:r>
            <a:r>
              <a:rPr lang="en-US" sz="2400" dirty="0" err="1" smtClean="0"/>
              <a:t>lbs</a:t>
            </a:r>
            <a:endParaRPr lang="en-US" sz="2400" dirty="0" smtClean="0"/>
          </a:p>
          <a:p>
            <a:pPr lvl="2"/>
            <a:r>
              <a:rPr lang="en-US" sz="2400" dirty="0" smtClean="0"/>
              <a:t>English Mastiff ≤ 250 </a:t>
            </a:r>
            <a:r>
              <a:rPr lang="en-US" sz="2400" dirty="0" err="1" smtClean="0"/>
              <a:t>lbs</a:t>
            </a:r>
            <a:endParaRPr lang="en-US" sz="2400" dirty="0" smtClean="0"/>
          </a:p>
          <a:p>
            <a:pPr marL="228600" lvl="1" indent="0">
              <a:buNone/>
            </a:pPr>
            <a:r>
              <a:rPr lang="en-US" sz="2000" dirty="0" smtClean="0"/>
              <a:t>(AKC breed standards; not accounting for “world’s largest” or teacup breeds)</a:t>
            </a:r>
            <a:r>
              <a:rPr lang="en-US" sz="2000" baseline="30000" dirty="0" smtClean="0"/>
              <a:t>1-2</a:t>
            </a:r>
            <a:endParaRPr lang="en-US" sz="2000" baseline="30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1705" y="6423586"/>
            <a:ext cx="6944785" cy="268533"/>
          </a:xfrm>
        </p:spPr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www.heraldsun.com.au</a:t>
            </a:r>
            <a:r>
              <a:rPr lang="en-US" dirty="0"/>
              <a:t>/lifestyle/best-mates-are-a-breed-apart/story-e6frfhoo-1225697245475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42" y="1668290"/>
            <a:ext cx="3248247" cy="41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74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2862" y="1696831"/>
            <a:ext cx="4549490" cy="450238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Arguably more range and diversity in the dog than any other species</a:t>
            </a:r>
          </a:p>
          <a:p>
            <a:pPr lvl="1"/>
            <a:r>
              <a:rPr lang="en-US" sz="2600" dirty="0" smtClean="0"/>
              <a:t>By </a:t>
            </a:r>
            <a:r>
              <a:rPr lang="en-US" sz="2600" b="1" dirty="0" smtClean="0"/>
              <a:t>height</a:t>
            </a:r>
            <a:r>
              <a:rPr lang="en-US" sz="2600" dirty="0" smtClean="0"/>
              <a:t> alone</a:t>
            </a:r>
          </a:p>
          <a:p>
            <a:pPr lvl="2"/>
            <a:r>
              <a:rPr lang="en-US" sz="2400" dirty="0" smtClean="0"/>
              <a:t>Chihuahua ≥ 6 inches</a:t>
            </a:r>
          </a:p>
          <a:p>
            <a:pPr lvl="2"/>
            <a:r>
              <a:rPr lang="en-US" sz="2400" dirty="0" smtClean="0"/>
              <a:t>Great Dane average 40 inches</a:t>
            </a:r>
          </a:p>
          <a:p>
            <a:pPr marL="228600" lvl="1" indent="0">
              <a:buNone/>
            </a:pPr>
            <a:r>
              <a:rPr lang="en-US" sz="2000" dirty="0" smtClean="0"/>
              <a:t>(AKC breed standards; not accounting for “world’s largest” or teacup breeds)</a:t>
            </a:r>
            <a:r>
              <a:rPr lang="en-US" sz="2000" baseline="30000" dirty="0" smtClean="0"/>
              <a:t>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1705" y="6423586"/>
            <a:ext cx="6944785" cy="268533"/>
          </a:xfrm>
        </p:spPr>
        <p:txBody>
          <a:bodyPr/>
          <a:lstStyle/>
          <a:p>
            <a:r>
              <a:rPr lang="en-US" dirty="0"/>
              <a:t>http://funny-</a:t>
            </a:r>
            <a:r>
              <a:rPr lang="en-US" dirty="0" err="1"/>
              <a:t>pics.co</a:t>
            </a:r>
            <a:r>
              <a:rPr lang="en-US" dirty="0"/>
              <a:t>/photo/great-</a:t>
            </a:r>
            <a:r>
              <a:rPr lang="en-US" dirty="0" err="1"/>
              <a:t>dane</a:t>
            </a:r>
            <a:r>
              <a:rPr lang="en-US" dirty="0"/>
              <a:t>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2840" t="1813" r="10748"/>
          <a:stretch/>
        </p:blipFill>
        <p:spPr>
          <a:xfrm>
            <a:off x="4909657" y="1706206"/>
            <a:ext cx="2957169" cy="410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44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“pet” project of mine since 2008</a:t>
            </a:r>
            <a:endParaRPr lang="en-US" dirty="0"/>
          </a:p>
        </p:txBody>
      </p:sp>
      <p:pic>
        <p:nvPicPr>
          <p:cNvPr id="5" name="Picture 4" descr="Dog_Genome_Poster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1" y="1255722"/>
            <a:ext cx="7127534" cy="5345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7480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Domestication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61848" y="1981200"/>
            <a:ext cx="4890700" cy="454029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Relationship with humans = parallel evolution</a:t>
            </a:r>
          </a:p>
          <a:p>
            <a:pPr lvl="1"/>
            <a:r>
              <a:rPr lang="en-US" sz="2400" dirty="0" smtClean="0"/>
              <a:t>100,000 years ago?</a:t>
            </a:r>
            <a:r>
              <a:rPr lang="en-US" sz="2400" baseline="30000" dirty="0" smtClean="0"/>
              <a:t>3</a:t>
            </a:r>
          </a:p>
          <a:p>
            <a:pPr lvl="1"/>
            <a:r>
              <a:rPr lang="en-US" sz="2400" dirty="0" smtClean="0"/>
              <a:t>Ca. 10,000 years ago during Agricultural Revolution</a:t>
            </a:r>
            <a:r>
              <a:rPr lang="en-US" sz="2400" baseline="30000" dirty="0"/>
              <a:t>4</a:t>
            </a:r>
            <a:endParaRPr lang="en-US" sz="2400" baseline="30000" dirty="0" smtClean="0"/>
          </a:p>
          <a:p>
            <a:pPr lvl="1"/>
            <a:r>
              <a:rPr lang="en-US" sz="2400" dirty="0" smtClean="0"/>
              <a:t>Between 18,800 – 32,000 years ago during hunter-gatherer phase</a:t>
            </a:r>
          </a:p>
          <a:p>
            <a:pPr lvl="2"/>
            <a:r>
              <a:rPr lang="en-US" sz="2400" dirty="0" smtClean="0"/>
              <a:t>East Asia?</a:t>
            </a:r>
            <a:r>
              <a:rPr lang="en-US" sz="2400" baseline="30000" dirty="0"/>
              <a:t>5</a:t>
            </a:r>
            <a:endParaRPr lang="en-US" sz="2400" baseline="30000" dirty="0" smtClean="0"/>
          </a:p>
          <a:p>
            <a:pPr lvl="2"/>
            <a:r>
              <a:rPr lang="en-US" sz="2400" dirty="0" smtClean="0"/>
              <a:t>Europe?</a:t>
            </a:r>
            <a:r>
              <a:rPr lang="en-US" sz="2400" baseline="30000" dirty="0"/>
              <a:t>6</a:t>
            </a:r>
            <a:endParaRPr lang="en-US" sz="2400" baseline="30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1705" y="6423586"/>
            <a:ext cx="6944785" cy="268533"/>
          </a:xfrm>
        </p:spPr>
        <p:txBody>
          <a:bodyPr/>
          <a:lstStyle/>
          <a:p>
            <a:r>
              <a:rPr lang="en-US" dirty="0"/>
              <a:t>http://</a:t>
            </a:r>
            <a:r>
              <a:rPr lang="en-US" dirty="0" err="1" smtClean="0"/>
              <a:t>www.sciencemag.org</a:t>
            </a:r>
            <a:r>
              <a:rPr lang="en-US" dirty="0" smtClean="0"/>
              <a:t>/</a:t>
            </a:r>
            <a:r>
              <a:rPr lang="en-US" dirty="0"/>
              <a:t>content/342/6160.cover-expansion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60" y="1592459"/>
            <a:ext cx="3536935" cy="44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8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genome &amp;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88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8474" y="484094"/>
            <a:ext cx="7785388" cy="1116106"/>
          </a:xfrm>
        </p:spPr>
        <p:txBody>
          <a:bodyPr/>
          <a:lstStyle/>
          <a:p>
            <a:r>
              <a:rPr lang="en-US" dirty="0" smtClean="0"/>
              <a:t>Comparative timeline with other model organisms </a:t>
            </a:r>
            <a:r>
              <a:rPr lang="en-US" sz="2400" dirty="0" smtClean="0"/>
              <a:t> and selected others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653" y="6492875"/>
            <a:ext cx="6122894" cy="365125"/>
          </a:xfrm>
        </p:spPr>
        <p:txBody>
          <a:bodyPr/>
          <a:lstStyle/>
          <a:p>
            <a:r>
              <a:rPr lang="en-US" sz="1000" dirty="0" smtClean="0"/>
              <a:t>Sources of data: </a:t>
            </a:r>
            <a:r>
              <a:rPr lang="en-US" sz="1000" dirty="0" err="1" smtClean="0"/>
              <a:t>Ensembl</a:t>
            </a:r>
            <a:r>
              <a:rPr lang="en-US" sz="1000" dirty="0" smtClean="0"/>
              <a:t> &amp; NCBI sites. Tasha the boxer and yeast images also from </a:t>
            </a:r>
            <a:r>
              <a:rPr lang="en-US" sz="1000" dirty="0" err="1" smtClean="0"/>
              <a:t>Ensembl</a:t>
            </a:r>
            <a:endParaRPr lang="en-US" sz="1000" dirty="0"/>
          </a:p>
        </p:txBody>
      </p:sp>
      <p:sp>
        <p:nvSpPr>
          <p:cNvPr id="10" name="Right Arrow 9"/>
          <p:cNvSpPr/>
          <p:nvPr/>
        </p:nvSpPr>
        <p:spPr>
          <a:xfrm>
            <a:off x="454948" y="4094204"/>
            <a:ext cx="8359688" cy="108059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1999			2002</a:t>
            </a:r>
            <a:r>
              <a:rPr lang="en-US" sz="2000" dirty="0"/>
              <a:t>	</a:t>
            </a:r>
            <a:r>
              <a:rPr lang="en-US" sz="2000" dirty="0" smtClean="0"/>
              <a:t>		2004</a:t>
            </a:r>
            <a:r>
              <a:rPr lang="en-US" sz="2000" dirty="0"/>
              <a:t>	</a:t>
            </a:r>
            <a:r>
              <a:rPr lang="en-US" sz="2000" dirty="0" smtClean="0"/>
              <a:t>		2006			2009</a:t>
            </a:r>
            <a:endParaRPr lang="en-US" sz="20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3793020" y="4864766"/>
            <a:ext cx="990601" cy="980333"/>
            <a:chOff x="3520911" y="4910128"/>
            <a:chExt cx="990601" cy="980333"/>
          </a:xfrm>
        </p:grpSpPr>
        <p:sp>
          <p:nvSpPr>
            <p:cNvPr id="23" name="TextBox 22"/>
            <p:cNvSpPr txBox="1"/>
            <p:nvPr/>
          </p:nvSpPr>
          <p:spPr>
            <a:xfrm>
              <a:off x="3605306" y="4910128"/>
              <a:ext cx="828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2/28/04</a:t>
              </a:r>
              <a:endParaRPr lang="en-US" sz="14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20911" y="5098971"/>
              <a:ext cx="990601" cy="791490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4514785" y="5661340"/>
            <a:ext cx="1075505" cy="836567"/>
            <a:chOff x="3902539" y="5820105"/>
            <a:chExt cx="1075505" cy="836567"/>
          </a:xfrm>
        </p:grpSpPr>
        <p:sp>
          <p:nvSpPr>
            <p:cNvPr id="15" name="TextBox 14"/>
            <p:cNvSpPr txBox="1"/>
            <p:nvPr/>
          </p:nvSpPr>
          <p:spPr>
            <a:xfrm>
              <a:off x="4139382" y="5820105"/>
              <a:ext cx="7311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9/2/04</a:t>
              </a:r>
              <a:endParaRPr lang="en-US" sz="1400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2539" y="6112911"/>
              <a:ext cx="1075505" cy="543761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2779883" y="5517124"/>
            <a:ext cx="1046589" cy="861055"/>
            <a:chOff x="2417071" y="5630526"/>
            <a:chExt cx="1046589" cy="861055"/>
          </a:xfrm>
        </p:grpSpPr>
        <p:sp>
          <p:nvSpPr>
            <p:cNvPr id="12" name="TextBox 11"/>
            <p:cNvSpPr txBox="1"/>
            <p:nvPr/>
          </p:nvSpPr>
          <p:spPr>
            <a:xfrm>
              <a:off x="2495105" y="5630526"/>
              <a:ext cx="9257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11/27/02</a:t>
              </a:r>
              <a:endParaRPr lang="en-US" sz="14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7071" y="5876241"/>
              <a:ext cx="1046589" cy="61534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1430818" y="3601898"/>
            <a:ext cx="1045003" cy="810830"/>
            <a:chOff x="1362791" y="3601898"/>
            <a:chExt cx="1045003" cy="810830"/>
          </a:xfrm>
        </p:grpSpPr>
        <p:sp>
          <p:nvSpPr>
            <p:cNvPr id="20" name="TextBox 19"/>
            <p:cNvSpPr txBox="1"/>
            <p:nvPr/>
          </p:nvSpPr>
          <p:spPr>
            <a:xfrm>
              <a:off x="1362791" y="3889508"/>
              <a:ext cx="10450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C. </a:t>
              </a:r>
              <a:r>
                <a:rPr lang="en-US" sz="1400" dirty="0" err="1" smtClean="0"/>
                <a:t>elegans</a:t>
              </a:r>
              <a:endParaRPr lang="en-US" sz="1400" dirty="0" smtClean="0"/>
            </a:p>
            <a:p>
              <a:pPr algn="ctr"/>
              <a:r>
                <a:rPr lang="en-US" sz="1400" dirty="0" smtClean="0"/>
                <a:t>12/03/01</a:t>
              </a:r>
              <a:endParaRPr lang="en-US" sz="14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87310" y="3601898"/>
              <a:ext cx="507627" cy="362446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385487" y="5002729"/>
            <a:ext cx="1023087" cy="903115"/>
            <a:chOff x="342313" y="3279016"/>
            <a:chExt cx="1023087" cy="903115"/>
          </a:xfrm>
        </p:grpSpPr>
        <p:sp>
          <p:nvSpPr>
            <p:cNvPr id="19" name="TextBox 18"/>
            <p:cNvSpPr txBox="1"/>
            <p:nvPr/>
          </p:nvSpPr>
          <p:spPr>
            <a:xfrm>
              <a:off x="342313" y="3658911"/>
              <a:ext cx="10230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Yeast</a:t>
              </a:r>
            </a:p>
            <a:p>
              <a:pPr algn="ctr"/>
              <a:r>
                <a:rPr lang="en-US" sz="1400" dirty="0" smtClean="0"/>
                <a:t>11/8/1999</a:t>
              </a:r>
              <a:endParaRPr lang="en-US" sz="14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7608" y="3279016"/>
              <a:ext cx="473051" cy="473051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1996361" y="4836915"/>
            <a:ext cx="1324827" cy="830957"/>
            <a:chOff x="1792279" y="4882276"/>
            <a:chExt cx="1324827" cy="830957"/>
          </a:xfrm>
        </p:grpSpPr>
        <p:sp>
          <p:nvSpPr>
            <p:cNvPr id="21" name="TextBox 20"/>
            <p:cNvSpPr txBox="1"/>
            <p:nvPr/>
          </p:nvSpPr>
          <p:spPr>
            <a:xfrm>
              <a:off x="1792279" y="5190013"/>
              <a:ext cx="1324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Drosophila m.</a:t>
              </a:r>
            </a:p>
            <a:p>
              <a:pPr algn="ctr"/>
              <a:r>
                <a:rPr lang="en-US" sz="1400" dirty="0"/>
                <a:t>4</a:t>
              </a:r>
              <a:r>
                <a:rPr lang="en-US" sz="1400" dirty="0" smtClean="0"/>
                <a:t>/30/02</a:t>
              </a:r>
              <a:endParaRPr lang="en-US" sz="14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332" b="89896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8025151">
              <a:off x="2201610" y="4810119"/>
              <a:ext cx="503421" cy="647735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7696553" y="2857735"/>
            <a:ext cx="1231796" cy="1323556"/>
            <a:chOff x="6902901" y="2744333"/>
            <a:chExt cx="1231796" cy="1323556"/>
          </a:xfrm>
        </p:grpSpPr>
        <p:sp>
          <p:nvSpPr>
            <p:cNvPr id="16" name="TextBox 15"/>
            <p:cNvSpPr txBox="1"/>
            <p:nvPr/>
          </p:nvSpPr>
          <p:spPr>
            <a:xfrm>
              <a:off x="6911125" y="3760112"/>
              <a:ext cx="828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4/24/09</a:t>
              </a:r>
              <a:endParaRPr lang="en-US" sz="1400" dirty="0"/>
            </a:p>
          </p:txBody>
        </p:sp>
        <p:pic>
          <p:nvPicPr>
            <p:cNvPr id="2" name="Picture 1" descr="AA049692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901" y="2744333"/>
              <a:ext cx="1231796" cy="110188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7868794" y="5327201"/>
            <a:ext cx="828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7/11/08</a:t>
            </a:r>
            <a:endParaRPr lang="en-US" sz="1400" dirty="0"/>
          </a:p>
        </p:txBody>
      </p:sp>
      <p:pic>
        <p:nvPicPr>
          <p:cNvPr id="3" name="Picture 2" descr="AA049685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769" y="4897098"/>
            <a:ext cx="795060" cy="841056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2063496" y="2226201"/>
            <a:ext cx="1247168" cy="1311475"/>
            <a:chOff x="1723359" y="1999397"/>
            <a:chExt cx="1247168" cy="1311475"/>
          </a:xfrm>
        </p:grpSpPr>
        <p:sp>
          <p:nvSpPr>
            <p:cNvPr id="11" name="TextBox 10"/>
            <p:cNvSpPr txBox="1"/>
            <p:nvPr/>
          </p:nvSpPr>
          <p:spPr>
            <a:xfrm>
              <a:off x="1953401" y="1999397"/>
              <a:ext cx="828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3/12/02</a:t>
              </a:r>
              <a:endParaRPr lang="en-US" sz="1400" dirty="0"/>
            </a:p>
          </p:txBody>
        </p:sp>
        <p:pic>
          <p:nvPicPr>
            <p:cNvPr id="6" name="Picture 5" descr="rbs1_00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3359" y="2267610"/>
              <a:ext cx="1247168" cy="104326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433369" y="3303615"/>
            <a:ext cx="915709" cy="1099721"/>
            <a:chOff x="2979854" y="2759285"/>
            <a:chExt cx="915709" cy="1099721"/>
          </a:xfrm>
        </p:grpSpPr>
        <p:sp>
          <p:nvSpPr>
            <p:cNvPr id="17" name="TextBox 16"/>
            <p:cNvSpPr txBox="1"/>
            <p:nvPr/>
          </p:nvSpPr>
          <p:spPr>
            <a:xfrm>
              <a:off x="3067091" y="3551229"/>
              <a:ext cx="828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12/6/03</a:t>
              </a:r>
              <a:endParaRPr lang="en-US" sz="14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79854" y="2759285"/>
              <a:ext cx="829673" cy="850947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3921497" y="1366642"/>
            <a:ext cx="1724767" cy="2119318"/>
            <a:chOff x="3377278" y="1389322"/>
            <a:chExt cx="1724767" cy="2119318"/>
          </a:xfrm>
        </p:grpSpPr>
        <p:sp>
          <p:nvSpPr>
            <p:cNvPr id="13" name="TextBox 12"/>
            <p:cNvSpPr txBox="1"/>
            <p:nvPr/>
          </p:nvSpPr>
          <p:spPr>
            <a:xfrm>
              <a:off x="3678484" y="2800754"/>
              <a:ext cx="11527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Dog</a:t>
              </a:r>
            </a:p>
            <a:p>
              <a:pPr algn="ctr"/>
              <a:r>
                <a:rPr lang="en-US" sz="2000" b="1" dirty="0"/>
                <a:t>7</a:t>
              </a:r>
              <a:r>
                <a:rPr lang="en-US" sz="2000" b="1" dirty="0" smtClean="0"/>
                <a:t>/10/04</a:t>
              </a:r>
              <a:endParaRPr lang="en-US" sz="2000" b="1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77278" y="1389322"/>
              <a:ext cx="1724767" cy="1724767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6173402" y="6550223"/>
            <a:ext cx="828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1/24/07</a:t>
            </a:r>
            <a:endParaRPr lang="en-US" sz="14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6394563" y="5484760"/>
            <a:ext cx="1447327" cy="1146436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5652158" y="3052763"/>
            <a:ext cx="1241274" cy="1047022"/>
            <a:chOff x="5765537" y="3302248"/>
            <a:chExt cx="1241274" cy="1047022"/>
          </a:xfrm>
        </p:grpSpPr>
        <p:sp>
          <p:nvSpPr>
            <p:cNvPr id="14" name="TextBox 13"/>
            <p:cNvSpPr txBox="1"/>
            <p:nvPr/>
          </p:nvSpPr>
          <p:spPr>
            <a:xfrm>
              <a:off x="6116207" y="4041493"/>
              <a:ext cx="828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4/27/06</a:t>
              </a:r>
              <a:endParaRPr lang="en-US" sz="1400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765537" y="3302248"/>
              <a:ext cx="1241274" cy="877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376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365" y="4968457"/>
            <a:ext cx="4428964" cy="1500137"/>
          </a:xfrm>
        </p:spPr>
        <p:txBody>
          <a:bodyPr/>
          <a:lstStyle/>
          <a:p>
            <a:r>
              <a:rPr lang="en-US" dirty="0" smtClean="0"/>
              <a:t>of characterizing the domestic dog genome</a:t>
            </a:r>
            <a:endParaRPr lang="en-US" dirty="0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58961" y="4301262"/>
            <a:ext cx="2028825" cy="1704975"/>
            <a:chOff x="12000" y="5424"/>
            <a:chExt cx="2400" cy="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0" y="5424"/>
              <a:ext cx="2400" cy="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" name="Picture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6" y="5904"/>
              <a:ext cx="1759" cy="1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2419411" y="3268005"/>
            <a:ext cx="1135063" cy="1949450"/>
            <a:chOff x="15936" y="6336"/>
            <a:chExt cx="941" cy="1920"/>
          </a:xfrm>
        </p:grpSpPr>
        <p:pic>
          <p:nvPicPr>
            <p:cNvPr id="10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6" y="6336"/>
              <a:ext cx="941" cy="1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1" name="Picture 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6" y="6864"/>
              <a:ext cx="668" cy="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176757" y="5867615"/>
            <a:ext cx="22018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 err="1"/>
              <a:t>mtDNA</a:t>
            </a:r>
            <a:r>
              <a:rPr lang="en-US" sz="1200" b="0" dirty="0"/>
              <a:t> of </a:t>
            </a:r>
            <a:r>
              <a:rPr lang="en-US" sz="1200" b="0" dirty="0" err="1"/>
              <a:t>Sapsaree</a:t>
            </a:r>
            <a:r>
              <a:rPr lang="en-US" sz="1200" b="0" dirty="0"/>
              <a:t> sequenced</a:t>
            </a:r>
          </a:p>
          <a:p>
            <a:pPr algn="ctr"/>
            <a:r>
              <a:rPr lang="en-US" sz="1200" b="0" dirty="0" smtClean="0"/>
              <a:t>1998</a:t>
            </a:r>
            <a:r>
              <a:rPr lang="en-US" sz="1200" baseline="30000" dirty="0"/>
              <a:t>7</a:t>
            </a:r>
            <a:endParaRPr lang="en-US" sz="1200" b="0" baseline="30000" dirty="0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2301610" y="5319739"/>
            <a:ext cx="136484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/>
              <a:t>Radiation hybrid map of mongrel dog</a:t>
            </a:r>
          </a:p>
          <a:p>
            <a:pPr algn="ctr"/>
            <a:r>
              <a:rPr lang="en-US" sz="1200" b="0" dirty="0"/>
              <a:t>Apr. </a:t>
            </a:r>
            <a:r>
              <a:rPr lang="en-US" sz="1200" b="0" dirty="0" smtClean="0"/>
              <a:t>2003</a:t>
            </a:r>
            <a:r>
              <a:rPr lang="en-US" sz="1200" baseline="30000" dirty="0"/>
              <a:t>8</a:t>
            </a:r>
            <a:endParaRPr lang="en-US" sz="1200" b="0" baseline="30000" dirty="0"/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3741928" y="3791919"/>
            <a:ext cx="21431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/>
              <a:t>Survey sequencing of Standard </a:t>
            </a:r>
            <a:r>
              <a:rPr lang="en-US" sz="1200" b="0" dirty="0" smtClean="0"/>
              <a:t>Poole</a:t>
            </a:r>
            <a:endParaRPr lang="en-US" sz="1200" b="0" dirty="0"/>
          </a:p>
          <a:p>
            <a:pPr algn="ctr"/>
            <a:r>
              <a:rPr lang="en-US" sz="1200" b="0" dirty="0"/>
              <a:t>Sept. </a:t>
            </a:r>
            <a:r>
              <a:rPr lang="en-US" sz="1200" b="0" dirty="0" smtClean="0"/>
              <a:t>2003</a:t>
            </a:r>
            <a:r>
              <a:rPr lang="en-US" sz="1200" baseline="30000" dirty="0"/>
              <a:t>9</a:t>
            </a:r>
            <a:endParaRPr lang="en-US" sz="1200" b="0" baseline="30000" dirty="0"/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 flipV="1">
            <a:off x="156942" y="4329631"/>
            <a:ext cx="13664" cy="145251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>
            <a:off x="136623" y="4360112"/>
            <a:ext cx="2139218" cy="86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29"/>
          <p:cNvSpPr>
            <a:spLocks noChangeShapeType="1"/>
          </p:cNvSpPr>
          <p:nvPr/>
        </p:nvSpPr>
        <p:spPr bwMode="auto">
          <a:xfrm flipV="1">
            <a:off x="2247499" y="3229402"/>
            <a:ext cx="0" cy="11699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2219747" y="3246997"/>
            <a:ext cx="1539453" cy="420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32"/>
          <p:cNvSpPr>
            <a:spLocks noChangeShapeType="1"/>
          </p:cNvSpPr>
          <p:nvPr/>
        </p:nvSpPr>
        <p:spPr bwMode="auto">
          <a:xfrm flipV="1">
            <a:off x="3742981" y="2107715"/>
            <a:ext cx="0" cy="1168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 flipV="1">
            <a:off x="3715229" y="2123439"/>
            <a:ext cx="2177571" cy="186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34"/>
          <p:cNvSpPr>
            <a:spLocks noChangeShapeType="1"/>
          </p:cNvSpPr>
          <p:nvPr/>
        </p:nvSpPr>
        <p:spPr bwMode="auto">
          <a:xfrm flipV="1">
            <a:off x="5879562" y="973657"/>
            <a:ext cx="0" cy="11699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38"/>
          <p:cNvSpPr txBox="1">
            <a:spLocks noChangeArrowheads="1"/>
          </p:cNvSpPr>
          <p:nvPr/>
        </p:nvSpPr>
        <p:spPr bwMode="auto">
          <a:xfrm>
            <a:off x="6198679" y="2756962"/>
            <a:ext cx="19335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0" i="1" dirty="0"/>
              <a:t>Published</a:t>
            </a:r>
            <a:r>
              <a:rPr lang="en-US" sz="1200" b="0" dirty="0"/>
              <a:t> sequence of Boxer</a:t>
            </a:r>
          </a:p>
          <a:p>
            <a:pPr algn="ctr"/>
            <a:r>
              <a:rPr lang="en-US" sz="1200" b="0" dirty="0"/>
              <a:t>(along with comparison to 10 other </a:t>
            </a:r>
            <a:r>
              <a:rPr lang="en-US" sz="1200" b="0" dirty="0" smtClean="0"/>
              <a:t>breeds and other </a:t>
            </a:r>
            <a:r>
              <a:rPr lang="en-US" sz="1200" b="0" dirty="0" err="1" smtClean="0"/>
              <a:t>canidae</a:t>
            </a:r>
            <a:r>
              <a:rPr lang="en-US" sz="1200" b="0" dirty="0" smtClean="0"/>
              <a:t>)</a:t>
            </a:r>
            <a:endParaRPr lang="en-US" sz="1200" b="0" dirty="0"/>
          </a:p>
          <a:p>
            <a:pPr algn="ctr"/>
            <a:r>
              <a:rPr lang="en-US" sz="1200" b="0" dirty="0"/>
              <a:t>Dec. </a:t>
            </a:r>
            <a:r>
              <a:rPr lang="en-US" sz="1200" b="0" dirty="0" smtClean="0"/>
              <a:t>2005</a:t>
            </a:r>
            <a:r>
              <a:rPr lang="en-US" sz="1200" baseline="30000" dirty="0" smtClean="0"/>
              <a:t>10</a:t>
            </a:r>
            <a:endParaRPr lang="en-US" sz="1200" b="0" baseline="300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808451" y="2144730"/>
            <a:ext cx="2114550" cy="1592263"/>
            <a:chOff x="3808451" y="2144730"/>
            <a:chExt cx="2114550" cy="1592263"/>
          </a:xfrm>
        </p:grpSpPr>
        <p:pic>
          <p:nvPicPr>
            <p:cNvPr id="25" name="Picture 4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8451" y="2144730"/>
              <a:ext cx="2114550" cy="1592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6" name="Picture 5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138" y="2146779"/>
              <a:ext cx="1604963" cy="1568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5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37" y="992389"/>
            <a:ext cx="2433638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7" name="Picture 5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3" b="100000" l="2500" r="100000">
                        <a14:foregroundMark x1="26136" y1="81028" x2="26136" y2="81028"/>
                        <a14:foregroundMark x1="26818" y1="76680" x2="26818" y2="76680"/>
                        <a14:foregroundMark x1="26364" y1="79249" x2="26364" y2="79249"/>
                        <a14:foregroundMark x1="24545" y1="83992" x2="24545" y2="83992"/>
                        <a14:foregroundMark x1="24091" y1="87747" x2="24091" y2="87747"/>
                        <a14:foregroundMark x1="37273" y1="85573" x2="37273" y2="85573"/>
                        <a14:foregroundMark x1="25909" y1="91304" x2="25909" y2="91304"/>
                        <a14:foregroundMark x1="24545" y1="93874" x2="24545" y2="93874"/>
                        <a14:foregroundMark x1="37273" y1="90909" x2="37273" y2="90909"/>
                        <a14:foregroundMark x1="22727" y1="96047" x2="22727" y2="96047"/>
                        <a14:foregroundMark x1="32727" y1="95257" x2="32727" y2="95257"/>
                        <a14:foregroundMark x1="77273" y1="93676" x2="77273" y2="93676"/>
                        <a14:foregroundMark x1="77500" y1="86561" x2="77500" y2="86561"/>
                        <a14:foregroundMark x1="95455" y1="90119" x2="95455" y2="90119"/>
                        <a14:foregroundMark x1="78409" y1="87945" x2="78409" y2="87945"/>
                        <a14:backgroundMark x1="16364" y1="57312" x2="16364" y2="57312"/>
                        <a14:backgroundMark x1="15682" y1="32806" x2="15682" y2="32806"/>
                        <a14:backgroundMark x1="10227" y1="30830" x2="10227" y2="30830"/>
                        <a14:backgroundMark x1="15682" y1="39130" x2="15682" y2="39130"/>
                        <a14:backgroundMark x1="16364" y1="45652" x2="16364" y2="45652"/>
                        <a14:backgroundMark x1="15682" y1="35771" x2="15682" y2="35771"/>
                        <a14:backgroundMark x1="16136" y1="42292" x2="16136" y2="42292"/>
                        <a14:backgroundMark x1="16136" y1="48814" x2="16136" y2="48814"/>
                        <a14:backgroundMark x1="18636" y1="59684" x2="18636" y2="59684"/>
                        <a14:backgroundMark x1="20682" y1="63241" x2="20682" y2="63241"/>
                        <a14:backgroundMark x1="20909" y1="68577" x2="20909" y2="68577"/>
                        <a14:backgroundMark x1="22045" y1="77075" x2="22045" y2="77075"/>
                        <a14:backgroundMark x1="21364" y1="82016" x2="21364" y2="82016"/>
                        <a14:backgroundMark x1="21364" y1="79447" x2="21364" y2="79447"/>
                        <a14:backgroundMark x1="20909" y1="86364" x2="20909" y2="86364"/>
                        <a14:backgroundMark x1="20682" y1="90514" x2="20682" y2="90514"/>
                        <a14:backgroundMark x1="22045" y1="83992" x2="22045" y2="83992"/>
                        <a14:backgroundMark x1="22045" y1="88735" x2="22045" y2="88735"/>
                        <a14:backgroundMark x1="19545" y1="92885" x2="19545" y2="92885"/>
                        <a14:backgroundMark x1="17727" y1="95257" x2="17727" y2="95257"/>
                        <a14:backgroundMark x1="32500" y1="66403" x2="32500" y2="66403"/>
                        <a14:backgroundMark x1="32955" y1="68972" x2="32955" y2="68972"/>
                        <a14:backgroundMark x1="32273" y1="71937" x2="32273" y2="71937"/>
                        <a14:backgroundMark x1="31818" y1="76680" x2="31818" y2="76680"/>
                        <a14:backgroundMark x1="33409" y1="74308" x2="33409" y2="74308"/>
                        <a14:backgroundMark x1="33182" y1="78458" x2="33182" y2="78458"/>
                        <a14:backgroundMark x1="30909" y1="80830" x2="30909" y2="80830"/>
                        <a14:backgroundMark x1="30909" y1="84585" x2="30909" y2="84585"/>
                        <a14:backgroundMark x1="30909" y1="84585" x2="30909" y2="84585"/>
                        <a14:backgroundMark x1="32273" y1="82213" x2="32273" y2="82213"/>
                        <a14:backgroundMark x1="32727" y1="86364" x2="32727" y2="86364"/>
                        <a14:backgroundMark x1="32727" y1="86364" x2="32727" y2="86364"/>
                        <a14:backgroundMark x1="30227" y1="86957" x2="30227" y2="86957"/>
                        <a14:backgroundMark x1="31364" y1="87747" x2="31364" y2="87747"/>
                        <a14:backgroundMark x1="32727" y1="89526" x2="32727" y2="89526"/>
                        <a14:backgroundMark x1="29545" y1="89723" x2="29545" y2="89723"/>
                        <a14:backgroundMark x1="30682" y1="91897" x2="30682" y2="91897"/>
                        <a14:backgroundMark x1="29091" y1="93478" x2="29091" y2="93478"/>
                        <a14:backgroundMark x1="28182" y1="94664" x2="28182" y2="94664"/>
                        <a14:backgroundMark x1="42727" y1="73518" x2="42727" y2="73518"/>
                        <a14:backgroundMark x1="43182" y1="70356" x2="43182" y2="70356"/>
                        <a14:backgroundMark x1="43409" y1="67194" x2="43409" y2="67194"/>
                        <a14:backgroundMark x1="41818" y1="75889" x2="41818" y2="75889"/>
                        <a14:backgroundMark x1="41591" y1="79249" x2="41591" y2="79249"/>
                        <a14:backgroundMark x1="40000" y1="92688" x2="40000" y2="92688"/>
                        <a14:backgroundMark x1="28182" y1="96640" x2="28182" y2="96640"/>
                        <a14:backgroundMark x1="40227" y1="90316" x2="40227" y2="90316"/>
                        <a14:backgroundMark x1="39318" y1="27273" x2="39318" y2="27273"/>
                        <a14:backgroundMark x1="42500" y1="30435" x2="42500" y2="30435"/>
                        <a14:backgroundMark x1="32955" y1="19368" x2="32955" y2="19368"/>
                        <a14:backgroundMark x1="31818" y1="17194" x2="31818" y2="17194"/>
                        <a14:backgroundMark x1="26136" y1="12451" x2="26136" y2="12451"/>
                        <a14:backgroundMark x1="23409" y1="7312" x2="23409" y2="7312"/>
                        <a14:backgroundMark x1="14545" y1="9289" x2="14545" y2="9289"/>
                        <a14:backgroundMark x1="16818" y1="5929" x2="16818" y2="5929"/>
                        <a14:backgroundMark x1="4545" y1="16403" x2="4545" y2="16403"/>
                        <a14:backgroundMark x1="8409" y1="10870" x2="8409" y2="10870"/>
                        <a14:backgroundMark x1="7273" y1="3557" x2="7273" y2="3557"/>
                        <a14:backgroundMark x1="72273" y1="36364" x2="72273" y2="36364"/>
                        <a14:backgroundMark x1="80909" y1="33794" x2="80909" y2="33794"/>
                        <a14:backgroundMark x1="77273" y1="32213" x2="77273" y2="32213"/>
                        <a14:backgroundMark x1="79773" y1="41897" x2="79773" y2="41897"/>
                        <a14:backgroundMark x1="79545" y1="38735" x2="79545" y2="38735"/>
                        <a14:backgroundMark x1="79545" y1="36364" x2="79545" y2="36364"/>
                        <a14:backgroundMark x1="82955" y1="45455" x2="82955" y2="45455"/>
                        <a14:backgroundMark x1="86591" y1="51383" x2="86591" y2="51383"/>
                        <a14:backgroundMark x1="87727" y1="57115" x2="87727" y2="57115"/>
                        <a14:backgroundMark x1="88182" y1="59091" x2="88182" y2="59091"/>
                        <a14:backgroundMark x1="59773" y1="61462" x2="59773" y2="61462"/>
                        <a14:backgroundMark x1="57045" y1="61660" x2="57045" y2="61660"/>
                        <a14:backgroundMark x1="52727" y1="63043" x2="52727" y2="63043"/>
                        <a14:backgroundMark x1="48864" y1="64032" x2="48864" y2="64032"/>
                        <a14:backgroundMark x1="61818" y1="65020" x2="61818" y2="65020"/>
                        <a14:backgroundMark x1="63864" y1="70949" x2="63864" y2="70949"/>
                        <a14:backgroundMark x1="68182" y1="76087" x2="68182" y2="76087"/>
                        <a14:backgroundMark x1="71591" y1="79447" x2="71591" y2="79447"/>
                        <a14:backgroundMark x1="74091" y1="82609" x2="74091" y2="82609"/>
                        <a14:backgroundMark x1="75227" y1="87154" x2="75227" y2="87154"/>
                        <a14:backgroundMark x1="74773" y1="90316" x2="74773" y2="90316"/>
                        <a14:backgroundMark x1="72273" y1="91897" x2="72273" y2="91897"/>
                        <a14:backgroundMark x1="71136" y1="93083" x2="71136" y2="93083"/>
                        <a14:backgroundMark x1="70227" y1="95059" x2="70227" y2="95059"/>
                        <a14:backgroundMark x1="74318" y1="97826" x2="74318" y2="97826"/>
                        <a14:backgroundMark x1="76591" y1="97826" x2="76591" y2="97826"/>
                        <a14:backgroundMark x1="78636" y1="97628" x2="78636" y2="97628"/>
                        <a14:backgroundMark x1="80682" y1="96047" x2="80682" y2="96047"/>
                        <a14:backgroundMark x1="75909" y1="68775" x2="75909" y2="68775"/>
                        <a14:backgroundMark x1="80227" y1="76680" x2="80227" y2="76680"/>
                        <a14:backgroundMark x1="80909" y1="79842" x2="80909" y2="79842"/>
                        <a14:backgroundMark x1="80682" y1="83794" x2="80682" y2="83794"/>
                        <a14:backgroundMark x1="81136" y1="87352" x2="81136" y2="87352"/>
                        <a14:backgroundMark x1="76818" y1="71542" x2="76818" y2="71542"/>
                        <a14:backgroundMark x1="82727" y1="75099" x2="82727" y2="75099"/>
                        <a14:backgroundMark x1="81136" y1="92885" x2="81136" y2="92885"/>
                        <a14:backgroundMark x1="81136" y1="90316" x2="81136" y2="90316"/>
                        <a14:backgroundMark x1="86591" y1="78261" x2="86591" y2="78261"/>
                        <a14:backgroundMark x1="90909" y1="84190" x2="90909" y2="84190"/>
                        <a14:backgroundMark x1="89318" y1="80830" x2="89318" y2="80830"/>
                        <a14:backgroundMark x1="92727" y1="86364" x2="92727" y2="86364"/>
                        <a14:backgroundMark x1="90909" y1="90514" x2="90909" y2="90514"/>
                        <a14:backgroundMark x1="92727" y1="88735" x2="92727" y2="88735"/>
                        <a14:backgroundMark x1="90455" y1="92688" x2="90455" y2="92688"/>
                        <a14:backgroundMark x1="88864" y1="94269" x2="88864" y2="94269"/>
                        <a14:backgroundMark x1="89318" y1="95850" x2="89318" y2="95850"/>
                        <a14:backgroundMark x1="91591" y1="97431" x2="91591" y2="97431"/>
                        <a14:backgroundMark x1="94545" y1="96838" x2="94545" y2="96838"/>
                        <a14:backgroundMark x1="97045" y1="96838" x2="97045" y2="96838"/>
                        <a14:backgroundMark x1="93409" y1="70949" x2="93409" y2="70949"/>
                        <a14:backgroundMark x1="88636" y1="62451" x2="88636" y2="62451"/>
                        <a14:backgroundMark x1="95000" y1="73913" x2="95000" y2="73913"/>
                        <a14:backgroundMark x1="97500" y1="75494" x2="97500" y2="75494"/>
                        <a14:backgroundMark x1="36136" y1="23913" x2="36136" y2="23913"/>
                        <a14:backgroundMark x1="29545" y1="15613" x2="29545" y2="15613"/>
                        <a14:backgroundMark x1="68182" y1="36364" x2="68182" y2="36364"/>
                        <a14:backgroundMark x1="64773" y1="36166" x2="64773" y2="36166"/>
                        <a14:backgroundMark x1="58864" y1="36166" x2="58864" y2="36166"/>
                        <a14:backgroundMark x1="55227" y1="34783" x2="55227" y2="34783"/>
                        <a14:backgroundMark x1="18636" y1="43083" x2="18636" y2="43083"/>
                        <a14:backgroundMark x1="20455" y1="43281" x2="20455" y2="43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600" y="1089227"/>
            <a:ext cx="1627187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" name="Line 35"/>
          <p:cNvSpPr>
            <a:spLocks noChangeShapeType="1"/>
          </p:cNvSpPr>
          <p:nvPr/>
        </p:nvSpPr>
        <p:spPr bwMode="auto">
          <a:xfrm>
            <a:off x="5849082" y="983816"/>
            <a:ext cx="2543078" cy="170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235012" y="343481"/>
            <a:ext cx="4428964" cy="15001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Steps in the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22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www.nature.com</a:t>
            </a:r>
            <a:r>
              <a:rPr lang="en-US" dirty="0"/>
              <a:t>/nature/journal/v438/n7069/</a:t>
            </a:r>
            <a:r>
              <a:rPr lang="en-US" dirty="0" err="1"/>
              <a:t>fig_tab</a:t>
            </a:r>
            <a:r>
              <a:rPr lang="en-US" dirty="0"/>
              <a:t>/nature04338_F10.html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10" y="151663"/>
            <a:ext cx="4626059" cy="592906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15781" y="2259098"/>
            <a:ext cx="3608788" cy="2614681"/>
          </a:xfrm>
        </p:spPr>
        <p:txBody>
          <a:bodyPr/>
          <a:lstStyle/>
          <a:p>
            <a:r>
              <a:rPr lang="en-US" dirty="0" err="1" smtClean="0"/>
              <a:t>Canid</a:t>
            </a:r>
            <a:r>
              <a:rPr lang="en-US" dirty="0" smtClean="0"/>
              <a:t> species</a:t>
            </a:r>
            <a:br>
              <a:rPr lang="en-US" dirty="0" smtClean="0"/>
            </a:br>
            <a:r>
              <a:rPr lang="en-US" dirty="0" err="1" smtClean="0"/>
              <a:t>Lindblad-Toh</a:t>
            </a:r>
            <a:r>
              <a:rPr lang="en-US" dirty="0" smtClean="0"/>
              <a:t>, et al. 2005</a:t>
            </a:r>
            <a:r>
              <a:rPr lang="en-US" baseline="30000" dirty="0" smtClean="0"/>
              <a:t>10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926464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3250" y="331179"/>
            <a:ext cx="4477672" cy="2414595"/>
          </a:xfrm>
        </p:spPr>
        <p:txBody>
          <a:bodyPr/>
          <a:lstStyle/>
          <a:p>
            <a:r>
              <a:rPr lang="en-US" dirty="0" smtClean="0"/>
              <a:t>Wolf to domestic dog tree</a:t>
            </a:r>
            <a:br>
              <a:rPr lang="en-US" dirty="0" smtClean="0"/>
            </a:br>
            <a:r>
              <a:rPr lang="en-US" dirty="0" err="1" smtClean="0"/>
              <a:t>Thalmann</a:t>
            </a:r>
            <a:r>
              <a:rPr lang="en-US" dirty="0" smtClean="0"/>
              <a:t>, et al. 2013</a:t>
            </a:r>
            <a:r>
              <a:rPr lang="en-US" baseline="30000" dirty="0" smtClean="0"/>
              <a:t>6</a:t>
            </a:r>
            <a:br>
              <a:rPr lang="en-US" baseline="30000" dirty="0" smtClean="0"/>
            </a:br>
            <a:endParaRPr lang="en-US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98689" cy="6858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61848" y="4564850"/>
            <a:ext cx="4890700" cy="195664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Orange = wolves</a:t>
            </a:r>
          </a:p>
          <a:p>
            <a:r>
              <a:rPr lang="en-US" sz="2800" dirty="0" smtClean="0"/>
              <a:t>Blue = Dogs</a:t>
            </a:r>
          </a:p>
        </p:txBody>
      </p:sp>
    </p:spTree>
    <p:extLst>
      <p:ext uri="{BB962C8B-B14F-4D97-AF65-F5344CB8AC3E}">
        <p14:creationId xmlns:p14="http://schemas.microsoft.com/office/powerpoint/2010/main" val="3823419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have gone crazy with </a:t>
            </a:r>
            <a:r>
              <a:rPr lang="en-US" dirty="0" err="1" smtClean="0"/>
              <a:t>phylo</a:t>
            </a:r>
            <a:r>
              <a:rPr lang="en-US" dirty="0" smtClean="0"/>
              <a:t> trees for domestic dog breeds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from: </a:t>
            </a:r>
            <a:r>
              <a:rPr lang="en-US" dirty="0" err="1"/>
              <a:t>Vonholdt</a:t>
            </a:r>
            <a:r>
              <a:rPr lang="en-US" dirty="0"/>
              <a:t>, B. M. </a:t>
            </a:r>
            <a:r>
              <a:rPr lang="en-US" i="1" dirty="0"/>
              <a:t>et al.</a:t>
            </a:r>
            <a:r>
              <a:rPr lang="en-US" dirty="0"/>
              <a:t> Genome-wide SNP and haplotype analyses reveal a rich history underlying dog domestication. </a:t>
            </a:r>
            <a:r>
              <a:rPr lang="en-US" i="1" dirty="0"/>
              <a:t>Nature</a:t>
            </a:r>
            <a:r>
              <a:rPr lang="en-US" dirty="0"/>
              <a:t> </a:t>
            </a:r>
            <a:r>
              <a:rPr lang="en-US" b="1" dirty="0"/>
              <a:t>464,</a:t>
            </a:r>
            <a:r>
              <a:rPr lang="en-US" dirty="0"/>
              <a:t> 898–902 (2010).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85" y="1709313"/>
            <a:ext cx="4786106" cy="455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23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it’s just not that simple</a:t>
            </a:r>
            <a:r>
              <a:rPr lang="en-US" baseline="30000" dirty="0" smtClean="0"/>
              <a:t>11</a:t>
            </a:r>
            <a:endParaRPr lang="en-US" baseline="30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1705" y="6423585"/>
            <a:ext cx="8534655" cy="434415"/>
          </a:xfrm>
        </p:spPr>
        <p:txBody>
          <a:bodyPr/>
          <a:lstStyle/>
          <a:p>
            <a:r>
              <a:rPr lang="en-US" dirty="0"/>
              <a:t>Published by Georges-Louis Leclerc, </a:t>
            </a:r>
            <a:r>
              <a:rPr lang="en-US" dirty="0" err="1"/>
              <a:t>comte</a:t>
            </a:r>
            <a:r>
              <a:rPr lang="en-US" dirty="0"/>
              <a:t> de Buffon, in Volume 5 of "Histoire </a:t>
            </a:r>
            <a:r>
              <a:rPr lang="en-US" dirty="0" err="1"/>
              <a:t>naturelle</a:t>
            </a:r>
            <a:r>
              <a:rPr lang="en-US" dirty="0"/>
              <a:t> </a:t>
            </a:r>
            <a:r>
              <a:rPr lang="en-US" dirty="0" err="1"/>
              <a:t>générale</a:t>
            </a:r>
            <a:r>
              <a:rPr lang="en-US" dirty="0"/>
              <a:t> et </a:t>
            </a:r>
            <a:r>
              <a:rPr lang="en-US" dirty="0" err="1"/>
              <a:t>particulière</a:t>
            </a:r>
            <a:r>
              <a:rPr lang="en-US" dirty="0"/>
              <a:t>" (</a:t>
            </a:r>
            <a:r>
              <a:rPr lang="en-US" dirty="0" err="1"/>
              <a:t>Imprimerie</a:t>
            </a:r>
            <a:r>
              <a:rPr lang="en-US" dirty="0"/>
              <a:t> Royale, Paris, 1755</a:t>
            </a:r>
            <a:r>
              <a:rPr lang="en-US" dirty="0" smtClean="0"/>
              <a:t>). </a:t>
            </a:r>
            <a:r>
              <a:rPr lang="en-US" dirty="0"/>
              <a:t>Retrieved from : http://</a:t>
            </a:r>
            <a:r>
              <a:rPr lang="en-US" dirty="0" err="1"/>
              <a:t>phylonetworks.blogspot.com</a:t>
            </a:r>
            <a:r>
              <a:rPr lang="en-US" dirty="0"/>
              <a:t>/2012/02/first-phylogenetic-network-1755.html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65" y="1225235"/>
            <a:ext cx="7125079" cy="523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5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Genetics of traits and disease in the dog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25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selection in humans and dogs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749" y="1981200"/>
            <a:ext cx="7557039" cy="4144963"/>
          </a:xfrm>
        </p:spPr>
        <p:txBody>
          <a:bodyPr/>
          <a:lstStyle/>
          <a:p>
            <a:pPr marL="0" lvl="1" indent="0">
              <a:spcBef>
                <a:spcPts val="2000"/>
              </a:spcBef>
              <a:buClr>
                <a:schemeClr val="accent1"/>
              </a:buClr>
              <a:buNone/>
            </a:pPr>
            <a:r>
              <a:rPr lang="en-US" sz="2400" dirty="0" smtClean="0"/>
              <a:t>Positive natural selection for genes in humans and dogs</a:t>
            </a:r>
            <a:r>
              <a:rPr lang="en-US" sz="2400" baseline="30000" dirty="0" smtClean="0"/>
              <a:t>5</a:t>
            </a: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</a:pPr>
            <a:r>
              <a:rPr lang="en-US" sz="2400" dirty="0" smtClean="0"/>
              <a:t>Metabolism &amp; digestion</a:t>
            </a: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</a:pPr>
            <a:r>
              <a:rPr lang="en-US" sz="2400" dirty="0" smtClean="0"/>
              <a:t>Neurological development</a:t>
            </a: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</a:pPr>
            <a:r>
              <a:rPr lang="en-US" sz="2400" dirty="0" smtClean="0"/>
              <a:t>Cancer genes</a:t>
            </a:r>
          </a:p>
        </p:txBody>
      </p:sp>
    </p:spTree>
    <p:extLst>
      <p:ext uri="{BB962C8B-B14F-4D97-AF65-F5344CB8AC3E}">
        <p14:creationId xmlns:p14="http://schemas.microsoft.com/office/powerpoint/2010/main" val="1455754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human influence (breeding)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1706" y="6423585"/>
            <a:ext cx="8942294" cy="434415"/>
          </a:xfrm>
        </p:spPr>
        <p:txBody>
          <a:bodyPr/>
          <a:lstStyle/>
          <a:p>
            <a:r>
              <a:rPr lang="en-US" sz="1000" dirty="0" smtClean="0"/>
              <a:t>Chihuahua: pet360.com; </a:t>
            </a:r>
            <a:r>
              <a:rPr lang="en-US" sz="1000" dirty="0"/>
              <a:t>Cocker spaniel:  http://</a:t>
            </a:r>
            <a:r>
              <a:rPr lang="en-US" sz="1000" dirty="0" err="1"/>
              <a:t>www.vcahospitals.com</a:t>
            </a:r>
            <a:r>
              <a:rPr lang="en-US" sz="1000" dirty="0"/>
              <a:t>/main/dog-care/dog-breeds/</a:t>
            </a:r>
            <a:r>
              <a:rPr lang="en-US" sz="1000" dirty="0" err="1"/>
              <a:t>american</a:t>
            </a:r>
            <a:r>
              <a:rPr lang="en-US" sz="1000" dirty="0"/>
              <a:t>-cocker-</a:t>
            </a:r>
            <a:r>
              <a:rPr lang="en-US" sz="1000" dirty="0" smtClean="0"/>
              <a:t>spaniel;</a:t>
            </a:r>
          </a:p>
          <a:p>
            <a:r>
              <a:rPr lang="en-US" sz="1000" dirty="0"/>
              <a:t>Elkhound: http://</a:t>
            </a:r>
            <a:r>
              <a:rPr lang="en-US" sz="1000" dirty="0" err="1"/>
              <a:t>www.edensborg.eu</a:t>
            </a:r>
            <a:r>
              <a:rPr lang="en-US" sz="1000" dirty="0"/>
              <a:t>/</a:t>
            </a:r>
            <a:r>
              <a:rPr lang="en-US" sz="1000" dirty="0" err="1"/>
              <a:t>Jakt</a:t>
            </a:r>
            <a:r>
              <a:rPr lang="en-US" sz="1000" dirty="0"/>
              <a:t>/</a:t>
            </a:r>
            <a:r>
              <a:rPr lang="en-US" sz="1000" dirty="0" err="1" smtClean="0"/>
              <a:t>Huntingdog.htm</a:t>
            </a:r>
            <a:r>
              <a:rPr lang="en-US" sz="1000" dirty="0" smtClean="0"/>
              <a:t>; English </a:t>
            </a:r>
            <a:r>
              <a:rPr lang="en-US" sz="1000" dirty="0"/>
              <a:t>bulldog: http://</a:t>
            </a:r>
            <a:r>
              <a:rPr lang="en-US" sz="1000" dirty="0" err="1"/>
              <a:t>lunawsome.blogspot.co.uk</a:t>
            </a:r>
            <a:r>
              <a:rPr lang="en-US" sz="1000" dirty="0"/>
              <a:t>/2014/12/</a:t>
            </a:r>
            <a:r>
              <a:rPr lang="en-US" sz="1000" dirty="0" err="1"/>
              <a:t>english-bulldog.html</a:t>
            </a:r>
            <a:endParaRPr lang="en-US" sz="1000" dirty="0"/>
          </a:p>
          <a:p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36" y="1595980"/>
            <a:ext cx="2014395" cy="17611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504" y="3260726"/>
            <a:ext cx="3873500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326" y="1397724"/>
            <a:ext cx="3533381" cy="24291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841" y="3981373"/>
            <a:ext cx="2511276" cy="22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0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Genetics of height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892" y="1981200"/>
            <a:ext cx="4111896" cy="4144963"/>
          </a:xfrm>
        </p:spPr>
        <p:txBody>
          <a:bodyPr>
            <a:normAutofit/>
          </a:bodyPr>
          <a:lstStyle/>
          <a:p>
            <a:pPr marL="0" lvl="1" indent="0">
              <a:spcBef>
                <a:spcPts val="2000"/>
              </a:spcBef>
              <a:buClr>
                <a:schemeClr val="accent1"/>
              </a:buClr>
              <a:buNone/>
            </a:pPr>
            <a:r>
              <a:rPr lang="en-US" sz="2400" dirty="0" smtClean="0"/>
              <a:t>“A </a:t>
            </a:r>
            <a:r>
              <a:rPr lang="en-US" sz="2400" dirty="0"/>
              <a:t>single IGF1 single-nucleotide polymorphism haplotype is common to all small breeds and nearly absent from giant breeds, suggesting that the same causal sequence variant is a major contributor to body size in all small dogs</a:t>
            </a:r>
            <a:r>
              <a:rPr lang="en-US" sz="2400" dirty="0" smtClean="0"/>
              <a:t>.”</a:t>
            </a:r>
            <a:r>
              <a:rPr lang="en-US" sz="2400" baseline="30000" dirty="0" smtClean="0"/>
              <a:t>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www.sciencemag.org</a:t>
            </a:r>
            <a:r>
              <a:rPr lang="en-US" dirty="0"/>
              <a:t>/content/316/5821.cover-expansion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36" y="1725163"/>
            <a:ext cx="3113914" cy="419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Dropped ears on Chromosome 10</a:t>
            </a:r>
            <a:br>
              <a:rPr lang="en-US" dirty="0" smtClean="0"/>
            </a:br>
            <a:r>
              <a:rPr lang="en-US" dirty="0" smtClean="0"/>
              <a:t>…also dropped boldness?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426" y="1998361"/>
            <a:ext cx="4111896" cy="4144963"/>
          </a:xfrm>
        </p:spPr>
        <p:txBody>
          <a:bodyPr>
            <a:normAutofit/>
          </a:bodyPr>
          <a:lstStyle/>
          <a:p>
            <a:pPr marL="0" lvl="1" indent="0">
              <a:spcBef>
                <a:spcPts val="2000"/>
              </a:spcBef>
              <a:buClr>
                <a:schemeClr val="accent1"/>
              </a:buClr>
              <a:buNone/>
            </a:pPr>
            <a:r>
              <a:rPr lang="en-US" sz="2400" dirty="0"/>
              <a:t>“All prick eared and small dogs were classified as bold in the dataset, whereas all drop eared dogs were classified as non-bold, with the exception of Bernese Mountain Dog.</a:t>
            </a:r>
            <a:r>
              <a:rPr lang="en-US" sz="2400" dirty="0" smtClean="0"/>
              <a:t>”</a:t>
            </a:r>
            <a:r>
              <a:rPr lang="en-US" sz="2400" baseline="30000" dirty="0" smtClean="0"/>
              <a:t>13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Figure S5 from </a:t>
            </a:r>
            <a:r>
              <a:rPr lang="en-US" dirty="0" err="1" smtClean="0"/>
              <a:t>Vaysse</a:t>
            </a:r>
            <a:r>
              <a:rPr lang="en-US" dirty="0" smtClean="0"/>
              <a:t> A, et al. </a:t>
            </a:r>
            <a:r>
              <a:rPr lang="en-US" dirty="0" err="1" smtClean="0"/>
              <a:t>PLoS</a:t>
            </a:r>
            <a:r>
              <a:rPr lang="en-US" dirty="0" smtClean="0"/>
              <a:t> Genet. 2011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0264"/>
            <a:ext cx="4634219" cy="343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14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Brachycephaly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Image: </a:t>
            </a:r>
            <a:r>
              <a:rPr lang="en-US" dirty="0" err="1" smtClean="0"/>
              <a:t>Ensembl</a:t>
            </a:r>
            <a:r>
              <a:rPr lang="en-US" dirty="0" smtClean="0"/>
              <a:t> view of canine chromosome 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0542"/>
            <a:ext cx="9144000" cy="1609344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7749" y="3947050"/>
            <a:ext cx="8346573" cy="2196274"/>
          </a:xfrm>
        </p:spPr>
        <p:txBody>
          <a:bodyPr>
            <a:normAutofit fontScale="92500" lnSpcReduction="10000"/>
          </a:bodyPr>
          <a:lstStyle/>
          <a:p>
            <a:pPr marL="0" lvl="1" indent="0">
              <a:spcBef>
                <a:spcPts val="800"/>
              </a:spcBef>
              <a:buClr>
                <a:schemeClr val="accent1"/>
              </a:buClr>
              <a:buNone/>
            </a:pPr>
            <a:r>
              <a:rPr lang="en-US" sz="2800" dirty="0" smtClean="0"/>
              <a:t>2 regions on chromosome 1</a:t>
            </a:r>
            <a:r>
              <a:rPr lang="en-US" sz="2800" baseline="30000" dirty="0" smtClean="0"/>
              <a:t>14</a:t>
            </a:r>
            <a:endParaRPr lang="en-US" sz="2800" dirty="0" smtClean="0"/>
          </a:p>
          <a:p>
            <a:pPr marL="342900" lvl="1" indent="-342900">
              <a:spcBef>
                <a:spcPts val="800"/>
              </a:spcBef>
              <a:buClr>
                <a:schemeClr val="accent1"/>
              </a:buClr>
            </a:pPr>
            <a:r>
              <a:rPr lang="en-US" sz="2400" dirty="0" smtClean="0"/>
              <a:t>THBS2</a:t>
            </a:r>
          </a:p>
          <a:p>
            <a:pPr marL="527050" lvl="2" indent="-342900">
              <a:spcBef>
                <a:spcPts val="800"/>
              </a:spcBef>
            </a:pPr>
            <a:r>
              <a:rPr lang="en-US" sz="2400" dirty="0" smtClean="0"/>
              <a:t>Bone and cartilage development</a:t>
            </a:r>
          </a:p>
          <a:p>
            <a:pPr marL="342900" lvl="1" indent="-342900">
              <a:spcBef>
                <a:spcPts val="800"/>
              </a:spcBef>
              <a:buClr>
                <a:schemeClr val="accent1"/>
              </a:buClr>
            </a:pPr>
            <a:r>
              <a:rPr lang="en-US" sz="2400" dirty="0" smtClean="0"/>
              <a:t>SMOC2</a:t>
            </a:r>
          </a:p>
          <a:p>
            <a:pPr marL="527050" lvl="2" indent="-342900">
              <a:spcBef>
                <a:spcPts val="800"/>
              </a:spcBef>
            </a:pPr>
            <a:r>
              <a:rPr lang="en-US" sz="2400" dirty="0" smtClean="0"/>
              <a:t>Extracellular matrix interactions</a:t>
            </a:r>
          </a:p>
        </p:txBody>
      </p:sp>
    </p:spTree>
    <p:extLst>
      <p:ext uri="{BB962C8B-B14F-4D97-AF65-F5344CB8AC3E}">
        <p14:creationId xmlns:p14="http://schemas.microsoft.com/office/powerpoint/2010/main" val="170790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– what about those “talking dogs”?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Jones </a:t>
            </a:r>
            <a:r>
              <a:rPr lang="en-US" dirty="0"/>
              <a:t>P. </a:t>
            </a:r>
            <a:r>
              <a:rPr lang="en-US" i="1" dirty="0"/>
              <a:t>et al</a:t>
            </a:r>
            <a:r>
              <a:rPr lang="en-US" i="1" dirty="0" smtClean="0"/>
              <a:t>.</a:t>
            </a:r>
            <a:r>
              <a:rPr lang="en-US" dirty="0" smtClean="0"/>
              <a:t>. </a:t>
            </a:r>
            <a:r>
              <a:rPr lang="en-US" i="1" dirty="0"/>
              <a:t>Genetics</a:t>
            </a:r>
            <a:r>
              <a:rPr lang="en-US" dirty="0"/>
              <a:t> </a:t>
            </a:r>
            <a:r>
              <a:rPr lang="en-US" dirty="0" smtClean="0"/>
              <a:t>2008</a:t>
            </a:r>
            <a:r>
              <a:rPr lang="en-US" baseline="30000" dirty="0" smtClean="0"/>
              <a:t>14</a:t>
            </a:r>
            <a:endParaRPr lang="en-US" baseline="30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374" y="1673107"/>
            <a:ext cx="6222212" cy="46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76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Dog as disease model </a:t>
            </a:r>
            <a:r>
              <a:rPr lang="en-US" smtClean="0"/>
              <a:t>- Blindness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504040"/>
            <a:ext cx="4581062" cy="4622124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An early-described dog model of inherited disease (1990s), congenital stationary night blindness affects Briards</a:t>
            </a:r>
            <a:r>
              <a:rPr lang="en-US" sz="2800" baseline="30000" dirty="0" smtClean="0"/>
              <a:t>16</a:t>
            </a:r>
            <a:endParaRPr lang="en-US" sz="2800" dirty="0" smtClean="0"/>
          </a:p>
          <a:p>
            <a:pPr lvl="1"/>
            <a:r>
              <a:rPr lang="en-US" sz="2600" dirty="0" smtClean="0"/>
              <a:t>Specific mutation: 4-nucleotide deletion in the RPE65 gene</a:t>
            </a:r>
          </a:p>
          <a:p>
            <a:pPr lvl="1"/>
            <a:r>
              <a:rPr lang="en-US" sz="2600" dirty="0" smtClean="0"/>
              <a:t>Same mutation is also present in retinal dystrophy in </a:t>
            </a:r>
            <a:r>
              <a:rPr lang="en-US" sz="2600" dirty="0" err="1" smtClean="0"/>
              <a:t>Briards</a:t>
            </a:r>
            <a:r>
              <a:rPr lang="en-US" sz="2600" dirty="0" smtClean="0"/>
              <a:t>. Same disorder?</a:t>
            </a:r>
          </a:p>
          <a:p>
            <a:pPr lvl="1"/>
            <a:endParaRPr lang="en-US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Image: http://</a:t>
            </a:r>
            <a:r>
              <a:rPr lang="en-US" dirty="0" err="1"/>
              <a:t>www.akc.org</a:t>
            </a:r>
            <a:r>
              <a:rPr lang="en-US" dirty="0"/>
              <a:t>/dog-breeds/</a:t>
            </a:r>
            <a:r>
              <a:rPr lang="en-US" dirty="0" err="1"/>
              <a:t>briard</a:t>
            </a:r>
            <a:r>
              <a:rPr lang="en-US" dirty="0"/>
              <a:t>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803" r="11821"/>
          <a:stretch/>
        </p:blipFill>
        <p:spPr>
          <a:xfrm>
            <a:off x="4749532" y="2205923"/>
            <a:ext cx="4394468" cy="388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5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Dog as disease model </a:t>
            </a:r>
            <a:r>
              <a:rPr lang="en-US" smtClean="0"/>
              <a:t>- Blindness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545" y="1921829"/>
            <a:ext cx="4581062" cy="460541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Also an early use of gene therapy (2001)</a:t>
            </a:r>
            <a:r>
              <a:rPr lang="en-US" sz="2800" baseline="30000" dirty="0" smtClean="0"/>
              <a:t>17</a:t>
            </a:r>
          </a:p>
          <a:p>
            <a:pPr lvl="1"/>
            <a:r>
              <a:rPr lang="en-US" sz="2600" dirty="0" smtClean="0"/>
              <a:t>Treated RPE65-/- dogs with recombinant </a:t>
            </a:r>
            <a:r>
              <a:rPr lang="en-US" sz="2600" dirty="0" err="1" smtClean="0"/>
              <a:t>adeno</a:t>
            </a:r>
            <a:r>
              <a:rPr lang="en-US" sz="2600" dirty="0" smtClean="0"/>
              <a:t>-associated virus carrying wild type RPE65 (AAV-RPE65)</a:t>
            </a:r>
          </a:p>
          <a:p>
            <a:pPr lvl="1"/>
            <a:r>
              <a:rPr lang="en-US" sz="2600" dirty="0" smtClean="0"/>
              <a:t>“A </a:t>
            </a:r>
            <a:r>
              <a:rPr lang="en-US" sz="2600" dirty="0"/>
              <a:t>logical question leading from our results is whether </a:t>
            </a:r>
            <a:r>
              <a:rPr lang="en-US" sz="2600" dirty="0" err="1"/>
              <a:t>subretinal</a:t>
            </a:r>
            <a:r>
              <a:rPr lang="en-US" sz="2600" dirty="0"/>
              <a:t> injection of AAV-RPE65 would also correct the functional defects found in humans with </a:t>
            </a:r>
            <a:r>
              <a:rPr lang="en-US" sz="2600" dirty="0" smtClean="0"/>
              <a:t>[</a:t>
            </a:r>
            <a:r>
              <a:rPr lang="en-US" sz="2600" dirty="0" err="1" smtClean="0"/>
              <a:t>Leber</a:t>
            </a:r>
            <a:r>
              <a:rPr lang="en-US" sz="2600" dirty="0" smtClean="0"/>
              <a:t> congenital </a:t>
            </a:r>
            <a:r>
              <a:rPr lang="en-US" sz="2600" dirty="0" err="1" smtClean="0"/>
              <a:t>amaurosis</a:t>
            </a:r>
            <a:r>
              <a:rPr lang="en-US" sz="2600" dirty="0" smtClean="0"/>
              <a:t>] due </a:t>
            </a:r>
            <a:r>
              <a:rPr lang="en-US" sz="2600" dirty="0"/>
              <a:t>to RPE65 mutations</a:t>
            </a:r>
            <a:r>
              <a:rPr lang="en-US" sz="2600" dirty="0" smtClean="0"/>
              <a:t>.”</a:t>
            </a:r>
            <a:endParaRPr lang="en-US" sz="2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08" y="1186521"/>
            <a:ext cx="3823755" cy="545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67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being </a:t>
            </a:r>
            <a:r>
              <a:rPr lang="en-US" dirty="0" smtClean="0"/>
              <a:t>done – in humans!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70" y="1921829"/>
            <a:ext cx="8421337" cy="46054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January 2015</a:t>
            </a:r>
          </a:p>
          <a:p>
            <a:pPr lvl="1"/>
            <a:r>
              <a:rPr lang="en-US" sz="2400" dirty="0" smtClean="0"/>
              <a:t>Pierce</a:t>
            </a:r>
            <a:r>
              <a:rPr lang="en-US" sz="2400" dirty="0"/>
              <a:t>, E. A. &amp; Bennett, J. </a:t>
            </a:r>
            <a:r>
              <a:rPr lang="en-US" sz="2400" dirty="0" smtClean="0"/>
              <a:t>The status of RPE65 gene therapy trials: safety and efficacy. </a:t>
            </a:r>
            <a:r>
              <a:rPr lang="en-US" sz="2400" i="1" dirty="0"/>
              <a:t>Cold Spring </a:t>
            </a:r>
            <a:r>
              <a:rPr lang="en-US" sz="2400" i="1" dirty="0" err="1"/>
              <a:t>Harb</a:t>
            </a:r>
            <a:r>
              <a:rPr lang="en-US" sz="2400" i="1" dirty="0"/>
              <a:t>. </a:t>
            </a:r>
            <a:r>
              <a:rPr lang="en-US" sz="2400" i="1" dirty="0" err="1"/>
              <a:t>Perspect</a:t>
            </a:r>
            <a:r>
              <a:rPr lang="en-US" sz="2400" i="1" dirty="0"/>
              <a:t>. Med.</a:t>
            </a:r>
            <a:r>
              <a:rPr lang="en-US" sz="2400" dirty="0"/>
              <a:t> (2015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18</a:t>
            </a:r>
          </a:p>
          <a:p>
            <a:r>
              <a:rPr lang="en-US" sz="2800" dirty="0" smtClean="0"/>
              <a:t>May 4, 2015</a:t>
            </a:r>
          </a:p>
          <a:p>
            <a:pPr lvl="1"/>
            <a:r>
              <a:rPr lang="en-US" sz="2400" dirty="0" smtClean="0"/>
              <a:t>Wright</a:t>
            </a:r>
            <a:r>
              <a:rPr lang="en-US" sz="2400" dirty="0"/>
              <a:t>, A. F. </a:t>
            </a:r>
            <a:r>
              <a:rPr lang="en-US" sz="2400" dirty="0" smtClean="0"/>
              <a:t>Long-term effects of retinal gene therapy in childhood blindness. </a:t>
            </a:r>
            <a:r>
              <a:rPr lang="en-US" sz="2400" i="1" dirty="0"/>
              <a:t>N. Engl. J. Med.</a:t>
            </a:r>
            <a:r>
              <a:rPr lang="en-US" sz="2400" dirty="0"/>
              <a:t> (2015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19</a:t>
            </a:r>
            <a:endParaRPr lang="en-US" sz="2400" baseline="30000" dirty="0"/>
          </a:p>
          <a:p>
            <a:pPr lvl="1"/>
            <a:r>
              <a:rPr lang="en-US" sz="2400" dirty="0" smtClean="0"/>
              <a:t>Bainbridge</a:t>
            </a:r>
            <a:r>
              <a:rPr lang="en-US" sz="2400" dirty="0"/>
              <a:t>, J. W. B. </a:t>
            </a:r>
            <a:r>
              <a:rPr lang="en-US" sz="2400" i="1" dirty="0"/>
              <a:t>et al.</a:t>
            </a:r>
            <a:r>
              <a:rPr lang="en-US" sz="2400" dirty="0"/>
              <a:t> </a:t>
            </a:r>
            <a:r>
              <a:rPr lang="en-US" sz="2400" dirty="0" smtClean="0"/>
              <a:t>Long-term effect of gene therapy on </a:t>
            </a:r>
            <a:r>
              <a:rPr lang="en-US" sz="2400" dirty="0" err="1"/>
              <a:t>L</a:t>
            </a:r>
            <a:r>
              <a:rPr lang="en-US" sz="2400" dirty="0" err="1" smtClean="0"/>
              <a:t>eber’s</a:t>
            </a:r>
            <a:r>
              <a:rPr lang="en-US" sz="2400" dirty="0" smtClean="0"/>
              <a:t> congenital </a:t>
            </a:r>
            <a:r>
              <a:rPr lang="en-US" sz="2400" dirty="0" err="1" smtClean="0"/>
              <a:t>amaurosis</a:t>
            </a:r>
            <a:r>
              <a:rPr lang="en-US" sz="2400" dirty="0" smtClean="0"/>
              <a:t>. </a:t>
            </a:r>
            <a:r>
              <a:rPr lang="en-US" sz="2400" i="1" dirty="0"/>
              <a:t>N. Engl. J. Med.</a:t>
            </a:r>
            <a:r>
              <a:rPr lang="en-US" sz="2400" dirty="0"/>
              <a:t> (2015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20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4059615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Dog as disease model – </a:t>
            </a:r>
            <a:br>
              <a:rPr lang="en-US" dirty="0" smtClean="0"/>
            </a:br>
            <a:r>
              <a:rPr lang="en-US" dirty="0" smtClean="0"/>
              <a:t>many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5316257" cy="4144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Spinal muscular atrophy and motor neuron disease</a:t>
            </a:r>
          </a:p>
          <a:p>
            <a:r>
              <a:rPr lang="en-US" sz="2400" dirty="0" smtClean="0"/>
              <a:t>Psychiatric conditions</a:t>
            </a:r>
          </a:p>
          <a:p>
            <a:r>
              <a:rPr lang="en-US" sz="2400" dirty="0" smtClean="0"/>
              <a:t>Glycogen storage disease</a:t>
            </a:r>
          </a:p>
          <a:p>
            <a:r>
              <a:rPr lang="en-US" sz="2400" dirty="0" smtClean="0"/>
              <a:t>Osteosarcoma</a:t>
            </a:r>
          </a:p>
          <a:p>
            <a:r>
              <a:rPr lang="en-US" sz="2400" dirty="0" smtClean="0"/>
              <a:t>Hematological malignancies</a:t>
            </a:r>
          </a:p>
          <a:p>
            <a:r>
              <a:rPr lang="en-US" sz="2400" dirty="0" smtClean="0"/>
              <a:t>Mammary neoplasms</a:t>
            </a:r>
          </a:p>
          <a:p>
            <a:pPr marL="0" indent="0">
              <a:buNone/>
            </a:pPr>
            <a:r>
              <a:rPr lang="en-US" sz="2400" dirty="0" smtClean="0"/>
              <a:t>(just to name a few)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All images: AKC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77108" y="1403770"/>
            <a:ext cx="713756" cy="1242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187" y="3108348"/>
            <a:ext cx="1118218" cy="7911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9933" r="899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013" y="2640424"/>
            <a:ext cx="1140747" cy="1142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4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9958" y="3158481"/>
            <a:ext cx="2115043" cy="16761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0795" y="3826943"/>
            <a:ext cx="2195306" cy="14635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5390" y="4712655"/>
            <a:ext cx="2383940" cy="284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2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Pharmacogenetics</a:t>
            </a:r>
            <a:r>
              <a:rPr lang="en-US" dirty="0" smtClean="0"/>
              <a:t> &amp; Dogs</a:t>
            </a:r>
            <a:br>
              <a:rPr lang="en-US" dirty="0" smtClean="0"/>
            </a:br>
            <a:r>
              <a:rPr lang="en-US" dirty="0" smtClean="0"/>
              <a:t>(and humans)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139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remember this?</a:t>
            </a:r>
            <a:endParaRPr lang="en-US" dirty="0"/>
          </a:p>
        </p:txBody>
      </p:sp>
      <p:pic>
        <p:nvPicPr>
          <p:cNvPr id="5" name="Picture 4" descr="колли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76" y="1403521"/>
            <a:ext cx="4411694" cy="3308771"/>
          </a:xfrm>
          <a:prstGeom prst="rect">
            <a:avLst/>
          </a:prstGeom>
        </p:spPr>
      </p:pic>
      <p:pic>
        <p:nvPicPr>
          <p:cNvPr id="6" name="Picture 5" descr="images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39" y="5130800"/>
            <a:ext cx="1016656" cy="10166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5509" y="2983250"/>
            <a:ext cx="272682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“White feet”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1103077">
            <a:off x="2606877" y="3760661"/>
            <a:ext cx="2124534" cy="348513"/>
          </a:xfrm>
          <a:prstGeom prst="rightArrow">
            <a:avLst>
              <a:gd name="adj1" fmla="val 50000"/>
              <a:gd name="adj2" fmla="val 111368"/>
            </a:avLst>
          </a:prstGeom>
          <a:solidFill>
            <a:srgbClr val="D0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1166" y="4460189"/>
            <a:ext cx="281098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“Don’t treat”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9" descr="images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20" y="5103368"/>
            <a:ext cx="1037127" cy="1041757"/>
          </a:xfrm>
          <a:prstGeom prst="rect">
            <a:avLst/>
          </a:prstGeom>
        </p:spPr>
      </p:pic>
      <p:pic>
        <p:nvPicPr>
          <p:cNvPr id="11" name="Picture 10" descr="images-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24" y="5103368"/>
            <a:ext cx="879803" cy="11432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25997" y="4634245"/>
            <a:ext cx="10804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Dogs-</a:t>
            </a:r>
            <a:r>
              <a:rPr lang="en-US" sz="800" dirty="0" err="1" smtClean="0"/>
              <a:t>wallpapers.com</a:t>
            </a:r>
            <a:endParaRPr 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178075" y="5049482"/>
            <a:ext cx="42908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MDR1 deletion mutation leads to malformation of p-glycoprotein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transmembrane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protein,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avermectin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ivermectin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sensitivity and neurotoxicity in some breeds</a:t>
            </a:r>
            <a:r>
              <a:rPr lang="en-US" sz="20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-342578" y="5024538"/>
            <a:ext cx="3868215" cy="1389203"/>
          </a:xfrm>
          <a:prstGeom prst="mathMultiply">
            <a:avLst/>
          </a:prstGeom>
          <a:solidFill>
            <a:srgbClr val="D0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59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27" grpId="0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goes beyond </a:t>
            </a:r>
            <a:r>
              <a:rPr lang="en-US" dirty="0" err="1" smtClean="0"/>
              <a:t>ivermectin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Fleischer, S., Sharkey, M., </a:t>
            </a:r>
            <a:r>
              <a:rPr lang="en-US" sz="2800" dirty="0" err="1"/>
              <a:t>Mealey</a:t>
            </a:r>
            <a:r>
              <a:rPr lang="en-US" sz="2800" dirty="0"/>
              <a:t>, K., Ostrander, E. A. &amp; Martinez, M. </a:t>
            </a:r>
            <a:r>
              <a:rPr lang="en-US" sz="2800" dirty="0" err="1"/>
              <a:t>Pharmacogenetic</a:t>
            </a:r>
            <a:r>
              <a:rPr lang="en-US" sz="2800" dirty="0"/>
              <a:t> and metabolic differences between dog breeds: their impact on canine medicine and the use of the dog as a preclinical animal model. </a:t>
            </a:r>
            <a:r>
              <a:rPr lang="en-US" sz="2800" i="1" dirty="0"/>
              <a:t>AAPS J.</a:t>
            </a:r>
            <a:r>
              <a:rPr lang="en-US" sz="2800" dirty="0"/>
              <a:t> </a:t>
            </a:r>
            <a:r>
              <a:rPr lang="en-US" sz="2800" b="1" dirty="0"/>
              <a:t>10,</a:t>
            </a:r>
            <a:r>
              <a:rPr lang="en-US" sz="2800" dirty="0"/>
              <a:t> 110–119 (2008). </a:t>
            </a:r>
            <a:r>
              <a:rPr lang="en-US" sz="2800" baseline="30000" dirty="0" smtClean="0"/>
              <a:t>22</a:t>
            </a:r>
          </a:p>
          <a:p>
            <a:pPr lvl="1"/>
            <a:r>
              <a:rPr lang="en-US" sz="2600" dirty="0" smtClean="0"/>
              <a:t>Amazing paper! Cited by 22 in Scopus as of 5/11/15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16695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parallels in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Just one of many examples</a:t>
            </a:r>
            <a:endParaRPr lang="en-US" sz="2800" baseline="30000" dirty="0" smtClean="0"/>
          </a:p>
          <a:p>
            <a:pPr lvl="1"/>
            <a:r>
              <a:rPr lang="en-US" sz="2600" dirty="0"/>
              <a:t>Yip, V., </a:t>
            </a:r>
            <a:r>
              <a:rPr lang="en-US" sz="2600" dirty="0" err="1"/>
              <a:t>Hawcutt</a:t>
            </a:r>
            <a:r>
              <a:rPr lang="en-US" sz="2600" dirty="0"/>
              <a:t>, D. B. &amp; </a:t>
            </a:r>
            <a:r>
              <a:rPr lang="en-US" sz="2600" dirty="0" err="1"/>
              <a:t>Pirmohamed</a:t>
            </a:r>
            <a:r>
              <a:rPr lang="en-US" sz="2600" dirty="0"/>
              <a:t>, M. </a:t>
            </a:r>
            <a:r>
              <a:rPr lang="en-US" sz="2600" dirty="0" err="1"/>
              <a:t>Pharmacogenetic</a:t>
            </a:r>
            <a:r>
              <a:rPr lang="en-US" sz="2600" dirty="0"/>
              <a:t> markers of drug efficacy and toxicity. </a:t>
            </a:r>
            <a:r>
              <a:rPr lang="en-US" sz="2600" i="1" dirty="0" err="1"/>
              <a:t>Clin</a:t>
            </a:r>
            <a:r>
              <a:rPr lang="en-US" sz="2600" i="1" dirty="0"/>
              <a:t>. </a:t>
            </a:r>
            <a:r>
              <a:rPr lang="en-US" sz="2600" i="1" dirty="0" err="1"/>
              <a:t>Pharmacol</a:t>
            </a:r>
            <a:r>
              <a:rPr lang="en-US" sz="2600" i="1" dirty="0"/>
              <a:t>. </a:t>
            </a:r>
            <a:r>
              <a:rPr lang="en-US" sz="2600" i="1" dirty="0" err="1"/>
              <a:t>Ther</a:t>
            </a:r>
            <a:r>
              <a:rPr lang="en-US" sz="2600" i="1" dirty="0"/>
              <a:t>.</a:t>
            </a:r>
            <a:r>
              <a:rPr lang="en-US" sz="2600" dirty="0"/>
              <a:t> (2015). doi:10.1002/cpt.</a:t>
            </a:r>
            <a:r>
              <a:rPr lang="en-US" sz="2600" dirty="0" smtClean="0"/>
              <a:t>135</a:t>
            </a:r>
            <a:r>
              <a:rPr lang="en-US" sz="2600" baseline="30000" dirty="0" smtClean="0"/>
              <a:t>23</a:t>
            </a:r>
          </a:p>
          <a:p>
            <a:r>
              <a:rPr lang="en-US" sz="2800" dirty="0" err="1" smtClean="0"/>
              <a:t>Clopidogrel</a:t>
            </a:r>
            <a:r>
              <a:rPr lang="en-US" sz="2800" dirty="0" smtClean="0"/>
              <a:t> </a:t>
            </a:r>
            <a:r>
              <a:rPr lang="en-US" sz="2800" dirty="0" err="1" smtClean="0"/>
              <a:t>metabolization</a:t>
            </a:r>
            <a:r>
              <a:rPr lang="en-US" sz="2800" dirty="0" smtClean="0"/>
              <a:t> by genotype</a:t>
            </a:r>
          </a:p>
          <a:p>
            <a:pPr lvl="1"/>
            <a:r>
              <a:rPr lang="en-US" sz="2600" dirty="0"/>
              <a:t>“Genotype guided </a:t>
            </a:r>
            <a:r>
              <a:rPr lang="en-US" sz="2600" dirty="0" err="1"/>
              <a:t>clopidogrel</a:t>
            </a:r>
            <a:r>
              <a:rPr lang="en-US" sz="2600" dirty="0"/>
              <a:t> dose adjustment would be beneficial and therefore we propose mandatory genotyping before </a:t>
            </a:r>
            <a:r>
              <a:rPr lang="en-US" sz="2600" dirty="0" err="1"/>
              <a:t>clopidogrel</a:t>
            </a:r>
            <a:r>
              <a:rPr lang="en-US" sz="2600" dirty="0"/>
              <a:t> dosing</a:t>
            </a:r>
            <a:r>
              <a:rPr lang="en-US" sz="2600" dirty="0" smtClean="0"/>
              <a:t>.”</a:t>
            </a:r>
            <a:r>
              <a:rPr lang="en-US" sz="2600" baseline="30000" dirty="0" smtClean="0"/>
              <a:t>24</a:t>
            </a:r>
            <a:endParaRPr lang="en-US" sz="2600" baseline="30000" dirty="0"/>
          </a:p>
        </p:txBody>
      </p:sp>
    </p:spTree>
    <p:extLst>
      <p:ext uri="{BB962C8B-B14F-4D97-AF65-F5344CB8AC3E}">
        <p14:creationId xmlns:p14="http://schemas.microsoft.com/office/powerpoint/2010/main" val="68989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78280" y="840989"/>
            <a:ext cx="5638800" cy="1362075"/>
          </a:xfrm>
        </p:spPr>
        <p:txBody>
          <a:bodyPr/>
          <a:lstStyle/>
          <a:p>
            <a:r>
              <a:rPr lang="en-US" dirty="0" smtClean="0"/>
              <a:t>Are you still asking “Why is the dog so important?”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175044" y="6559414"/>
            <a:ext cx="3697566" cy="298586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http://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www.rbcpetclinic.com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/health-certificates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718" y="2274940"/>
            <a:ext cx="3892955" cy="43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76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read this!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5056" y="1279315"/>
            <a:ext cx="7455010" cy="147809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Starkey, M. P., </a:t>
            </a:r>
            <a:r>
              <a:rPr lang="en-US" sz="2800" dirty="0" err="1"/>
              <a:t>Scase</a:t>
            </a:r>
            <a:r>
              <a:rPr lang="en-US" sz="2800" dirty="0"/>
              <a:t>, T. J., </a:t>
            </a:r>
            <a:r>
              <a:rPr lang="en-US" sz="2800" dirty="0" err="1"/>
              <a:t>Mellersh</a:t>
            </a:r>
            <a:r>
              <a:rPr lang="en-US" sz="2800" dirty="0"/>
              <a:t>, C. S. &amp; Murphy, S. Dogs really are man’s best friend - Canine genomics has applications in veterinary and human medicine! </a:t>
            </a:r>
            <a:r>
              <a:rPr lang="en-US" sz="2800" i="1" dirty="0"/>
              <a:t>Briefings </a:t>
            </a:r>
            <a:r>
              <a:rPr lang="en-US" sz="2800" i="1" dirty="0" err="1"/>
              <a:t>Funct</a:t>
            </a:r>
            <a:r>
              <a:rPr lang="en-US" sz="2800" i="1" dirty="0"/>
              <a:t>. Genomics Proteomics</a:t>
            </a:r>
            <a:r>
              <a:rPr lang="en-US" sz="2800" dirty="0"/>
              <a:t> </a:t>
            </a:r>
            <a:r>
              <a:rPr lang="en-US" sz="2800" b="1" dirty="0"/>
              <a:t>4,</a:t>
            </a:r>
            <a:r>
              <a:rPr lang="en-US" sz="2800" dirty="0"/>
              <a:t> 112–128 (2005)</a:t>
            </a:r>
            <a:r>
              <a:rPr lang="en-US" sz="2800" dirty="0" smtClean="0"/>
              <a:t>.</a:t>
            </a:r>
            <a:r>
              <a:rPr lang="en-US" sz="2800" baseline="30000" dirty="0" smtClean="0"/>
              <a:t>25</a:t>
            </a:r>
          </a:p>
          <a:p>
            <a:pPr lvl="1"/>
            <a:r>
              <a:rPr lang="en-US" sz="2600" dirty="0" smtClean="0"/>
              <a:t>Cited 49 times in Scopus</a:t>
            </a:r>
            <a:endParaRPr 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74" y="2868947"/>
            <a:ext cx="7099300" cy="386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193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you know “why the dog”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4278489" cy="4144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i="1" dirty="0" smtClean="0"/>
              <a:t>“Our </a:t>
            </a:r>
            <a:r>
              <a:rPr lang="en-US" sz="3600" i="1" dirty="0"/>
              <a:t>best friend in the animal kingdom might provide us with one of the most enchanting systems for illuminating our understandings of human evolution and disease</a:t>
            </a:r>
            <a:r>
              <a:rPr lang="en-US" sz="3600" i="1" dirty="0" smtClean="0"/>
              <a:t>.”</a:t>
            </a:r>
          </a:p>
          <a:p>
            <a:pPr marL="0" indent="0">
              <a:buNone/>
            </a:pPr>
            <a:r>
              <a:rPr lang="en-US" sz="3600" dirty="0" smtClean="0"/>
              <a:t>- </a:t>
            </a:r>
            <a:r>
              <a:rPr lang="en-US" sz="3600" i="1" dirty="0" smtClean="0"/>
              <a:t> </a:t>
            </a:r>
            <a:r>
              <a:rPr lang="en-US" dirty="0" smtClean="0"/>
              <a:t>Wang G. et al. </a:t>
            </a:r>
            <a:r>
              <a:rPr lang="en-US" i="1" dirty="0" smtClean="0"/>
              <a:t>Nature Communications</a:t>
            </a:r>
            <a:r>
              <a:rPr lang="en-US" dirty="0" smtClean="0"/>
              <a:t>, 2014</a:t>
            </a:r>
            <a:r>
              <a:rPr lang="en-US" baseline="30000" dirty="0" smtClean="0"/>
              <a:t>4</a:t>
            </a:r>
            <a:endParaRPr lang="en-US" i="1" baseline="30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dogvacay.com</a:t>
            </a:r>
            <a:r>
              <a:rPr lang="en-US" dirty="0"/>
              <a:t>/blog/why-are-dogs-called-a-mans-best-friend/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101" y="2279558"/>
            <a:ext cx="35052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7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344" y="1175386"/>
            <a:ext cx="7787443" cy="542567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900" dirty="0" smtClean="0"/>
              <a:t>http://</a:t>
            </a:r>
            <a:r>
              <a:rPr lang="en-US" sz="900" dirty="0" err="1" smtClean="0"/>
              <a:t>www.akc.org</a:t>
            </a:r>
            <a:endParaRPr lang="en-US" sz="9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http://</a:t>
            </a:r>
            <a:r>
              <a:rPr lang="en-US" sz="900" dirty="0" err="1"/>
              <a:t>en.wikipedia.org</a:t>
            </a:r>
            <a:r>
              <a:rPr lang="en-US" sz="900" dirty="0"/>
              <a:t>/wiki/</a:t>
            </a:r>
            <a:r>
              <a:rPr lang="en-US" sz="900" dirty="0" err="1" smtClean="0"/>
              <a:t>English_Mastiff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Vila, C. </a:t>
            </a:r>
            <a:r>
              <a:rPr lang="en-US" sz="900" dirty="0" smtClean="0"/>
              <a:t>Multiple and ancient origins of the domestic dog. </a:t>
            </a:r>
            <a:r>
              <a:rPr lang="en-US" sz="900" i="1" dirty="0"/>
              <a:t>Science (80-. ).</a:t>
            </a:r>
            <a:r>
              <a:rPr lang="en-US" sz="900" dirty="0"/>
              <a:t> </a:t>
            </a:r>
            <a:r>
              <a:rPr lang="en-US" sz="900" b="1" dirty="0"/>
              <a:t>276,</a:t>
            </a:r>
            <a:r>
              <a:rPr lang="en-US" sz="900" dirty="0"/>
              <a:t> 1687–1689 (1997).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 smtClean="0"/>
              <a:t>Axelsson</a:t>
            </a:r>
            <a:r>
              <a:rPr lang="en-US" sz="900" dirty="0"/>
              <a:t>, E. </a:t>
            </a:r>
            <a:r>
              <a:rPr lang="en-US" sz="900" i="1" dirty="0"/>
              <a:t>et al.</a:t>
            </a:r>
            <a:r>
              <a:rPr lang="en-US" sz="900" dirty="0"/>
              <a:t> The genomic signature of dog domestication reveals adaptation to a starch-rich diet. </a:t>
            </a:r>
            <a:r>
              <a:rPr lang="en-US" sz="900" i="1" dirty="0"/>
              <a:t>Nature</a:t>
            </a:r>
            <a:r>
              <a:rPr lang="en-US" sz="900" dirty="0"/>
              <a:t> </a:t>
            </a:r>
            <a:r>
              <a:rPr lang="en-US" sz="900" b="1" dirty="0"/>
              <a:t>495,</a:t>
            </a:r>
            <a:r>
              <a:rPr lang="en-US" sz="900" dirty="0"/>
              <a:t> 360–4 (2013).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Wang</a:t>
            </a:r>
            <a:r>
              <a:rPr lang="en-US" sz="900" dirty="0"/>
              <a:t>, G. </a:t>
            </a:r>
            <a:r>
              <a:rPr lang="en-US" sz="900" i="1" dirty="0"/>
              <a:t>et al.</a:t>
            </a:r>
            <a:r>
              <a:rPr lang="en-US" sz="900" dirty="0"/>
              <a:t> The genomics of selection in dogs and the parallel evolution between dogs and humans. </a:t>
            </a:r>
            <a:r>
              <a:rPr lang="en-US" sz="900" i="1" dirty="0"/>
              <a:t>Nat. </a:t>
            </a:r>
            <a:r>
              <a:rPr lang="en-US" sz="900" i="1" dirty="0" err="1"/>
              <a:t>Commun</a:t>
            </a:r>
            <a:r>
              <a:rPr lang="en-US" sz="900" i="1" dirty="0"/>
              <a:t>.</a:t>
            </a:r>
            <a:r>
              <a:rPr lang="en-US" sz="900" dirty="0"/>
              <a:t> </a:t>
            </a:r>
            <a:r>
              <a:rPr lang="en-US" sz="900" b="1" dirty="0"/>
              <a:t>4,</a:t>
            </a:r>
            <a:r>
              <a:rPr lang="en-US" sz="900" dirty="0"/>
              <a:t> 1860 (2013).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 smtClean="0"/>
              <a:t>Thalmann</a:t>
            </a:r>
            <a:r>
              <a:rPr lang="en-US" sz="900" dirty="0"/>
              <a:t>, O. </a:t>
            </a:r>
            <a:r>
              <a:rPr lang="en-US" sz="900" i="1" dirty="0"/>
              <a:t>et al.</a:t>
            </a:r>
            <a:r>
              <a:rPr lang="en-US" sz="900" dirty="0"/>
              <a:t> Complete mitochondrial genomes of ancient </a:t>
            </a:r>
            <a:r>
              <a:rPr lang="en-US" sz="900" dirty="0" err="1"/>
              <a:t>canids</a:t>
            </a:r>
            <a:r>
              <a:rPr lang="en-US" sz="900" dirty="0"/>
              <a:t> suggest a European origin of domestic dogs. </a:t>
            </a:r>
            <a:r>
              <a:rPr lang="en-US" sz="900" i="1" dirty="0"/>
              <a:t>Science</a:t>
            </a:r>
            <a:r>
              <a:rPr lang="en-US" sz="900" dirty="0"/>
              <a:t> </a:t>
            </a:r>
            <a:r>
              <a:rPr lang="en-US" sz="900" b="1" dirty="0"/>
              <a:t>342,</a:t>
            </a:r>
            <a:r>
              <a:rPr lang="en-US" sz="900" dirty="0"/>
              <a:t> 871–4 (2013).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Kim</a:t>
            </a:r>
            <a:r>
              <a:rPr lang="en-US" sz="900" dirty="0"/>
              <a:t>, K. S., Lee, S. E., </a:t>
            </a:r>
            <a:r>
              <a:rPr lang="en-US" sz="900" dirty="0" err="1"/>
              <a:t>Jeong</a:t>
            </a:r>
            <a:r>
              <a:rPr lang="en-US" sz="900" dirty="0"/>
              <a:t>, H. W. &amp; Ha, J. H. The complete nucleotide sequence of the domestic dog (</a:t>
            </a:r>
            <a:r>
              <a:rPr lang="en-US" sz="900" dirty="0" err="1"/>
              <a:t>Canis</a:t>
            </a:r>
            <a:r>
              <a:rPr lang="en-US" sz="900" dirty="0"/>
              <a:t> </a:t>
            </a:r>
            <a:r>
              <a:rPr lang="en-US" sz="900" dirty="0" err="1"/>
              <a:t>familiaris</a:t>
            </a:r>
            <a:r>
              <a:rPr lang="en-US" sz="900" dirty="0"/>
              <a:t>) mitochondrial genome. </a:t>
            </a:r>
            <a:r>
              <a:rPr lang="en-US" sz="900" i="1" dirty="0"/>
              <a:t>Mol. </a:t>
            </a:r>
            <a:r>
              <a:rPr lang="en-US" sz="900" i="1" dirty="0" err="1"/>
              <a:t>Phylogenet</a:t>
            </a:r>
            <a:r>
              <a:rPr lang="en-US" sz="900" i="1" dirty="0"/>
              <a:t>. </a:t>
            </a:r>
            <a:r>
              <a:rPr lang="en-US" sz="900" i="1" dirty="0" err="1"/>
              <a:t>Evol</a:t>
            </a:r>
            <a:r>
              <a:rPr lang="en-US" sz="900" i="1" dirty="0"/>
              <a:t>.</a:t>
            </a:r>
            <a:r>
              <a:rPr lang="en-US" sz="900" dirty="0"/>
              <a:t> </a:t>
            </a:r>
            <a:r>
              <a:rPr lang="en-US" sz="900" b="1" dirty="0"/>
              <a:t>10,</a:t>
            </a:r>
            <a:r>
              <a:rPr lang="en-US" sz="900" dirty="0"/>
              <a:t> 210–20 (1998).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Guyon</a:t>
            </a:r>
            <a:r>
              <a:rPr lang="en-US" sz="900" dirty="0"/>
              <a:t>, R. </a:t>
            </a:r>
            <a:r>
              <a:rPr lang="en-US" sz="900" i="1" dirty="0"/>
              <a:t>et al.</a:t>
            </a:r>
            <a:r>
              <a:rPr lang="en-US" sz="900" dirty="0"/>
              <a:t> A 1-Mb resolution radiation hybrid map of the canine genome. </a:t>
            </a:r>
            <a:r>
              <a:rPr lang="en-US" sz="900" i="1" dirty="0"/>
              <a:t>Proc. Natl. Acad. Sci.</a:t>
            </a:r>
            <a:r>
              <a:rPr lang="en-US" sz="900" dirty="0"/>
              <a:t> </a:t>
            </a:r>
            <a:r>
              <a:rPr lang="en-US" sz="900" b="1" dirty="0"/>
              <a:t>100,</a:t>
            </a:r>
            <a:r>
              <a:rPr lang="en-US" sz="900" dirty="0"/>
              <a:t> 5296–5301 (2003). </a:t>
            </a:r>
            <a:r>
              <a:rPr lang="en-US" sz="900" dirty="0" smtClean="0"/>
              <a:t>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Kirkness</a:t>
            </a:r>
            <a:r>
              <a:rPr lang="en-US" sz="900" dirty="0"/>
              <a:t>, E. F. </a:t>
            </a:r>
            <a:r>
              <a:rPr lang="en-US" sz="900" i="1" dirty="0"/>
              <a:t>et al.</a:t>
            </a:r>
            <a:r>
              <a:rPr lang="en-US" sz="900" dirty="0"/>
              <a:t> The dog genome: survey sequencing and comparative analysis. </a:t>
            </a:r>
            <a:r>
              <a:rPr lang="en-US" sz="900" i="1" dirty="0"/>
              <a:t>Science</a:t>
            </a:r>
            <a:r>
              <a:rPr lang="en-US" sz="900" dirty="0"/>
              <a:t> </a:t>
            </a:r>
            <a:r>
              <a:rPr lang="en-US" sz="900" b="1" dirty="0"/>
              <a:t>301,</a:t>
            </a:r>
            <a:r>
              <a:rPr lang="en-US" sz="900" dirty="0"/>
              <a:t> 1898–903 (2003).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Lindblad-Toh</a:t>
            </a:r>
            <a:r>
              <a:rPr lang="en-US" sz="900" dirty="0"/>
              <a:t>, K. </a:t>
            </a:r>
            <a:r>
              <a:rPr lang="en-US" sz="900" i="1" dirty="0"/>
              <a:t>et al.</a:t>
            </a:r>
            <a:r>
              <a:rPr lang="en-US" sz="900" dirty="0"/>
              <a:t> Genome sequence, comparative analysis and haplotype structure of the  domestic dog. </a:t>
            </a:r>
            <a:r>
              <a:rPr lang="en-US" sz="900" i="1" dirty="0"/>
              <a:t>Nature</a:t>
            </a:r>
            <a:r>
              <a:rPr lang="en-US" sz="900" dirty="0"/>
              <a:t> </a:t>
            </a:r>
            <a:r>
              <a:rPr lang="en-US" sz="900" b="1" dirty="0"/>
              <a:t>438,</a:t>
            </a:r>
            <a:r>
              <a:rPr lang="en-US" sz="900" dirty="0"/>
              <a:t> 803–819 (2005).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Morrison, D. Why do we still use trees for the dog genealogy? </a:t>
            </a:r>
            <a:r>
              <a:rPr lang="en-US" sz="900" i="1" dirty="0" err="1"/>
              <a:t>Geneal</a:t>
            </a:r>
            <a:r>
              <a:rPr lang="en-US" sz="900" i="1" dirty="0"/>
              <a:t>. World Phylogenetic Networks</a:t>
            </a:r>
            <a:r>
              <a:rPr lang="en-US" sz="900" dirty="0"/>
              <a:t> (2012). </a:t>
            </a:r>
            <a:r>
              <a:rPr lang="en-US" sz="900" dirty="0" smtClean="0"/>
              <a:t>http</a:t>
            </a:r>
            <a:r>
              <a:rPr lang="en-US" sz="900" dirty="0"/>
              <a:t>://</a:t>
            </a:r>
            <a:r>
              <a:rPr lang="en-US" sz="900" dirty="0" err="1"/>
              <a:t>phylonetworks.blogspot.com</a:t>
            </a:r>
            <a:r>
              <a:rPr lang="en-US" sz="900" dirty="0"/>
              <a:t>/2012/03/why-do-we-still-use-trees-for-</a:t>
            </a:r>
            <a:r>
              <a:rPr lang="en-US" sz="900" dirty="0" err="1" smtClean="0"/>
              <a:t>dog.html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Sutter, N. B. </a:t>
            </a:r>
            <a:r>
              <a:rPr lang="en-US" sz="900" i="1" dirty="0"/>
              <a:t>et al.</a:t>
            </a:r>
            <a:r>
              <a:rPr lang="en-US" sz="900" dirty="0"/>
              <a:t> A single IGF1 allele is a major determinant of small size in dogs. </a:t>
            </a:r>
            <a:r>
              <a:rPr lang="en-US" sz="900" i="1" dirty="0"/>
              <a:t>Science</a:t>
            </a:r>
            <a:r>
              <a:rPr lang="en-US" sz="900" dirty="0"/>
              <a:t> </a:t>
            </a:r>
            <a:r>
              <a:rPr lang="en-US" sz="900" b="1" dirty="0"/>
              <a:t>316,</a:t>
            </a:r>
            <a:r>
              <a:rPr lang="en-US" sz="900" dirty="0"/>
              <a:t> 112–5 (2007).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Vaysse</a:t>
            </a:r>
            <a:r>
              <a:rPr lang="en-US" sz="900" dirty="0"/>
              <a:t>, A. </a:t>
            </a:r>
            <a:r>
              <a:rPr lang="en-US" sz="900" i="1" dirty="0"/>
              <a:t>et al.</a:t>
            </a:r>
            <a:r>
              <a:rPr lang="en-US" sz="900" dirty="0"/>
              <a:t> </a:t>
            </a:r>
            <a:r>
              <a:rPr lang="en-US" sz="900" dirty="0" smtClean="0"/>
              <a:t>Identification of genomic regions associated with phenotypic variation between dog breeds using selection mapping. </a:t>
            </a:r>
            <a:r>
              <a:rPr lang="en-US" sz="900" i="1" dirty="0" err="1"/>
              <a:t>PLoS</a:t>
            </a:r>
            <a:r>
              <a:rPr lang="en-US" sz="900" i="1" dirty="0"/>
              <a:t> Genet.</a:t>
            </a:r>
            <a:r>
              <a:rPr lang="en-US" sz="900" dirty="0"/>
              <a:t> </a:t>
            </a:r>
            <a:r>
              <a:rPr lang="en-US" sz="900" b="1" dirty="0"/>
              <a:t>7,</a:t>
            </a:r>
            <a:r>
              <a:rPr lang="en-US" sz="900" dirty="0"/>
              <a:t> e1002316 (2011).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Bannasch</a:t>
            </a:r>
            <a:r>
              <a:rPr lang="en-US" sz="900" dirty="0"/>
              <a:t>, D. </a:t>
            </a:r>
            <a:r>
              <a:rPr lang="en-US" sz="900" i="1" dirty="0"/>
              <a:t>et al.</a:t>
            </a:r>
            <a:r>
              <a:rPr lang="en-US" sz="900" dirty="0"/>
              <a:t> Localization of canine </a:t>
            </a:r>
            <a:r>
              <a:rPr lang="en-US" sz="900" dirty="0" err="1"/>
              <a:t>brachycephaly</a:t>
            </a:r>
            <a:r>
              <a:rPr lang="en-US" sz="900" dirty="0"/>
              <a:t> using an across breed mapping approach. </a:t>
            </a:r>
            <a:r>
              <a:rPr lang="en-US" sz="900" i="1" dirty="0" err="1"/>
              <a:t>PLoS</a:t>
            </a:r>
            <a:r>
              <a:rPr lang="en-US" sz="900" i="1" dirty="0"/>
              <a:t> One</a:t>
            </a:r>
            <a:r>
              <a:rPr lang="en-US" sz="900" dirty="0"/>
              <a:t> </a:t>
            </a:r>
            <a:r>
              <a:rPr lang="en-US" sz="900" b="1" dirty="0"/>
              <a:t>5,</a:t>
            </a:r>
            <a:r>
              <a:rPr lang="en-US" sz="900" dirty="0"/>
              <a:t> e9632 (2010).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Jones, P. </a:t>
            </a:r>
            <a:r>
              <a:rPr lang="en-US" sz="900" i="1" dirty="0"/>
              <a:t>et al.</a:t>
            </a:r>
            <a:r>
              <a:rPr lang="en-US" sz="900" dirty="0"/>
              <a:t> Single-nucleotide-polymorphism-based association mapping of dog stereotypes. </a:t>
            </a:r>
            <a:r>
              <a:rPr lang="en-US" sz="900" i="1" dirty="0"/>
              <a:t>Genetics</a:t>
            </a:r>
            <a:r>
              <a:rPr lang="en-US" sz="900" dirty="0"/>
              <a:t> </a:t>
            </a:r>
            <a:r>
              <a:rPr lang="en-US" sz="900" b="1" dirty="0"/>
              <a:t>179,</a:t>
            </a:r>
            <a:r>
              <a:rPr lang="en-US" sz="900" dirty="0"/>
              <a:t> 1033–44 (2008).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 smtClean="0"/>
              <a:t>Narfström</a:t>
            </a:r>
            <a:r>
              <a:rPr lang="en-US" sz="900" dirty="0"/>
              <a:t>, K., </a:t>
            </a:r>
            <a:r>
              <a:rPr lang="en-US" sz="900" dirty="0" err="1"/>
              <a:t>Wrigstad</a:t>
            </a:r>
            <a:r>
              <a:rPr lang="en-US" sz="900" dirty="0"/>
              <a:t>, A. &amp; Nilsson, S. E. The </a:t>
            </a:r>
            <a:r>
              <a:rPr lang="en-US" sz="900" dirty="0" err="1"/>
              <a:t>Briard</a:t>
            </a:r>
            <a:r>
              <a:rPr lang="en-US" sz="900" dirty="0"/>
              <a:t> dog: a new animal model of congenital stationary night blindness. </a:t>
            </a:r>
            <a:r>
              <a:rPr lang="en-US" sz="900" i="1" dirty="0"/>
              <a:t>Br. J. </a:t>
            </a:r>
            <a:r>
              <a:rPr lang="en-US" sz="900" i="1" dirty="0" err="1"/>
              <a:t>Ophthalmol</a:t>
            </a:r>
            <a:r>
              <a:rPr lang="en-US" sz="900" i="1" dirty="0"/>
              <a:t>.</a:t>
            </a:r>
            <a:r>
              <a:rPr lang="en-US" sz="900" dirty="0"/>
              <a:t> </a:t>
            </a:r>
            <a:r>
              <a:rPr lang="en-US" sz="900" b="1" dirty="0"/>
              <a:t>73,</a:t>
            </a:r>
            <a:r>
              <a:rPr lang="en-US" sz="900" dirty="0"/>
              <a:t> 750–756 (1989)</a:t>
            </a:r>
            <a:r>
              <a:rPr lang="en-US" sz="900" dirty="0" smtClean="0"/>
              <a:t>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Aguirre</a:t>
            </a:r>
            <a:r>
              <a:rPr lang="en-US" sz="900" dirty="0"/>
              <a:t>, G. D. </a:t>
            </a:r>
            <a:r>
              <a:rPr lang="en-US" sz="900" i="1" dirty="0"/>
              <a:t>et al.</a:t>
            </a:r>
            <a:r>
              <a:rPr lang="en-US" sz="900" dirty="0"/>
              <a:t> Congenital stationary night blindness in the dog: common mutation in the RPE65 gene indicates founder effect. </a:t>
            </a:r>
            <a:r>
              <a:rPr lang="en-US" sz="900" i="1" dirty="0"/>
              <a:t>Mol. Vis.</a:t>
            </a:r>
            <a:r>
              <a:rPr lang="en-US" sz="900" dirty="0"/>
              <a:t> </a:t>
            </a:r>
            <a:r>
              <a:rPr lang="en-US" sz="900" b="1" dirty="0"/>
              <a:t>4,</a:t>
            </a:r>
            <a:r>
              <a:rPr lang="en-US" sz="900" dirty="0"/>
              <a:t> 23 (1998).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Pierce, E. A. &amp; Bennett, J. The status of RPE65 gene therapy trials: safety and efficacy. </a:t>
            </a:r>
            <a:r>
              <a:rPr lang="en-US" sz="900" i="1" dirty="0" smtClean="0"/>
              <a:t>Cold Spring </a:t>
            </a:r>
            <a:r>
              <a:rPr lang="en-US" sz="900" i="1" dirty="0" err="1" smtClean="0"/>
              <a:t>Harb</a:t>
            </a:r>
            <a:r>
              <a:rPr lang="en-US" sz="900" i="1" dirty="0" smtClean="0"/>
              <a:t>. </a:t>
            </a:r>
            <a:r>
              <a:rPr lang="en-US" sz="900" i="1" dirty="0" err="1" smtClean="0"/>
              <a:t>Perspect</a:t>
            </a:r>
            <a:r>
              <a:rPr lang="en-US" sz="900" i="1" dirty="0" smtClean="0"/>
              <a:t>. Med.</a:t>
            </a:r>
            <a:r>
              <a:rPr lang="en-US" sz="900" dirty="0" smtClean="0"/>
              <a:t> (2015). doi:10.1101/cshperspect.a017285.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Wright, A. F. Long-term effects of retinal gene therapy in childhood blindness. </a:t>
            </a:r>
            <a:r>
              <a:rPr lang="en-US" sz="900" i="1" dirty="0" smtClean="0"/>
              <a:t>N. Engl. J. Med.</a:t>
            </a:r>
            <a:r>
              <a:rPr lang="en-US" sz="900" dirty="0" smtClean="0"/>
              <a:t> (2015). doi:10.1056/NEJMe1503419.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smtClean="0"/>
              <a:t>Bainbridge</a:t>
            </a:r>
            <a:r>
              <a:rPr lang="en-US" sz="900" dirty="0"/>
              <a:t>, J. W. B. </a:t>
            </a:r>
            <a:r>
              <a:rPr lang="en-US" sz="900" i="1" dirty="0"/>
              <a:t>et al.</a:t>
            </a:r>
            <a:r>
              <a:rPr lang="en-US" sz="900" dirty="0"/>
              <a:t> </a:t>
            </a:r>
            <a:r>
              <a:rPr lang="en-US" sz="900" dirty="0" smtClean="0"/>
              <a:t>Long-term effect of gene therapy on </a:t>
            </a:r>
            <a:r>
              <a:rPr lang="en-US" sz="900" dirty="0" err="1"/>
              <a:t>L</a:t>
            </a:r>
            <a:r>
              <a:rPr lang="en-US" sz="900" dirty="0" err="1" smtClean="0"/>
              <a:t>eber’s</a:t>
            </a:r>
            <a:r>
              <a:rPr lang="en-US" sz="900" dirty="0" smtClean="0"/>
              <a:t> congenital </a:t>
            </a:r>
            <a:r>
              <a:rPr lang="en-US" sz="900" dirty="0" err="1" smtClean="0"/>
              <a:t>amaurosis</a:t>
            </a:r>
            <a:r>
              <a:rPr lang="en-US" sz="900" dirty="0" smtClean="0"/>
              <a:t>. </a:t>
            </a:r>
            <a:r>
              <a:rPr lang="en-US" sz="900" i="1" dirty="0"/>
              <a:t>N. Engl. J. Med.</a:t>
            </a:r>
            <a:r>
              <a:rPr lang="en-US" sz="900" dirty="0"/>
              <a:t> (2015). doi:10.1056/</a:t>
            </a:r>
            <a:r>
              <a:rPr lang="en-US" sz="900" dirty="0" smtClean="0"/>
              <a:t>NEJMoa1414221.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 err="1"/>
              <a:t>Mealey</a:t>
            </a:r>
            <a:r>
              <a:rPr lang="en-US" sz="900" dirty="0"/>
              <a:t>, K. L., </a:t>
            </a:r>
            <a:r>
              <a:rPr lang="en-US" sz="900" dirty="0" err="1"/>
              <a:t>Bentjen</a:t>
            </a:r>
            <a:r>
              <a:rPr lang="en-US" sz="900" dirty="0"/>
              <a:t>, S. A., Gay, J. M. &amp; Cantor, G. H. </a:t>
            </a:r>
            <a:r>
              <a:rPr lang="en-US" sz="900" dirty="0" err="1"/>
              <a:t>Ivermectin</a:t>
            </a:r>
            <a:r>
              <a:rPr lang="en-US" sz="900" dirty="0"/>
              <a:t> sensitivity in collies is associated with a deletion mutation of the mdr1 gene. </a:t>
            </a:r>
            <a:r>
              <a:rPr lang="en-US" sz="900" i="1" dirty="0" err="1"/>
              <a:t>Pharmacogenetics</a:t>
            </a:r>
            <a:r>
              <a:rPr lang="en-US" sz="900" dirty="0"/>
              <a:t> </a:t>
            </a:r>
            <a:r>
              <a:rPr lang="en-US" sz="900" b="1" dirty="0"/>
              <a:t>11,</a:t>
            </a:r>
            <a:r>
              <a:rPr lang="en-US" sz="900" dirty="0"/>
              <a:t> 727–33 (2001).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Fleischer, S., Sharkey, M., </a:t>
            </a:r>
            <a:r>
              <a:rPr lang="en-US" sz="900" dirty="0" err="1"/>
              <a:t>Mealey</a:t>
            </a:r>
            <a:r>
              <a:rPr lang="en-US" sz="900" dirty="0"/>
              <a:t>, K., Ostrander, E. A. &amp; Martinez, M. </a:t>
            </a:r>
            <a:r>
              <a:rPr lang="en-US" sz="900" dirty="0" err="1"/>
              <a:t>Pharmacogenetic</a:t>
            </a:r>
            <a:r>
              <a:rPr lang="en-US" sz="900" dirty="0"/>
              <a:t> and metabolic differences between dog breeds: their impact on canine medicine and the use of the dog as a preclinical animal model. </a:t>
            </a:r>
            <a:r>
              <a:rPr lang="en-US" sz="900" i="1" dirty="0"/>
              <a:t>AAPS J.</a:t>
            </a:r>
            <a:r>
              <a:rPr lang="en-US" sz="900" dirty="0"/>
              <a:t> </a:t>
            </a:r>
            <a:r>
              <a:rPr lang="en-US" sz="900" b="1" dirty="0"/>
              <a:t>10,</a:t>
            </a:r>
            <a:r>
              <a:rPr lang="en-US" sz="900" dirty="0"/>
              <a:t> 110–119 (2008).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Yip, V., </a:t>
            </a:r>
            <a:r>
              <a:rPr lang="en-US" sz="900" dirty="0" err="1"/>
              <a:t>Hawcutt</a:t>
            </a:r>
            <a:r>
              <a:rPr lang="en-US" sz="900" dirty="0"/>
              <a:t>, D. B. &amp; </a:t>
            </a:r>
            <a:r>
              <a:rPr lang="en-US" sz="900" dirty="0" err="1"/>
              <a:t>Pirmohamed</a:t>
            </a:r>
            <a:r>
              <a:rPr lang="en-US" sz="900" dirty="0"/>
              <a:t>, M. </a:t>
            </a:r>
            <a:r>
              <a:rPr lang="en-US" sz="900" dirty="0" err="1"/>
              <a:t>Pharmacogenetic</a:t>
            </a:r>
            <a:r>
              <a:rPr lang="en-US" sz="900" dirty="0"/>
              <a:t> markers of drug efficacy and toxicity. </a:t>
            </a:r>
            <a:r>
              <a:rPr lang="en-US" sz="900" i="1" dirty="0" err="1"/>
              <a:t>Clin</a:t>
            </a:r>
            <a:r>
              <a:rPr lang="en-US" sz="900" i="1" dirty="0"/>
              <a:t>. </a:t>
            </a:r>
            <a:r>
              <a:rPr lang="en-US" sz="900" i="1" dirty="0" err="1"/>
              <a:t>Pharmacol</a:t>
            </a:r>
            <a:r>
              <a:rPr lang="en-US" sz="900" i="1" dirty="0"/>
              <a:t>. </a:t>
            </a:r>
            <a:r>
              <a:rPr lang="en-US" sz="900" i="1" dirty="0" err="1"/>
              <a:t>Ther</a:t>
            </a:r>
            <a:r>
              <a:rPr lang="en-US" sz="900" i="1" dirty="0"/>
              <a:t>.</a:t>
            </a:r>
            <a:r>
              <a:rPr lang="en-US" sz="900" dirty="0"/>
              <a:t> (2015). doi:10.1002/cpt.135 </a:t>
            </a:r>
            <a:endParaRPr lang="en-US" sz="9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Bin </a:t>
            </a:r>
            <a:r>
              <a:rPr lang="en-US" sz="900" dirty="0" err="1"/>
              <a:t>Sayeed</a:t>
            </a:r>
            <a:r>
              <a:rPr lang="en-US" sz="900" dirty="0"/>
              <a:t>, M. S. </a:t>
            </a:r>
            <a:r>
              <a:rPr lang="en-US" sz="900" i="1" dirty="0"/>
              <a:t>et al.</a:t>
            </a:r>
            <a:r>
              <a:rPr lang="en-US" sz="900" dirty="0"/>
              <a:t> Prevalence of CYP2C19 alleles, pharmacokinetic and </a:t>
            </a:r>
            <a:r>
              <a:rPr lang="en-US" sz="900" dirty="0" err="1"/>
              <a:t>pharmacodynamic</a:t>
            </a:r>
            <a:r>
              <a:rPr lang="en-US" sz="900" dirty="0"/>
              <a:t> variation of </a:t>
            </a:r>
            <a:r>
              <a:rPr lang="en-US" sz="900" dirty="0" err="1"/>
              <a:t>clopidogrel</a:t>
            </a:r>
            <a:r>
              <a:rPr lang="en-US" sz="900" dirty="0"/>
              <a:t> and </a:t>
            </a:r>
            <a:r>
              <a:rPr lang="en-US" sz="900" dirty="0" err="1"/>
              <a:t>prasugrel</a:t>
            </a:r>
            <a:r>
              <a:rPr lang="en-US" sz="900" dirty="0"/>
              <a:t> in Bangladeshi population. </a:t>
            </a:r>
            <a:r>
              <a:rPr lang="en-US" sz="900" i="1" dirty="0" err="1"/>
              <a:t>Clin</a:t>
            </a:r>
            <a:r>
              <a:rPr lang="en-US" sz="900" i="1" dirty="0"/>
              <a:t>. Exp. </a:t>
            </a:r>
            <a:r>
              <a:rPr lang="en-US" sz="900" i="1" dirty="0" err="1"/>
              <a:t>Pharmacol</a:t>
            </a:r>
            <a:r>
              <a:rPr lang="en-US" sz="900" i="1" dirty="0"/>
              <a:t>. Physiol.</a:t>
            </a:r>
            <a:r>
              <a:rPr lang="en-US" sz="900" dirty="0"/>
              <a:t> </a:t>
            </a:r>
            <a:r>
              <a:rPr lang="en-US" sz="900" b="1" dirty="0"/>
              <a:t>42,</a:t>
            </a:r>
            <a:r>
              <a:rPr lang="en-US" sz="900" dirty="0"/>
              <a:t> 451–7 (2015). </a:t>
            </a:r>
            <a:r>
              <a:rPr lang="en-US" sz="900" dirty="0" smtClean="0"/>
              <a:t>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900" dirty="0"/>
              <a:t>Starkey, M. P., </a:t>
            </a:r>
            <a:r>
              <a:rPr lang="en-US" sz="900" dirty="0" err="1"/>
              <a:t>Scase</a:t>
            </a:r>
            <a:r>
              <a:rPr lang="en-US" sz="900" dirty="0"/>
              <a:t>, T. J., </a:t>
            </a:r>
            <a:r>
              <a:rPr lang="en-US" sz="900" dirty="0" err="1"/>
              <a:t>Mellersh</a:t>
            </a:r>
            <a:r>
              <a:rPr lang="en-US" sz="900" dirty="0"/>
              <a:t>, C. S. &amp; Murphy, S. Dogs really are man’s best friend - Canine genomics has applications in veterinary and human medicine! </a:t>
            </a:r>
            <a:r>
              <a:rPr lang="en-US" sz="900" i="1" dirty="0"/>
              <a:t>Briefings </a:t>
            </a:r>
            <a:r>
              <a:rPr lang="en-US" sz="900" i="1" dirty="0" err="1"/>
              <a:t>Funct</a:t>
            </a:r>
            <a:r>
              <a:rPr lang="en-US" sz="900" i="1" dirty="0"/>
              <a:t>. Genomics Proteomics</a:t>
            </a:r>
            <a:r>
              <a:rPr lang="en-US" sz="900" dirty="0"/>
              <a:t> </a:t>
            </a:r>
            <a:r>
              <a:rPr lang="en-US" sz="900" b="1" dirty="0"/>
              <a:t>4,</a:t>
            </a:r>
            <a:r>
              <a:rPr lang="en-US" sz="900" dirty="0"/>
              <a:t> 112–128 (2005). </a:t>
            </a:r>
            <a:r>
              <a:rPr lang="en-US" sz="900" dirty="0" smtClean="0"/>
              <a:t> </a:t>
            </a:r>
            <a:endParaRPr lang="en-US" sz="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2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www.cyber-m.com</a:t>
            </a:r>
            <a:r>
              <a:rPr lang="en-US" dirty="0"/>
              <a:t>/</a:t>
            </a:r>
            <a:r>
              <a:rPr lang="en-US" dirty="0" err="1"/>
              <a:t>wp</a:t>
            </a:r>
            <a:r>
              <a:rPr lang="en-US" dirty="0"/>
              <a:t>-content/uploads/2014/05/31.</a:t>
            </a:r>
            <a:r>
              <a:rPr lang="en-US" dirty="0" smtClean="0"/>
              <a:t>png, original </a:t>
            </a:r>
            <a:r>
              <a:rPr lang="en-US" smtClean="0"/>
              <a:t>source unknown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06" y="284368"/>
            <a:ext cx="8644421" cy="5723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3300" y="5099659"/>
            <a:ext cx="4015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Lucida Calligraphy"/>
                <a:cs typeface="Lucida Calligraphy"/>
              </a:rPr>
              <a:t>Thank you!</a:t>
            </a:r>
            <a:endParaRPr lang="en-US" sz="4800" b="1" dirty="0">
              <a:solidFill>
                <a:schemeClr val="bg1"/>
              </a:solidFill>
              <a:latin typeface="Lucida Calligraphy"/>
              <a:cs typeface="Lucida Calligraphy"/>
            </a:endParaRPr>
          </a:p>
        </p:txBody>
      </p:sp>
    </p:spTree>
    <p:extLst>
      <p:ext uri="{BB962C8B-B14F-4D97-AF65-F5344CB8AC3E}">
        <p14:creationId xmlns:p14="http://schemas.microsoft.com/office/powerpoint/2010/main" val="65169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W_NUCATS_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EDW_NUCATS_theme.pptx</Template>
  <TotalTime>2176</TotalTime>
  <Words>1869</Words>
  <Application>Microsoft Macintosh PowerPoint</Application>
  <PresentationFormat>On-screen Show (4:3)</PresentationFormat>
  <Paragraphs>180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EDW_NUCATS_theme</vt:lpstr>
      <vt:lpstr>From talking dogs to personalized medicine: The weird and wonderful history of inheritance and pharmacogenomics from pups to people </vt:lpstr>
      <vt:lpstr>Be patient!</vt:lpstr>
      <vt:lpstr>Thanks to our sponsors</vt:lpstr>
      <vt:lpstr>Why is the dog so important?</vt:lpstr>
      <vt:lpstr>Diversity</vt:lpstr>
      <vt:lpstr>Diversity</vt:lpstr>
      <vt:lpstr>A “pet” project of mine since 2008</vt:lpstr>
      <vt:lpstr>Domestication</vt:lpstr>
      <vt:lpstr>History of the genome &amp; evolution</vt:lpstr>
      <vt:lpstr>Comparative timeline with other model organisms  and selected others</vt:lpstr>
      <vt:lpstr>of characterizing the domestic dog genome</vt:lpstr>
      <vt:lpstr>Canid species Lindblad-Toh, et al. 200510</vt:lpstr>
      <vt:lpstr>Wolf to domestic dog tree Thalmann, et al. 20136 </vt:lpstr>
      <vt:lpstr>People have gone crazy with phylo trees for domestic dog breeds</vt:lpstr>
      <vt:lpstr>But it’s just not that simple11</vt:lpstr>
      <vt:lpstr>Genetics of traits and disease in the dog</vt:lpstr>
      <vt:lpstr>Parallel selection in humans and dogs</vt:lpstr>
      <vt:lpstr>Direct human influence (breeding)</vt:lpstr>
      <vt:lpstr>Genetics of height</vt:lpstr>
      <vt:lpstr>Dropped ears on Chromosome 10 …also dropped boldness?</vt:lpstr>
      <vt:lpstr>Brachycephaly</vt:lpstr>
      <vt:lpstr>Behavior – what about those “talking dogs”?</vt:lpstr>
      <vt:lpstr>Dog as disease model - Blindness</vt:lpstr>
      <vt:lpstr>Dog as disease model - Blindness</vt:lpstr>
      <vt:lpstr>It’s being done – in humans!</vt:lpstr>
      <vt:lpstr>Dog as disease model –  many more</vt:lpstr>
      <vt:lpstr>Pharmacogenetics &amp; Dogs (and humans)</vt:lpstr>
      <vt:lpstr>Anyone remember this?</vt:lpstr>
      <vt:lpstr>It goes beyond ivermectin…</vt:lpstr>
      <vt:lpstr>…and parallels in humans</vt:lpstr>
      <vt:lpstr>Are you still asking “Why is the dog so important?”</vt:lpstr>
      <vt:lpstr>Then read this!</vt:lpstr>
      <vt:lpstr>Now you know “why the dog”</vt:lpstr>
      <vt:lpstr>Sources cited</vt:lpstr>
      <vt:lpstr>PowerPoint Presentation</vt:lpstr>
    </vt:vector>
  </TitlesOfParts>
  <Company>Galter Health Sciences 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Shaw, Pamela</dc:creator>
  <cp:lastModifiedBy>Shaw, Pamela</cp:lastModifiedBy>
  <cp:revision>80</cp:revision>
  <dcterms:created xsi:type="dcterms:W3CDTF">2014-10-28T17:41:13Z</dcterms:created>
  <dcterms:modified xsi:type="dcterms:W3CDTF">2015-10-02T19:14:57Z</dcterms:modified>
</cp:coreProperties>
</file>