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4"/>
  </p:notesMasterIdLst>
  <p:sldIdLst>
    <p:sldId id="256" r:id="rId2"/>
    <p:sldId id="290" r:id="rId3"/>
    <p:sldId id="262" r:id="rId4"/>
    <p:sldId id="289" r:id="rId5"/>
    <p:sldId id="293" r:id="rId6"/>
    <p:sldId id="257" r:id="rId7"/>
    <p:sldId id="258" r:id="rId8"/>
    <p:sldId id="259" r:id="rId9"/>
    <p:sldId id="260" r:id="rId10"/>
    <p:sldId id="263" r:id="rId11"/>
    <p:sldId id="269" r:id="rId12"/>
    <p:sldId id="264" r:id="rId13"/>
    <p:sldId id="270" r:id="rId14"/>
    <p:sldId id="265" r:id="rId15"/>
    <p:sldId id="266" r:id="rId16"/>
    <p:sldId id="267" r:id="rId17"/>
    <p:sldId id="268" r:id="rId18"/>
    <p:sldId id="292" r:id="rId19"/>
    <p:sldId id="272" r:id="rId20"/>
    <p:sldId id="274" r:id="rId21"/>
    <p:sldId id="278" r:id="rId22"/>
    <p:sldId id="276" r:id="rId23"/>
    <p:sldId id="275" r:id="rId24"/>
    <p:sldId id="279" r:id="rId25"/>
    <p:sldId id="280" r:id="rId26"/>
    <p:sldId id="282" r:id="rId27"/>
    <p:sldId id="283" r:id="rId28"/>
    <p:sldId id="284" r:id="rId29"/>
    <p:sldId id="285" r:id="rId30"/>
    <p:sldId id="294" r:id="rId31"/>
    <p:sldId id="286" r:id="rId32"/>
    <p:sldId id="288"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1C1C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914" autoAdjust="0"/>
    <p:restoredTop sz="84345" autoAdjust="0"/>
  </p:normalViewPr>
  <p:slideViewPr>
    <p:cSldViewPr snapToGrid="0">
      <p:cViewPr varScale="1">
        <p:scale>
          <a:sx n="112" d="100"/>
          <a:sy n="112" d="100"/>
        </p:scale>
        <p:origin x="1200"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7BEB099-EB1B-844F-99E2-EBA3445C8B30}" type="datetimeFigureOut">
              <a:rPr lang="en-US" smtClean="0"/>
              <a:t>9/26/2017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84073C-B5EA-7F4D-A127-DF932B149477}" type="slidenum">
              <a:rPr lang="en-US" smtClean="0"/>
              <a:t>‹#›</a:t>
            </a:fld>
            <a:endParaRPr lang="en-US"/>
          </a:p>
        </p:txBody>
      </p:sp>
    </p:spTree>
    <p:extLst>
      <p:ext uri="{BB962C8B-B14F-4D97-AF65-F5344CB8AC3E}">
        <p14:creationId xmlns:p14="http://schemas.microsoft.com/office/powerpoint/2010/main" val="10158013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solidFill>
                  <a:srgbClr val="FFFFFF"/>
                </a:solidFill>
              </a:rPr>
              <a:t>[Corinne]</a:t>
            </a:r>
            <a:endParaRPr lang="en-US" dirty="0"/>
          </a:p>
        </p:txBody>
      </p:sp>
      <p:sp>
        <p:nvSpPr>
          <p:cNvPr id="4" name="Slide Number Placeholder 3"/>
          <p:cNvSpPr>
            <a:spLocks noGrp="1"/>
          </p:cNvSpPr>
          <p:nvPr>
            <p:ph type="sldNum" sz="quarter" idx="10"/>
          </p:nvPr>
        </p:nvSpPr>
        <p:spPr/>
        <p:txBody>
          <a:bodyPr/>
          <a:lstStyle/>
          <a:p>
            <a:fld id="{A284073C-B5EA-7F4D-A127-DF932B149477}" type="slidenum">
              <a:rPr lang="en-US" smtClean="0"/>
              <a:t>1</a:t>
            </a:fld>
            <a:endParaRPr lang="en-US"/>
          </a:p>
        </p:txBody>
      </p:sp>
    </p:spTree>
    <p:extLst>
      <p:ext uri="{BB962C8B-B14F-4D97-AF65-F5344CB8AC3E}">
        <p14:creationId xmlns:p14="http://schemas.microsoft.com/office/powerpoint/2010/main" val="14702751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solidFill>
                  <a:srgbClr val="FFFFFF"/>
                </a:solidFill>
              </a:rPr>
              <a:t>[Corinne]</a:t>
            </a:r>
            <a:endParaRPr lang="en-US" dirty="0"/>
          </a:p>
        </p:txBody>
      </p:sp>
      <p:sp>
        <p:nvSpPr>
          <p:cNvPr id="4" name="Slide Number Placeholder 3"/>
          <p:cNvSpPr>
            <a:spLocks noGrp="1"/>
          </p:cNvSpPr>
          <p:nvPr>
            <p:ph type="sldNum" sz="quarter" idx="10"/>
          </p:nvPr>
        </p:nvSpPr>
        <p:spPr/>
        <p:txBody>
          <a:bodyPr/>
          <a:lstStyle/>
          <a:p>
            <a:fld id="{A284073C-B5EA-7F4D-A127-DF932B149477}" type="slidenum">
              <a:rPr lang="en-US" smtClean="0"/>
              <a:t>2</a:t>
            </a:fld>
            <a:endParaRPr lang="en-US"/>
          </a:p>
        </p:txBody>
      </p:sp>
    </p:spTree>
    <p:extLst>
      <p:ext uri="{BB962C8B-B14F-4D97-AF65-F5344CB8AC3E}">
        <p14:creationId xmlns:p14="http://schemas.microsoft.com/office/powerpoint/2010/main" val="9838668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[Corinne]</a:t>
            </a:r>
            <a:endParaRPr lang="en-US" dirty="0"/>
          </a:p>
        </p:txBody>
      </p:sp>
      <p:sp>
        <p:nvSpPr>
          <p:cNvPr id="4" name="Slide Number Placeholder 3"/>
          <p:cNvSpPr>
            <a:spLocks noGrp="1"/>
          </p:cNvSpPr>
          <p:nvPr>
            <p:ph type="sldNum" sz="quarter" idx="10"/>
          </p:nvPr>
        </p:nvSpPr>
        <p:spPr/>
        <p:txBody>
          <a:bodyPr/>
          <a:lstStyle/>
          <a:p>
            <a:fld id="{A284073C-B5EA-7F4D-A127-DF932B149477}" type="slidenum">
              <a:rPr lang="en-US" smtClean="0"/>
              <a:t>3</a:t>
            </a:fld>
            <a:endParaRPr lang="en-US"/>
          </a:p>
        </p:txBody>
      </p:sp>
    </p:spTree>
    <p:extLst>
      <p:ext uri="{BB962C8B-B14F-4D97-AF65-F5344CB8AC3E}">
        <p14:creationId xmlns:p14="http://schemas.microsoft.com/office/powerpoint/2010/main" val="42168954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[Corinne]</a:t>
            </a:r>
            <a:endParaRPr lang="en-US" dirty="0"/>
          </a:p>
          <a:p>
            <a:r>
              <a:rPr lang="en-US" dirty="0"/>
              <a:t>In morning</a:t>
            </a:r>
            <a:r>
              <a:rPr lang="en-US" baseline="0" dirty="0"/>
              <a:t> report, Department of Medicine use former cases as teaching opportunities.</a:t>
            </a:r>
            <a:endParaRPr dirty="0"/>
          </a:p>
          <a:p>
            <a:r>
              <a:rPr lang="en-US" baseline="0" dirty="0"/>
              <a:t>Explain rounds</a:t>
            </a:r>
            <a:r>
              <a:rPr lang="en-US" dirty="0"/>
              <a:t>: team is made up of an attending, lead residents, interns, and medical students on their clerkships. </a:t>
            </a:r>
          </a:p>
          <a:p>
            <a:endParaRPr lang="en-US" dirty="0"/>
          </a:p>
        </p:txBody>
      </p:sp>
      <p:sp>
        <p:nvSpPr>
          <p:cNvPr id="4" name="Slide Number Placeholder 3"/>
          <p:cNvSpPr>
            <a:spLocks noGrp="1"/>
          </p:cNvSpPr>
          <p:nvPr>
            <p:ph type="sldNum" sz="quarter" idx="10"/>
          </p:nvPr>
        </p:nvSpPr>
        <p:spPr/>
        <p:txBody>
          <a:bodyPr/>
          <a:lstStyle/>
          <a:p>
            <a:fld id="{A284073C-B5EA-7F4D-A127-DF932B149477}" type="slidenum">
              <a:rPr lang="en-US" smtClean="0"/>
              <a:t>4</a:t>
            </a:fld>
            <a:endParaRPr lang="en-US"/>
          </a:p>
        </p:txBody>
      </p:sp>
    </p:spTree>
    <p:extLst>
      <p:ext uri="{BB962C8B-B14F-4D97-AF65-F5344CB8AC3E}">
        <p14:creationId xmlns:p14="http://schemas.microsoft.com/office/powerpoint/2010/main" val="13901708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[Corinne]</a:t>
            </a:r>
            <a:endParaRPr lang="en-US" dirty="0"/>
          </a:p>
        </p:txBody>
      </p:sp>
      <p:sp>
        <p:nvSpPr>
          <p:cNvPr id="4" name="Slide Number Placeholder 3"/>
          <p:cNvSpPr>
            <a:spLocks noGrp="1"/>
          </p:cNvSpPr>
          <p:nvPr>
            <p:ph type="sldNum" sz="quarter" idx="10"/>
          </p:nvPr>
        </p:nvSpPr>
        <p:spPr/>
        <p:txBody>
          <a:bodyPr/>
          <a:lstStyle/>
          <a:p>
            <a:fld id="{A284073C-B5EA-7F4D-A127-DF932B149477}" type="slidenum">
              <a:rPr lang="en-US" smtClean="0"/>
              <a:t>5</a:t>
            </a:fld>
            <a:endParaRPr lang="en-US"/>
          </a:p>
        </p:txBody>
      </p:sp>
    </p:spTree>
    <p:extLst>
      <p:ext uri="{BB962C8B-B14F-4D97-AF65-F5344CB8AC3E}">
        <p14:creationId xmlns:p14="http://schemas.microsoft.com/office/powerpoint/2010/main" val="515276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solidFill>
                  <a:srgbClr val="FFFFFF"/>
                </a:solidFill>
              </a:rPr>
              <a:t>[Jonna]</a:t>
            </a:r>
            <a:r>
              <a:rPr lang="en-US" dirty="0"/>
              <a:t> New dean came from Vanderbilt, which has a long history of clinical </a:t>
            </a:r>
            <a:r>
              <a:rPr lang="en-US" dirty="0" err="1"/>
              <a:t>informationist</a:t>
            </a:r>
            <a:r>
              <a:rPr lang="en-US" dirty="0"/>
              <a:t> training programs.  Dean was looking to see a similar service launch at Feinberg.</a:t>
            </a:r>
            <a:endParaRPr lang="en-US"/>
          </a:p>
          <a:p>
            <a:r>
              <a:rPr lang="en-US" dirty="0"/>
              <a:t>Library administration had wanted to develop a</a:t>
            </a:r>
            <a:r>
              <a:rPr lang="en-US" baseline="0" dirty="0"/>
              <a:t> service for some time and allocated funds within the budget, but positions were never filled. Under new leadership, positions were redefined and a successful search was completed. Senior clinical informationist hired. </a:t>
            </a:r>
          </a:p>
          <a:p>
            <a:r>
              <a:rPr lang="en-US" baseline="0" dirty="0"/>
              <a:t>Involving Medicine in the hiring process helped to build relationships and establish a shared mission. Library leadership actively sought input from everyone through the process and used a lot of “We” language.</a:t>
            </a:r>
          </a:p>
          <a:p>
            <a:r>
              <a:rPr lang="en-US" dirty="0"/>
              <a:t>Department of Medicine was selected because of a previous relationship with the Library, and because of the Dean's suggestion.  </a:t>
            </a:r>
          </a:p>
          <a:p>
            <a:endParaRPr lang="en-US" dirty="0"/>
          </a:p>
        </p:txBody>
      </p:sp>
      <p:sp>
        <p:nvSpPr>
          <p:cNvPr id="4" name="Slide Number Placeholder 3"/>
          <p:cNvSpPr>
            <a:spLocks noGrp="1"/>
          </p:cNvSpPr>
          <p:nvPr>
            <p:ph type="sldNum" sz="quarter" idx="10"/>
          </p:nvPr>
        </p:nvSpPr>
        <p:spPr/>
        <p:txBody>
          <a:bodyPr/>
          <a:lstStyle/>
          <a:p>
            <a:fld id="{A284073C-B5EA-7F4D-A127-DF932B149477}" type="slidenum">
              <a:rPr lang="en-US" smtClean="0"/>
              <a:t>6</a:t>
            </a:fld>
            <a:endParaRPr lang="en-US"/>
          </a:p>
        </p:txBody>
      </p:sp>
    </p:spTree>
    <p:extLst>
      <p:ext uri="{BB962C8B-B14F-4D97-AF65-F5344CB8AC3E}">
        <p14:creationId xmlns:p14="http://schemas.microsoft.com/office/powerpoint/2010/main" val="37289609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solidFill>
                  <a:srgbClr val="FFC000"/>
                </a:solidFill>
              </a:rPr>
              <a:t>[Jonna]</a:t>
            </a:r>
            <a:r>
              <a:rPr lang="en-US" baseline="0" dirty="0"/>
              <a:t> </a:t>
            </a:r>
            <a:r>
              <a:rPr lang="en-US" dirty="0"/>
              <a:t>In our system, there are 4 internal medicine chiefs (residents</a:t>
            </a:r>
            <a:r>
              <a:rPr lang="en-US" baseline="0" dirty="0"/>
              <a:t> who were selected by their peers and who opted to return for an optional 4</a:t>
            </a:r>
            <a:r>
              <a:rPr lang="en-US" baseline="30000" dirty="0"/>
              <a:t>th</a:t>
            </a:r>
            <a:r>
              <a:rPr lang="en-US" baseline="0" dirty="0"/>
              <a:t> year of residency)</a:t>
            </a:r>
            <a:r>
              <a:rPr lang="en-US" dirty="0"/>
              <a:t>. One is in charge of "scheduling."  The scheduling chief is the person who our informationist interacted with most initially.   The chief helped determine which of the six medicine teams would be best to join.  </a:t>
            </a:r>
          </a:p>
        </p:txBody>
      </p:sp>
      <p:sp>
        <p:nvSpPr>
          <p:cNvPr id="4" name="Slide Number Placeholder 3"/>
          <p:cNvSpPr>
            <a:spLocks noGrp="1"/>
          </p:cNvSpPr>
          <p:nvPr>
            <p:ph type="sldNum" sz="quarter" idx="10"/>
          </p:nvPr>
        </p:nvSpPr>
        <p:spPr/>
        <p:txBody>
          <a:bodyPr/>
          <a:lstStyle/>
          <a:p>
            <a:fld id="{A284073C-B5EA-7F4D-A127-DF932B149477}" type="slidenum">
              <a:rPr lang="en-US" smtClean="0"/>
              <a:t>7</a:t>
            </a:fld>
            <a:endParaRPr lang="en-US"/>
          </a:p>
        </p:txBody>
      </p:sp>
    </p:spTree>
    <p:extLst>
      <p:ext uri="{BB962C8B-B14F-4D97-AF65-F5344CB8AC3E}">
        <p14:creationId xmlns:p14="http://schemas.microsoft.com/office/powerpoint/2010/main" val="32543064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1" dirty="0">
                <a:solidFill>
                  <a:srgbClr val="FFC000"/>
                </a:solidFill>
              </a:rPr>
              <a:t>[Jonna]</a:t>
            </a:r>
            <a:r>
              <a:rPr lang="en-US" baseline="0" dirty="0"/>
              <a:t> </a:t>
            </a:r>
            <a:r>
              <a:rPr lang="en-US" dirty="0"/>
              <a:t>3 teams/ 3 days:-</a:t>
            </a:r>
            <a:r>
              <a:rPr lang="en-US" baseline="0" dirty="0"/>
              <a:t> down side- we don’t necessarily get questions to answer every day, so we may not have a chance to truly demonstrate the value of the service in a single day. First and second scheduling models both recommended by the scheduling chief</a:t>
            </a:r>
            <a:endParaRPr lang="en-US" dirty="0"/>
          </a:p>
        </p:txBody>
      </p:sp>
      <p:sp>
        <p:nvSpPr>
          <p:cNvPr id="4" name="Slide Number Placeholder 3"/>
          <p:cNvSpPr>
            <a:spLocks noGrp="1"/>
          </p:cNvSpPr>
          <p:nvPr>
            <p:ph type="sldNum" sz="quarter" idx="10"/>
          </p:nvPr>
        </p:nvSpPr>
        <p:spPr/>
        <p:txBody>
          <a:bodyPr/>
          <a:lstStyle/>
          <a:p>
            <a:fld id="{FBB6FA0D-C282-7A4C-91B9-05E492703F43}" type="slidenum">
              <a:rPr lang="en-US" smtClean="0"/>
              <a:t>8</a:t>
            </a:fld>
            <a:endParaRPr lang="en-US"/>
          </a:p>
        </p:txBody>
      </p:sp>
    </p:spTree>
    <p:extLst>
      <p:ext uri="{BB962C8B-B14F-4D97-AF65-F5344CB8AC3E}">
        <p14:creationId xmlns:p14="http://schemas.microsoft.com/office/powerpoint/2010/main" val="782789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[Jonna] </a:t>
            </a:r>
            <a:r>
              <a:rPr lang="en-US" dirty="0"/>
              <a:t>Not only should we be concerned about how we're storing data for security, but also how easy is it to access data about questions we've answered previously.  Can we search for "NOAC" or pancreatitis in our data to find previous results we've sent on those topics?  Is it easy to do?</a:t>
            </a:r>
            <a:br>
              <a:rPr lang="en-US" dirty="0"/>
            </a:br>
            <a:r>
              <a:rPr lang="en-US" dirty="0"/>
              <a:t>We lost a bit of data early as we couldn't get back to some of the results that had been sent in the early months of the program due to University imposed Outlook restrictions.  </a:t>
            </a:r>
            <a:endParaRPr lang="en-US"/>
          </a:p>
        </p:txBody>
      </p:sp>
      <p:sp>
        <p:nvSpPr>
          <p:cNvPr id="4" name="Slide Number Placeholder 3"/>
          <p:cNvSpPr>
            <a:spLocks noGrp="1"/>
          </p:cNvSpPr>
          <p:nvPr>
            <p:ph type="sldNum" sz="quarter" idx="10"/>
          </p:nvPr>
        </p:nvSpPr>
        <p:spPr/>
        <p:txBody>
          <a:bodyPr/>
          <a:lstStyle/>
          <a:p>
            <a:fld id="{A284073C-B5EA-7F4D-A127-DF932B149477}" type="slidenum">
              <a:rPr lang="en-US" smtClean="0"/>
              <a:t>9</a:t>
            </a:fld>
            <a:endParaRPr lang="en-US"/>
          </a:p>
        </p:txBody>
      </p:sp>
    </p:spTree>
    <p:extLst>
      <p:ext uri="{BB962C8B-B14F-4D97-AF65-F5344CB8AC3E}">
        <p14:creationId xmlns:p14="http://schemas.microsoft.com/office/powerpoint/2010/main" val="31635561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1" dirty="0"/>
              <a:t>[Jonna] </a:t>
            </a:r>
            <a:r>
              <a:rPr lang="en-US" dirty="0"/>
              <a:t>The items we record have changed over time, mostly we've added additional data.  Nothing has been subtracted.  </a:t>
            </a:r>
          </a:p>
          <a:p>
            <a:r>
              <a:rPr lang="en-US" dirty="0"/>
              <a:t>A formal evaluation plan will be drafted in Fall 2017 to determine the impact of this service.  </a:t>
            </a:r>
            <a:endParaRPr dirty="0"/>
          </a:p>
        </p:txBody>
      </p:sp>
      <p:sp>
        <p:nvSpPr>
          <p:cNvPr id="4" name="Slide Number Placeholder 3"/>
          <p:cNvSpPr>
            <a:spLocks noGrp="1"/>
          </p:cNvSpPr>
          <p:nvPr>
            <p:ph type="sldNum" sz="quarter" idx="10"/>
          </p:nvPr>
        </p:nvSpPr>
        <p:spPr/>
        <p:txBody>
          <a:bodyPr/>
          <a:lstStyle/>
          <a:p>
            <a:fld id="{FBB6FA0D-C282-7A4C-91B9-05E492703F43}" type="slidenum">
              <a:rPr lang="en-US" smtClean="0"/>
              <a:t>10</a:t>
            </a:fld>
            <a:endParaRPr lang="en-US"/>
          </a:p>
        </p:txBody>
      </p:sp>
    </p:spTree>
    <p:extLst>
      <p:ext uri="{BB962C8B-B14F-4D97-AF65-F5344CB8AC3E}">
        <p14:creationId xmlns:p14="http://schemas.microsoft.com/office/powerpoint/2010/main" val="18211016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[Karen presents all remaining slides]</a:t>
            </a:r>
            <a:endParaRPr lang="en-US"/>
          </a:p>
        </p:txBody>
      </p:sp>
      <p:sp>
        <p:nvSpPr>
          <p:cNvPr id="4" name="Slide Number Placeholder 3"/>
          <p:cNvSpPr>
            <a:spLocks noGrp="1"/>
          </p:cNvSpPr>
          <p:nvPr>
            <p:ph type="sldNum" sz="quarter" idx="10"/>
          </p:nvPr>
        </p:nvSpPr>
        <p:spPr/>
        <p:txBody>
          <a:bodyPr/>
          <a:lstStyle/>
          <a:p>
            <a:fld id="{A284073C-B5EA-7F4D-A127-DF932B149477}" type="slidenum">
              <a:rPr lang="en-US" smtClean="0"/>
              <a:t>11</a:t>
            </a:fld>
            <a:endParaRPr lang="en-US"/>
          </a:p>
        </p:txBody>
      </p:sp>
    </p:spTree>
    <p:extLst>
      <p:ext uri="{BB962C8B-B14F-4D97-AF65-F5344CB8AC3E}">
        <p14:creationId xmlns:p14="http://schemas.microsoft.com/office/powerpoint/2010/main" val="573179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Standard deviation</a:t>
            </a:r>
            <a:r>
              <a:rPr lang="en-US" dirty="0"/>
              <a:t> is a number used to tell how measurements for a group are spread out from the average (mean), or expected value. A low </a:t>
            </a:r>
            <a:r>
              <a:rPr lang="en-US" b="1" dirty="0"/>
              <a:t>standard deviation means</a:t>
            </a:r>
            <a:r>
              <a:rPr lang="en-US" dirty="0"/>
              <a:t> that most of the numbers are very close to the average. A high </a:t>
            </a:r>
            <a:r>
              <a:rPr lang="en-US" b="1" dirty="0"/>
              <a:t>standard deviation means</a:t>
            </a:r>
            <a:r>
              <a:rPr lang="en-US" dirty="0"/>
              <a:t> that the numbers are spread out.</a:t>
            </a:r>
          </a:p>
          <a:p>
            <a:endParaRPr lang="en-US" dirty="0"/>
          </a:p>
          <a:p>
            <a:r>
              <a:rPr lang="en-US" i="1" dirty="0"/>
              <a:t>https://simple.wikipedia.org/wiki/Standard_deviation</a:t>
            </a:r>
            <a:endParaRPr lang="en-US" dirty="0"/>
          </a:p>
        </p:txBody>
      </p:sp>
      <p:sp>
        <p:nvSpPr>
          <p:cNvPr id="4" name="Slide Number Placeholder 3"/>
          <p:cNvSpPr>
            <a:spLocks noGrp="1"/>
          </p:cNvSpPr>
          <p:nvPr>
            <p:ph type="sldNum" sz="quarter" idx="10"/>
          </p:nvPr>
        </p:nvSpPr>
        <p:spPr/>
        <p:txBody>
          <a:bodyPr/>
          <a:lstStyle/>
          <a:p>
            <a:fld id="{A284073C-B5EA-7F4D-A127-DF932B149477}" type="slidenum">
              <a:rPr lang="en-US" smtClean="0"/>
              <a:t>19</a:t>
            </a:fld>
            <a:endParaRPr lang="en-US"/>
          </a:p>
        </p:txBody>
      </p:sp>
    </p:spTree>
    <p:extLst>
      <p:ext uri="{BB962C8B-B14F-4D97-AF65-F5344CB8AC3E}">
        <p14:creationId xmlns:p14="http://schemas.microsoft.com/office/powerpoint/2010/main" val="4991154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350"/>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350"/>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350"/>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a:t>Click to edit Master title style</a:t>
            </a:r>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1950">
                <a:solidFill>
                  <a:srgbClr val="FFFFFF"/>
                </a:solidFill>
              </a:defRPr>
            </a:lvl1pPr>
            <a:lvl2pPr marL="342900" indent="0" algn="ctr">
              <a:buNone/>
            </a:lvl2pPr>
            <a:lvl3pPr marL="685800" indent="0" algn="ctr">
              <a:buNone/>
            </a:lvl3pPr>
            <a:lvl4pPr marL="1028700" indent="0" algn="ctr">
              <a:buNone/>
            </a:lvl4pPr>
            <a:lvl5pPr marL="1371600" indent="0" algn="ctr">
              <a:buNone/>
            </a:lvl5pPr>
            <a:lvl6pPr marL="1714500" indent="0" algn="ctr">
              <a:buNone/>
            </a:lvl6pPr>
            <a:lvl7pPr marL="2057400" indent="0" algn="ctr">
              <a:buNone/>
            </a:lvl7pPr>
            <a:lvl8pPr marL="2400300" indent="0" algn="ctr">
              <a:buNone/>
            </a:lvl8pPr>
            <a:lvl9pPr marL="2743200" indent="0" algn="ctr">
              <a:buNone/>
            </a:lvl9pPr>
          </a:lstStyle>
          <a:p>
            <a:r>
              <a:rPr kumimoji="0" lang="en-US"/>
              <a:t>Click to edit Master subtitle style</a:t>
            </a:r>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1500">
                <a:solidFill>
                  <a:srgbClr val="FFFFFF"/>
                </a:solidFill>
              </a:defRPr>
            </a:lvl1pPr>
          </a:lstStyle>
          <a:p>
            <a:pPr algn="ctr" eaLnBrk="1" latinLnBrk="0" hangingPunct="1"/>
            <a:fld id="{E234723D-DCCF-44D2-82B8-4A50DBFD3087}" type="datetime1">
              <a:rPr lang="en-US" smtClean="0"/>
              <a:t>9/26/2017</a:t>
            </a:fld>
            <a:endParaRPr lang="en-US" sz="1500" dirty="0">
              <a:solidFill>
                <a:srgbClr val="FFFFFF"/>
              </a:solidFill>
            </a:endParaRPr>
          </a:p>
        </p:txBody>
      </p:sp>
      <p:sp>
        <p:nvSpPr>
          <p:cNvPr id="17" name="Footer Placeholder 16"/>
          <p:cNvSpPr>
            <a:spLocks noGrp="1"/>
          </p:cNvSpPr>
          <p:nvPr>
            <p:ph type="ftr" sz="quarter" idx="11"/>
          </p:nvPr>
        </p:nvSpPr>
        <p:spPr>
          <a:xfrm>
            <a:off x="2085393" y="236540"/>
            <a:ext cx="5867400" cy="365125"/>
          </a:xfrm>
        </p:spPr>
        <p:txBody>
          <a:bodyPr/>
          <a:lstStyle>
            <a:lvl1pPr algn="r">
              <a:defRPr>
                <a:solidFill>
                  <a:schemeClr val="tx2"/>
                </a:solidFill>
              </a:defRPr>
            </a:lvl1pPr>
          </a:lstStyle>
          <a:p>
            <a:pPr algn="r" eaLnBrk="1" latinLnBrk="0" hangingPunct="1"/>
            <a:endParaRPr kumimoji="0"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F0C94032-CD4C-4C25-B0C2-CEC720522D92}" type="slidenum">
              <a:rPr kumimoji="0" lang="en-US" smtClean="0"/>
              <a:pPr eaLnBrk="1" latinLnBrk="0" hangingPunct="1"/>
              <a:t>‹#›</a:t>
            </a:fld>
            <a:endParaRPr kumimoji="0" lang="en-US" dirty="0">
              <a:solidFill>
                <a:schemeClr val="tx2"/>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a:t>Click to edit Master title style</a:t>
            </a:r>
          </a:p>
        </p:txBody>
      </p:sp>
      <p:sp>
        <p:nvSpPr>
          <p:cNvPr id="4" name="Date Placeholder 3"/>
          <p:cNvSpPr>
            <a:spLocks noGrp="1"/>
          </p:cNvSpPr>
          <p:nvPr>
            <p:ph type="dt" sz="half" idx="10"/>
          </p:nvPr>
        </p:nvSpPr>
        <p:spPr/>
        <p:txBody>
          <a:bodyPr/>
          <a:lstStyle/>
          <a:p>
            <a:pPr eaLnBrk="1" latinLnBrk="0" hangingPunct="1"/>
            <a:fld id="{9316445F-CFFA-496E-B797-996BEB92CC66}" type="datetime1">
              <a:rPr lang="en-US" smtClean="0"/>
              <a:t>9/26/2017</a:t>
            </a:fld>
            <a:endParaRPr lang="en-US" dirty="0"/>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F0C94032-CD4C-4C25-B0C2-CEC720522D92}" type="slidenum">
              <a:rPr kumimoji="0" lang="en-US" smtClean="0"/>
              <a:pPr eaLnBrk="1" latinLnBrk="0" hangingPunct="1"/>
              <a:t>‹#›</a:t>
            </a:fld>
            <a:endParaRPr kumimoji="0"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1" y="2743200"/>
            <a:ext cx="7123113" cy="1673225"/>
          </a:xfrm>
        </p:spPr>
        <p:txBody>
          <a:bodyPr anchor="t"/>
          <a:lstStyle>
            <a:lvl1pPr marL="0" indent="0">
              <a:buNone/>
              <a:defRPr sz="2100">
                <a:solidFill>
                  <a:schemeClr val="tx2"/>
                </a:solidFill>
              </a:defRPr>
            </a:lvl1pPr>
            <a:lvl2pPr>
              <a:buNone/>
              <a:defRPr sz="1350">
                <a:solidFill>
                  <a:schemeClr val="tx1">
                    <a:tint val="75000"/>
                  </a:schemeClr>
                </a:solidFill>
              </a:defRPr>
            </a:lvl2pPr>
            <a:lvl3pPr>
              <a:buNone/>
              <a:defRPr sz="1200">
                <a:solidFill>
                  <a:schemeClr val="tx1">
                    <a:tint val="75000"/>
                  </a:schemeClr>
                </a:solidFill>
              </a:defRPr>
            </a:lvl3pPr>
            <a:lvl4pPr>
              <a:buNone/>
              <a:defRPr sz="1050">
                <a:solidFill>
                  <a:schemeClr val="tx1">
                    <a:tint val="75000"/>
                  </a:schemeClr>
                </a:solidFill>
              </a:defRPr>
            </a:lvl4pPr>
            <a:lvl5pPr>
              <a:buNone/>
              <a:defRPr sz="1050">
                <a:solidFill>
                  <a:schemeClr val="tx1">
                    <a:tint val="75000"/>
                  </a:schemeClr>
                </a:solidFill>
              </a:defRPr>
            </a:lvl5pPr>
          </a:lstStyle>
          <a:p>
            <a:pPr lvl="0" eaLnBrk="1" latinLnBrk="0" hangingPunct="1"/>
            <a:r>
              <a:rPr kumimoji="0" lang="en-US"/>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350"/>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350"/>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350"/>
          </a:p>
        </p:txBody>
      </p:sp>
      <p:sp>
        <p:nvSpPr>
          <p:cNvPr id="2" name="Title 1"/>
          <p:cNvSpPr>
            <a:spLocks noGrp="1"/>
          </p:cNvSpPr>
          <p:nvPr>
            <p:ph type="title"/>
          </p:nvPr>
        </p:nvSpPr>
        <p:spPr>
          <a:xfrm>
            <a:off x="1371600" y="1600200"/>
            <a:ext cx="7620000" cy="990600"/>
          </a:xfrm>
        </p:spPr>
        <p:txBody>
          <a:bodyPr/>
          <a:lstStyle>
            <a:lvl1pPr algn="l">
              <a:buNone/>
              <a:defRPr sz="3300" b="0" cap="none">
                <a:solidFill>
                  <a:srgbClr val="FFFFFF"/>
                </a:solidFill>
              </a:defRPr>
            </a:lvl1pPr>
          </a:lstStyle>
          <a:p>
            <a:r>
              <a:rPr kumimoji="0" lang="en-US"/>
              <a:t>Click to edit Master title style</a:t>
            </a:r>
          </a:p>
        </p:txBody>
      </p:sp>
      <p:sp>
        <p:nvSpPr>
          <p:cNvPr id="12" name="Date Placeholder 11"/>
          <p:cNvSpPr>
            <a:spLocks noGrp="1"/>
          </p:cNvSpPr>
          <p:nvPr>
            <p:ph type="dt" sz="half" idx="10"/>
          </p:nvPr>
        </p:nvSpPr>
        <p:spPr/>
        <p:txBody>
          <a:bodyPr/>
          <a:lstStyle/>
          <a:p>
            <a:pPr eaLnBrk="1" latinLnBrk="0" hangingPunct="1"/>
            <a:fld id="{524E7CC3-F640-4A29-BE35-CAEBA017FC8A}" type="datetime1">
              <a:rPr lang="en-US" smtClean="0"/>
              <a:t>9/26/2017</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1800">
                <a:solidFill>
                  <a:srgbClr val="FFFFFF"/>
                </a:solidFill>
              </a:defRPr>
            </a:lvl1pPr>
          </a:lstStyle>
          <a:p>
            <a:pPr algn="ctr" eaLnBrk="1" latinLnBrk="0" hangingPunct="1"/>
            <a:fld id="{F0C94032-CD4C-4C25-B0C2-CEC720522D92}" type="slidenum">
              <a:rPr kumimoji="0" lang="en-US" smtClean="0"/>
              <a:pPr algn="ctr" eaLnBrk="1" latinLnBrk="0" hangingPunct="1"/>
              <a:t>‹#›</a:t>
            </a:fld>
            <a:endParaRPr kumimoji="0" lang="en-US" sz="1800" dirty="0">
              <a:solidFill>
                <a:srgbClr val="FFFFFF"/>
              </a:solidFill>
            </a:endParaRPr>
          </a:p>
        </p:txBody>
      </p:sp>
      <p:sp>
        <p:nvSpPr>
          <p:cNvPr id="14" name="Footer Placeholder 13"/>
          <p:cNvSpPr>
            <a:spLocks noGrp="1"/>
          </p:cNvSpPr>
          <p:nvPr>
            <p:ph type="ftr" sz="quarter" idx="12"/>
          </p:nvPr>
        </p:nvSpPr>
        <p:spPr/>
        <p:txBody>
          <a:bodyPr/>
          <a:lstStyle/>
          <a:p>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8" name="Date Placeholder 7"/>
          <p:cNvSpPr>
            <a:spLocks noGrp="1"/>
          </p:cNvSpPr>
          <p:nvPr>
            <p:ph type="dt" sz="half" idx="15"/>
          </p:nvPr>
        </p:nvSpPr>
        <p:spPr/>
        <p:txBody>
          <a:bodyPr rtlCol="0"/>
          <a:lstStyle/>
          <a:p>
            <a:pPr eaLnBrk="1" latinLnBrk="0" hangingPunct="1"/>
            <a:fld id="{E48A6D60-C084-463B-B6FC-BB26F47B76EB}" type="datetime1">
              <a:rPr lang="en-US" smtClean="0"/>
              <a:t>9/26/2017</a:t>
            </a:fld>
            <a:endParaRPr lang="en-US"/>
          </a:p>
        </p:txBody>
      </p:sp>
      <p:sp>
        <p:nvSpPr>
          <p:cNvPr id="10" name="Slide Number Placeholder 9"/>
          <p:cNvSpPr>
            <a:spLocks noGrp="1"/>
          </p:cNvSpPr>
          <p:nvPr>
            <p:ph type="sldNum" sz="quarter" idx="16"/>
          </p:nvPr>
        </p:nvSpPr>
        <p:spPr/>
        <p:txBody>
          <a:bodyPr rtlCol="0"/>
          <a:lstStyle/>
          <a:p>
            <a:pPr algn="ctr" eaLnBrk="1" latinLnBrk="0" hangingPunct="1"/>
            <a:fld id="{F0C94032-CD4C-4C25-B0C2-CEC720522D92}" type="slidenum">
              <a:rPr kumimoji="0" lang="en-US" smtClean="0"/>
              <a:pPr algn="ctr" eaLnBrk="1" latinLnBrk="0" hangingPunct="1"/>
              <a:t>‹#›</a:t>
            </a:fld>
            <a:endParaRPr kumimoji="0" lang="en-US"/>
          </a:p>
        </p:txBody>
      </p:sp>
      <p:sp>
        <p:nvSpPr>
          <p:cNvPr id="12" name="Footer Placeholder 11"/>
          <p:cNvSpPr>
            <a:spLocks noGrp="1"/>
          </p:cNvSpPr>
          <p:nvPr>
            <p:ph type="ftr" sz="quarter" idx="17"/>
          </p:nvPr>
        </p:nvSpPr>
        <p:spPr/>
        <p:txBody>
          <a:bodyPr rtlCol="0"/>
          <a:lstStyle/>
          <a:p>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a:t>Click to edit Master title style</a:t>
            </a:r>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Date Placeholder 9"/>
          <p:cNvSpPr>
            <a:spLocks noGrp="1"/>
          </p:cNvSpPr>
          <p:nvPr>
            <p:ph type="dt" sz="half" idx="15"/>
          </p:nvPr>
        </p:nvSpPr>
        <p:spPr/>
        <p:txBody>
          <a:bodyPr rtlCol="0"/>
          <a:lstStyle/>
          <a:p>
            <a:pPr eaLnBrk="1" latinLnBrk="0" hangingPunct="1"/>
            <a:fld id="{A197FC21-8FCE-424F-AC0F-86B48F9BE9E2}" type="datetime1">
              <a:rPr lang="en-US" smtClean="0"/>
              <a:t>9/26/2017</a:t>
            </a:fld>
            <a:endParaRPr lang="en-US"/>
          </a:p>
        </p:txBody>
      </p:sp>
      <p:sp>
        <p:nvSpPr>
          <p:cNvPr id="12" name="Slide Number Placeholder 11"/>
          <p:cNvSpPr>
            <a:spLocks noGrp="1"/>
          </p:cNvSpPr>
          <p:nvPr>
            <p:ph type="sldNum" sz="quarter" idx="16"/>
          </p:nvPr>
        </p:nvSpPr>
        <p:spPr/>
        <p:txBody>
          <a:bodyPr rtlCol="0"/>
          <a:lstStyle/>
          <a:p>
            <a:pPr algn="ctr" eaLnBrk="1" latinLnBrk="0" hangingPunct="1"/>
            <a:fld id="{F0C94032-CD4C-4C25-B0C2-CEC720522D92}" type="slidenum">
              <a:rPr kumimoji="0" lang="en-US" smtClean="0"/>
              <a:pPr algn="ctr" eaLnBrk="1" latinLnBrk="0" hangingPunct="1"/>
              <a:t>‹#›</a:t>
            </a:fld>
            <a:endParaRPr kumimoji="0" lang="en-US"/>
          </a:p>
        </p:txBody>
      </p:sp>
      <p:sp>
        <p:nvSpPr>
          <p:cNvPr id="14" name="Footer Placeholder 13"/>
          <p:cNvSpPr>
            <a:spLocks noGrp="1"/>
          </p:cNvSpPr>
          <p:nvPr>
            <p:ph type="ftr" sz="quarter" idx="17"/>
          </p:nvPr>
        </p:nvSpPr>
        <p:spPr/>
        <p:txBody>
          <a:bodyPr rtlCol="0"/>
          <a:lstStyle/>
          <a:p>
            <a:endParaRPr kumimoji="0"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1500" b="1">
                <a:solidFill>
                  <a:srgbClr val="FFFFFF"/>
                </a:solidFill>
              </a:defRPr>
            </a:lvl1pPr>
          </a:lstStyle>
          <a:p>
            <a:pPr lvl="0" eaLnBrk="1" latinLnBrk="0" hangingPunct="1"/>
            <a:r>
              <a:rPr kumimoji="0"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1500" b="1">
                <a:solidFill>
                  <a:srgbClr val="FFFFFF"/>
                </a:solidFill>
              </a:defRPr>
            </a:lvl1pPr>
          </a:lstStyle>
          <a:p>
            <a:pPr lvl="0" eaLnBrk="1" latinLnBrk="0" hangingPunct="1"/>
            <a:r>
              <a:rPr kumimoji="0" lang="en-US"/>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pPr eaLnBrk="1" latinLnBrk="0" hangingPunct="1"/>
            <a:fld id="{AAA8687D-0BF7-4CA8-9FBF-D4713E151BA4}" type="datetime1">
              <a:rPr lang="en-US" smtClean="0"/>
              <a:t>9/26/2017</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F0C94032-CD4C-4C25-B0C2-CEC720522D92}" type="slidenum">
              <a:rPr kumimoji="0" lang="en-US" smtClean="0"/>
              <a:pPr eaLnBrk="1" latinLnBrk="0" hangingPunct="1"/>
              <a:t>‹#›</a:t>
            </a:fld>
            <a:endParaRPr kumimoji="0"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1" latinLnBrk="0" hangingPunct="1"/>
            <a:fld id="{AD076AF2-F343-4A30-B6C7-3CB2AD84FCE1}" type="datetime1">
              <a:rPr lang="en-US" smtClean="0"/>
              <a:t>9/26/2017</a:t>
            </a:fld>
            <a:endParaRPr lang="en-US"/>
          </a:p>
        </p:txBody>
      </p:sp>
      <p:sp>
        <p:nvSpPr>
          <p:cNvPr id="3" name="Footer Placeholder 2"/>
          <p:cNvSpPr>
            <a:spLocks noGrp="1"/>
          </p:cNvSpPr>
          <p:nvPr>
            <p:ph type="ftr" sz="quarter" idx="11"/>
          </p:nvPr>
        </p:nvSpPr>
        <p:spPr/>
        <p:txBody>
          <a:bodyPr/>
          <a:lstStyle/>
          <a:p>
            <a:endParaRPr kumimoji="0"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F0C94032-CD4C-4C25-B0C2-CEC720522D92}" type="slidenum">
              <a:rPr kumimoji="0" lang="en-US" smtClean="0"/>
              <a:pPr eaLnBrk="1" latinLnBrk="0" hangingPunct="1"/>
              <a:t>‹#›</a:t>
            </a:fld>
            <a:endParaRPr kumimoji="0"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3300" b="0"/>
            </a:lvl1pPr>
          </a:lstStyle>
          <a:p>
            <a:r>
              <a:rPr kumimoji="0" lang="en-US"/>
              <a:t>Click to edit Master title style</a:t>
            </a:r>
          </a:p>
        </p:txBody>
      </p:sp>
      <p:sp>
        <p:nvSpPr>
          <p:cNvPr id="5" name="Date Placeholder 4"/>
          <p:cNvSpPr>
            <a:spLocks noGrp="1"/>
          </p:cNvSpPr>
          <p:nvPr>
            <p:ph type="dt" sz="half" idx="10"/>
          </p:nvPr>
        </p:nvSpPr>
        <p:spPr/>
        <p:txBody>
          <a:bodyPr/>
          <a:lstStyle/>
          <a:p>
            <a:pPr eaLnBrk="1" latinLnBrk="0" hangingPunct="1"/>
            <a:fld id="{F70F92C4-34E8-49F1-977B-67D9CC0F1E00}" type="datetime1">
              <a:rPr lang="en-US" smtClean="0"/>
              <a:t>9/26/2017</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F0C94032-CD4C-4C25-B0C2-CEC720522D92}" type="slidenum">
              <a:rPr kumimoji="0" lang="en-US" smtClean="0"/>
              <a:pPr eaLnBrk="1" latinLnBrk="0" hangingPunct="1"/>
              <a:t>‹#›</a:t>
            </a:fld>
            <a:endParaRPr kumimoji="0" lang="en-US" dirty="0">
              <a:solidFill>
                <a:srgbClr val="FFFFFF"/>
              </a:solidFill>
            </a:endParaRPr>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750"/>
              </a:spcAft>
              <a:buNone/>
              <a:defRPr sz="1350"/>
            </a:lvl1pPr>
            <a:lvl2pPr>
              <a:buNone/>
              <a:defRPr sz="900"/>
            </a:lvl2pPr>
            <a:lvl3pPr>
              <a:buNone/>
              <a:defRPr sz="750"/>
            </a:lvl3pPr>
            <a:lvl4pPr>
              <a:buNone/>
              <a:defRPr sz="675"/>
            </a:lvl4pPr>
            <a:lvl5pPr>
              <a:buNone/>
              <a:defRPr sz="675"/>
            </a:lvl5pPr>
          </a:lstStyle>
          <a:p>
            <a:pPr lvl="0" eaLnBrk="1" latinLnBrk="0" hangingPunct="1"/>
            <a:r>
              <a:rPr kumimoji="0" lang="en-US"/>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275"/>
            </a:lvl1pPr>
            <a:lvl2pPr>
              <a:buFontTx/>
              <a:buNone/>
              <a:defRPr sz="900"/>
            </a:lvl2pPr>
            <a:lvl3pPr>
              <a:buFontTx/>
              <a:buNone/>
              <a:defRPr sz="750"/>
            </a:lvl3pPr>
            <a:lvl4pPr>
              <a:buFontTx/>
              <a:buNone/>
              <a:defRPr sz="675"/>
            </a:lvl4pPr>
            <a:lvl5pPr>
              <a:buFontTx/>
              <a:buNone/>
              <a:defRPr sz="675"/>
            </a:lvl5pPr>
          </a:lstStyle>
          <a:p>
            <a:pPr lvl="0" eaLnBrk="1" latinLnBrk="0" hangingPunct="1"/>
            <a:r>
              <a:rPr kumimoji="0" lang="en-US"/>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350"/>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350"/>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350"/>
          </a:p>
        </p:txBody>
      </p:sp>
      <p:sp>
        <p:nvSpPr>
          <p:cNvPr id="2" name="Title 1"/>
          <p:cNvSpPr>
            <a:spLocks noGrp="1"/>
          </p:cNvSpPr>
          <p:nvPr>
            <p:ph type="title"/>
          </p:nvPr>
        </p:nvSpPr>
        <p:spPr>
          <a:xfrm>
            <a:off x="1600200" y="4648200"/>
            <a:ext cx="7315200" cy="685800"/>
          </a:xfrm>
        </p:spPr>
        <p:txBody>
          <a:bodyPr anchor="ctr"/>
          <a:lstStyle>
            <a:lvl1pPr algn="l">
              <a:buNone/>
              <a:defRPr sz="2100" b="0">
                <a:solidFill>
                  <a:srgbClr val="FFFFFF"/>
                </a:solidFill>
              </a:defRPr>
            </a:lvl1pPr>
          </a:lstStyle>
          <a:p>
            <a:r>
              <a:rPr kumimoji="0" lang="en-US"/>
              <a:t>Click to edit Master title style</a:t>
            </a:r>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350"/>
          </a:p>
        </p:txBody>
      </p:sp>
      <p:sp>
        <p:nvSpPr>
          <p:cNvPr id="12" name="Date Placeholder 11"/>
          <p:cNvSpPr>
            <a:spLocks noGrp="1"/>
          </p:cNvSpPr>
          <p:nvPr>
            <p:ph type="dt" sz="half" idx="10"/>
          </p:nvPr>
        </p:nvSpPr>
        <p:spPr>
          <a:xfrm>
            <a:off x="6248400" y="6248402"/>
            <a:ext cx="2667000" cy="365125"/>
          </a:xfrm>
        </p:spPr>
        <p:txBody>
          <a:bodyPr rtlCol="0"/>
          <a:lstStyle/>
          <a:p>
            <a:pPr eaLnBrk="1" latinLnBrk="0" hangingPunct="1"/>
            <a:fld id="{1F4CB86E-635B-4D8C-9B9A-57FEA1BC68D6}" type="datetime1">
              <a:rPr lang="en-US" smtClean="0"/>
              <a:t>9/26/2017</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100"/>
            </a:lvl1pPr>
          </a:lstStyle>
          <a:p>
            <a:pPr algn="ctr" eaLnBrk="1" latinLnBrk="0" hangingPunct="1"/>
            <a:fld id="{F0C94032-CD4C-4C25-B0C2-CEC720522D92}" type="slidenum">
              <a:rPr kumimoji="0" lang="en-US" smtClean="0"/>
              <a:pPr algn="ctr" eaLnBrk="1" latinLnBrk="0" hangingPunct="1"/>
              <a:t>‹#›</a:t>
            </a:fld>
            <a:endParaRPr kumimoji="0" lang="en-US" sz="2100" dirty="0"/>
          </a:p>
        </p:txBody>
      </p:sp>
      <p:sp>
        <p:nvSpPr>
          <p:cNvPr id="14" name="Footer Placeholder 13"/>
          <p:cNvSpPr>
            <a:spLocks noGrp="1"/>
          </p:cNvSpPr>
          <p:nvPr>
            <p:ph type="ftr" sz="quarter" idx="12"/>
          </p:nvPr>
        </p:nvSpPr>
        <p:spPr>
          <a:xfrm>
            <a:off x="1600200" y="6248208"/>
            <a:ext cx="4572000" cy="365125"/>
          </a:xfrm>
        </p:spPr>
        <p:txBody>
          <a:bodyPr rtlCol="0"/>
          <a:lstStyle/>
          <a:p>
            <a:endParaRPr kumimoji="0"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2400"/>
            </a:lvl1pPr>
          </a:lstStyle>
          <a:p>
            <a:r>
              <a:rPr kumimoji="0" lang="en-US"/>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eaLnBrk="1" latinLnBrk="0" hangingPunct="1"/>
            <a:fld id="{A74E6E29-3FB3-41C8-9E4B-D865EF7021FE}" type="datetime1">
              <a:rPr lang="en-US" smtClean="0"/>
              <a:t>9/26/2017</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F0C94032-CD4C-4C25-B0C2-CEC720522D92}" type="slidenum">
              <a:rPr kumimoji="0" lang="en-US" smtClean="0"/>
              <a:pPr eaLnBrk="1" latinLnBrk="0" hangingPunct="1"/>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2"/>
            <a:ext cx="2057400" cy="55165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6553200" y="6248404"/>
            <a:ext cx="2209800" cy="365125"/>
          </a:xfrm>
        </p:spPr>
        <p:txBody>
          <a:bodyPr/>
          <a:lstStyle/>
          <a:p>
            <a:pPr eaLnBrk="1" latinLnBrk="0" hangingPunct="1"/>
            <a:fld id="{CE61D376-7B37-47CD-81E0-7717E5013B71}" type="datetime1">
              <a:rPr lang="en-US" smtClean="0"/>
              <a:t>9/26/2017</a:t>
            </a:fld>
            <a:endParaRPr lang="en-US" dirty="0"/>
          </a:p>
        </p:txBody>
      </p:sp>
      <p:sp>
        <p:nvSpPr>
          <p:cNvPr id="5" name="Footer Placeholder 4"/>
          <p:cNvSpPr>
            <a:spLocks noGrp="1"/>
          </p:cNvSpPr>
          <p:nvPr>
            <p:ph type="ftr" sz="quarter" idx="11"/>
          </p:nvPr>
        </p:nvSpPr>
        <p:spPr>
          <a:xfrm>
            <a:off x="457202" y="6248209"/>
            <a:ext cx="5573483" cy="365125"/>
          </a:xfrm>
        </p:spPr>
        <p:txBody>
          <a:bodyPr/>
          <a:lstStyle/>
          <a:p>
            <a:endParaRPr kumimoji="0"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350"/>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350"/>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350"/>
          </a:p>
        </p:txBody>
      </p:sp>
      <p:sp>
        <p:nvSpPr>
          <p:cNvPr id="6" name="Slide Number Placeholder 5"/>
          <p:cNvSpPr>
            <a:spLocks noGrp="1"/>
          </p:cNvSpPr>
          <p:nvPr>
            <p:ph type="sldNum" sz="quarter" idx="12"/>
          </p:nvPr>
        </p:nvSpPr>
        <p:spPr>
          <a:xfrm rot="5400000">
            <a:off x="5989638" y="144462"/>
            <a:ext cx="533400" cy="244476"/>
          </a:xfrm>
        </p:spPr>
        <p:txBody>
          <a:bodyPr/>
          <a:lstStyle/>
          <a:p>
            <a:fld id="{F0C94032-CD4C-4C25-B0C2-CEC720522D92}" type="slidenum">
              <a:rPr kumimoji="0" lang="en-US" smtClean="0"/>
              <a:pPr eaLnBrk="1" latinLnBrk="0" hangingPunct="1"/>
              <a:t>‹#›</a:t>
            </a:fld>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a:t>Click to edit Master title style</a:t>
            </a:r>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096000" y="6248402"/>
            <a:ext cx="2667000" cy="365125"/>
          </a:xfrm>
          <a:prstGeom prst="rect">
            <a:avLst/>
          </a:prstGeom>
        </p:spPr>
        <p:txBody>
          <a:bodyPr vert="horz" anchor="ctr" anchorCtr="0"/>
          <a:lstStyle>
            <a:lvl1pPr algn="l" eaLnBrk="1" latinLnBrk="0" hangingPunct="1">
              <a:defRPr kumimoji="0" sz="1050">
                <a:solidFill>
                  <a:schemeClr val="tx2"/>
                </a:solidFill>
              </a:defRPr>
            </a:lvl1pPr>
          </a:lstStyle>
          <a:p>
            <a:pPr eaLnBrk="1" latinLnBrk="0" hangingPunct="1"/>
            <a:fld id="{DD327C13-6E57-4198-80E5-9468D1BF1AA7}" type="datetime1">
              <a:rPr lang="en-US" smtClean="0"/>
              <a:t>9/26/2017</a:t>
            </a:fld>
            <a:endParaRPr lang="en-US" sz="1050" dirty="0">
              <a:solidFill>
                <a:schemeClr val="tx2"/>
              </a:solidFill>
            </a:endParaRPr>
          </a:p>
        </p:txBody>
      </p:sp>
      <p:sp>
        <p:nvSpPr>
          <p:cNvPr id="3" name="Footer Placeholder 2"/>
          <p:cNvSpPr>
            <a:spLocks noGrp="1"/>
          </p:cNvSpPr>
          <p:nvPr>
            <p:ph type="ftr" sz="quarter" idx="3"/>
          </p:nvPr>
        </p:nvSpPr>
        <p:spPr>
          <a:xfrm>
            <a:off x="609601" y="6248208"/>
            <a:ext cx="5421083" cy="365125"/>
          </a:xfrm>
          <a:prstGeom prst="rect">
            <a:avLst/>
          </a:prstGeom>
        </p:spPr>
        <p:txBody>
          <a:bodyPr vert="horz" anchor="ctr"/>
          <a:lstStyle>
            <a:lvl1pPr algn="r" eaLnBrk="1" latinLnBrk="0" hangingPunct="1">
              <a:defRPr kumimoji="0" sz="1050">
                <a:solidFill>
                  <a:schemeClr val="tx2"/>
                </a:solidFill>
              </a:defRPr>
            </a:lvl1pPr>
          </a:lstStyle>
          <a:p>
            <a:pPr algn="r" eaLnBrk="1" latinLnBrk="0" hangingPunct="1"/>
            <a:endParaRPr kumimoji="0" lang="en-US" sz="1050" dirty="0">
              <a:solidFill>
                <a:schemeClr val="tx2"/>
              </a:solidFill>
            </a:endParaRPr>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350"/>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350"/>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350"/>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050" b="1">
                <a:solidFill>
                  <a:srgbClr val="FFFFFF"/>
                </a:solidFill>
              </a:defRPr>
            </a:lvl1pPr>
          </a:lstStyle>
          <a:p>
            <a:pPr algn="ctr" eaLnBrk="1" latinLnBrk="0" hangingPunct="1"/>
            <a:fld id="{F0C94032-CD4C-4C25-B0C2-CEC720522D92}" type="slidenum">
              <a:rPr kumimoji="0" lang="en-US" smtClean="0"/>
              <a:pPr algn="ctr" eaLnBrk="1" latinLnBrk="0" hangingPunct="1"/>
              <a:t>‹#›</a:t>
            </a:fld>
            <a:endParaRPr kumimoji="0" lang="en-US" sz="105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3300" kern="1200">
          <a:solidFill>
            <a:schemeClr val="tx2"/>
          </a:solidFill>
          <a:latin typeface="+mj-lt"/>
          <a:ea typeface="+mj-ea"/>
          <a:cs typeface="+mj-cs"/>
        </a:defRPr>
      </a:lvl1pPr>
    </p:titleStyle>
    <p:bodyStyle>
      <a:lvl1pPr marL="240030" indent="-240030" algn="l" rtl="0" eaLnBrk="1" latinLnBrk="0" hangingPunct="1">
        <a:spcBef>
          <a:spcPts val="525"/>
        </a:spcBef>
        <a:buClr>
          <a:schemeClr val="accent2"/>
        </a:buClr>
        <a:buSzPct val="60000"/>
        <a:buFont typeface="Wingdings"/>
        <a:buChar char=""/>
        <a:defRPr kumimoji="0" sz="2175" kern="1200">
          <a:solidFill>
            <a:schemeClr val="tx1"/>
          </a:solidFill>
          <a:latin typeface="+mn-lt"/>
          <a:ea typeface="+mn-ea"/>
          <a:cs typeface="+mn-cs"/>
        </a:defRPr>
      </a:lvl1pPr>
      <a:lvl2pPr marL="480060" indent="-205740" algn="l" rtl="0" eaLnBrk="1" latinLnBrk="0" hangingPunct="1">
        <a:spcBef>
          <a:spcPts val="413"/>
        </a:spcBef>
        <a:buClr>
          <a:schemeClr val="accent1"/>
        </a:buClr>
        <a:buSzPct val="70000"/>
        <a:buFont typeface="Wingdings 2"/>
        <a:buChar char=""/>
        <a:defRPr kumimoji="0" sz="1950" kern="1200">
          <a:solidFill>
            <a:schemeClr val="tx1"/>
          </a:solidFill>
          <a:latin typeface="+mn-lt"/>
          <a:ea typeface="+mn-ea"/>
          <a:cs typeface="+mn-cs"/>
        </a:defRPr>
      </a:lvl2pPr>
      <a:lvl3pPr marL="685800" indent="-171450" algn="l" rtl="0" eaLnBrk="1" latinLnBrk="0" hangingPunct="1">
        <a:spcBef>
          <a:spcPts val="375"/>
        </a:spcBef>
        <a:buClr>
          <a:schemeClr val="accent2"/>
        </a:buClr>
        <a:buSzPct val="75000"/>
        <a:buFont typeface="Wingdings"/>
        <a:buChar char=""/>
        <a:defRPr kumimoji="0" sz="1725" kern="1200">
          <a:solidFill>
            <a:schemeClr val="tx1"/>
          </a:solidFill>
          <a:latin typeface="+mn-lt"/>
          <a:ea typeface="+mn-ea"/>
          <a:cs typeface="+mn-cs"/>
        </a:defRPr>
      </a:lvl3pPr>
      <a:lvl4pPr marL="1028700" indent="-171450" algn="l" rtl="0" eaLnBrk="1" latinLnBrk="0" hangingPunct="1">
        <a:spcBef>
          <a:spcPts val="300"/>
        </a:spcBef>
        <a:buClr>
          <a:schemeClr val="accent3"/>
        </a:buClr>
        <a:buSzPct val="75000"/>
        <a:buFont typeface="Wingdings"/>
        <a:buChar char=""/>
        <a:defRPr kumimoji="0" sz="1500" kern="1200">
          <a:solidFill>
            <a:schemeClr val="tx1"/>
          </a:solidFill>
          <a:latin typeface="+mn-lt"/>
          <a:ea typeface="+mn-ea"/>
          <a:cs typeface="+mn-cs"/>
        </a:defRPr>
      </a:lvl4pPr>
      <a:lvl5pPr marL="1371600" indent="-171450" algn="l" rtl="0" eaLnBrk="1" latinLnBrk="0" hangingPunct="1">
        <a:spcBef>
          <a:spcPts val="300"/>
        </a:spcBef>
        <a:buClr>
          <a:schemeClr val="accent4"/>
        </a:buClr>
        <a:buSzPct val="65000"/>
        <a:buFont typeface="Wingdings"/>
        <a:buChar char=""/>
        <a:defRPr kumimoji="0" sz="1500" kern="1200">
          <a:solidFill>
            <a:schemeClr val="tx1"/>
          </a:solidFill>
          <a:latin typeface="+mn-lt"/>
          <a:ea typeface="+mn-ea"/>
          <a:cs typeface="+mn-cs"/>
        </a:defRPr>
      </a:lvl5pPr>
      <a:lvl6pPr marL="1577340" indent="-171450" algn="l" rtl="0" eaLnBrk="1" latinLnBrk="0" hangingPunct="1">
        <a:spcBef>
          <a:spcPct val="20000"/>
        </a:spcBef>
        <a:buClr>
          <a:schemeClr val="accent1"/>
        </a:buClr>
        <a:buFont typeface="Wingdings"/>
        <a:buChar char="§"/>
        <a:defRPr kumimoji="0" sz="1350" kern="1200" baseline="0">
          <a:solidFill>
            <a:schemeClr val="tx1"/>
          </a:solidFill>
          <a:latin typeface="+mn-lt"/>
          <a:ea typeface="+mn-ea"/>
          <a:cs typeface="+mn-cs"/>
        </a:defRPr>
      </a:lvl6pPr>
      <a:lvl7pPr marL="1783080" indent="-171450" algn="l" rtl="0" eaLnBrk="1" latinLnBrk="0" hangingPunct="1">
        <a:spcBef>
          <a:spcPct val="20000"/>
        </a:spcBef>
        <a:buClr>
          <a:schemeClr val="accent2"/>
        </a:buClr>
        <a:buFont typeface="Wingdings"/>
        <a:buChar char="§"/>
        <a:defRPr kumimoji="0" sz="1350" kern="1200" baseline="0">
          <a:solidFill>
            <a:schemeClr val="tx1"/>
          </a:solidFill>
          <a:latin typeface="+mn-lt"/>
          <a:ea typeface="+mn-ea"/>
          <a:cs typeface="+mn-cs"/>
        </a:defRPr>
      </a:lvl7pPr>
      <a:lvl8pPr marL="1988820" indent="-171450" algn="l" rtl="0" eaLnBrk="1" latinLnBrk="0" hangingPunct="1">
        <a:spcBef>
          <a:spcPct val="20000"/>
        </a:spcBef>
        <a:buClr>
          <a:schemeClr val="accent3"/>
        </a:buClr>
        <a:buFont typeface="Wingdings"/>
        <a:buChar char="§"/>
        <a:defRPr kumimoji="0" sz="1350" kern="1200" baseline="0">
          <a:solidFill>
            <a:schemeClr val="tx1"/>
          </a:solidFill>
          <a:latin typeface="+mn-lt"/>
          <a:ea typeface="+mn-ea"/>
          <a:cs typeface="+mn-cs"/>
        </a:defRPr>
      </a:lvl8pPr>
      <a:lvl9pPr marL="2194560" indent="-171450" algn="l" rtl="0" eaLnBrk="1" latinLnBrk="0" hangingPunct="1">
        <a:spcBef>
          <a:spcPct val="20000"/>
        </a:spcBef>
        <a:buClr>
          <a:schemeClr val="accent4"/>
        </a:buClr>
        <a:buFont typeface="Wingdings"/>
        <a:buChar char="§"/>
        <a:defRPr kumimoji="0" sz="135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342900" algn="l" rtl="0" eaLnBrk="1" latinLnBrk="0" hangingPunct="1">
        <a:defRPr kumimoji="0" kern="1200">
          <a:solidFill>
            <a:schemeClr val="tx1"/>
          </a:solidFill>
          <a:latin typeface="+mn-lt"/>
          <a:ea typeface="+mn-ea"/>
          <a:cs typeface="+mn-cs"/>
        </a:defRPr>
      </a:lvl2pPr>
      <a:lvl3pPr marL="685800" algn="l" rtl="0" eaLnBrk="1" latinLnBrk="0" hangingPunct="1">
        <a:defRPr kumimoji="0" kern="1200">
          <a:solidFill>
            <a:schemeClr val="tx1"/>
          </a:solidFill>
          <a:latin typeface="+mn-lt"/>
          <a:ea typeface="+mn-ea"/>
          <a:cs typeface="+mn-cs"/>
        </a:defRPr>
      </a:lvl3pPr>
      <a:lvl4pPr marL="1028700" algn="l" rtl="0" eaLnBrk="1" latinLnBrk="0" hangingPunct="1">
        <a:defRPr kumimoji="0" kern="1200">
          <a:solidFill>
            <a:schemeClr val="tx1"/>
          </a:solidFill>
          <a:latin typeface="+mn-lt"/>
          <a:ea typeface="+mn-ea"/>
          <a:cs typeface="+mn-cs"/>
        </a:defRPr>
      </a:lvl4pPr>
      <a:lvl5pPr marL="1371600" algn="l" rtl="0" eaLnBrk="1" latinLnBrk="0" hangingPunct="1">
        <a:defRPr kumimoji="0" kern="1200">
          <a:solidFill>
            <a:schemeClr val="tx1"/>
          </a:solidFill>
          <a:latin typeface="+mn-lt"/>
          <a:ea typeface="+mn-ea"/>
          <a:cs typeface="+mn-cs"/>
        </a:defRPr>
      </a:lvl5pPr>
      <a:lvl6pPr marL="1714500" algn="l" rtl="0" eaLnBrk="1" latinLnBrk="0" hangingPunct="1">
        <a:defRPr kumimoji="0" kern="1200">
          <a:solidFill>
            <a:schemeClr val="tx1"/>
          </a:solidFill>
          <a:latin typeface="+mn-lt"/>
          <a:ea typeface="+mn-ea"/>
          <a:cs typeface="+mn-cs"/>
        </a:defRPr>
      </a:lvl6pPr>
      <a:lvl7pPr marL="2057400" algn="l" rtl="0" eaLnBrk="1" latinLnBrk="0" hangingPunct="1">
        <a:defRPr kumimoji="0" kern="1200">
          <a:solidFill>
            <a:schemeClr val="tx1"/>
          </a:solidFill>
          <a:latin typeface="+mn-lt"/>
          <a:ea typeface="+mn-ea"/>
          <a:cs typeface="+mn-cs"/>
        </a:defRPr>
      </a:lvl7pPr>
      <a:lvl8pPr marL="2400300" algn="l" rtl="0" eaLnBrk="1" latinLnBrk="0" hangingPunct="1">
        <a:defRPr kumimoji="0" kern="1200">
          <a:solidFill>
            <a:schemeClr val="tx1"/>
          </a:solidFill>
          <a:latin typeface="+mn-lt"/>
          <a:ea typeface="+mn-ea"/>
          <a:cs typeface="+mn-cs"/>
        </a:defRPr>
      </a:lvl8pPr>
      <a:lvl9pPr marL="27432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hyperlink" Target="http://dx.doi.org/10.18131/G3P99J"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62200" y="3021388"/>
            <a:ext cx="6477000" cy="1828800"/>
          </a:xfrm>
        </p:spPr>
        <p:txBody>
          <a:bodyPr/>
          <a:lstStyle/>
          <a:p>
            <a:r>
              <a:rPr lang="en-US" dirty="0"/>
              <a:t>Visualizing the impact of a new clinical informationist service</a:t>
            </a:r>
          </a:p>
        </p:txBody>
      </p:sp>
      <p:sp>
        <p:nvSpPr>
          <p:cNvPr id="3" name="Subtitle 2"/>
          <p:cNvSpPr>
            <a:spLocks noGrp="1"/>
          </p:cNvSpPr>
          <p:nvPr>
            <p:ph type="subTitle" idx="1"/>
          </p:nvPr>
        </p:nvSpPr>
        <p:spPr>
          <a:xfrm>
            <a:off x="2362200" y="6050037"/>
            <a:ext cx="6705600" cy="685800"/>
          </a:xfrm>
        </p:spPr>
        <p:txBody>
          <a:bodyPr>
            <a:normAutofit/>
          </a:bodyPr>
          <a:lstStyle/>
          <a:p>
            <a:r>
              <a:rPr lang="en-US" sz="1400" dirty="0" err="1"/>
              <a:t>Galter</a:t>
            </a:r>
            <a:r>
              <a:rPr lang="en-US" sz="1400" dirty="0"/>
              <a:t> Health Sciences Library, Feinberg School of Medicine, Northwestern University</a:t>
            </a:r>
            <a:endParaRPr lang="en-US" sz="1500"/>
          </a:p>
        </p:txBody>
      </p:sp>
      <p:sp>
        <p:nvSpPr>
          <p:cNvPr id="4" name="Slide Number Placeholder 3"/>
          <p:cNvSpPr>
            <a:spLocks noGrp="1"/>
          </p:cNvSpPr>
          <p:nvPr>
            <p:ph type="sldNum" sz="quarter" idx="12"/>
          </p:nvPr>
        </p:nvSpPr>
        <p:spPr/>
        <p:txBody>
          <a:bodyPr/>
          <a:lstStyle/>
          <a:p>
            <a:pPr eaLnBrk="1" latinLnBrk="0" hangingPunct="1"/>
            <a:fld id="{F0C94032-CD4C-4C25-B0C2-CEC720522D92}" type="slidenum">
              <a:rPr kumimoji="0" lang="en-US" smtClean="0"/>
              <a:pPr eaLnBrk="1" latinLnBrk="0" hangingPunct="1"/>
              <a:t>1</a:t>
            </a:fld>
            <a:endParaRPr kumimoji="0" lang="en-US" dirty="0">
              <a:solidFill>
                <a:schemeClr val="tx2"/>
              </a:solidFill>
            </a:endParaRPr>
          </a:p>
        </p:txBody>
      </p:sp>
      <p:sp>
        <p:nvSpPr>
          <p:cNvPr id="5" name="TextBox 4"/>
          <p:cNvSpPr txBox="1"/>
          <p:nvPr/>
        </p:nvSpPr>
        <p:spPr>
          <a:xfrm>
            <a:off x="2362200" y="4853363"/>
            <a:ext cx="6469729" cy="923330"/>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Corinne Miller, MLIS, Clinical </a:t>
            </a:r>
            <a:r>
              <a:rPr lang="en-US" dirty="0" err="1"/>
              <a:t>Informationist</a:t>
            </a:r>
            <a:endParaRPr lang="en-US"/>
          </a:p>
          <a:p>
            <a:r>
              <a:rPr lang="en-US" dirty="0"/>
              <a:t>Jonna Peterson, MLIS, Senior Clinical </a:t>
            </a:r>
            <a:r>
              <a:rPr lang="en-US" dirty="0" err="1"/>
              <a:t>Informatio</a:t>
            </a:r>
            <a:r>
              <a:rPr lang="en-US" b="1" dirty="0" err="1"/>
              <a:t>nist</a:t>
            </a:r>
          </a:p>
          <a:p>
            <a:r>
              <a:rPr lang="en-US" dirty="0"/>
              <a:t>Karen </a:t>
            </a:r>
            <a:r>
              <a:rPr lang="en-US" dirty="0" err="1"/>
              <a:t>Gutzman</a:t>
            </a:r>
            <a:r>
              <a:rPr lang="en-US" dirty="0"/>
              <a:t>, MS, MA, Impact and Evaluation Librarian</a:t>
            </a:r>
          </a:p>
        </p:txBody>
      </p:sp>
    </p:spTree>
    <p:extLst>
      <p:ext uri="{BB962C8B-B14F-4D97-AF65-F5344CB8AC3E}">
        <p14:creationId xmlns:p14="http://schemas.microsoft.com/office/powerpoint/2010/main" val="10516544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inal MLA Poster 2017.png"/>
          <p:cNvPicPr>
            <a:picLocks noChangeAspect="1"/>
          </p:cNvPicPr>
          <p:nvPr/>
        </p:nvPicPr>
        <p:blipFill rotWithShape="1">
          <a:blip r:embed="rId3"/>
          <a:srcRect l="-3914" t="-877" r="-3523" b="-2382"/>
          <a:stretch/>
        </p:blipFill>
        <p:spPr>
          <a:xfrm>
            <a:off x="1039479" y="172202"/>
            <a:ext cx="7072981" cy="6087062"/>
          </a:xfrm>
          <a:prstGeom prst="rect">
            <a:avLst/>
          </a:prstGeom>
          <a:solidFill>
            <a:schemeClr val="bg1"/>
          </a:solidFill>
          <a:effectLst>
            <a:outerShdw blurRad="101600" algn="ctr" rotWithShape="0">
              <a:prstClr val="black">
                <a:alpha val="40000"/>
              </a:prstClr>
            </a:outerShdw>
          </a:effectLst>
        </p:spPr>
      </p:pic>
      <p:sp>
        <p:nvSpPr>
          <p:cNvPr id="24" name="Rectangle 23"/>
          <p:cNvSpPr/>
          <p:nvPr/>
        </p:nvSpPr>
        <p:spPr>
          <a:xfrm>
            <a:off x="-9525" y="6384479"/>
            <a:ext cx="7045983" cy="600164"/>
          </a:xfrm>
          <a:prstGeom prst="rect">
            <a:avLst/>
          </a:prstGeom>
        </p:spPr>
        <p:txBody>
          <a:bodyPr wrap="square" anchor="t">
            <a:spAutoFit/>
          </a:bodyPr>
          <a:lstStyle/>
          <a:p>
            <a:r>
              <a:rPr lang="en-US" sz="1100" dirty="0">
                <a:latin typeface="Calibri" charset="0"/>
                <a:ea typeface="Calibri" charset="0"/>
                <a:cs typeface="Calibri" charset="0"/>
              </a:rPr>
              <a:t>Peterson J, Miller CH, </a:t>
            </a:r>
            <a:r>
              <a:rPr lang="en-US" sz="1100" dirty="0" err="1">
                <a:latin typeface="Calibri" charset="0"/>
                <a:ea typeface="Calibri" charset="0"/>
                <a:cs typeface="Calibri" charset="0"/>
              </a:rPr>
              <a:t>Gutzman</a:t>
            </a:r>
            <a:r>
              <a:rPr lang="en-US" sz="1100" dirty="0">
                <a:latin typeface="Calibri" charset="0"/>
                <a:ea typeface="Calibri" charset="0"/>
                <a:cs typeface="Calibri" charset="0"/>
              </a:rPr>
              <a:t> KE. Can I get a visual? The impact of the new clinical </a:t>
            </a:r>
            <a:r>
              <a:rPr lang="en-US" sz="1100" dirty="0" err="1">
                <a:latin typeface="Calibri" charset="0"/>
                <a:ea typeface="Calibri" charset="0"/>
                <a:cs typeface="Calibri" charset="0"/>
              </a:rPr>
              <a:t>informationist</a:t>
            </a:r>
            <a:r>
              <a:rPr lang="en-US" sz="1100" dirty="0">
                <a:latin typeface="Calibri" charset="0"/>
                <a:ea typeface="Calibri" charset="0"/>
                <a:cs typeface="Calibri" charset="0"/>
              </a:rPr>
              <a:t> program. Poster session presented at: Medical Library Association 117th Annual Meeting and Exhibition; 2017 May 26-31; Seattle, WA. </a:t>
            </a:r>
          </a:p>
          <a:p>
            <a:endParaRPr lang="en-US" sz="1100" dirty="0">
              <a:latin typeface="Calibri" charset="0"/>
              <a:ea typeface="Calibri" charset="0"/>
              <a:cs typeface="Calibri" charset="0"/>
            </a:endParaRPr>
          </a:p>
        </p:txBody>
      </p:sp>
      <p:sp>
        <p:nvSpPr>
          <p:cNvPr id="2" name="TextBox 1"/>
          <p:cNvSpPr txBox="1"/>
          <p:nvPr/>
        </p:nvSpPr>
        <p:spPr>
          <a:xfrm>
            <a:off x="6948488" y="6375398"/>
            <a:ext cx="2220343" cy="430887"/>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dirty="0">
                <a:latin typeface="Calibri"/>
              </a:rPr>
              <a:t>View/download:</a:t>
            </a:r>
            <a:endParaRPr lang="en-US" sz="1100">
              <a:latin typeface="Calibri"/>
            </a:endParaRPr>
          </a:p>
          <a:p>
            <a:r>
              <a:rPr lang="en-US" sz="1100" dirty="0">
                <a:latin typeface="Calibri"/>
                <a:hlinkClick r:id="rId4"/>
              </a:rPr>
              <a:t>http://dx.doi.org/10.18131/G3P99J</a:t>
            </a:r>
            <a:endParaRPr lang="en-US" sz="1100">
              <a:latin typeface="Calibri"/>
            </a:endParaRPr>
          </a:p>
        </p:txBody>
      </p:sp>
      <p:cxnSp>
        <p:nvCxnSpPr>
          <p:cNvPr id="6" name="Straight Arrow Connector 5"/>
          <p:cNvCxnSpPr/>
          <p:nvPr/>
        </p:nvCxnSpPr>
        <p:spPr>
          <a:xfrm>
            <a:off x="6877050" y="6404152"/>
            <a:ext cx="1438" cy="404005"/>
          </a:xfrm>
          <a:prstGeom prst="straightConnector1">
            <a:avLst/>
          </a:prstGeom>
          <a:ln w="127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0543000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Clinical Informationist Service Overview</a:t>
            </a:r>
          </a:p>
        </p:txBody>
      </p:sp>
      <p:sp>
        <p:nvSpPr>
          <p:cNvPr id="3" name="Content Placeholder 2"/>
          <p:cNvSpPr>
            <a:spLocks noGrp="1"/>
          </p:cNvSpPr>
          <p:nvPr>
            <p:ph idx="1"/>
          </p:nvPr>
        </p:nvSpPr>
        <p:spPr/>
        <p:txBody>
          <a:bodyPr vert="horz" anchor="t">
            <a:normAutofit/>
          </a:bodyPr>
          <a:lstStyle/>
          <a:p>
            <a:r>
              <a:rPr lang="en-US" sz="2150" dirty="0">
                <a:latin typeface="Calibri" charset="0"/>
                <a:ea typeface="Calibri" charset="0"/>
                <a:cs typeface="Calibri" charset="0"/>
              </a:rPr>
              <a:t>Goal: To provide literature to answer clinical questions and inform patient care</a:t>
            </a:r>
            <a:endParaRPr lang="en-US" dirty="0">
              <a:latin typeface="Calibri" charset="0"/>
              <a:ea typeface="Calibri" charset="0"/>
              <a:cs typeface="Calibri" charset="0"/>
            </a:endParaRPr>
          </a:p>
          <a:p>
            <a:r>
              <a:rPr lang="en-US" sz="2150" dirty="0">
                <a:latin typeface="Calibri" charset="0"/>
                <a:ea typeface="Calibri" charset="0"/>
                <a:cs typeface="Calibri" charset="0"/>
              </a:rPr>
              <a:t>Current status: </a:t>
            </a:r>
          </a:p>
          <a:p>
            <a:pPr lvl="1"/>
            <a:r>
              <a:rPr lang="en-US" dirty="0">
                <a:latin typeface="Calibri" charset="0"/>
                <a:ea typeface="Calibri" charset="0"/>
                <a:cs typeface="Calibri" charset="0"/>
              </a:rPr>
              <a:t>Collaborating with Department of Medicine since July 2015</a:t>
            </a:r>
          </a:p>
          <a:p>
            <a:pPr lvl="1"/>
            <a:r>
              <a:rPr lang="en-US" dirty="0">
                <a:latin typeface="Calibri" charset="0"/>
                <a:ea typeface="Calibri" charset="0"/>
                <a:cs typeface="Calibri" charset="0"/>
              </a:rPr>
              <a:t>Drafting </a:t>
            </a:r>
            <a:r>
              <a:rPr dirty="0">
                <a:latin typeface="Calibri" charset="0"/>
                <a:ea typeface="Calibri" charset="0"/>
                <a:cs typeface="Calibri" charset="0"/>
              </a:rPr>
              <a:t>formal evaluation</a:t>
            </a:r>
            <a:r>
              <a:rPr lang="en-US" dirty="0">
                <a:latin typeface="Calibri" charset="0"/>
                <a:ea typeface="Calibri" charset="0"/>
                <a:cs typeface="Calibri" charset="0"/>
              </a:rPr>
              <a:t> plan in Fall 2017</a:t>
            </a:r>
            <a:endParaRPr dirty="0">
              <a:latin typeface="Calibri" charset="0"/>
              <a:ea typeface="Calibri" charset="0"/>
              <a:cs typeface="Calibri" charset="0"/>
            </a:endParaRPr>
          </a:p>
          <a:p>
            <a:pPr lvl="1"/>
            <a:r>
              <a:rPr lang="en-US" dirty="0">
                <a:latin typeface="Calibri" charset="0"/>
                <a:ea typeface="Calibri" charset="0"/>
                <a:cs typeface="Calibri" charset="0"/>
              </a:rPr>
              <a:t>Taking note of opportunities to expand service</a:t>
            </a:r>
          </a:p>
        </p:txBody>
      </p:sp>
      <p:sp>
        <p:nvSpPr>
          <p:cNvPr id="4" name="Rectangle 3"/>
          <p:cNvSpPr/>
          <p:nvPr/>
        </p:nvSpPr>
        <p:spPr>
          <a:xfrm>
            <a:off x="0" y="1"/>
            <a:ext cx="533400" cy="1219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0" y="1566332"/>
            <a:ext cx="533400" cy="529166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normAutofit lnSpcReduction="10000"/>
          </a:bodyPr>
          <a:lstStyle/>
          <a:p>
            <a:pPr eaLnBrk="1" latinLnBrk="0" hangingPunct="1"/>
            <a:fld id="{F0C94032-CD4C-4C25-B0C2-CEC720522D92}" type="slidenum">
              <a:rPr kumimoji="0" lang="en-US" smtClean="0"/>
              <a:pPr eaLnBrk="1" latinLnBrk="0" hangingPunct="1"/>
              <a:t>3</a:t>
            </a:fld>
            <a:endParaRPr kumimoji="0" lang="en-US" dirty="0">
              <a:solidFill>
                <a:srgbClr val="FFFFFF"/>
              </a:solidFill>
            </a:endParaRPr>
          </a:p>
        </p:txBody>
      </p:sp>
    </p:spTree>
    <p:extLst>
      <p:ext uri="{BB962C8B-B14F-4D97-AF65-F5344CB8AC3E}">
        <p14:creationId xmlns:p14="http://schemas.microsoft.com/office/powerpoint/2010/main" val="15609366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We Do</a:t>
            </a:r>
          </a:p>
        </p:txBody>
      </p:sp>
      <p:sp>
        <p:nvSpPr>
          <p:cNvPr id="3" name="Content Placeholder 2"/>
          <p:cNvSpPr>
            <a:spLocks noGrp="1"/>
          </p:cNvSpPr>
          <p:nvPr>
            <p:ph idx="1"/>
          </p:nvPr>
        </p:nvSpPr>
        <p:spPr/>
        <p:txBody>
          <a:bodyPr vert="horz" anchor="t">
            <a:normAutofit/>
          </a:bodyPr>
          <a:lstStyle/>
          <a:p>
            <a:r>
              <a:rPr lang="en-US" dirty="0">
                <a:latin typeface="Calibri" charset="0"/>
                <a:ea typeface="Calibri" charset="0"/>
                <a:cs typeface="Calibri" charset="0"/>
              </a:rPr>
              <a:t>Attend morning report</a:t>
            </a:r>
          </a:p>
          <a:p>
            <a:r>
              <a:rPr lang="en-US" dirty="0">
                <a:latin typeface="Calibri" charset="0"/>
                <a:ea typeface="Calibri" charset="0"/>
                <a:cs typeface="Calibri" charset="0"/>
              </a:rPr>
              <a:t>During rounds, listen to patient case presentations, note gaps in the knowledge or record direct questions</a:t>
            </a:r>
          </a:p>
          <a:p>
            <a:r>
              <a:rPr lang="en-US" sz="2150" dirty="0">
                <a:latin typeface="Calibri" charset="0"/>
                <a:ea typeface="Calibri" charset="0"/>
                <a:cs typeface="Calibri" charset="0"/>
              </a:rPr>
              <a:t>Identify materials/best sources to address those questions or gaps in knowledge</a:t>
            </a:r>
          </a:p>
          <a:p>
            <a:r>
              <a:rPr lang="en-US" sz="2150" dirty="0">
                <a:latin typeface="Calibri" charset="0"/>
                <a:ea typeface="Calibri" charset="0"/>
                <a:cs typeface="Calibri" charset="0"/>
              </a:rPr>
              <a:t>Share materials by email the same day with all members of the group (attending, residents, students, nurses)</a:t>
            </a:r>
          </a:p>
          <a:p>
            <a:r>
              <a:rPr lang="en-US" dirty="0">
                <a:latin typeface="Calibri" charset="0"/>
                <a:ea typeface="Calibri" charset="0"/>
                <a:cs typeface="Calibri" charset="0"/>
              </a:rPr>
              <a:t>Record relevant statistics</a:t>
            </a:r>
          </a:p>
        </p:txBody>
      </p:sp>
      <p:sp>
        <p:nvSpPr>
          <p:cNvPr id="4" name="Rectangle 3"/>
          <p:cNvSpPr/>
          <p:nvPr/>
        </p:nvSpPr>
        <p:spPr>
          <a:xfrm>
            <a:off x="0" y="1"/>
            <a:ext cx="533400" cy="1219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0" y="1566332"/>
            <a:ext cx="533400" cy="529166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normAutofit lnSpcReduction="10000"/>
          </a:bodyPr>
          <a:lstStyle/>
          <a:p>
            <a:pPr eaLnBrk="1" latinLnBrk="0" hangingPunct="1"/>
            <a:fld id="{F0C94032-CD4C-4C25-B0C2-CEC720522D92}" type="slidenum">
              <a:rPr kumimoji="0" lang="en-US" smtClean="0"/>
              <a:pPr eaLnBrk="1" latinLnBrk="0" hangingPunct="1"/>
              <a:t>4</a:t>
            </a:fld>
            <a:endParaRPr kumimoji="0" lang="en-US" dirty="0">
              <a:solidFill>
                <a:srgbClr val="FFFFFF"/>
              </a:solidFill>
            </a:endParaRPr>
          </a:p>
        </p:txBody>
      </p:sp>
    </p:spTree>
    <p:extLst>
      <p:ext uri="{BB962C8B-B14F-4D97-AF65-F5344CB8AC3E}">
        <p14:creationId xmlns:p14="http://schemas.microsoft.com/office/powerpoint/2010/main" val="18134304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General Schedule</a:t>
            </a:r>
          </a:p>
        </p:txBody>
      </p:sp>
      <p:sp>
        <p:nvSpPr>
          <p:cNvPr id="4" name="Rectangle 3"/>
          <p:cNvSpPr/>
          <p:nvPr/>
        </p:nvSpPr>
        <p:spPr>
          <a:xfrm>
            <a:off x="0" y="1"/>
            <a:ext cx="533400" cy="1219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0" y="1566332"/>
            <a:ext cx="533400" cy="529166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normAutofit lnSpcReduction="10000"/>
          </a:bodyPr>
          <a:lstStyle/>
          <a:p>
            <a:pPr eaLnBrk="1" latinLnBrk="0" hangingPunct="1"/>
            <a:fld id="{F0C94032-CD4C-4C25-B0C2-CEC720522D92}" type="slidenum">
              <a:rPr kumimoji="0" lang="en-US" smtClean="0"/>
              <a:pPr eaLnBrk="1" latinLnBrk="0" hangingPunct="1"/>
              <a:t>5</a:t>
            </a:fld>
            <a:endParaRPr kumimoji="0" lang="en-US" dirty="0">
              <a:solidFill>
                <a:srgbClr val="FFFFFF"/>
              </a:solidFill>
            </a:endParaRPr>
          </a:p>
        </p:txBody>
      </p:sp>
      <p:pic>
        <p:nvPicPr>
          <p:cNvPr id="8" name="Content Placeholder 5"/>
          <p:cNvPicPr>
            <a:picLocks noGrp="1" noChangeAspect="1"/>
          </p:cNvPicPr>
          <p:nvPr>
            <p:ph sz="quarter" idx="1"/>
          </p:nvPr>
        </p:nvPicPr>
        <p:blipFill>
          <a:blip r:embed="rId3"/>
          <a:stretch>
            <a:fillRect/>
          </a:stretch>
        </p:blipFill>
        <p:spPr>
          <a:xfrm>
            <a:off x="1248211" y="1895165"/>
            <a:ext cx="6980848" cy="4495800"/>
          </a:xfrm>
          <a:prstGeom prst="rect">
            <a:avLst/>
          </a:prstGeom>
        </p:spPr>
      </p:pic>
    </p:spTree>
    <p:extLst>
      <p:ext uri="{BB962C8B-B14F-4D97-AF65-F5344CB8AC3E}">
        <p14:creationId xmlns:p14="http://schemas.microsoft.com/office/powerpoint/2010/main" val="12836123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Institutional Buy-In</a:t>
            </a:r>
          </a:p>
        </p:txBody>
      </p:sp>
      <p:sp>
        <p:nvSpPr>
          <p:cNvPr id="3" name="Content Placeholder 2"/>
          <p:cNvSpPr>
            <a:spLocks noGrp="1"/>
          </p:cNvSpPr>
          <p:nvPr>
            <p:ph sz="quarter" idx="1"/>
          </p:nvPr>
        </p:nvSpPr>
        <p:spPr/>
        <p:txBody>
          <a:bodyPr>
            <a:normAutofit/>
          </a:bodyPr>
          <a:lstStyle/>
          <a:p>
            <a:r>
              <a:rPr lang="en-US" sz="2100" dirty="0">
                <a:latin typeface="Calibri" charset="0"/>
                <a:ea typeface="Calibri" charset="0"/>
                <a:cs typeface="Calibri" charset="0"/>
              </a:rPr>
              <a:t>Medical School Dean requested position of incoming library director</a:t>
            </a:r>
          </a:p>
          <a:p>
            <a:r>
              <a:rPr lang="en-US" sz="2100" dirty="0">
                <a:latin typeface="Calibri" charset="0"/>
                <a:ea typeface="Calibri" charset="0"/>
                <a:cs typeface="Calibri" charset="0"/>
              </a:rPr>
              <a:t>Department of Medicine Residency Program Director and chief residents involved in interview process for Senior Clinical Informationist</a:t>
            </a:r>
          </a:p>
          <a:p>
            <a:r>
              <a:rPr lang="en-US" sz="2100" dirty="0">
                <a:latin typeface="Calibri" charset="0"/>
                <a:ea typeface="Calibri" charset="0"/>
                <a:cs typeface="Calibri" charset="0"/>
              </a:rPr>
              <a:t>Senior Clinical Informationist hired</a:t>
            </a:r>
          </a:p>
          <a:p>
            <a:r>
              <a:rPr lang="en-US" sz="2100" dirty="0">
                <a:latin typeface="Calibri" charset="0"/>
                <a:ea typeface="Calibri" charset="0"/>
                <a:cs typeface="Calibri" charset="0"/>
              </a:rPr>
              <a:t>Second Clinical Informationist hired after service was implemented</a:t>
            </a:r>
          </a:p>
        </p:txBody>
      </p:sp>
      <p:sp>
        <p:nvSpPr>
          <p:cNvPr id="4" name="Rectangle 3"/>
          <p:cNvSpPr/>
          <p:nvPr/>
        </p:nvSpPr>
        <p:spPr>
          <a:xfrm>
            <a:off x="0" y="1"/>
            <a:ext cx="533400" cy="1219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0" y="1566332"/>
            <a:ext cx="533400" cy="529166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normAutofit lnSpcReduction="10000"/>
          </a:bodyPr>
          <a:lstStyle/>
          <a:p>
            <a:pPr eaLnBrk="1" latinLnBrk="0" hangingPunct="1"/>
            <a:fld id="{F0C94032-CD4C-4C25-B0C2-CEC720522D92}" type="slidenum">
              <a:rPr kumimoji="0" lang="en-US" smtClean="0"/>
              <a:pPr eaLnBrk="1" latinLnBrk="0" hangingPunct="1"/>
              <a:t>6</a:t>
            </a:fld>
            <a:endParaRPr kumimoji="0" lang="en-US" dirty="0">
              <a:solidFill>
                <a:srgbClr val="FFFFFF"/>
              </a:solidFill>
            </a:endParaRPr>
          </a:p>
        </p:txBody>
      </p:sp>
    </p:spTree>
    <p:extLst>
      <p:ext uri="{BB962C8B-B14F-4D97-AF65-F5344CB8AC3E}">
        <p14:creationId xmlns:p14="http://schemas.microsoft.com/office/powerpoint/2010/main" val="4099620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Program Development</a:t>
            </a:r>
          </a:p>
        </p:txBody>
      </p:sp>
      <p:sp>
        <p:nvSpPr>
          <p:cNvPr id="5" name="Content Placeholder 4"/>
          <p:cNvSpPr>
            <a:spLocks noGrp="1"/>
          </p:cNvSpPr>
          <p:nvPr>
            <p:ph idx="1"/>
          </p:nvPr>
        </p:nvSpPr>
        <p:spPr/>
        <p:txBody>
          <a:bodyPr vert="horz" anchor="t">
            <a:normAutofit/>
          </a:bodyPr>
          <a:lstStyle/>
          <a:p>
            <a:r>
              <a:rPr lang="en-US" sz="2150" dirty="0">
                <a:latin typeface="Calibri" charset="0"/>
                <a:ea typeface="Calibri" charset="0"/>
                <a:cs typeface="Calibri" charset="0"/>
              </a:rPr>
              <a:t>Initial contact made with “scheduling chief” and internal medicine residency program director</a:t>
            </a:r>
          </a:p>
          <a:p>
            <a:r>
              <a:rPr lang="en-US" dirty="0">
                <a:latin typeface="Calibri" charset="0"/>
                <a:ea typeface="Calibri" charset="0"/>
                <a:cs typeface="Calibri" charset="0"/>
              </a:rPr>
              <a:t>Attend first morning report and patient rounds</a:t>
            </a:r>
          </a:p>
        </p:txBody>
      </p:sp>
      <p:sp>
        <p:nvSpPr>
          <p:cNvPr id="6" name="Rectangle 5"/>
          <p:cNvSpPr/>
          <p:nvPr/>
        </p:nvSpPr>
        <p:spPr>
          <a:xfrm>
            <a:off x="0" y="1"/>
            <a:ext cx="533400" cy="1219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1566332"/>
            <a:ext cx="533400" cy="529166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p:cNvSpPr>
            <a:spLocks noGrp="1"/>
          </p:cNvSpPr>
          <p:nvPr>
            <p:ph type="sldNum" sz="quarter" idx="12"/>
          </p:nvPr>
        </p:nvSpPr>
        <p:spPr/>
        <p:txBody>
          <a:bodyPr>
            <a:normAutofit lnSpcReduction="10000"/>
          </a:bodyPr>
          <a:lstStyle/>
          <a:p>
            <a:pPr eaLnBrk="1" latinLnBrk="0" hangingPunct="1"/>
            <a:fld id="{F0C94032-CD4C-4C25-B0C2-CEC720522D92}" type="slidenum">
              <a:rPr kumimoji="0" lang="en-US" smtClean="0"/>
              <a:pPr eaLnBrk="1" latinLnBrk="0" hangingPunct="1"/>
              <a:t>7</a:t>
            </a:fld>
            <a:endParaRPr kumimoji="0" lang="en-US" dirty="0">
              <a:solidFill>
                <a:srgbClr val="FFFFFF"/>
              </a:solidFill>
            </a:endParaRPr>
          </a:p>
        </p:txBody>
      </p:sp>
      <p:pic>
        <p:nvPicPr>
          <p:cNvPr id="11" name="Picture 10"/>
          <p:cNvPicPr>
            <a:picLocks noChangeAspect="1"/>
          </p:cNvPicPr>
          <p:nvPr/>
        </p:nvPicPr>
        <p:blipFill rotWithShape="1">
          <a:blip r:embed="rId3"/>
          <a:srcRect l="25224"/>
          <a:stretch/>
        </p:blipFill>
        <p:spPr>
          <a:xfrm>
            <a:off x="259326" y="3635181"/>
            <a:ext cx="8705351" cy="1423150"/>
          </a:xfrm>
          <a:prstGeom prst="rect">
            <a:avLst/>
          </a:prstGeom>
        </p:spPr>
      </p:pic>
    </p:spTree>
    <p:extLst>
      <p:ext uri="{BB962C8B-B14F-4D97-AF65-F5344CB8AC3E}">
        <p14:creationId xmlns:p14="http://schemas.microsoft.com/office/powerpoint/2010/main" val="9212854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Bumps in the Road – The Set Up	</a:t>
            </a:r>
          </a:p>
        </p:txBody>
      </p:sp>
      <p:sp>
        <p:nvSpPr>
          <p:cNvPr id="3" name="Content Placeholder 2"/>
          <p:cNvSpPr>
            <a:spLocks noGrp="1"/>
          </p:cNvSpPr>
          <p:nvPr>
            <p:ph idx="1"/>
          </p:nvPr>
        </p:nvSpPr>
        <p:spPr>
          <a:xfrm>
            <a:off x="628650" y="2247900"/>
            <a:ext cx="7886700" cy="3974762"/>
          </a:xfrm>
        </p:spPr>
        <p:txBody>
          <a:bodyPr vert="horz" anchor="t">
            <a:normAutofit/>
          </a:bodyPr>
          <a:lstStyle/>
          <a:p>
            <a:r>
              <a:rPr lang="en-US" dirty="0">
                <a:latin typeface="Calibri" charset="0"/>
                <a:ea typeface="Calibri" charset="0"/>
                <a:cs typeface="Calibri" charset="0"/>
              </a:rPr>
              <a:t>First attempt: Round with 3 teams per day</a:t>
            </a:r>
          </a:p>
          <a:p>
            <a:pPr lvl="1"/>
            <a:r>
              <a:rPr lang="en-US" dirty="0">
                <a:latin typeface="Calibri" charset="0"/>
                <a:ea typeface="Calibri" charset="0"/>
                <a:cs typeface="Calibri" charset="0"/>
              </a:rPr>
              <a:t>Plus side: reach more people</a:t>
            </a:r>
          </a:p>
          <a:p>
            <a:pPr lvl="1"/>
            <a:r>
              <a:rPr lang="en-US" dirty="0">
                <a:latin typeface="Calibri" charset="0"/>
                <a:ea typeface="Calibri" charset="0"/>
                <a:cs typeface="Calibri" charset="0"/>
              </a:rPr>
              <a:t>Down sides: too chaotic, barely get to know team members</a:t>
            </a:r>
          </a:p>
          <a:p>
            <a:pPr lvl="1">
              <a:buClr>
                <a:srgbClr val="C7D761"/>
              </a:buClr>
            </a:pPr>
            <a:endParaRPr lang="en-US" dirty="0">
              <a:latin typeface="Calibri" charset="0"/>
              <a:ea typeface="Calibri" charset="0"/>
              <a:cs typeface="Calibri" charset="0"/>
            </a:endParaRPr>
          </a:p>
          <a:p>
            <a:r>
              <a:rPr lang="en-US" dirty="0">
                <a:latin typeface="Calibri" charset="0"/>
                <a:ea typeface="Calibri" charset="0"/>
                <a:cs typeface="Calibri" charset="0"/>
              </a:rPr>
              <a:t>Second attempt: 3 different teams in 3 different days</a:t>
            </a:r>
          </a:p>
          <a:p>
            <a:pPr lvl="1"/>
            <a:r>
              <a:rPr lang="en-US" dirty="0">
                <a:latin typeface="Calibri" charset="0"/>
                <a:ea typeface="Calibri" charset="0"/>
                <a:cs typeface="Calibri" charset="0"/>
              </a:rPr>
              <a:t>Down side: not always sufficient time to establish rapport</a:t>
            </a:r>
          </a:p>
          <a:p>
            <a:pPr lvl="1">
              <a:buClr>
                <a:srgbClr val="C7D761"/>
              </a:buClr>
            </a:pPr>
            <a:endParaRPr lang="en-US" dirty="0">
              <a:latin typeface="Calibri" charset="0"/>
              <a:ea typeface="Calibri" charset="0"/>
              <a:cs typeface="Calibri" charset="0"/>
            </a:endParaRPr>
          </a:p>
          <a:p>
            <a:r>
              <a:rPr lang="en-US" sz="2150" dirty="0">
                <a:latin typeface="Calibri" charset="0"/>
                <a:ea typeface="Calibri" charset="0"/>
                <a:cs typeface="Calibri" charset="0"/>
              </a:rPr>
              <a:t>Third attempt: 3 days per week with same team</a:t>
            </a:r>
          </a:p>
          <a:p>
            <a:pPr lvl="1"/>
            <a:r>
              <a:rPr lang="en-US" dirty="0">
                <a:latin typeface="Calibri" charset="0"/>
                <a:ea typeface="Calibri" charset="0"/>
                <a:cs typeface="Calibri" charset="0"/>
              </a:rPr>
              <a:t>Plus side: establish rapport with team and become integrated	</a:t>
            </a:r>
          </a:p>
          <a:p>
            <a:pPr lvl="1"/>
            <a:r>
              <a:rPr lang="en-US" dirty="0">
                <a:latin typeface="Calibri" charset="0"/>
                <a:ea typeface="Calibri" charset="0"/>
                <a:cs typeface="Calibri" charset="0"/>
              </a:rPr>
              <a:t>Down side:  unable to reach more than one team per week</a:t>
            </a:r>
          </a:p>
        </p:txBody>
      </p:sp>
      <p:sp>
        <p:nvSpPr>
          <p:cNvPr id="4" name="Rectangle 3"/>
          <p:cNvSpPr/>
          <p:nvPr/>
        </p:nvSpPr>
        <p:spPr>
          <a:xfrm>
            <a:off x="0" y="1"/>
            <a:ext cx="533400" cy="1219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0" y="1566332"/>
            <a:ext cx="533400" cy="529166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normAutofit lnSpcReduction="10000"/>
          </a:bodyPr>
          <a:lstStyle/>
          <a:p>
            <a:pPr eaLnBrk="1" latinLnBrk="0" hangingPunct="1"/>
            <a:fld id="{F0C94032-CD4C-4C25-B0C2-CEC720522D92}" type="slidenum">
              <a:rPr kumimoji="0" lang="en-US" smtClean="0"/>
              <a:pPr eaLnBrk="1" latinLnBrk="0" hangingPunct="1"/>
              <a:t>8</a:t>
            </a:fld>
            <a:endParaRPr kumimoji="0" lang="en-US" dirty="0">
              <a:solidFill>
                <a:srgbClr val="FFFFFF"/>
              </a:solidFill>
            </a:endParaRPr>
          </a:p>
        </p:txBody>
      </p:sp>
    </p:spTree>
    <p:extLst>
      <p:ext uri="{BB962C8B-B14F-4D97-AF65-F5344CB8AC3E}">
        <p14:creationId xmlns:p14="http://schemas.microsoft.com/office/powerpoint/2010/main" val="6874800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Bumps in the Road – Data Collection	</a:t>
            </a:r>
          </a:p>
        </p:txBody>
      </p:sp>
      <p:sp>
        <p:nvSpPr>
          <p:cNvPr id="3" name="Content Placeholder 2"/>
          <p:cNvSpPr>
            <a:spLocks noGrp="1"/>
          </p:cNvSpPr>
          <p:nvPr>
            <p:ph idx="1"/>
          </p:nvPr>
        </p:nvSpPr>
        <p:spPr/>
        <p:txBody>
          <a:bodyPr vert="horz" anchor="t">
            <a:normAutofit/>
          </a:bodyPr>
          <a:lstStyle/>
          <a:p>
            <a:r>
              <a:rPr lang="en-US" sz="2150" dirty="0">
                <a:latin typeface="Calibri" charset="0"/>
                <a:ea typeface="Calibri" charset="0"/>
                <a:cs typeface="Calibri" charset="0"/>
              </a:rPr>
              <a:t>What data should we collect?</a:t>
            </a:r>
          </a:p>
          <a:p>
            <a:r>
              <a:rPr lang="en-US" sz="2150" dirty="0">
                <a:latin typeface="Calibri" charset="0"/>
                <a:ea typeface="Calibri" charset="0"/>
                <a:cs typeface="Calibri" charset="0"/>
              </a:rPr>
              <a:t>Early loss of data</a:t>
            </a:r>
            <a:endParaRPr sz="2150" dirty="0"/>
          </a:p>
          <a:p>
            <a:r>
              <a:rPr lang="en-US" dirty="0">
                <a:latin typeface="Calibri" charset="0"/>
                <a:ea typeface="Calibri" charset="0"/>
                <a:cs typeface="Calibri" charset="0"/>
              </a:rPr>
              <a:t>Shared document troubles</a:t>
            </a:r>
          </a:p>
          <a:p>
            <a:r>
              <a:rPr lang="en-US" dirty="0">
                <a:latin typeface="Calibri" charset="0"/>
                <a:ea typeface="Calibri" charset="0"/>
                <a:cs typeface="Calibri" charset="0"/>
              </a:rPr>
              <a:t>How should we be storing this information?</a:t>
            </a:r>
          </a:p>
        </p:txBody>
      </p:sp>
      <p:sp>
        <p:nvSpPr>
          <p:cNvPr id="4" name="Rectangle 3"/>
          <p:cNvSpPr/>
          <p:nvPr/>
        </p:nvSpPr>
        <p:spPr>
          <a:xfrm>
            <a:off x="0" y="1"/>
            <a:ext cx="533400" cy="1219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0" y="1566332"/>
            <a:ext cx="533400" cy="529166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normAutofit lnSpcReduction="10000"/>
          </a:bodyPr>
          <a:lstStyle/>
          <a:p>
            <a:pPr eaLnBrk="1" latinLnBrk="0" hangingPunct="1"/>
            <a:fld id="{F0C94032-CD4C-4C25-B0C2-CEC720522D92}" type="slidenum">
              <a:rPr kumimoji="0" lang="en-US" smtClean="0"/>
              <a:pPr eaLnBrk="1" latinLnBrk="0" hangingPunct="1"/>
              <a:t>9</a:t>
            </a:fld>
            <a:endParaRPr kumimoji="0" lang="en-US" dirty="0">
              <a:solidFill>
                <a:srgbClr val="FFFFFF"/>
              </a:solidFill>
            </a:endParaRPr>
          </a:p>
        </p:txBody>
      </p:sp>
    </p:spTree>
    <p:extLst>
      <p:ext uri="{BB962C8B-B14F-4D97-AF65-F5344CB8AC3E}">
        <p14:creationId xmlns:p14="http://schemas.microsoft.com/office/powerpoint/2010/main" val="13750433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Collection</a:t>
            </a:r>
          </a:p>
        </p:txBody>
      </p:sp>
      <p:sp>
        <p:nvSpPr>
          <p:cNvPr id="3" name="Content Placeholder 2"/>
          <p:cNvSpPr>
            <a:spLocks noGrp="1"/>
          </p:cNvSpPr>
          <p:nvPr>
            <p:ph idx="1"/>
          </p:nvPr>
        </p:nvSpPr>
        <p:spPr/>
        <p:txBody>
          <a:bodyPr>
            <a:normAutofit/>
          </a:bodyPr>
          <a:lstStyle/>
          <a:p>
            <a:r>
              <a:rPr lang="en-US" dirty="0">
                <a:latin typeface="Calibri" charset="0"/>
                <a:ea typeface="Calibri" charset="0"/>
                <a:cs typeface="Calibri" charset="0"/>
              </a:rPr>
              <a:t>No one told us what to collect</a:t>
            </a:r>
          </a:p>
          <a:p>
            <a:r>
              <a:rPr lang="en-US" dirty="0">
                <a:latin typeface="Calibri" charset="0"/>
                <a:ea typeface="Calibri" charset="0"/>
                <a:cs typeface="Calibri" charset="0"/>
              </a:rPr>
              <a:t>Data hoarding.  It’s “a thing!”</a:t>
            </a:r>
          </a:p>
          <a:p>
            <a:r>
              <a:rPr lang="en-US" dirty="0">
                <a:latin typeface="Calibri" charset="0"/>
                <a:ea typeface="Calibri" charset="0"/>
                <a:cs typeface="Calibri" charset="0"/>
              </a:rPr>
              <a:t>We record: </a:t>
            </a:r>
          </a:p>
          <a:p>
            <a:endParaRPr lang="en-US" dirty="0">
              <a:latin typeface="Calibri" charset="0"/>
              <a:ea typeface="Calibri" charset="0"/>
              <a:cs typeface="Calibri" charset="0"/>
            </a:endParaRPr>
          </a:p>
        </p:txBody>
      </p:sp>
      <p:graphicFrame>
        <p:nvGraphicFramePr>
          <p:cNvPr id="4" name="Table 3"/>
          <p:cNvGraphicFramePr>
            <a:graphicFrameLocks noGrp="1"/>
          </p:cNvGraphicFramePr>
          <p:nvPr>
            <p:extLst>
              <p:ext uri="{D42A27DB-BD31-4B8C-83A1-F6EECF244321}">
                <p14:modId xmlns:p14="http://schemas.microsoft.com/office/powerpoint/2010/main" val="2061748744"/>
              </p:ext>
            </p:extLst>
          </p:nvPr>
        </p:nvGraphicFramePr>
        <p:xfrm>
          <a:off x="612648" y="2783541"/>
          <a:ext cx="7886700" cy="1165860"/>
        </p:xfrm>
        <a:graphic>
          <a:graphicData uri="http://schemas.openxmlformats.org/drawingml/2006/table">
            <a:tbl>
              <a:tblPr firstRow="1" bandRow="1">
                <a:tableStyleId>{5C22544A-7EE6-4342-B048-85BDC9FD1C3A}</a:tableStyleId>
              </a:tblPr>
              <a:tblGrid>
                <a:gridCol w="3943350">
                  <a:extLst>
                    <a:ext uri="{9D8B030D-6E8A-4147-A177-3AD203B41FA5}">
                      <a16:colId xmlns="" xmlns:a16="http://schemas.microsoft.com/office/drawing/2014/main" val="20000"/>
                    </a:ext>
                  </a:extLst>
                </a:gridCol>
                <a:gridCol w="3943350">
                  <a:extLst>
                    <a:ext uri="{9D8B030D-6E8A-4147-A177-3AD203B41FA5}">
                      <a16:colId xmlns="" xmlns:a16="http://schemas.microsoft.com/office/drawing/2014/main" val="20001"/>
                    </a:ext>
                  </a:extLst>
                </a:gridCol>
              </a:tblGrid>
              <a:tr h="1165860">
                <a:tc>
                  <a:txBody>
                    <a:bodyPr/>
                    <a:lstStyle/>
                    <a:p>
                      <a:pPr marL="800100" lvl="1" indent="-342900">
                        <a:buClr>
                          <a:schemeClr val="accent1"/>
                        </a:buClr>
                        <a:buFont typeface="Wingdings" charset="2"/>
                        <a:buChar char="ü"/>
                      </a:pPr>
                      <a:r>
                        <a:rPr lang="en-US" sz="1800" b="0" dirty="0">
                          <a:solidFill>
                            <a:schemeClr val="tx1"/>
                          </a:solidFill>
                          <a:latin typeface="Calibri" charset="0"/>
                          <a:ea typeface="Calibri" charset="0"/>
                          <a:cs typeface="Calibri" charset="0"/>
                        </a:rPr>
                        <a:t>Date</a:t>
                      </a:r>
                    </a:p>
                    <a:p>
                      <a:pPr marL="800100" lvl="1" indent="-342900">
                        <a:buClr>
                          <a:schemeClr val="accent1"/>
                        </a:buClr>
                        <a:buFont typeface="Wingdings" charset="2"/>
                        <a:buChar char="ü"/>
                      </a:pPr>
                      <a:r>
                        <a:rPr lang="en-US" sz="1800" b="0" dirty="0">
                          <a:solidFill>
                            <a:schemeClr val="tx1"/>
                          </a:solidFill>
                          <a:latin typeface="Calibri" charset="0"/>
                          <a:ea typeface="Calibri" charset="0"/>
                          <a:cs typeface="Calibri" charset="0"/>
                        </a:rPr>
                        <a:t>Names and roles of all team members</a:t>
                      </a:r>
                    </a:p>
                    <a:p>
                      <a:pPr marL="800100" lvl="1" indent="-342900">
                        <a:buClr>
                          <a:schemeClr val="accent1"/>
                        </a:buClr>
                        <a:buFont typeface="Wingdings" charset="2"/>
                        <a:buChar char="ü"/>
                      </a:pPr>
                      <a:r>
                        <a:rPr lang="en-US" sz="1800" b="0" dirty="0">
                          <a:solidFill>
                            <a:schemeClr val="tx1"/>
                          </a:solidFill>
                          <a:latin typeface="Calibri" charset="0"/>
                          <a:ea typeface="Calibri" charset="0"/>
                          <a:cs typeface="Calibri" charset="0"/>
                        </a:rPr>
                        <a:t>Questions asked</a:t>
                      </a:r>
                    </a:p>
                  </a:txBody>
                  <a:tcPr marL="68580" marR="68580" marT="34290" marB="3429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800100" marR="0" lvl="1" indent="-342900" algn="l" defTabSz="914400" rtl="0" eaLnBrk="1" fontAlgn="auto" latinLnBrk="0" hangingPunct="1">
                        <a:lnSpc>
                          <a:spcPct val="100000"/>
                        </a:lnSpc>
                        <a:spcBef>
                          <a:spcPts val="0"/>
                        </a:spcBef>
                        <a:spcAft>
                          <a:spcPts val="0"/>
                        </a:spcAft>
                        <a:buClr>
                          <a:schemeClr val="accent1"/>
                        </a:buClr>
                        <a:buSzTx/>
                        <a:buFont typeface="Wingdings" charset="2"/>
                        <a:buChar char="ü"/>
                        <a:tabLst/>
                        <a:defRPr/>
                      </a:pPr>
                      <a:r>
                        <a:rPr lang="en-US" sz="1800" b="0" dirty="0">
                          <a:solidFill>
                            <a:schemeClr val="tx1"/>
                          </a:solidFill>
                          <a:latin typeface="Calibri" charset="0"/>
                          <a:ea typeface="Calibri" charset="0"/>
                          <a:cs typeface="Calibri" charset="0"/>
                        </a:rPr>
                        <a:t>Time spent answering question</a:t>
                      </a:r>
                    </a:p>
                    <a:p>
                      <a:pPr marL="800100" lvl="1" indent="-342900">
                        <a:buClr>
                          <a:schemeClr val="accent1"/>
                        </a:buClr>
                        <a:buFont typeface="Wingdings" charset="2"/>
                        <a:buChar char="ü"/>
                      </a:pPr>
                      <a:r>
                        <a:rPr lang="en-US" sz="1800" b="0" dirty="0">
                          <a:solidFill>
                            <a:schemeClr val="tx1"/>
                          </a:solidFill>
                          <a:latin typeface="Calibri" charset="0"/>
                          <a:ea typeface="Calibri" charset="0"/>
                          <a:cs typeface="Calibri" charset="0"/>
                        </a:rPr>
                        <a:t>Follow-up emails</a:t>
                      </a:r>
                    </a:p>
                    <a:p>
                      <a:pPr marL="800100" lvl="1" indent="-342900">
                        <a:buClr>
                          <a:schemeClr val="accent1"/>
                        </a:buClr>
                        <a:buFont typeface="Wingdings" charset="2"/>
                        <a:buChar char="ü"/>
                      </a:pPr>
                      <a:r>
                        <a:rPr lang="en-US" sz="1800" b="0" dirty="0">
                          <a:solidFill>
                            <a:schemeClr val="tx1"/>
                          </a:solidFill>
                          <a:latin typeface="Calibri" charset="0"/>
                          <a:ea typeface="Calibri" charset="0"/>
                          <a:cs typeface="Calibri" charset="0"/>
                        </a:rPr>
                        <a:t>Materials sent</a:t>
                      </a:r>
                    </a:p>
                    <a:p>
                      <a:pPr marL="800100" lvl="1" indent="-342900">
                        <a:buClr>
                          <a:schemeClr val="accent1"/>
                        </a:buClr>
                        <a:buFont typeface="Wingdings" charset="2"/>
                        <a:buChar char="ü"/>
                      </a:pPr>
                      <a:r>
                        <a:rPr lang="en-US" sz="1800" b="0" dirty="0">
                          <a:solidFill>
                            <a:schemeClr val="tx1"/>
                          </a:solidFill>
                          <a:latin typeface="Calibri" charset="0"/>
                          <a:ea typeface="Calibri" charset="0"/>
                          <a:cs typeface="Calibri" charset="0"/>
                        </a:rPr>
                        <a:t>Number of patients seen</a:t>
                      </a:r>
                    </a:p>
                  </a:txBody>
                  <a:tcPr marL="68580" marR="68580" marT="34290" marB="3429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 xmlns:a16="http://schemas.microsoft.com/office/drawing/2014/main" val="10000"/>
                  </a:ext>
                </a:extLst>
              </a:tr>
            </a:tbl>
          </a:graphicData>
        </a:graphic>
      </p:graphicFrame>
      <p:sp>
        <p:nvSpPr>
          <p:cNvPr id="6" name="Content Placeholder 2"/>
          <p:cNvSpPr txBox="1">
            <a:spLocks/>
          </p:cNvSpPr>
          <p:nvPr/>
        </p:nvSpPr>
        <p:spPr>
          <a:xfrm>
            <a:off x="612648" y="3949401"/>
            <a:ext cx="8153400" cy="4495800"/>
          </a:xfrm>
          <a:prstGeom prst="rect">
            <a:avLst/>
          </a:prstGeom>
        </p:spPr>
        <p:txBody>
          <a:bodyPr vert="horz">
            <a:normAutofit/>
          </a:bodyPr>
          <a:lstStyle>
            <a:lvl1pPr marL="240030" indent="-240030" algn="l" rtl="0" eaLnBrk="1" latinLnBrk="0" hangingPunct="1">
              <a:spcBef>
                <a:spcPts val="525"/>
              </a:spcBef>
              <a:buClr>
                <a:schemeClr val="accent2"/>
              </a:buClr>
              <a:buSzPct val="60000"/>
              <a:buFont typeface="Wingdings"/>
              <a:buChar char=""/>
              <a:defRPr kumimoji="0" sz="2175" kern="1200">
                <a:solidFill>
                  <a:schemeClr val="tx1"/>
                </a:solidFill>
                <a:latin typeface="+mn-lt"/>
                <a:ea typeface="+mn-ea"/>
                <a:cs typeface="+mn-cs"/>
              </a:defRPr>
            </a:lvl1pPr>
            <a:lvl2pPr marL="480060" indent="-205740" algn="l" rtl="0" eaLnBrk="1" latinLnBrk="0" hangingPunct="1">
              <a:spcBef>
                <a:spcPts val="413"/>
              </a:spcBef>
              <a:buClr>
                <a:schemeClr val="accent1"/>
              </a:buClr>
              <a:buSzPct val="70000"/>
              <a:buFont typeface="Wingdings 2"/>
              <a:buChar char=""/>
              <a:defRPr kumimoji="0" sz="1950" kern="1200">
                <a:solidFill>
                  <a:schemeClr val="tx1"/>
                </a:solidFill>
                <a:latin typeface="+mn-lt"/>
                <a:ea typeface="+mn-ea"/>
                <a:cs typeface="+mn-cs"/>
              </a:defRPr>
            </a:lvl2pPr>
            <a:lvl3pPr marL="685800" indent="-171450" algn="l" rtl="0" eaLnBrk="1" latinLnBrk="0" hangingPunct="1">
              <a:spcBef>
                <a:spcPts val="375"/>
              </a:spcBef>
              <a:buClr>
                <a:schemeClr val="accent2"/>
              </a:buClr>
              <a:buSzPct val="75000"/>
              <a:buFont typeface="Wingdings"/>
              <a:buChar char=""/>
              <a:defRPr kumimoji="0" sz="1725" kern="1200">
                <a:solidFill>
                  <a:schemeClr val="tx1"/>
                </a:solidFill>
                <a:latin typeface="+mn-lt"/>
                <a:ea typeface="+mn-ea"/>
                <a:cs typeface="+mn-cs"/>
              </a:defRPr>
            </a:lvl3pPr>
            <a:lvl4pPr marL="1028700" indent="-171450" algn="l" rtl="0" eaLnBrk="1" latinLnBrk="0" hangingPunct="1">
              <a:spcBef>
                <a:spcPts val="300"/>
              </a:spcBef>
              <a:buClr>
                <a:schemeClr val="accent3"/>
              </a:buClr>
              <a:buSzPct val="75000"/>
              <a:buFont typeface="Wingdings"/>
              <a:buChar char=""/>
              <a:defRPr kumimoji="0" sz="1500" kern="1200">
                <a:solidFill>
                  <a:schemeClr val="tx1"/>
                </a:solidFill>
                <a:latin typeface="+mn-lt"/>
                <a:ea typeface="+mn-ea"/>
                <a:cs typeface="+mn-cs"/>
              </a:defRPr>
            </a:lvl4pPr>
            <a:lvl5pPr marL="1371600" indent="-171450" algn="l" rtl="0" eaLnBrk="1" latinLnBrk="0" hangingPunct="1">
              <a:spcBef>
                <a:spcPts val="300"/>
              </a:spcBef>
              <a:buClr>
                <a:schemeClr val="accent4"/>
              </a:buClr>
              <a:buSzPct val="65000"/>
              <a:buFont typeface="Wingdings"/>
              <a:buChar char=""/>
              <a:defRPr kumimoji="0" sz="1500" kern="1200">
                <a:solidFill>
                  <a:schemeClr val="tx1"/>
                </a:solidFill>
                <a:latin typeface="+mn-lt"/>
                <a:ea typeface="+mn-ea"/>
                <a:cs typeface="+mn-cs"/>
              </a:defRPr>
            </a:lvl5pPr>
            <a:lvl6pPr marL="1577340" indent="-171450" algn="l" rtl="0" eaLnBrk="1" latinLnBrk="0" hangingPunct="1">
              <a:spcBef>
                <a:spcPct val="20000"/>
              </a:spcBef>
              <a:buClr>
                <a:schemeClr val="accent1"/>
              </a:buClr>
              <a:buFont typeface="Wingdings"/>
              <a:buChar char="§"/>
              <a:defRPr kumimoji="0" sz="1350" kern="1200" baseline="0">
                <a:solidFill>
                  <a:schemeClr val="tx1"/>
                </a:solidFill>
                <a:latin typeface="+mn-lt"/>
                <a:ea typeface="+mn-ea"/>
                <a:cs typeface="+mn-cs"/>
              </a:defRPr>
            </a:lvl6pPr>
            <a:lvl7pPr marL="1783080" indent="-171450" algn="l" rtl="0" eaLnBrk="1" latinLnBrk="0" hangingPunct="1">
              <a:spcBef>
                <a:spcPct val="20000"/>
              </a:spcBef>
              <a:buClr>
                <a:schemeClr val="accent2"/>
              </a:buClr>
              <a:buFont typeface="Wingdings"/>
              <a:buChar char="§"/>
              <a:defRPr kumimoji="0" sz="1350" kern="1200" baseline="0">
                <a:solidFill>
                  <a:schemeClr val="tx1"/>
                </a:solidFill>
                <a:latin typeface="+mn-lt"/>
                <a:ea typeface="+mn-ea"/>
                <a:cs typeface="+mn-cs"/>
              </a:defRPr>
            </a:lvl7pPr>
            <a:lvl8pPr marL="1988820" indent="-171450" algn="l" rtl="0" eaLnBrk="1" latinLnBrk="0" hangingPunct="1">
              <a:spcBef>
                <a:spcPct val="20000"/>
              </a:spcBef>
              <a:buClr>
                <a:schemeClr val="accent3"/>
              </a:buClr>
              <a:buFont typeface="Wingdings"/>
              <a:buChar char="§"/>
              <a:defRPr kumimoji="0" sz="1350" kern="1200" baseline="0">
                <a:solidFill>
                  <a:schemeClr val="tx1"/>
                </a:solidFill>
                <a:latin typeface="+mn-lt"/>
                <a:ea typeface="+mn-ea"/>
                <a:cs typeface="+mn-cs"/>
              </a:defRPr>
            </a:lvl8pPr>
            <a:lvl9pPr marL="2194560" indent="-171450" algn="l" rtl="0" eaLnBrk="1" latinLnBrk="0" hangingPunct="1">
              <a:spcBef>
                <a:spcPct val="20000"/>
              </a:spcBef>
              <a:buClr>
                <a:schemeClr val="accent4"/>
              </a:buClr>
              <a:buFont typeface="Wingdings"/>
              <a:buChar char="§"/>
              <a:defRPr kumimoji="0" sz="1350" kern="1200" baseline="0">
                <a:solidFill>
                  <a:schemeClr val="tx1"/>
                </a:solidFill>
                <a:latin typeface="+mn-lt"/>
                <a:ea typeface="+mn-ea"/>
                <a:cs typeface="+mn-cs"/>
              </a:defRPr>
            </a:lvl9pPr>
          </a:lstStyle>
          <a:p>
            <a:r>
              <a:rPr lang="en-US">
                <a:latin typeface="Calibri" charset="0"/>
                <a:ea typeface="Calibri" charset="0"/>
                <a:cs typeface="Calibri" charset="0"/>
              </a:rPr>
              <a:t>Formal evaluation</a:t>
            </a:r>
            <a:endParaRPr lang="en-US" dirty="0">
              <a:latin typeface="Calibri" charset="0"/>
              <a:ea typeface="Calibri" charset="0"/>
              <a:cs typeface="Calibri" charset="0"/>
            </a:endParaRPr>
          </a:p>
          <a:p>
            <a:endParaRPr lang="en-US" dirty="0">
              <a:latin typeface="Calibri" charset="0"/>
              <a:ea typeface="Calibri" charset="0"/>
              <a:cs typeface="Calibri" charset="0"/>
            </a:endParaRPr>
          </a:p>
        </p:txBody>
      </p:sp>
      <p:sp>
        <p:nvSpPr>
          <p:cNvPr id="7" name="Rectangle 6"/>
          <p:cNvSpPr/>
          <p:nvPr/>
        </p:nvSpPr>
        <p:spPr>
          <a:xfrm>
            <a:off x="0" y="1"/>
            <a:ext cx="533400" cy="1219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1566332"/>
            <a:ext cx="533400" cy="529166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p:cNvSpPr>
            <a:spLocks noGrp="1"/>
          </p:cNvSpPr>
          <p:nvPr>
            <p:ph type="sldNum" sz="quarter" idx="12"/>
          </p:nvPr>
        </p:nvSpPr>
        <p:spPr/>
        <p:txBody>
          <a:bodyPr>
            <a:normAutofit lnSpcReduction="10000"/>
          </a:bodyPr>
          <a:lstStyle/>
          <a:p>
            <a:pPr eaLnBrk="1" latinLnBrk="0" hangingPunct="1"/>
            <a:fld id="{F0C94032-CD4C-4C25-B0C2-CEC720522D92}" type="slidenum">
              <a:rPr kumimoji="0" lang="en-US" smtClean="0"/>
              <a:pPr eaLnBrk="1" latinLnBrk="0" hangingPunct="1"/>
              <a:t>10</a:t>
            </a:fld>
            <a:endParaRPr kumimoji="0" lang="en-US" dirty="0">
              <a:solidFill>
                <a:srgbClr val="FFFFFF"/>
              </a:solidFill>
            </a:endParaRPr>
          </a:p>
        </p:txBody>
      </p:sp>
    </p:spTree>
    <p:extLst>
      <p:ext uri="{BB962C8B-B14F-4D97-AF65-F5344CB8AC3E}">
        <p14:creationId xmlns:p14="http://schemas.microsoft.com/office/powerpoint/2010/main" val="10013389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endParaRPr lang="en-US" dirty="0"/>
          </a:p>
        </p:txBody>
      </p:sp>
      <p:sp>
        <p:nvSpPr>
          <p:cNvPr id="3" name="Title 2"/>
          <p:cNvSpPr>
            <a:spLocks noGrp="1"/>
          </p:cNvSpPr>
          <p:nvPr>
            <p:ph type="title"/>
          </p:nvPr>
        </p:nvSpPr>
        <p:spPr/>
        <p:txBody>
          <a:bodyPr/>
          <a:lstStyle/>
          <a:p>
            <a:r>
              <a:rPr lang="en-US" dirty="0"/>
              <a:t>Evaluation Questions To Consider</a:t>
            </a:r>
          </a:p>
        </p:txBody>
      </p:sp>
      <p:sp>
        <p:nvSpPr>
          <p:cNvPr id="4" name="Slide Number Placeholder 3"/>
          <p:cNvSpPr>
            <a:spLocks noGrp="1"/>
          </p:cNvSpPr>
          <p:nvPr>
            <p:ph type="sldNum" sz="quarter" idx="11"/>
          </p:nvPr>
        </p:nvSpPr>
        <p:spPr/>
        <p:txBody>
          <a:bodyPr/>
          <a:lstStyle/>
          <a:p>
            <a:pPr algn="ctr" eaLnBrk="1" latinLnBrk="0" hangingPunct="1"/>
            <a:fld id="{F0C94032-CD4C-4C25-B0C2-CEC720522D92}" type="slidenum">
              <a:rPr kumimoji="0" lang="en-US" smtClean="0"/>
              <a:pPr algn="ctr" eaLnBrk="1" latinLnBrk="0" hangingPunct="1"/>
              <a:t>11</a:t>
            </a:fld>
            <a:endParaRPr kumimoji="0" lang="en-US" sz="1800" dirty="0">
              <a:solidFill>
                <a:srgbClr val="FFFFFF"/>
              </a:solidFill>
            </a:endParaRPr>
          </a:p>
        </p:txBody>
      </p:sp>
    </p:spTree>
    <p:extLst>
      <p:ext uri="{BB962C8B-B14F-4D97-AF65-F5344CB8AC3E}">
        <p14:creationId xmlns:p14="http://schemas.microsoft.com/office/powerpoint/2010/main" val="2003517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Methods</a:t>
            </a:r>
          </a:p>
        </p:txBody>
      </p:sp>
      <p:sp>
        <p:nvSpPr>
          <p:cNvPr id="3" name="Content Placeholder 2"/>
          <p:cNvSpPr>
            <a:spLocks noGrp="1"/>
          </p:cNvSpPr>
          <p:nvPr>
            <p:ph sz="quarter" idx="1"/>
          </p:nvPr>
        </p:nvSpPr>
        <p:spPr>
          <a:xfrm>
            <a:off x="612648" y="1514230"/>
            <a:ext cx="8153400" cy="5113216"/>
          </a:xfrm>
        </p:spPr>
        <p:txBody>
          <a:bodyPr vert="horz" anchor="t">
            <a:normAutofit/>
          </a:bodyPr>
          <a:lstStyle/>
          <a:p>
            <a:r>
              <a:rPr lang="en-US" sz="2400" b="1" dirty="0"/>
              <a:t>Broad question: </a:t>
            </a:r>
            <a:r>
              <a:rPr lang="en-US" sz="2400" dirty="0"/>
              <a:t>What methods for providing the clinical </a:t>
            </a:r>
            <a:r>
              <a:rPr lang="en-US" sz="2400" dirty="0" err="1"/>
              <a:t>informationist</a:t>
            </a:r>
            <a:r>
              <a:rPr lang="en-US" sz="2400" dirty="0"/>
              <a:t> service work best at Northwestern Medicine? </a:t>
            </a:r>
          </a:p>
          <a:p>
            <a:pPr marL="0" indent="0">
              <a:buNone/>
            </a:pPr>
            <a:endParaRPr lang="en-US" sz="2400" dirty="0"/>
          </a:p>
          <a:p>
            <a:pPr lvl="1"/>
            <a:r>
              <a:rPr lang="en-US" sz="2200" b="1" dirty="0"/>
              <a:t>Narrow question</a:t>
            </a:r>
            <a:r>
              <a:rPr lang="en-US" sz="2200" dirty="0"/>
              <a:t>: What methods have been attempted, for how long, and what were the successes or barriers for each?</a:t>
            </a:r>
          </a:p>
          <a:p>
            <a:pPr lvl="2"/>
            <a:r>
              <a:rPr lang="en-US" sz="1700" dirty="0"/>
              <a:t>Description of method and amount of time used</a:t>
            </a:r>
          </a:p>
          <a:p>
            <a:pPr lvl="2"/>
            <a:r>
              <a:rPr lang="en-US" sz="1700" dirty="0"/>
              <a:t>Description of successes or barriers for each method</a:t>
            </a:r>
          </a:p>
          <a:p>
            <a:pPr marL="514350" lvl="2" indent="0">
              <a:buNone/>
            </a:pPr>
            <a:endParaRPr lang="en-US" sz="1700" dirty="0"/>
          </a:p>
          <a:p>
            <a:pPr marL="514350" lvl="2" indent="0">
              <a:buNone/>
            </a:pPr>
            <a:endParaRPr lang="en-US" sz="1700" dirty="0"/>
          </a:p>
          <a:p>
            <a:pPr lvl="1"/>
            <a:r>
              <a:rPr lang="en-US" sz="2200" b="1" dirty="0"/>
              <a:t>Narrow question</a:t>
            </a:r>
            <a:r>
              <a:rPr lang="en-US" sz="2200" dirty="0"/>
              <a:t>: What methods are preferred by clinicians or students?</a:t>
            </a:r>
          </a:p>
          <a:p>
            <a:pPr lvl="2"/>
            <a:r>
              <a:rPr lang="en-US" sz="1700" b="1" dirty="0"/>
              <a:t>Aspirational</a:t>
            </a:r>
            <a:r>
              <a:rPr lang="en-US" sz="1700" dirty="0"/>
              <a:t>: Description of method preferred by clinician or student</a:t>
            </a:r>
          </a:p>
          <a:p>
            <a:pPr marL="514350" lvl="2" indent="0">
              <a:buNone/>
            </a:pPr>
            <a:endParaRPr lang="en-US" dirty="0"/>
          </a:p>
          <a:p>
            <a:pPr marL="274320" lvl="1" indent="0">
              <a:buNone/>
            </a:pPr>
            <a:endParaRPr lang="en-US" dirty="0"/>
          </a:p>
          <a:p>
            <a:pPr lvl="1"/>
            <a:endParaRPr lang="en-US" dirty="0"/>
          </a:p>
        </p:txBody>
      </p:sp>
      <p:sp>
        <p:nvSpPr>
          <p:cNvPr id="4" name="Slide Number Placeholder 3"/>
          <p:cNvSpPr>
            <a:spLocks noGrp="1"/>
          </p:cNvSpPr>
          <p:nvPr>
            <p:ph type="sldNum" sz="quarter" idx="12"/>
          </p:nvPr>
        </p:nvSpPr>
        <p:spPr/>
        <p:txBody>
          <a:bodyPr>
            <a:normAutofit lnSpcReduction="10000"/>
          </a:bodyPr>
          <a:lstStyle/>
          <a:p>
            <a:pPr eaLnBrk="1" latinLnBrk="0" hangingPunct="1"/>
            <a:fld id="{F0C94032-CD4C-4C25-B0C2-CEC720522D92}" type="slidenum">
              <a:rPr kumimoji="0" lang="en-US" smtClean="0"/>
              <a:pPr eaLnBrk="1" latinLnBrk="0" hangingPunct="1"/>
              <a:t>12</a:t>
            </a:fld>
            <a:endParaRPr kumimoji="0" lang="en-US" dirty="0">
              <a:solidFill>
                <a:srgbClr val="FFFFFF"/>
              </a:solidFill>
            </a:endParaRPr>
          </a:p>
        </p:txBody>
      </p:sp>
    </p:spTree>
    <p:extLst>
      <p:ext uri="{BB962C8B-B14F-4D97-AF65-F5344CB8AC3E}">
        <p14:creationId xmlns:p14="http://schemas.microsoft.com/office/powerpoint/2010/main" val="332448974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Stakeholders</a:t>
            </a:r>
          </a:p>
        </p:txBody>
      </p:sp>
      <p:sp>
        <p:nvSpPr>
          <p:cNvPr id="3" name="Content Placeholder 2"/>
          <p:cNvSpPr>
            <a:spLocks noGrp="1"/>
          </p:cNvSpPr>
          <p:nvPr>
            <p:ph sz="quarter" idx="1"/>
          </p:nvPr>
        </p:nvSpPr>
        <p:spPr/>
        <p:txBody>
          <a:bodyPr vert="horz" anchor="t">
            <a:normAutofit/>
          </a:bodyPr>
          <a:lstStyle/>
          <a:p>
            <a:r>
              <a:rPr lang="en-US" sz="2400" b="1" dirty="0"/>
              <a:t>Broad question</a:t>
            </a:r>
            <a:r>
              <a:rPr lang="en-US" sz="2400" dirty="0"/>
              <a:t>: Who are the key stakeholders of the clinical </a:t>
            </a:r>
            <a:r>
              <a:rPr lang="en-US" sz="2400" dirty="0" err="1"/>
              <a:t>informationist</a:t>
            </a:r>
            <a:r>
              <a:rPr lang="en-US" sz="2400" dirty="0"/>
              <a:t> service?</a:t>
            </a:r>
          </a:p>
          <a:p>
            <a:pPr marL="0" indent="0">
              <a:buNone/>
            </a:pPr>
            <a:endParaRPr lang="en-US" sz="2400" dirty="0"/>
          </a:p>
          <a:p>
            <a:pPr lvl="1"/>
            <a:r>
              <a:rPr lang="en-US" sz="2000" b="1" dirty="0"/>
              <a:t>Narrow question</a:t>
            </a:r>
            <a:r>
              <a:rPr lang="en-US" sz="2000" dirty="0"/>
              <a:t>: Who uses the service most often?</a:t>
            </a:r>
          </a:p>
          <a:p>
            <a:pPr lvl="2"/>
            <a:r>
              <a:rPr lang="en-US" sz="1800" b="1" dirty="0"/>
              <a:t>Metric:</a:t>
            </a:r>
            <a:r>
              <a:rPr lang="en-US" sz="1800" dirty="0"/>
              <a:t> Types of users </a:t>
            </a:r>
          </a:p>
          <a:p>
            <a:pPr lvl="2"/>
            <a:r>
              <a:rPr lang="en-US" sz="1800" b="1" dirty="0"/>
              <a:t>Metric:</a:t>
            </a:r>
            <a:r>
              <a:rPr lang="en-US" sz="1800" dirty="0"/>
              <a:t> Number of interactions user type has with service</a:t>
            </a:r>
          </a:p>
          <a:p>
            <a:pPr marL="514350" lvl="2" indent="0">
              <a:buNone/>
            </a:pPr>
            <a:endParaRPr lang="en-US" sz="1900" dirty="0"/>
          </a:p>
          <a:p>
            <a:pPr lvl="1"/>
            <a:r>
              <a:rPr lang="en-US" b="1" dirty="0"/>
              <a:t>Narrow question</a:t>
            </a:r>
            <a:r>
              <a:rPr lang="en-US" dirty="0"/>
              <a:t>: Who might the </a:t>
            </a:r>
            <a:r>
              <a:rPr lang="en-US" dirty="0" err="1"/>
              <a:t>informationists</a:t>
            </a:r>
            <a:r>
              <a:rPr lang="en-US" dirty="0"/>
              <a:t> reach out to for growing the service?</a:t>
            </a:r>
          </a:p>
          <a:p>
            <a:pPr marL="514350" lvl="2" indent="0">
              <a:buNone/>
            </a:pPr>
            <a:endParaRPr lang="en-US" dirty="0"/>
          </a:p>
          <a:p>
            <a:endParaRPr lang="en-US" dirty="0"/>
          </a:p>
        </p:txBody>
      </p:sp>
      <p:sp>
        <p:nvSpPr>
          <p:cNvPr id="4" name="Slide Number Placeholder 3"/>
          <p:cNvSpPr>
            <a:spLocks noGrp="1"/>
          </p:cNvSpPr>
          <p:nvPr>
            <p:ph type="sldNum" sz="quarter" idx="12"/>
          </p:nvPr>
        </p:nvSpPr>
        <p:spPr/>
        <p:txBody>
          <a:bodyPr>
            <a:normAutofit lnSpcReduction="10000"/>
          </a:bodyPr>
          <a:lstStyle/>
          <a:p>
            <a:pPr eaLnBrk="1" latinLnBrk="0" hangingPunct="1"/>
            <a:fld id="{F0C94032-CD4C-4C25-B0C2-CEC720522D92}" type="slidenum">
              <a:rPr kumimoji="0" lang="en-US" smtClean="0"/>
              <a:pPr eaLnBrk="1" latinLnBrk="0" hangingPunct="1"/>
              <a:t>13</a:t>
            </a:fld>
            <a:endParaRPr kumimoji="0" lang="en-US" dirty="0">
              <a:solidFill>
                <a:srgbClr val="FFFFFF"/>
              </a:solidFill>
            </a:endParaRPr>
          </a:p>
        </p:txBody>
      </p:sp>
    </p:spTree>
    <p:extLst>
      <p:ext uri="{BB962C8B-B14F-4D97-AF65-F5344CB8AC3E}">
        <p14:creationId xmlns:p14="http://schemas.microsoft.com/office/powerpoint/2010/main" val="388891377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Effort, Resources, and Capacity</a:t>
            </a:r>
          </a:p>
        </p:txBody>
      </p:sp>
      <p:sp>
        <p:nvSpPr>
          <p:cNvPr id="3" name="Content Placeholder 2"/>
          <p:cNvSpPr>
            <a:spLocks noGrp="1"/>
          </p:cNvSpPr>
          <p:nvPr>
            <p:ph sz="quarter" idx="1"/>
          </p:nvPr>
        </p:nvSpPr>
        <p:spPr>
          <a:xfrm>
            <a:off x="612648" y="1506415"/>
            <a:ext cx="8153400" cy="4495800"/>
          </a:xfrm>
        </p:spPr>
        <p:txBody>
          <a:bodyPr vert="horz" anchor="t">
            <a:normAutofit/>
          </a:bodyPr>
          <a:lstStyle/>
          <a:p>
            <a:r>
              <a:rPr lang="en-US" sz="2200" b="1" dirty="0"/>
              <a:t>Broad question</a:t>
            </a:r>
            <a:r>
              <a:rPr lang="en-US" sz="2200" dirty="0"/>
              <a:t>: What kind of effort, resources, and capacity are needed for the clinical </a:t>
            </a:r>
            <a:r>
              <a:rPr lang="en-US" sz="2200" dirty="0" err="1"/>
              <a:t>informationist</a:t>
            </a:r>
            <a:r>
              <a:rPr lang="en-US" sz="2200" dirty="0"/>
              <a:t> service?</a:t>
            </a:r>
          </a:p>
          <a:p>
            <a:pPr marL="0" indent="0">
              <a:buNone/>
            </a:pPr>
            <a:endParaRPr lang="en-US" sz="2200" dirty="0"/>
          </a:p>
          <a:p>
            <a:pPr lvl="1"/>
            <a:r>
              <a:rPr lang="en-US" sz="2000" b="1" dirty="0"/>
              <a:t>Narrow question: </a:t>
            </a:r>
            <a:r>
              <a:rPr lang="en-US" sz="2000" dirty="0"/>
              <a:t>How much time does the </a:t>
            </a:r>
            <a:r>
              <a:rPr lang="en-US" sz="2000" dirty="0" err="1"/>
              <a:t>informationst</a:t>
            </a:r>
            <a:r>
              <a:rPr lang="en-US" sz="2000" dirty="0"/>
              <a:t> spend in person or via email with clinicians and students?</a:t>
            </a:r>
          </a:p>
          <a:p>
            <a:pPr lvl="2"/>
            <a:r>
              <a:rPr lang="en-US" sz="1800" b="1" dirty="0"/>
              <a:t>Metric:</a:t>
            </a:r>
            <a:r>
              <a:rPr lang="en-US" sz="1800" dirty="0"/>
              <a:t> Number of hours spent on rounds</a:t>
            </a:r>
          </a:p>
          <a:p>
            <a:pPr lvl="2">
              <a:buClr>
                <a:srgbClr val="C0C0C0"/>
              </a:buClr>
            </a:pPr>
            <a:r>
              <a:rPr lang="en-US" sz="1800" b="1" dirty="0"/>
              <a:t>Metric: </a:t>
            </a:r>
            <a:r>
              <a:rPr lang="en-US" sz="1800" dirty="0"/>
              <a:t>Number of hours spent responding to questions via email</a:t>
            </a:r>
          </a:p>
          <a:p>
            <a:pPr marL="514350" lvl="2" indent="0">
              <a:buClr>
                <a:srgbClr val="C0C0C0"/>
              </a:buClr>
              <a:buNone/>
            </a:pPr>
            <a:endParaRPr lang="en-US" sz="1800" dirty="0"/>
          </a:p>
          <a:p>
            <a:pPr lvl="1"/>
            <a:r>
              <a:rPr lang="en-US" sz="2000" b="1" dirty="0"/>
              <a:t>Narrow question</a:t>
            </a:r>
            <a:r>
              <a:rPr lang="en-US" sz="2000" dirty="0"/>
              <a:t>: What library resources are needed by the </a:t>
            </a:r>
            <a:r>
              <a:rPr lang="en-US" sz="2000" dirty="0" err="1"/>
              <a:t>informationist</a:t>
            </a:r>
            <a:r>
              <a:rPr lang="en-US" sz="2000" dirty="0"/>
              <a:t> to adequately perform their role?</a:t>
            </a:r>
          </a:p>
          <a:p>
            <a:pPr lvl="2"/>
            <a:r>
              <a:rPr lang="en-US" sz="1800" b="1" dirty="0"/>
              <a:t>Metric:</a:t>
            </a:r>
            <a:r>
              <a:rPr lang="en-US" sz="1800" dirty="0"/>
              <a:t> Type of resources used by the </a:t>
            </a:r>
            <a:r>
              <a:rPr lang="en-US" sz="1800" dirty="0" err="1"/>
              <a:t>informationist</a:t>
            </a:r>
            <a:endParaRPr lang="en-US" sz="1800" dirty="0"/>
          </a:p>
          <a:p>
            <a:pPr lvl="2"/>
            <a:r>
              <a:rPr lang="en-US" sz="1800" b="1" dirty="0"/>
              <a:t>Metric:</a:t>
            </a:r>
            <a:r>
              <a:rPr lang="en-US" sz="1800" dirty="0"/>
              <a:t> Number of library resources used by the </a:t>
            </a:r>
            <a:r>
              <a:rPr lang="en-US" sz="1800" dirty="0" err="1"/>
              <a:t>informationst</a:t>
            </a:r>
            <a:endParaRPr lang="en-US" sz="1800" dirty="0"/>
          </a:p>
          <a:p>
            <a:pPr lvl="1"/>
            <a:endParaRPr lang="en-US" sz="1700" dirty="0"/>
          </a:p>
          <a:p>
            <a:pPr marL="0" indent="0">
              <a:buNone/>
            </a:pPr>
            <a:endParaRPr lang="en-US" dirty="0"/>
          </a:p>
        </p:txBody>
      </p:sp>
      <p:sp>
        <p:nvSpPr>
          <p:cNvPr id="4" name="Slide Number Placeholder 3"/>
          <p:cNvSpPr>
            <a:spLocks noGrp="1"/>
          </p:cNvSpPr>
          <p:nvPr>
            <p:ph type="sldNum" sz="quarter" idx="12"/>
          </p:nvPr>
        </p:nvSpPr>
        <p:spPr/>
        <p:txBody>
          <a:bodyPr>
            <a:normAutofit lnSpcReduction="10000"/>
          </a:bodyPr>
          <a:lstStyle/>
          <a:p>
            <a:pPr eaLnBrk="1" latinLnBrk="0" hangingPunct="1"/>
            <a:fld id="{F0C94032-CD4C-4C25-B0C2-CEC720522D92}" type="slidenum">
              <a:rPr kumimoji="0" lang="en-US" smtClean="0"/>
              <a:pPr eaLnBrk="1" latinLnBrk="0" hangingPunct="1"/>
              <a:t>14</a:t>
            </a:fld>
            <a:endParaRPr kumimoji="0" lang="en-US" dirty="0">
              <a:solidFill>
                <a:srgbClr val="FFFFFF"/>
              </a:solidFill>
            </a:endParaRPr>
          </a:p>
        </p:txBody>
      </p:sp>
    </p:spTree>
    <p:extLst>
      <p:ext uri="{BB962C8B-B14F-4D97-AF65-F5344CB8AC3E}">
        <p14:creationId xmlns:p14="http://schemas.microsoft.com/office/powerpoint/2010/main" val="33980426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Effort, Resources, and Capacity</a:t>
            </a:r>
          </a:p>
        </p:txBody>
      </p:sp>
      <p:sp>
        <p:nvSpPr>
          <p:cNvPr id="3" name="Content Placeholder 2"/>
          <p:cNvSpPr>
            <a:spLocks noGrp="1"/>
          </p:cNvSpPr>
          <p:nvPr>
            <p:ph sz="quarter" idx="1"/>
          </p:nvPr>
        </p:nvSpPr>
        <p:spPr>
          <a:xfrm>
            <a:off x="612648" y="1522047"/>
            <a:ext cx="8153400" cy="4495800"/>
          </a:xfrm>
        </p:spPr>
        <p:txBody>
          <a:bodyPr vert="horz" anchor="t">
            <a:normAutofit/>
          </a:bodyPr>
          <a:lstStyle/>
          <a:p>
            <a:r>
              <a:rPr lang="en-US" sz="2200" b="1" dirty="0"/>
              <a:t>Broad question</a:t>
            </a:r>
            <a:r>
              <a:rPr lang="en-US" sz="2200" dirty="0"/>
              <a:t>: What kind of effort, resources, and capacity are needed for the clinical </a:t>
            </a:r>
            <a:r>
              <a:rPr lang="en-US" sz="2200" dirty="0" err="1"/>
              <a:t>informationist</a:t>
            </a:r>
            <a:r>
              <a:rPr lang="en-US" sz="2200" dirty="0"/>
              <a:t> service?</a:t>
            </a:r>
          </a:p>
          <a:p>
            <a:pPr marL="0" indent="0">
              <a:buNone/>
            </a:pPr>
            <a:endParaRPr lang="en-US" sz="2200" dirty="0"/>
          </a:p>
          <a:p>
            <a:pPr lvl="1"/>
            <a:r>
              <a:rPr lang="en-US" sz="2000" b="1" dirty="0"/>
              <a:t>Narrow question</a:t>
            </a:r>
            <a:r>
              <a:rPr lang="en-US" sz="2000" dirty="0"/>
              <a:t>: In what knowledge domains are the </a:t>
            </a:r>
            <a:r>
              <a:rPr lang="en-US" sz="2000" dirty="0" err="1"/>
              <a:t>informationists</a:t>
            </a:r>
            <a:r>
              <a:rPr lang="en-US" sz="2000" dirty="0"/>
              <a:t> answering questions for clinicians and students?</a:t>
            </a:r>
          </a:p>
          <a:p>
            <a:pPr lvl="2"/>
            <a:r>
              <a:rPr lang="en-US" sz="1800" b="1" dirty="0"/>
              <a:t>Metric: </a:t>
            </a:r>
            <a:r>
              <a:rPr lang="en-US" sz="1800" dirty="0"/>
              <a:t>Classification scheme of questions</a:t>
            </a:r>
          </a:p>
          <a:p>
            <a:pPr lvl="2">
              <a:buClr>
                <a:srgbClr val="C0C0C0"/>
              </a:buClr>
            </a:pPr>
            <a:r>
              <a:rPr lang="en-US" sz="1800" b="1" dirty="0"/>
              <a:t>Metric:</a:t>
            </a:r>
            <a:r>
              <a:rPr lang="en-US" sz="1800" dirty="0"/>
              <a:t> Number of questions per classification scheme</a:t>
            </a:r>
          </a:p>
          <a:p>
            <a:pPr marL="514350" lvl="2" indent="0">
              <a:buClr>
                <a:srgbClr val="C0C0C0"/>
              </a:buClr>
              <a:buNone/>
            </a:pPr>
            <a:endParaRPr lang="en-US" sz="1600" dirty="0"/>
          </a:p>
          <a:p>
            <a:pPr lvl="1"/>
            <a:r>
              <a:rPr lang="en-US" sz="2000" b="1" dirty="0"/>
              <a:t>Narrow question: </a:t>
            </a:r>
            <a:r>
              <a:rPr lang="en-US" sz="2000" dirty="0"/>
              <a:t>What key training or experience do the clinical </a:t>
            </a:r>
            <a:r>
              <a:rPr lang="en-US" sz="2000" dirty="0" err="1"/>
              <a:t>informationists</a:t>
            </a:r>
            <a:r>
              <a:rPr lang="en-US" sz="2000" dirty="0"/>
              <a:t> find most useful in their work?</a:t>
            </a:r>
          </a:p>
          <a:p>
            <a:pPr lvl="2">
              <a:buClr>
                <a:srgbClr val="C0C0C0"/>
              </a:buClr>
            </a:pPr>
            <a:r>
              <a:rPr lang="en-US" sz="1800" b="1" dirty="0"/>
              <a:t>Metric:</a:t>
            </a:r>
            <a:r>
              <a:rPr lang="en-US" sz="1800" dirty="0"/>
              <a:t> Description of key trainings or experiences </a:t>
            </a:r>
            <a:r>
              <a:rPr lang="en-US" sz="1800" dirty="0" err="1"/>
              <a:t>informationists</a:t>
            </a:r>
            <a:r>
              <a:rPr lang="en-US" sz="1800" dirty="0"/>
              <a:t> find most useful</a:t>
            </a:r>
          </a:p>
          <a:p>
            <a:pPr lvl="1"/>
            <a:endParaRPr lang="en-US" dirty="0"/>
          </a:p>
        </p:txBody>
      </p:sp>
      <p:sp>
        <p:nvSpPr>
          <p:cNvPr id="4" name="Slide Number Placeholder 3"/>
          <p:cNvSpPr>
            <a:spLocks noGrp="1"/>
          </p:cNvSpPr>
          <p:nvPr>
            <p:ph type="sldNum" sz="quarter" idx="12"/>
          </p:nvPr>
        </p:nvSpPr>
        <p:spPr/>
        <p:txBody>
          <a:bodyPr>
            <a:normAutofit lnSpcReduction="10000"/>
          </a:bodyPr>
          <a:lstStyle/>
          <a:p>
            <a:pPr eaLnBrk="1" latinLnBrk="0" hangingPunct="1"/>
            <a:fld id="{F0C94032-CD4C-4C25-B0C2-CEC720522D92}" type="slidenum">
              <a:rPr kumimoji="0" lang="en-US" smtClean="0"/>
              <a:pPr eaLnBrk="1" latinLnBrk="0" hangingPunct="1"/>
              <a:t>15</a:t>
            </a:fld>
            <a:endParaRPr kumimoji="0" lang="en-US" dirty="0">
              <a:solidFill>
                <a:srgbClr val="FFFFFF"/>
              </a:solidFill>
            </a:endParaRPr>
          </a:p>
        </p:txBody>
      </p:sp>
    </p:spTree>
    <p:extLst>
      <p:ext uri="{BB962C8B-B14F-4D97-AF65-F5344CB8AC3E}">
        <p14:creationId xmlns:p14="http://schemas.microsoft.com/office/powerpoint/2010/main" val="317494458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Benefits</a:t>
            </a:r>
          </a:p>
        </p:txBody>
      </p:sp>
      <p:sp>
        <p:nvSpPr>
          <p:cNvPr id="3" name="Content Placeholder 2"/>
          <p:cNvSpPr>
            <a:spLocks noGrp="1"/>
          </p:cNvSpPr>
          <p:nvPr>
            <p:ph sz="quarter" idx="1"/>
          </p:nvPr>
        </p:nvSpPr>
        <p:spPr/>
        <p:txBody>
          <a:bodyPr vert="horz" anchor="t">
            <a:normAutofit/>
          </a:bodyPr>
          <a:lstStyle/>
          <a:p>
            <a:r>
              <a:rPr lang="en-US" sz="2200" b="1" dirty="0"/>
              <a:t>Broad question: </a:t>
            </a:r>
            <a:r>
              <a:rPr lang="en-US" sz="2200" dirty="0"/>
              <a:t>What benefits does the clinical </a:t>
            </a:r>
            <a:r>
              <a:rPr lang="en-US" sz="2200" dirty="0" err="1"/>
              <a:t>informationist</a:t>
            </a:r>
            <a:r>
              <a:rPr lang="en-US" sz="2200" dirty="0"/>
              <a:t> service provide to the stakeholders?</a:t>
            </a:r>
          </a:p>
          <a:p>
            <a:pPr lvl="1"/>
            <a:r>
              <a:rPr lang="en-US" sz="2000" dirty="0"/>
              <a:t>Brainstorming ways to best capture this information</a:t>
            </a:r>
          </a:p>
          <a:p>
            <a:pPr lvl="2"/>
            <a:r>
              <a:rPr lang="en-US" sz="1750" dirty="0"/>
              <a:t>Number of questions answered</a:t>
            </a:r>
          </a:p>
          <a:p>
            <a:pPr lvl="2"/>
            <a:r>
              <a:rPr lang="en-US" sz="1750" dirty="0"/>
              <a:t>Number of hours spent on rounds</a:t>
            </a:r>
          </a:p>
          <a:p>
            <a:pPr lvl="2"/>
            <a:r>
              <a:rPr lang="en-US" sz="1750" dirty="0"/>
              <a:t>Number of patients seen with the teams</a:t>
            </a:r>
          </a:p>
          <a:p>
            <a:pPr lvl="2"/>
            <a:r>
              <a:rPr lang="en-US" sz="1750" dirty="0"/>
              <a:t>Time spent answering the questions</a:t>
            </a:r>
          </a:p>
        </p:txBody>
      </p:sp>
      <p:sp>
        <p:nvSpPr>
          <p:cNvPr id="4" name="Slide Number Placeholder 3"/>
          <p:cNvSpPr>
            <a:spLocks noGrp="1"/>
          </p:cNvSpPr>
          <p:nvPr>
            <p:ph type="sldNum" sz="quarter" idx="12"/>
          </p:nvPr>
        </p:nvSpPr>
        <p:spPr/>
        <p:txBody>
          <a:bodyPr>
            <a:normAutofit lnSpcReduction="10000"/>
          </a:bodyPr>
          <a:lstStyle/>
          <a:p>
            <a:pPr eaLnBrk="1" latinLnBrk="0" hangingPunct="1"/>
            <a:fld id="{F0C94032-CD4C-4C25-B0C2-CEC720522D92}" type="slidenum">
              <a:rPr kumimoji="0" lang="en-US" smtClean="0"/>
              <a:pPr eaLnBrk="1" latinLnBrk="0" hangingPunct="1"/>
              <a:t>16</a:t>
            </a:fld>
            <a:endParaRPr kumimoji="0" lang="en-US" dirty="0">
              <a:solidFill>
                <a:srgbClr val="FFFFFF"/>
              </a:solidFill>
            </a:endParaRPr>
          </a:p>
        </p:txBody>
      </p:sp>
    </p:spTree>
    <p:extLst>
      <p:ext uri="{BB962C8B-B14F-4D97-AF65-F5344CB8AC3E}">
        <p14:creationId xmlns:p14="http://schemas.microsoft.com/office/powerpoint/2010/main" val="231582580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Data Cleaning and Analysis</a:t>
            </a:r>
          </a:p>
        </p:txBody>
      </p:sp>
      <p:sp>
        <p:nvSpPr>
          <p:cNvPr id="4" name="Slide Number Placeholder 3"/>
          <p:cNvSpPr>
            <a:spLocks noGrp="1"/>
          </p:cNvSpPr>
          <p:nvPr>
            <p:ph type="sldNum" sz="quarter" idx="11"/>
          </p:nvPr>
        </p:nvSpPr>
        <p:spPr/>
        <p:txBody>
          <a:bodyPr/>
          <a:lstStyle/>
          <a:p>
            <a:pPr algn="ctr" eaLnBrk="1" latinLnBrk="0" hangingPunct="1"/>
            <a:fld id="{F0C94032-CD4C-4C25-B0C2-CEC720522D92}" type="slidenum">
              <a:rPr kumimoji="0" lang="en-US" smtClean="0"/>
              <a:pPr algn="ctr" eaLnBrk="1" latinLnBrk="0" hangingPunct="1"/>
              <a:t>17</a:t>
            </a:fld>
            <a:endParaRPr kumimoji="0" lang="en-US" sz="1800" dirty="0">
              <a:solidFill>
                <a:srgbClr val="FFFFFF"/>
              </a:solidFill>
            </a:endParaRPr>
          </a:p>
        </p:txBody>
      </p:sp>
    </p:spTree>
    <p:extLst>
      <p:ext uri="{BB962C8B-B14F-4D97-AF65-F5344CB8AC3E}">
        <p14:creationId xmlns:p14="http://schemas.microsoft.com/office/powerpoint/2010/main" val="316964419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Few Caveats</a:t>
            </a:r>
          </a:p>
        </p:txBody>
      </p:sp>
      <p:sp>
        <p:nvSpPr>
          <p:cNvPr id="3" name="Slide Number Placeholder 2"/>
          <p:cNvSpPr>
            <a:spLocks noGrp="1"/>
          </p:cNvSpPr>
          <p:nvPr>
            <p:ph type="sldNum" sz="quarter" idx="12"/>
          </p:nvPr>
        </p:nvSpPr>
        <p:spPr/>
        <p:txBody>
          <a:bodyPr>
            <a:normAutofit lnSpcReduction="10000"/>
          </a:bodyPr>
          <a:lstStyle/>
          <a:p>
            <a:pPr eaLnBrk="1" latinLnBrk="0" hangingPunct="1"/>
            <a:fld id="{F0C94032-CD4C-4C25-B0C2-CEC720522D92}" type="slidenum">
              <a:rPr kumimoji="0" lang="en-US" smtClean="0"/>
              <a:pPr eaLnBrk="1" latinLnBrk="0" hangingPunct="1"/>
              <a:t>18</a:t>
            </a:fld>
            <a:endParaRPr kumimoji="0" lang="en-US" dirty="0">
              <a:solidFill>
                <a:srgbClr val="FFFFFF"/>
              </a:solidFill>
            </a:endParaRPr>
          </a:p>
        </p:txBody>
      </p:sp>
      <p:sp>
        <p:nvSpPr>
          <p:cNvPr id="4" name="TextBox 3"/>
          <p:cNvSpPr txBox="1"/>
          <p:nvPr/>
        </p:nvSpPr>
        <p:spPr>
          <a:xfrm>
            <a:off x="754602" y="1828800"/>
            <a:ext cx="8389398" cy="1836400"/>
          </a:xfrm>
          <a:prstGeom prst="rect">
            <a:avLst/>
          </a:prstGeom>
          <a:noFill/>
        </p:spPr>
        <p:txBody>
          <a:bodyPr wrap="square" rtlCol="0">
            <a:spAutoFit/>
          </a:bodyPr>
          <a:lstStyle/>
          <a:p>
            <a:pPr marL="240030" indent="-240030">
              <a:spcBef>
                <a:spcPts val="525"/>
              </a:spcBef>
              <a:buClr>
                <a:schemeClr val="accent2"/>
              </a:buClr>
              <a:buSzPct val="60000"/>
              <a:buFont typeface="Wingdings"/>
              <a:buChar char=""/>
            </a:pPr>
            <a:r>
              <a:rPr lang="en-US" sz="2175" dirty="0"/>
              <a:t>I am not a statistician, by any means </a:t>
            </a:r>
          </a:p>
          <a:p>
            <a:pPr marL="240030" indent="-240030">
              <a:spcBef>
                <a:spcPts val="525"/>
              </a:spcBef>
              <a:buClr>
                <a:schemeClr val="accent2"/>
              </a:buClr>
              <a:buSzPct val="60000"/>
              <a:buFont typeface="Wingdings"/>
              <a:buChar char=""/>
            </a:pPr>
            <a:r>
              <a:rPr lang="en-US" sz="2175" dirty="0"/>
              <a:t>I use fictional data for some of the examples - just easier to explain</a:t>
            </a:r>
          </a:p>
          <a:p>
            <a:pPr marL="240030" indent="-240030">
              <a:spcBef>
                <a:spcPts val="525"/>
              </a:spcBef>
              <a:buClr>
                <a:schemeClr val="accent2"/>
              </a:buClr>
              <a:buSzPct val="60000"/>
              <a:buFont typeface="Wingdings"/>
              <a:buChar char=""/>
            </a:pPr>
            <a:r>
              <a:rPr lang="en-US" sz="2175" dirty="0"/>
              <a:t>All examples were discussed as part of the poster project, even though not all of this made it onto the poster</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22395286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Considerations for Data Cleaning</a:t>
            </a:r>
          </a:p>
        </p:txBody>
      </p:sp>
      <p:sp>
        <p:nvSpPr>
          <p:cNvPr id="3" name="Content Placeholder 2"/>
          <p:cNvSpPr>
            <a:spLocks noGrp="1"/>
          </p:cNvSpPr>
          <p:nvPr>
            <p:ph sz="quarter" idx="1"/>
          </p:nvPr>
        </p:nvSpPr>
        <p:spPr/>
        <p:txBody>
          <a:bodyPr/>
          <a:lstStyle/>
          <a:p>
            <a:r>
              <a:rPr lang="en-US" dirty="0"/>
              <a:t>Missing Data can be handled in several ways*</a:t>
            </a:r>
            <a:endParaRPr lang="en-US" sz="1600" dirty="0"/>
          </a:p>
        </p:txBody>
      </p:sp>
      <p:sp>
        <p:nvSpPr>
          <p:cNvPr id="7" name="Rectangle 6"/>
          <p:cNvSpPr/>
          <p:nvPr/>
        </p:nvSpPr>
        <p:spPr>
          <a:xfrm>
            <a:off x="533400" y="6556846"/>
            <a:ext cx="8511831" cy="261610"/>
          </a:xfrm>
          <a:prstGeom prst="rect">
            <a:avLst/>
          </a:prstGeom>
        </p:spPr>
        <p:txBody>
          <a:bodyPr wrap="square">
            <a:spAutoFit/>
          </a:bodyPr>
          <a:lstStyle/>
          <a:p>
            <a:r>
              <a:rPr lang="en-US" sz="1100" dirty="0"/>
              <a:t>*</a:t>
            </a:r>
            <a:r>
              <a:rPr lang="en-US" sz="1100" dirty="0" err="1"/>
              <a:t>Sauro</a:t>
            </a:r>
            <a:r>
              <a:rPr lang="en-US" sz="1100" dirty="0"/>
              <a:t>, J. 7 Ways to Handle Missing Data. [blog post] June 2, 2015. Measuring U. https://measuringu.com/handle-missing-data/</a:t>
            </a:r>
          </a:p>
        </p:txBody>
      </p:sp>
      <p:grpSp>
        <p:nvGrpSpPr>
          <p:cNvPr id="5" name="Group 4"/>
          <p:cNvGrpSpPr/>
          <p:nvPr/>
        </p:nvGrpSpPr>
        <p:grpSpPr>
          <a:xfrm>
            <a:off x="407797" y="2079035"/>
            <a:ext cx="4187476" cy="4477811"/>
            <a:chOff x="4958161" y="2055850"/>
            <a:chExt cx="4187476" cy="4477811"/>
          </a:xfrm>
        </p:grpSpPr>
        <p:pic>
          <p:nvPicPr>
            <p:cNvPr id="32" name="Picture 3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6278" y="2055850"/>
              <a:ext cx="3450589" cy="3507860"/>
            </a:xfrm>
            <a:prstGeom prst="rect">
              <a:avLst/>
            </a:prstGeom>
          </p:spPr>
        </p:pic>
        <p:sp>
          <p:nvSpPr>
            <p:cNvPr id="39" name="Rounded Rectangle 38"/>
            <p:cNvSpPr/>
            <p:nvPr/>
          </p:nvSpPr>
          <p:spPr>
            <a:xfrm>
              <a:off x="4958161" y="5615226"/>
              <a:ext cx="3927931" cy="918435"/>
            </a:xfrm>
            <a:prstGeom prst="roundRect">
              <a:avLst/>
            </a:prstGeom>
            <a:solidFill>
              <a:schemeClr val="accent5">
                <a:lumMod val="20000"/>
                <a:lumOff val="80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4" name="Rectangle 23"/>
            <p:cNvSpPr/>
            <p:nvPr/>
          </p:nvSpPr>
          <p:spPr>
            <a:xfrm>
              <a:off x="5024643" y="5643556"/>
              <a:ext cx="4120994" cy="861774"/>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a:spAutoFit/>
            </a:bodyPr>
            <a:lstStyle/>
            <a:p>
              <a:pPr marL="0" lvl="3"/>
              <a:r>
                <a:rPr lang="en-US" i="1" dirty="0"/>
                <a:t>“On average we spend 22 minutes responding to a question from a clinician.” </a:t>
              </a:r>
            </a:p>
            <a:p>
              <a:pPr marL="0" lvl="3"/>
              <a:r>
                <a:rPr lang="en-US" sz="1200" i="1" dirty="0"/>
                <a:t>(N =11, median 7.0, Std. Dev. 34.0)</a:t>
              </a:r>
            </a:p>
          </p:txBody>
        </p:sp>
      </p:grpSp>
      <p:sp>
        <p:nvSpPr>
          <p:cNvPr id="33" name="Slide Number Placeholder 32"/>
          <p:cNvSpPr>
            <a:spLocks noGrp="1"/>
          </p:cNvSpPr>
          <p:nvPr>
            <p:ph type="sldNum" sz="quarter" idx="12"/>
          </p:nvPr>
        </p:nvSpPr>
        <p:spPr/>
        <p:txBody>
          <a:bodyPr>
            <a:normAutofit lnSpcReduction="10000"/>
          </a:bodyPr>
          <a:lstStyle/>
          <a:p>
            <a:pPr eaLnBrk="1" latinLnBrk="0" hangingPunct="1"/>
            <a:fld id="{F0C94032-CD4C-4C25-B0C2-CEC720522D92}" type="slidenum">
              <a:rPr kumimoji="0" lang="en-US" smtClean="0"/>
              <a:pPr eaLnBrk="1" latinLnBrk="0" hangingPunct="1"/>
              <a:t>19</a:t>
            </a:fld>
            <a:endParaRPr kumimoji="0" lang="en-US" dirty="0">
              <a:solidFill>
                <a:srgbClr val="FFFFFF"/>
              </a:solidFill>
            </a:endParaRPr>
          </a:p>
        </p:txBody>
      </p:sp>
      <p:grpSp>
        <p:nvGrpSpPr>
          <p:cNvPr id="4" name="Group 3"/>
          <p:cNvGrpSpPr/>
          <p:nvPr/>
        </p:nvGrpSpPr>
        <p:grpSpPr>
          <a:xfrm>
            <a:off x="4609410" y="2021715"/>
            <a:ext cx="4467464" cy="4429629"/>
            <a:chOff x="490697" y="2104032"/>
            <a:chExt cx="4467464" cy="4429629"/>
          </a:xfrm>
        </p:grpSpPr>
        <p:sp>
          <p:nvSpPr>
            <p:cNvPr id="27" name="Rounded Rectangle 26"/>
            <p:cNvSpPr/>
            <p:nvPr/>
          </p:nvSpPr>
          <p:spPr>
            <a:xfrm>
              <a:off x="490697" y="2104032"/>
              <a:ext cx="4268583" cy="4429629"/>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810765" y="2364832"/>
              <a:ext cx="3138010" cy="369332"/>
            </a:xfrm>
            <a:prstGeom prst="rect">
              <a:avLst/>
            </a:prstGeom>
            <a:noFill/>
          </p:spPr>
          <p:txBody>
            <a:bodyPr wrap="square" rtlCol="0">
              <a:spAutoFit/>
            </a:bodyPr>
            <a:lstStyle/>
            <a:p>
              <a:r>
                <a:rPr lang="en-US" b="1" dirty="0"/>
                <a:t>Missing data: Case Deletion </a:t>
              </a:r>
            </a:p>
          </p:txBody>
        </p:sp>
        <p:sp>
          <p:nvSpPr>
            <p:cNvPr id="20" name="TextBox 19"/>
            <p:cNvSpPr txBox="1"/>
            <p:nvPr/>
          </p:nvSpPr>
          <p:spPr>
            <a:xfrm>
              <a:off x="794813" y="2681518"/>
              <a:ext cx="3970247" cy="1077218"/>
            </a:xfrm>
            <a:prstGeom prst="rect">
              <a:avLst/>
            </a:prstGeom>
            <a:noFill/>
          </p:spPr>
          <p:txBody>
            <a:bodyPr wrap="square" rtlCol="0">
              <a:spAutoFit/>
            </a:bodyPr>
            <a:lstStyle/>
            <a:p>
              <a:pPr marL="0" lvl="3"/>
              <a:r>
                <a:rPr lang="en-US" sz="1600" dirty="0"/>
                <a:t>Excel handles </a:t>
              </a:r>
              <a:r>
                <a:rPr lang="en-US" sz="1600" b="1" dirty="0"/>
                <a:t>empty cells</a:t>
              </a:r>
              <a:r>
                <a:rPr lang="en-US" sz="1600" dirty="0"/>
                <a:t> (i.e. missing data) by effectively “deleting” those cases if a  functions is used to calculate the average, median, and standard deviation. </a:t>
              </a:r>
              <a:endParaRPr lang="en-US" dirty="0"/>
            </a:p>
          </p:txBody>
        </p:sp>
        <p:sp>
          <p:nvSpPr>
            <p:cNvPr id="28" name="Rectangle 27"/>
            <p:cNvSpPr/>
            <p:nvPr/>
          </p:nvSpPr>
          <p:spPr>
            <a:xfrm>
              <a:off x="789032" y="3671014"/>
              <a:ext cx="3892384" cy="584775"/>
            </a:xfrm>
            <a:prstGeom prst="rect">
              <a:avLst/>
            </a:prstGeom>
          </p:spPr>
          <p:txBody>
            <a:bodyPr wrap="square">
              <a:spAutoFit/>
            </a:bodyPr>
            <a:lstStyle/>
            <a:p>
              <a:pPr marL="0" lvl="3"/>
              <a:r>
                <a:rPr lang="en-US" sz="1600" dirty="0"/>
                <a:t>Instead of 12 questions, there are now only 11 questions to report on.  </a:t>
              </a:r>
            </a:p>
          </p:txBody>
        </p:sp>
        <p:sp>
          <p:nvSpPr>
            <p:cNvPr id="34" name="TextBox 33"/>
            <p:cNvSpPr txBox="1"/>
            <p:nvPr/>
          </p:nvSpPr>
          <p:spPr>
            <a:xfrm>
              <a:off x="766538" y="4550261"/>
              <a:ext cx="4191623" cy="1077218"/>
            </a:xfrm>
            <a:prstGeom prst="rect">
              <a:avLst/>
            </a:prstGeom>
            <a:noFill/>
          </p:spPr>
          <p:txBody>
            <a:bodyPr wrap="square" rtlCol="0">
              <a:spAutoFit/>
            </a:bodyPr>
            <a:lstStyle/>
            <a:p>
              <a:r>
                <a:rPr lang="en-US" sz="1600" dirty="0"/>
                <a:t>If the missing data is actually “</a:t>
              </a:r>
              <a:r>
                <a:rPr lang="en-US" sz="1600" b="1" dirty="0"/>
                <a:t>not applicable</a:t>
              </a:r>
              <a:r>
                <a:rPr lang="en-US" sz="1600" dirty="0"/>
                <a:t>” (n/a) then the data should not be included in average, median, and standard deviation. </a:t>
              </a:r>
            </a:p>
            <a:p>
              <a:endParaRPr lang="en-US" sz="1600" dirty="0"/>
            </a:p>
          </p:txBody>
        </p:sp>
        <p:sp>
          <p:nvSpPr>
            <p:cNvPr id="35" name="Rectangle 34"/>
            <p:cNvSpPr/>
            <p:nvPr/>
          </p:nvSpPr>
          <p:spPr>
            <a:xfrm>
              <a:off x="810765" y="5693397"/>
              <a:ext cx="4045074" cy="584775"/>
            </a:xfrm>
            <a:prstGeom prst="rect">
              <a:avLst/>
            </a:prstGeom>
          </p:spPr>
          <p:txBody>
            <a:bodyPr wrap="square">
              <a:spAutoFit/>
            </a:bodyPr>
            <a:lstStyle/>
            <a:p>
              <a:r>
                <a:rPr lang="en-US" sz="1600" dirty="0"/>
                <a:t>Missing and non-applicable data can be portrayed in visualizations. </a:t>
              </a:r>
            </a:p>
          </p:txBody>
        </p:sp>
        <p:sp>
          <p:nvSpPr>
            <p:cNvPr id="36" name="TextBox 35"/>
            <p:cNvSpPr txBox="1"/>
            <p:nvPr/>
          </p:nvSpPr>
          <p:spPr>
            <a:xfrm>
              <a:off x="794812" y="4250238"/>
              <a:ext cx="3295666" cy="369332"/>
            </a:xfrm>
            <a:prstGeom prst="rect">
              <a:avLst/>
            </a:prstGeom>
            <a:noFill/>
          </p:spPr>
          <p:txBody>
            <a:bodyPr wrap="square" rtlCol="0">
              <a:spAutoFit/>
            </a:bodyPr>
            <a:lstStyle/>
            <a:p>
              <a:r>
                <a:rPr lang="en-US" b="1" dirty="0"/>
                <a:t>Missing data: Not Applicable</a:t>
              </a:r>
            </a:p>
          </p:txBody>
        </p:sp>
        <p:sp>
          <p:nvSpPr>
            <p:cNvPr id="38" name="TextBox 37"/>
            <p:cNvSpPr txBox="1"/>
            <p:nvPr/>
          </p:nvSpPr>
          <p:spPr>
            <a:xfrm>
              <a:off x="789032" y="5403007"/>
              <a:ext cx="3295666" cy="369332"/>
            </a:xfrm>
            <a:prstGeom prst="rect">
              <a:avLst/>
            </a:prstGeom>
            <a:noFill/>
          </p:spPr>
          <p:txBody>
            <a:bodyPr wrap="square" rtlCol="0">
              <a:spAutoFit/>
            </a:bodyPr>
            <a:lstStyle/>
            <a:p>
              <a:r>
                <a:rPr lang="en-US" b="1" dirty="0"/>
                <a:t>Missing data: Visualizations</a:t>
              </a:r>
            </a:p>
          </p:txBody>
        </p:sp>
      </p:grpSp>
      <p:sp>
        <p:nvSpPr>
          <p:cNvPr id="17" name="TextBox 16"/>
          <p:cNvSpPr txBox="1"/>
          <p:nvPr/>
        </p:nvSpPr>
        <p:spPr>
          <a:xfrm>
            <a:off x="6189667" y="1008366"/>
            <a:ext cx="3127191" cy="276999"/>
          </a:xfrm>
          <a:prstGeom prst="rect">
            <a:avLst/>
          </a:prstGeom>
          <a:noFill/>
        </p:spPr>
        <p:txBody>
          <a:bodyPr wrap="square" rtlCol="0">
            <a:spAutoFit/>
          </a:bodyPr>
          <a:lstStyle/>
          <a:p>
            <a:r>
              <a:rPr lang="en-US" sz="1200" i="1" dirty="0"/>
              <a:t>Please note – these charts depict fictional data.</a:t>
            </a:r>
          </a:p>
        </p:txBody>
      </p:sp>
    </p:spTree>
    <p:extLst>
      <p:ext uri="{BB962C8B-B14F-4D97-AF65-F5344CB8AC3E}">
        <p14:creationId xmlns:p14="http://schemas.microsoft.com/office/powerpoint/2010/main" val="28632026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a:extLst>
              <a:ext uri="{28A0092B-C50C-407E-A947-70E740481C1C}">
                <a14:useLocalDpi xmlns:a14="http://schemas.microsoft.com/office/drawing/2010/main" val="0"/>
              </a:ext>
            </a:extLst>
          </a:blip>
          <a:srcRect r="4062"/>
          <a:stretch/>
        </p:blipFill>
        <p:spPr>
          <a:xfrm>
            <a:off x="266700" y="2155907"/>
            <a:ext cx="3846635" cy="4171906"/>
          </a:xfrm>
          <a:prstGeom prst="rect">
            <a:avLst/>
          </a:prstGeom>
        </p:spPr>
      </p:pic>
      <p:sp>
        <p:nvSpPr>
          <p:cNvPr id="2" name="Title 1"/>
          <p:cNvSpPr>
            <a:spLocks noGrp="1"/>
          </p:cNvSpPr>
          <p:nvPr>
            <p:ph type="title"/>
          </p:nvPr>
        </p:nvSpPr>
        <p:spPr/>
        <p:txBody>
          <a:bodyPr/>
          <a:lstStyle/>
          <a:p>
            <a:r>
              <a:rPr lang="en-US" dirty="0"/>
              <a:t>Considerations for Data Cleaning</a:t>
            </a:r>
          </a:p>
        </p:txBody>
      </p:sp>
      <p:sp>
        <p:nvSpPr>
          <p:cNvPr id="3" name="Content Placeholder 2"/>
          <p:cNvSpPr>
            <a:spLocks noGrp="1"/>
          </p:cNvSpPr>
          <p:nvPr>
            <p:ph sz="quarter" idx="1"/>
          </p:nvPr>
        </p:nvSpPr>
        <p:spPr>
          <a:xfrm>
            <a:off x="612648" y="1600200"/>
            <a:ext cx="8153400" cy="505159"/>
          </a:xfrm>
        </p:spPr>
        <p:txBody>
          <a:bodyPr/>
          <a:lstStyle/>
          <a:p>
            <a:r>
              <a:rPr lang="en-US" dirty="0"/>
              <a:t>Missing Data can be handled in several ways*</a:t>
            </a:r>
            <a:endParaRPr lang="en-US" sz="1600" dirty="0"/>
          </a:p>
        </p:txBody>
      </p:sp>
      <p:sp>
        <p:nvSpPr>
          <p:cNvPr id="9" name="Slide Number Placeholder 8"/>
          <p:cNvSpPr>
            <a:spLocks noGrp="1"/>
          </p:cNvSpPr>
          <p:nvPr>
            <p:ph type="sldNum" sz="quarter" idx="12"/>
          </p:nvPr>
        </p:nvSpPr>
        <p:spPr/>
        <p:txBody>
          <a:bodyPr>
            <a:normAutofit lnSpcReduction="10000"/>
          </a:bodyPr>
          <a:lstStyle/>
          <a:p>
            <a:pPr eaLnBrk="1" latinLnBrk="0" hangingPunct="1"/>
            <a:fld id="{F0C94032-CD4C-4C25-B0C2-CEC720522D92}" type="slidenum">
              <a:rPr kumimoji="0" lang="en-US" smtClean="0"/>
              <a:pPr eaLnBrk="1" latinLnBrk="0" hangingPunct="1"/>
              <a:t>20</a:t>
            </a:fld>
            <a:endParaRPr kumimoji="0" lang="en-US" dirty="0">
              <a:solidFill>
                <a:srgbClr val="FFFFFF"/>
              </a:solidFill>
            </a:endParaRPr>
          </a:p>
        </p:txBody>
      </p:sp>
      <p:sp>
        <p:nvSpPr>
          <p:cNvPr id="27" name="Rectangle 26"/>
          <p:cNvSpPr/>
          <p:nvPr/>
        </p:nvSpPr>
        <p:spPr>
          <a:xfrm>
            <a:off x="647078" y="6497368"/>
            <a:ext cx="8364342" cy="261610"/>
          </a:xfrm>
          <a:prstGeom prst="rect">
            <a:avLst/>
          </a:prstGeom>
        </p:spPr>
        <p:txBody>
          <a:bodyPr wrap="square">
            <a:spAutoFit/>
          </a:bodyPr>
          <a:lstStyle/>
          <a:p>
            <a:r>
              <a:rPr lang="en-US" sz="1100" dirty="0"/>
              <a:t>*</a:t>
            </a:r>
            <a:r>
              <a:rPr lang="en-US" sz="1100" dirty="0" err="1"/>
              <a:t>Sauro</a:t>
            </a:r>
            <a:r>
              <a:rPr lang="en-US" sz="1100" dirty="0"/>
              <a:t>, J. 7 Ways to Handle Missing Data. [blog post] June 2, 2015. Measuring U. https://measuringu.com/handle-missing-data/</a:t>
            </a:r>
          </a:p>
        </p:txBody>
      </p:sp>
      <p:grpSp>
        <p:nvGrpSpPr>
          <p:cNvPr id="7" name="Group 6"/>
          <p:cNvGrpSpPr/>
          <p:nvPr/>
        </p:nvGrpSpPr>
        <p:grpSpPr>
          <a:xfrm>
            <a:off x="3906812" y="2297858"/>
            <a:ext cx="5237188" cy="3603379"/>
            <a:chOff x="420948" y="2221563"/>
            <a:chExt cx="5237188" cy="3603379"/>
          </a:xfrm>
        </p:grpSpPr>
        <p:sp>
          <p:nvSpPr>
            <p:cNvPr id="28" name="Rounded Rectangle 27"/>
            <p:cNvSpPr/>
            <p:nvPr/>
          </p:nvSpPr>
          <p:spPr>
            <a:xfrm>
              <a:off x="860022" y="4906507"/>
              <a:ext cx="3927931" cy="918435"/>
            </a:xfrm>
            <a:prstGeom prst="roundRect">
              <a:avLst/>
            </a:prstGeom>
            <a:solidFill>
              <a:schemeClr val="accent5">
                <a:lumMod val="20000"/>
                <a:lumOff val="80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grpSp>
          <p:nvGrpSpPr>
            <p:cNvPr id="6" name="Group 5"/>
            <p:cNvGrpSpPr/>
            <p:nvPr/>
          </p:nvGrpSpPr>
          <p:grpSpPr>
            <a:xfrm>
              <a:off x="420948" y="2221563"/>
              <a:ext cx="5237188" cy="3571635"/>
              <a:chOff x="420948" y="2221563"/>
              <a:chExt cx="5237188" cy="3571635"/>
            </a:xfrm>
          </p:grpSpPr>
          <p:sp>
            <p:nvSpPr>
              <p:cNvPr id="5" name="Rounded Rectangle 4"/>
              <p:cNvSpPr/>
              <p:nvPr/>
            </p:nvSpPr>
            <p:spPr>
              <a:xfrm>
                <a:off x="420948" y="2221563"/>
                <a:ext cx="4836695" cy="2504268"/>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638186" y="2320065"/>
                <a:ext cx="5011058" cy="369332"/>
              </a:xfrm>
              <a:prstGeom prst="rect">
                <a:avLst/>
              </a:prstGeom>
              <a:noFill/>
            </p:spPr>
            <p:txBody>
              <a:bodyPr wrap="square" rtlCol="0">
                <a:spAutoFit/>
              </a:bodyPr>
              <a:lstStyle/>
              <a:p>
                <a:r>
                  <a:rPr lang="en-US" b="1" dirty="0"/>
                  <a:t>Missing Data: Imputation</a:t>
                </a:r>
                <a:endParaRPr lang="en-US" dirty="0"/>
              </a:p>
            </p:txBody>
          </p:sp>
          <p:sp>
            <p:nvSpPr>
              <p:cNvPr id="24" name="Rectangle 23"/>
              <p:cNvSpPr/>
              <p:nvPr/>
            </p:nvSpPr>
            <p:spPr>
              <a:xfrm>
                <a:off x="859716" y="4931424"/>
                <a:ext cx="4162622" cy="861774"/>
              </a:xfrm>
              <a:prstGeom prst="rect">
                <a:avLst/>
              </a:prstGeom>
            </p:spPr>
            <p:txBody>
              <a:bodyPr wrap="square">
                <a:spAutoFit/>
              </a:bodyPr>
              <a:lstStyle/>
              <a:p>
                <a:pPr marL="0" lvl="3"/>
                <a:r>
                  <a:rPr lang="en-US" i="1" dirty="0"/>
                  <a:t>“On average we spend 20 minutes responding to a question from a clinician.”</a:t>
                </a:r>
              </a:p>
              <a:p>
                <a:pPr marL="0" lvl="3"/>
                <a:r>
                  <a:rPr lang="en-US" sz="1200" i="1" dirty="0"/>
                  <a:t>(N =12, median 6.0, Std. Dev 33.0)</a:t>
                </a:r>
              </a:p>
            </p:txBody>
          </p:sp>
          <p:sp>
            <p:nvSpPr>
              <p:cNvPr id="4" name="Rectangle 3"/>
              <p:cNvSpPr/>
              <p:nvPr/>
            </p:nvSpPr>
            <p:spPr>
              <a:xfrm>
                <a:off x="655027" y="3534727"/>
                <a:ext cx="4572000" cy="646331"/>
              </a:xfrm>
              <a:prstGeom prst="rect">
                <a:avLst/>
              </a:prstGeom>
            </p:spPr>
            <p:txBody>
              <a:bodyPr>
                <a:spAutoFit/>
              </a:bodyPr>
              <a:lstStyle/>
              <a:p>
                <a:r>
                  <a:rPr lang="en-US" dirty="0"/>
                  <a:t>If the cell was left empty to </a:t>
                </a:r>
                <a:r>
                  <a:rPr lang="en-US" b="1" dirty="0"/>
                  <a:t>infer a zero value</a:t>
                </a:r>
                <a:r>
                  <a:rPr lang="en-US" dirty="0"/>
                  <a:t>, then add in the zero!</a:t>
                </a:r>
              </a:p>
            </p:txBody>
          </p:sp>
          <p:sp>
            <p:nvSpPr>
              <p:cNvPr id="26" name="Rectangle 25"/>
              <p:cNvSpPr/>
              <p:nvPr/>
            </p:nvSpPr>
            <p:spPr>
              <a:xfrm>
                <a:off x="655027" y="4195212"/>
                <a:ext cx="4572000" cy="369332"/>
              </a:xfrm>
              <a:prstGeom prst="rect">
                <a:avLst/>
              </a:prstGeom>
            </p:spPr>
            <p:txBody>
              <a:bodyPr>
                <a:spAutoFit/>
              </a:bodyPr>
              <a:lstStyle/>
              <a:p>
                <a:r>
                  <a:rPr lang="en-US" dirty="0"/>
                  <a:t>Now all 12 questions can be reported on. </a:t>
                </a:r>
              </a:p>
            </p:txBody>
          </p:sp>
          <p:sp>
            <p:nvSpPr>
              <p:cNvPr id="10" name="Rectangle 9"/>
              <p:cNvSpPr/>
              <p:nvPr/>
            </p:nvSpPr>
            <p:spPr>
              <a:xfrm>
                <a:off x="638186" y="2588961"/>
                <a:ext cx="4572000" cy="646331"/>
              </a:xfrm>
              <a:prstGeom prst="rect">
                <a:avLst/>
              </a:prstGeom>
            </p:spPr>
            <p:txBody>
              <a:bodyPr>
                <a:spAutoFit/>
              </a:bodyPr>
              <a:lstStyle/>
              <a:p>
                <a:r>
                  <a:rPr lang="en-US" dirty="0"/>
                  <a:t>Imputation is similar to educated guessing or recovering the value. </a:t>
                </a:r>
              </a:p>
            </p:txBody>
          </p:sp>
          <p:sp>
            <p:nvSpPr>
              <p:cNvPr id="29" name="TextBox 28"/>
              <p:cNvSpPr txBox="1"/>
              <p:nvPr/>
            </p:nvSpPr>
            <p:spPr>
              <a:xfrm>
                <a:off x="647078" y="3226433"/>
                <a:ext cx="5011058" cy="369332"/>
              </a:xfrm>
              <a:prstGeom prst="rect">
                <a:avLst/>
              </a:prstGeom>
              <a:noFill/>
            </p:spPr>
            <p:txBody>
              <a:bodyPr wrap="square" rtlCol="0">
                <a:spAutoFit/>
              </a:bodyPr>
              <a:lstStyle/>
              <a:p>
                <a:r>
                  <a:rPr lang="en-US" b="1" dirty="0"/>
                  <a:t>Missing Data: Zero Value</a:t>
                </a:r>
                <a:endParaRPr lang="en-US" dirty="0"/>
              </a:p>
            </p:txBody>
          </p:sp>
        </p:grpSp>
      </p:grpSp>
      <p:sp>
        <p:nvSpPr>
          <p:cNvPr id="15" name="TextBox 14"/>
          <p:cNvSpPr txBox="1"/>
          <p:nvPr/>
        </p:nvSpPr>
        <p:spPr>
          <a:xfrm>
            <a:off x="6189667" y="1008366"/>
            <a:ext cx="3127191" cy="276999"/>
          </a:xfrm>
          <a:prstGeom prst="rect">
            <a:avLst/>
          </a:prstGeom>
          <a:noFill/>
        </p:spPr>
        <p:txBody>
          <a:bodyPr wrap="square" rtlCol="0">
            <a:spAutoFit/>
          </a:bodyPr>
          <a:lstStyle/>
          <a:p>
            <a:r>
              <a:rPr lang="en-US" sz="1200" i="1" dirty="0"/>
              <a:t>Please note – these charts depict fictional data.</a:t>
            </a:r>
          </a:p>
        </p:txBody>
      </p:sp>
    </p:spTree>
    <p:extLst>
      <p:ext uri="{BB962C8B-B14F-4D97-AF65-F5344CB8AC3E}">
        <p14:creationId xmlns:p14="http://schemas.microsoft.com/office/powerpoint/2010/main" val="86789367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Considerations for Data Analysis</a:t>
            </a:r>
          </a:p>
        </p:txBody>
      </p:sp>
      <p:sp>
        <p:nvSpPr>
          <p:cNvPr id="3" name="Slide Number Placeholder 2"/>
          <p:cNvSpPr>
            <a:spLocks noGrp="1"/>
          </p:cNvSpPr>
          <p:nvPr>
            <p:ph type="sldNum" sz="quarter" idx="12"/>
          </p:nvPr>
        </p:nvSpPr>
        <p:spPr/>
        <p:txBody>
          <a:bodyPr>
            <a:normAutofit lnSpcReduction="10000"/>
          </a:bodyPr>
          <a:lstStyle/>
          <a:p>
            <a:pPr eaLnBrk="1" latinLnBrk="0" hangingPunct="1"/>
            <a:fld id="{F0C94032-CD4C-4C25-B0C2-CEC720522D92}" type="slidenum">
              <a:rPr kumimoji="0" lang="en-US" smtClean="0"/>
              <a:pPr eaLnBrk="1" latinLnBrk="0" hangingPunct="1"/>
              <a:t>21</a:t>
            </a:fld>
            <a:endParaRPr kumimoji="0" lang="en-US" dirty="0">
              <a:solidFill>
                <a:srgbClr val="FFFFFF"/>
              </a:solidFill>
            </a:endParaRPr>
          </a:p>
        </p:txBody>
      </p:sp>
      <p:sp>
        <p:nvSpPr>
          <p:cNvPr id="4" name="Content Placeholder 3"/>
          <p:cNvSpPr>
            <a:spLocks noGrp="1"/>
          </p:cNvSpPr>
          <p:nvPr>
            <p:ph sz="quarter" idx="1"/>
          </p:nvPr>
        </p:nvSpPr>
        <p:spPr/>
        <p:txBody>
          <a:bodyPr/>
          <a:lstStyle/>
          <a:p>
            <a:r>
              <a:rPr lang="en-US" dirty="0"/>
              <a:t>Using intervals and frequencies</a:t>
            </a:r>
          </a:p>
        </p:txBody>
      </p:sp>
      <p:sp>
        <p:nvSpPr>
          <p:cNvPr id="7" name="Rounded Rectangle 6"/>
          <p:cNvSpPr/>
          <p:nvPr/>
        </p:nvSpPr>
        <p:spPr>
          <a:xfrm>
            <a:off x="5265007" y="2856556"/>
            <a:ext cx="3501041" cy="869057"/>
          </a:xfrm>
          <a:prstGeom prst="roundRect">
            <a:avLst/>
          </a:prstGeom>
          <a:solidFill>
            <a:schemeClr val="accent5">
              <a:lumMod val="20000"/>
              <a:lumOff val="80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8" name="Rounded Rectangle 7"/>
          <p:cNvSpPr/>
          <p:nvPr/>
        </p:nvSpPr>
        <p:spPr>
          <a:xfrm>
            <a:off x="5265007" y="5116360"/>
            <a:ext cx="3501041" cy="1286472"/>
          </a:xfrm>
          <a:prstGeom prst="roundRect">
            <a:avLst/>
          </a:prstGeom>
          <a:solidFill>
            <a:schemeClr val="accent5">
              <a:lumMod val="20000"/>
              <a:lumOff val="80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9" name="TextBox 8"/>
          <p:cNvSpPr txBox="1"/>
          <p:nvPr/>
        </p:nvSpPr>
        <p:spPr>
          <a:xfrm>
            <a:off x="5365486" y="2920928"/>
            <a:ext cx="3400561" cy="769441"/>
          </a:xfrm>
          <a:prstGeom prst="rect">
            <a:avLst/>
          </a:prstGeom>
          <a:noFill/>
        </p:spPr>
        <p:txBody>
          <a:bodyPr wrap="square" rtlCol="0">
            <a:spAutoFit/>
          </a:bodyPr>
          <a:lstStyle/>
          <a:p>
            <a:r>
              <a:rPr lang="en-US" sz="1600" i="1" dirty="0"/>
              <a:t>“The majority of questions from clinicians take less than 10 minutes to answer.”</a:t>
            </a:r>
          </a:p>
          <a:p>
            <a:pPr algn="ctr"/>
            <a:r>
              <a:rPr lang="en-US" sz="1200" i="1" dirty="0"/>
              <a:t>(58% of questions &gt;10 minutes, N = 12)</a:t>
            </a: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7931" y="2104038"/>
            <a:ext cx="3841417" cy="2268492"/>
          </a:xfrm>
          <a:prstGeom prst="rect">
            <a:avLst/>
          </a:prstGeom>
        </p:spPr>
      </p:pic>
      <p:sp>
        <p:nvSpPr>
          <p:cNvPr id="11" name="TextBox 10"/>
          <p:cNvSpPr txBox="1"/>
          <p:nvPr/>
        </p:nvSpPr>
        <p:spPr>
          <a:xfrm>
            <a:off x="5315246" y="5140948"/>
            <a:ext cx="3400561" cy="1261884"/>
          </a:xfrm>
          <a:prstGeom prst="rect">
            <a:avLst/>
          </a:prstGeom>
          <a:noFill/>
        </p:spPr>
        <p:txBody>
          <a:bodyPr wrap="square" rtlCol="0" anchor="t">
            <a:spAutoFit/>
          </a:bodyPr>
          <a:lstStyle/>
          <a:p>
            <a:r>
              <a:rPr lang="en-US" sz="1600" i="1" dirty="0"/>
              <a:t>“Based on data from the past 16 months, the majority of questions from clinicians are answered with PubMed, though </a:t>
            </a:r>
            <a:r>
              <a:rPr lang="en-US" sz="1600" i="1" dirty="0" err="1"/>
              <a:t>ClinicalKey</a:t>
            </a:r>
            <a:r>
              <a:rPr lang="en-US" sz="1600" i="1" dirty="0"/>
              <a:t> is a strong second.”</a:t>
            </a:r>
          </a:p>
          <a:p>
            <a:pPr algn="ctr"/>
            <a:r>
              <a:rPr lang="en-US" sz="1200" i="1" dirty="0"/>
              <a:t>(58% of questions &gt;10 minutes, N = 12)</a:t>
            </a:r>
          </a:p>
        </p:txBody>
      </p:sp>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4296" y="4446462"/>
            <a:ext cx="3748685" cy="2030538"/>
          </a:xfrm>
          <a:prstGeom prst="rect">
            <a:avLst/>
          </a:prstGeom>
        </p:spPr>
      </p:pic>
      <p:sp>
        <p:nvSpPr>
          <p:cNvPr id="13" name="TextBox 12"/>
          <p:cNvSpPr txBox="1"/>
          <p:nvPr/>
        </p:nvSpPr>
        <p:spPr>
          <a:xfrm>
            <a:off x="5315246" y="3794370"/>
            <a:ext cx="3127191" cy="276999"/>
          </a:xfrm>
          <a:prstGeom prst="rect">
            <a:avLst/>
          </a:prstGeom>
          <a:noFill/>
        </p:spPr>
        <p:txBody>
          <a:bodyPr wrap="square" rtlCol="0">
            <a:spAutoFit/>
          </a:bodyPr>
          <a:lstStyle/>
          <a:p>
            <a:r>
              <a:rPr lang="en-US" sz="1200" i="1" dirty="0"/>
              <a:t>Please note – this chart depicts fictional data.</a:t>
            </a:r>
          </a:p>
        </p:txBody>
      </p:sp>
      <p:sp>
        <p:nvSpPr>
          <p:cNvPr id="14" name="TextBox 13"/>
          <p:cNvSpPr txBox="1"/>
          <p:nvPr/>
        </p:nvSpPr>
        <p:spPr>
          <a:xfrm>
            <a:off x="5365486" y="6477000"/>
            <a:ext cx="3127191" cy="276999"/>
          </a:xfrm>
          <a:prstGeom prst="rect">
            <a:avLst/>
          </a:prstGeom>
          <a:noFill/>
        </p:spPr>
        <p:txBody>
          <a:bodyPr wrap="square" rtlCol="0">
            <a:spAutoFit/>
          </a:bodyPr>
          <a:lstStyle/>
          <a:p>
            <a:r>
              <a:rPr lang="en-US" sz="1200" i="1" dirty="0"/>
              <a:t>Please note – this chart depicts actual data.</a:t>
            </a:r>
          </a:p>
        </p:txBody>
      </p:sp>
    </p:spTree>
    <p:extLst>
      <p:ext uri="{BB962C8B-B14F-4D97-AF65-F5344CB8AC3E}">
        <p14:creationId xmlns:p14="http://schemas.microsoft.com/office/powerpoint/2010/main" val="66049695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Considerations for Data Visualization</a:t>
            </a:r>
          </a:p>
        </p:txBody>
      </p:sp>
      <p:sp>
        <p:nvSpPr>
          <p:cNvPr id="4" name="Slide Number Placeholder 3"/>
          <p:cNvSpPr>
            <a:spLocks noGrp="1"/>
          </p:cNvSpPr>
          <p:nvPr>
            <p:ph type="sldNum" sz="quarter" idx="11"/>
          </p:nvPr>
        </p:nvSpPr>
        <p:spPr/>
        <p:txBody>
          <a:bodyPr/>
          <a:lstStyle/>
          <a:p>
            <a:pPr algn="ctr" eaLnBrk="1" latinLnBrk="0" hangingPunct="1"/>
            <a:fld id="{F0C94032-CD4C-4C25-B0C2-CEC720522D92}" type="slidenum">
              <a:rPr kumimoji="0" lang="en-US" smtClean="0"/>
              <a:pPr algn="ctr" eaLnBrk="1" latinLnBrk="0" hangingPunct="1"/>
              <a:t>22</a:t>
            </a:fld>
            <a:endParaRPr kumimoji="0" lang="en-US" sz="1800" dirty="0">
              <a:solidFill>
                <a:srgbClr val="FFFFFF"/>
              </a:solidFill>
            </a:endParaRPr>
          </a:p>
        </p:txBody>
      </p:sp>
    </p:spTree>
    <p:extLst>
      <p:ext uri="{BB962C8B-B14F-4D97-AF65-F5344CB8AC3E}">
        <p14:creationId xmlns:p14="http://schemas.microsoft.com/office/powerpoint/2010/main" val="9242195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Considerations for Data Visualizations</a:t>
            </a:r>
          </a:p>
        </p:txBody>
      </p:sp>
      <p:sp>
        <p:nvSpPr>
          <p:cNvPr id="3" name="Slide Number Placeholder 2"/>
          <p:cNvSpPr>
            <a:spLocks noGrp="1"/>
          </p:cNvSpPr>
          <p:nvPr>
            <p:ph type="sldNum" sz="quarter" idx="12"/>
          </p:nvPr>
        </p:nvSpPr>
        <p:spPr/>
        <p:txBody>
          <a:bodyPr>
            <a:normAutofit lnSpcReduction="10000"/>
          </a:bodyPr>
          <a:lstStyle/>
          <a:p>
            <a:pPr eaLnBrk="1" latinLnBrk="0" hangingPunct="1"/>
            <a:fld id="{F0C94032-CD4C-4C25-B0C2-CEC720522D92}" type="slidenum">
              <a:rPr kumimoji="0" lang="en-US" smtClean="0"/>
              <a:pPr eaLnBrk="1" latinLnBrk="0" hangingPunct="1"/>
              <a:t>23</a:t>
            </a:fld>
            <a:endParaRPr kumimoji="0" lang="en-US" dirty="0">
              <a:solidFill>
                <a:srgbClr val="FFFFFF"/>
              </a:solidFill>
            </a:endParaRPr>
          </a:p>
        </p:txBody>
      </p:sp>
      <p:sp>
        <p:nvSpPr>
          <p:cNvPr id="4" name="Content Placeholder 3"/>
          <p:cNvSpPr>
            <a:spLocks noGrp="1"/>
          </p:cNvSpPr>
          <p:nvPr>
            <p:ph sz="quarter" idx="1"/>
          </p:nvPr>
        </p:nvSpPr>
        <p:spPr/>
        <p:txBody>
          <a:bodyPr/>
          <a:lstStyle/>
          <a:p>
            <a:r>
              <a:rPr lang="en-US" b="1" dirty="0"/>
              <a:t>Visualizations reveal data while using the</a:t>
            </a:r>
          </a:p>
          <a:p>
            <a:pPr lvl="1">
              <a:lnSpc>
                <a:spcPct val="70000"/>
              </a:lnSpc>
              <a:buFont typeface="Wingdings" panose="05000000000000000000" pitchFamily="2" charset="2"/>
              <a:buChar char="§"/>
            </a:pPr>
            <a:r>
              <a:rPr lang="en-US" sz="2400" dirty="0"/>
              <a:t>greatest number of ideas</a:t>
            </a:r>
          </a:p>
          <a:p>
            <a:pPr lvl="1">
              <a:lnSpc>
                <a:spcPct val="70000"/>
              </a:lnSpc>
              <a:buFont typeface="Wingdings" panose="05000000000000000000" pitchFamily="2" charset="2"/>
              <a:buChar char="§"/>
            </a:pPr>
            <a:r>
              <a:rPr lang="en-US" sz="2400" dirty="0"/>
              <a:t>shortest time</a:t>
            </a:r>
          </a:p>
          <a:p>
            <a:pPr lvl="1">
              <a:lnSpc>
                <a:spcPct val="70000"/>
              </a:lnSpc>
              <a:buFont typeface="Wingdings" panose="05000000000000000000" pitchFamily="2" charset="2"/>
              <a:buChar char="§"/>
            </a:pPr>
            <a:r>
              <a:rPr lang="en-US" sz="2400" dirty="0"/>
              <a:t>least ink</a:t>
            </a:r>
          </a:p>
          <a:p>
            <a:pPr lvl="1">
              <a:lnSpc>
                <a:spcPct val="70000"/>
              </a:lnSpc>
              <a:buFont typeface="Wingdings" panose="05000000000000000000" pitchFamily="2" charset="2"/>
              <a:buChar char="§"/>
            </a:pPr>
            <a:r>
              <a:rPr lang="en-US" sz="2400" dirty="0"/>
              <a:t>smallest space</a:t>
            </a:r>
          </a:p>
          <a:p>
            <a:endParaRPr lang="en-US" dirty="0"/>
          </a:p>
        </p:txBody>
      </p:sp>
      <p:sp>
        <p:nvSpPr>
          <p:cNvPr id="5" name="Rectangle 4"/>
          <p:cNvSpPr/>
          <p:nvPr/>
        </p:nvSpPr>
        <p:spPr>
          <a:xfrm>
            <a:off x="699025" y="5830669"/>
            <a:ext cx="8172922" cy="646331"/>
          </a:xfrm>
          <a:prstGeom prst="rect">
            <a:avLst/>
          </a:prstGeom>
        </p:spPr>
        <p:txBody>
          <a:bodyPr wrap="square">
            <a:spAutoFit/>
          </a:bodyPr>
          <a:lstStyle/>
          <a:p>
            <a:pPr lvl="0" fontAlgn="base">
              <a:spcBef>
                <a:spcPct val="0"/>
              </a:spcBef>
              <a:spcAft>
                <a:spcPct val="0"/>
              </a:spcAft>
            </a:pPr>
            <a:r>
              <a:rPr lang="en-US" altLang="en-US" dirty="0" err="1">
                <a:solidFill>
                  <a:schemeClr val="bg1">
                    <a:lumMod val="50000"/>
                  </a:schemeClr>
                </a:solidFill>
              </a:rPr>
              <a:t>Tufte</a:t>
            </a:r>
            <a:r>
              <a:rPr lang="en-US" altLang="en-US" dirty="0">
                <a:solidFill>
                  <a:schemeClr val="bg1">
                    <a:lumMod val="50000"/>
                  </a:schemeClr>
                </a:solidFill>
              </a:rPr>
              <a:t>, E. (2001). The Visual Display of Quantitative Information. 2nd Ed. Cheshire, CT. Graphics Press. </a:t>
            </a:r>
          </a:p>
        </p:txBody>
      </p:sp>
    </p:spTree>
    <p:extLst>
      <p:ext uri="{BB962C8B-B14F-4D97-AF65-F5344CB8AC3E}">
        <p14:creationId xmlns:p14="http://schemas.microsoft.com/office/powerpoint/2010/main" val="75749826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Considerations for Data Visualizations</a:t>
            </a:r>
          </a:p>
        </p:txBody>
      </p:sp>
      <p:sp>
        <p:nvSpPr>
          <p:cNvPr id="3" name="Slide Number Placeholder 2"/>
          <p:cNvSpPr>
            <a:spLocks noGrp="1"/>
          </p:cNvSpPr>
          <p:nvPr>
            <p:ph type="sldNum" sz="quarter" idx="12"/>
          </p:nvPr>
        </p:nvSpPr>
        <p:spPr/>
        <p:txBody>
          <a:bodyPr>
            <a:normAutofit lnSpcReduction="10000"/>
          </a:bodyPr>
          <a:lstStyle/>
          <a:p>
            <a:pPr eaLnBrk="1" latinLnBrk="0" hangingPunct="1"/>
            <a:fld id="{F0C94032-CD4C-4C25-B0C2-CEC720522D92}" type="slidenum">
              <a:rPr kumimoji="0" lang="en-US" smtClean="0"/>
              <a:pPr eaLnBrk="1" latinLnBrk="0" hangingPunct="1"/>
              <a:t>24</a:t>
            </a:fld>
            <a:endParaRPr kumimoji="0" lang="en-US" dirty="0">
              <a:solidFill>
                <a:srgbClr val="FFFFFF"/>
              </a:solidFill>
            </a:endParaRPr>
          </a:p>
        </p:txBody>
      </p:sp>
      <p:sp>
        <p:nvSpPr>
          <p:cNvPr id="5" name="Rectangle 4"/>
          <p:cNvSpPr/>
          <p:nvPr/>
        </p:nvSpPr>
        <p:spPr>
          <a:xfrm>
            <a:off x="5082099" y="5634187"/>
            <a:ext cx="3954325" cy="954107"/>
          </a:xfrm>
          <a:prstGeom prst="rect">
            <a:avLst/>
          </a:prstGeom>
        </p:spPr>
        <p:txBody>
          <a:bodyPr wrap="square">
            <a:spAutoFit/>
          </a:bodyPr>
          <a:lstStyle/>
          <a:p>
            <a:pPr defTabSz="931774"/>
            <a:r>
              <a:rPr lang="en-US" altLang="en-US" sz="1400" dirty="0">
                <a:solidFill>
                  <a:schemeClr val="bg1">
                    <a:lumMod val="50000"/>
                  </a:schemeClr>
                </a:solidFill>
              </a:rPr>
              <a:t>Brenner, H. (2002). Long-term survival rates of cancer patients achieved by the end of the 20th century: a period analysis. The Lancet, 360, pp. 1131-1135</a:t>
            </a:r>
          </a:p>
        </p:txBody>
      </p:sp>
      <p:pic>
        <p:nvPicPr>
          <p:cNvPr id="7" name="Picture 6" descr="http://www.edwardtufte.com/bboard/images/0000Js-359.jpg"/>
          <p:cNvPicPr>
            <a:picLocks noChangeAspect="1" noChangeArrowheads="1"/>
          </p:cNvPicPr>
          <p:nvPr/>
        </p:nvPicPr>
        <p:blipFill rotWithShape="1">
          <a:blip r:embed="rId2">
            <a:extLst>
              <a:ext uri="{28A0092B-C50C-407E-A947-70E740481C1C}">
                <a14:useLocalDpi xmlns:a14="http://schemas.microsoft.com/office/drawing/2010/main" val="0"/>
              </a:ext>
            </a:extLst>
          </a:blip>
          <a:srcRect t="3114" r="44202" b="2023"/>
          <a:stretch/>
        </p:blipFill>
        <p:spPr bwMode="auto">
          <a:xfrm>
            <a:off x="533400" y="1590836"/>
            <a:ext cx="4443878" cy="49974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914950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Considerations for Data Visualizations</a:t>
            </a:r>
          </a:p>
        </p:txBody>
      </p:sp>
      <p:sp>
        <p:nvSpPr>
          <p:cNvPr id="3" name="Slide Number Placeholder 2"/>
          <p:cNvSpPr>
            <a:spLocks noGrp="1"/>
          </p:cNvSpPr>
          <p:nvPr>
            <p:ph type="sldNum" sz="quarter" idx="12"/>
          </p:nvPr>
        </p:nvSpPr>
        <p:spPr/>
        <p:txBody>
          <a:bodyPr>
            <a:normAutofit lnSpcReduction="10000"/>
          </a:bodyPr>
          <a:lstStyle/>
          <a:p>
            <a:pPr eaLnBrk="1" latinLnBrk="0" hangingPunct="1"/>
            <a:fld id="{F0C94032-CD4C-4C25-B0C2-CEC720522D92}" type="slidenum">
              <a:rPr kumimoji="0" lang="en-US" smtClean="0"/>
              <a:pPr eaLnBrk="1" latinLnBrk="0" hangingPunct="1"/>
              <a:t>25</a:t>
            </a:fld>
            <a:endParaRPr kumimoji="0" lang="en-US" dirty="0">
              <a:solidFill>
                <a:srgbClr val="FFFFFF"/>
              </a:solidFill>
            </a:endParaRPr>
          </a:p>
        </p:txBody>
      </p:sp>
      <p:pic>
        <p:nvPicPr>
          <p:cNvPr id="6" name="Picture 4" descr="http://www.edwardtufte.com/bboard/images/0000MK-42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03663" y="1516698"/>
            <a:ext cx="4707138" cy="51938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765012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Considerations for Data Visualizations</a:t>
            </a:r>
          </a:p>
        </p:txBody>
      </p:sp>
      <p:sp>
        <p:nvSpPr>
          <p:cNvPr id="3" name="Slide Number Placeholder 2"/>
          <p:cNvSpPr>
            <a:spLocks noGrp="1"/>
          </p:cNvSpPr>
          <p:nvPr>
            <p:ph type="sldNum" sz="quarter" idx="12"/>
          </p:nvPr>
        </p:nvSpPr>
        <p:spPr/>
        <p:txBody>
          <a:bodyPr>
            <a:normAutofit lnSpcReduction="10000"/>
          </a:bodyPr>
          <a:lstStyle/>
          <a:p>
            <a:pPr eaLnBrk="1" latinLnBrk="0" hangingPunct="1"/>
            <a:fld id="{F0C94032-CD4C-4C25-B0C2-CEC720522D92}" type="slidenum">
              <a:rPr kumimoji="0" lang="en-US" smtClean="0"/>
              <a:pPr eaLnBrk="1" latinLnBrk="0" hangingPunct="1"/>
              <a:t>26</a:t>
            </a:fld>
            <a:endParaRPr kumimoji="0" lang="en-US" dirty="0">
              <a:solidFill>
                <a:srgbClr val="FFFFFF"/>
              </a:solidFill>
            </a:endParaRPr>
          </a:p>
        </p:txBody>
      </p:sp>
      <p:pic>
        <p:nvPicPr>
          <p:cNvPr id="5" name="Picture 2" descr="http://www.edwardtufte.com/bboard/images/0000MK-378.gif"/>
          <p:cNvPicPr>
            <a:picLocks noChangeAspect="1" noChangeArrowheads="1"/>
          </p:cNvPicPr>
          <p:nvPr/>
        </p:nvPicPr>
        <p:blipFill rotWithShape="1">
          <a:blip r:embed="rId2">
            <a:extLst>
              <a:ext uri="{28A0092B-C50C-407E-A947-70E740481C1C}">
                <a14:useLocalDpi xmlns:a14="http://schemas.microsoft.com/office/drawing/2010/main" val="0"/>
              </a:ext>
            </a:extLst>
          </a:blip>
          <a:srcRect t="-2" b="35644"/>
          <a:stretch/>
        </p:blipFill>
        <p:spPr bwMode="auto">
          <a:xfrm>
            <a:off x="3990526" y="1682953"/>
            <a:ext cx="4924744" cy="480437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7" name="Content Placeholder 3"/>
          <p:cNvSpPr>
            <a:spLocks noGrp="1"/>
          </p:cNvSpPr>
          <p:nvPr>
            <p:ph sz="quarter" idx="1"/>
          </p:nvPr>
        </p:nvSpPr>
        <p:spPr>
          <a:xfrm>
            <a:off x="612648" y="1642333"/>
            <a:ext cx="3248992" cy="2442808"/>
          </a:xfrm>
        </p:spPr>
        <p:txBody>
          <a:bodyPr/>
          <a:lstStyle/>
          <a:p>
            <a:r>
              <a:rPr lang="en-US" b="1" dirty="0"/>
              <a:t>Visualizations reveal data while using the</a:t>
            </a:r>
          </a:p>
          <a:p>
            <a:pPr lvl="1">
              <a:lnSpc>
                <a:spcPct val="70000"/>
              </a:lnSpc>
              <a:buFont typeface="Wingdings" panose="05000000000000000000" pitchFamily="2" charset="2"/>
              <a:buChar char="§"/>
            </a:pPr>
            <a:r>
              <a:rPr lang="en-US" sz="2400" dirty="0"/>
              <a:t>greatest number of ideas</a:t>
            </a:r>
          </a:p>
          <a:p>
            <a:pPr lvl="1">
              <a:lnSpc>
                <a:spcPct val="70000"/>
              </a:lnSpc>
              <a:buFont typeface="Wingdings" panose="05000000000000000000" pitchFamily="2" charset="2"/>
              <a:buChar char="§"/>
            </a:pPr>
            <a:r>
              <a:rPr lang="en-US" sz="2400" dirty="0"/>
              <a:t>shortest time</a:t>
            </a:r>
          </a:p>
          <a:p>
            <a:pPr lvl="1">
              <a:lnSpc>
                <a:spcPct val="70000"/>
              </a:lnSpc>
              <a:buFont typeface="Wingdings" panose="05000000000000000000" pitchFamily="2" charset="2"/>
              <a:buChar char="§"/>
            </a:pPr>
            <a:r>
              <a:rPr lang="en-US" sz="2400" dirty="0"/>
              <a:t>least ink</a:t>
            </a:r>
          </a:p>
          <a:p>
            <a:pPr lvl="1">
              <a:lnSpc>
                <a:spcPct val="70000"/>
              </a:lnSpc>
              <a:buFont typeface="Wingdings" panose="05000000000000000000" pitchFamily="2" charset="2"/>
              <a:buChar char="§"/>
            </a:pPr>
            <a:r>
              <a:rPr lang="en-US" sz="2400" dirty="0"/>
              <a:t>smallest space</a:t>
            </a:r>
          </a:p>
          <a:p>
            <a:endParaRPr lang="en-US" dirty="0"/>
          </a:p>
        </p:txBody>
      </p:sp>
      <p:sp>
        <p:nvSpPr>
          <p:cNvPr id="4" name="Rectangle 3"/>
          <p:cNvSpPr/>
          <p:nvPr/>
        </p:nvSpPr>
        <p:spPr>
          <a:xfrm>
            <a:off x="612648" y="5541808"/>
            <a:ext cx="3112965" cy="830997"/>
          </a:xfrm>
          <a:prstGeom prst="rect">
            <a:avLst/>
          </a:prstGeom>
        </p:spPr>
        <p:txBody>
          <a:bodyPr wrap="square">
            <a:spAutoFit/>
          </a:bodyPr>
          <a:lstStyle/>
          <a:p>
            <a:pPr lvl="0" fontAlgn="base">
              <a:spcBef>
                <a:spcPct val="0"/>
              </a:spcBef>
              <a:spcAft>
                <a:spcPct val="0"/>
              </a:spcAft>
            </a:pPr>
            <a:r>
              <a:rPr lang="en-US" altLang="en-US" sz="1200" dirty="0" err="1">
                <a:solidFill>
                  <a:schemeClr val="bg1">
                    <a:lumMod val="50000"/>
                  </a:schemeClr>
                </a:solidFill>
              </a:rPr>
              <a:t>Tufte</a:t>
            </a:r>
            <a:r>
              <a:rPr lang="en-US" altLang="en-US" sz="1200" dirty="0">
                <a:solidFill>
                  <a:schemeClr val="bg1">
                    <a:lumMod val="50000"/>
                  </a:schemeClr>
                </a:solidFill>
              </a:rPr>
              <a:t>, E. (</a:t>
            </a:r>
            <a:r>
              <a:rPr lang="en-US" altLang="en-US" sz="1200" dirty="0" err="1">
                <a:solidFill>
                  <a:schemeClr val="bg1">
                    <a:lumMod val="50000"/>
                  </a:schemeClr>
                </a:solidFill>
              </a:rPr>
              <a:t>n.d.</a:t>
            </a:r>
            <a:r>
              <a:rPr lang="en-US" altLang="en-US" sz="1200" dirty="0">
                <a:solidFill>
                  <a:schemeClr val="bg1">
                    <a:lumMod val="50000"/>
                  </a:schemeClr>
                </a:solidFill>
              </a:rPr>
              <a:t>) Cancer survival rates: tables, </a:t>
            </a:r>
            <a:r>
              <a:rPr lang="en-US" altLang="en-US" sz="1200" dirty="0" err="1">
                <a:solidFill>
                  <a:schemeClr val="bg1">
                    <a:lumMod val="50000"/>
                  </a:schemeClr>
                </a:solidFill>
              </a:rPr>
              <a:t>slopegraphs</a:t>
            </a:r>
            <a:r>
              <a:rPr lang="en-US" altLang="en-US" sz="1200" dirty="0">
                <a:solidFill>
                  <a:schemeClr val="bg1">
                    <a:lumMod val="50000"/>
                  </a:schemeClr>
                </a:solidFill>
              </a:rPr>
              <a:t>, </a:t>
            </a:r>
            <a:r>
              <a:rPr lang="en-US" altLang="en-US" sz="1200" dirty="0" err="1">
                <a:solidFill>
                  <a:schemeClr val="bg1">
                    <a:lumMod val="50000"/>
                  </a:schemeClr>
                </a:solidFill>
              </a:rPr>
              <a:t>barcharts</a:t>
            </a:r>
            <a:r>
              <a:rPr lang="en-US" altLang="en-US" sz="1200" dirty="0">
                <a:solidFill>
                  <a:schemeClr val="bg1">
                    <a:lumMod val="50000"/>
                  </a:schemeClr>
                </a:solidFill>
              </a:rPr>
              <a:t>. [online forum] Retrieved from: http://www.edwardtufte.com/bboard/q-and-a-fetch-msg?msg_id=0000Jr</a:t>
            </a:r>
          </a:p>
        </p:txBody>
      </p:sp>
    </p:spTree>
    <p:extLst>
      <p:ext uri="{BB962C8B-B14F-4D97-AF65-F5344CB8AC3E}">
        <p14:creationId xmlns:p14="http://schemas.microsoft.com/office/powerpoint/2010/main" val="200989421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Considerations for Data Visualizations</a:t>
            </a:r>
          </a:p>
        </p:txBody>
      </p:sp>
      <p:sp>
        <p:nvSpPr>
          <p:cNvPr id="3" name="Slide Number Placeholder 2"/>
          <p:cNvSpPr>
            <a:spLocks noGrp="1"/>
          </p:cNvSpPr>
          <p:nvPr>
            <p:ph type="sldNum" sz="quarter" idx="12"/>
          </p:nvPr>
        </p:nvSpPr>
        <p:spPr/>
        <p:txBody>
          <a:bodyPr>
            <a:normAutofit lnSpcReduction="10000"/>
          </a:bodyPr>
          <a:lstStyle/>
          <a:p>
            <a:pPr eaLnBrk="1" latinLnBrk="0" hangingPunct="1"/>
            <a:fld id="{F0C94032-CD4C-4C25-B0C2-CEC720522D92}" type="slidenum">
              <a:rPr kumimoji="0" lang="en-US" smtClean="0"/>
              <a:pPr eaLnBrk="1" latinLnBrk="0" hangingPunct="1"/>
              <a:t>27</a:t>
            </a:fld>
            <a:endParaRPr kumimoji="0" lang="en-US" dirty="0">
              <a:solidFill>
                <a:srgbClr val="FFFFFF"/>
              </a:solidFill>
            </a:endParaRPr>
          </a:p>
        </p:txBody>
      </p:sp>
      <p:sp>
        <p:nvSpPr>
          <p:cNvPr id="9" name="TextBox 8"/>
          <p:cNvSpPr txBox="1"/>
          <p:nvPr/>
        </p:nvSpPr>
        <p:spPr>
          <a:xfrm>
            <a:off x="5963021" y="6514374"/>
            <a:ext cx="3127191" cy="276999"/>
          </a:xfrm>
          <a:prstGeom prst="rect">
            <a:avLst/>
          </a:prstGeom>
          <a:noFill/>
        </p:spPr>
        <p:txBody>
          <a:bodyPr wrap="square" rtlCol="0">
            <a:spAutoFit/>
          </a:bodyPr>
          <a:lstStyle/>
          <a:p>
            <a:r>
              <a:rPr lang="en-US" sz="1200" i="1" dirty="0"/>
              <a:t>Please note – these charts depict fictional data.</a:t>
            </a:r>
          </a:p>
        </p:txBody>
      </p:sp>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2648" y="1738864"/>
            <a:ext cx="3433977" cy="1901685"/>
          </a:xfrm>
          <a:prstGeom prst="rect">
            <a:avLst/>
          </a:prstGeom>
        </p:spPr>
      </p:pic>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8217" y="3996079"/>
            <a:ext cx="3536665" cy="1903823"/>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75818" y="1681217"/>
            <a:ext cx="3421905" cy="2016977"/>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75818" y="3957226"/>
            <a:ext cx="3523490" cy="1981528"/>
          </a:xfrm>
          <a:prstGeom prst="rect">
            <a:avLst/>
          </a:prstGeom>
        </p:spPr>
      </p:pic>
    </p:spTree>
    <p:extLst>
      <p:ext uri="{BB962C8B-B14F-4D97-AF65-F5344CB8AC3E}">
        <p14:creationId xmlns:p14="http://schemas.microsoft.com/office/powerpoint/2010/main" val="179897411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Considerations for Data Visualizations</a:t>
            </a:r>
          </a:p>
        </p:txBody>
      </p:sp>
      <p:sp>
        <p:nvSpPr>
          <p:cNvPr id="3" name="Slide Number Placeholder 2"/>
          <p:cNvSpPr>
            <a:spLocks noGrp="1"/>
          </p:cNvSpPr>
          <p:nvPr>
            <p:ph type="sldNum" sz="quarter" idx="12"/>
          </p:nvPr>
        </p:nvSpPr>
        <p:spPr/>
        <p:txBody>
          <a:bodyPr>
            <a:normAutofit lnSpcReduction="10000"/>
          </a:bodyPr>
          <a:lstStyle/>
          <a:p>
            <a:pPr eaLnBrk="1" latinLnBrk="0" hangingPunct="1"/>
            <a:fld id="{F0C94032-CD4C-4C25-B0C2-CEC720522D92}" type="slidenum">
              <a:rPr kumimoji="0" lang="en-US" smtClean="0"/>
              <a:pPr eaLnBrk="1" latinLnBrk="0" hangingPunct="1"/>
              <a:t>28</a:t>
            </a:fld>
            <a:endParaRPr kumimoji="0" lang="en-US" dirty="0">
              <a:solidFill>
                <a:srgbClr val="FFFFFF"/>
              </a:solidFill>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5762" y="3085139"/>
            <a:ext cx="8340286" cy="1887381"/>
          </a:xfrm>
          <a:prstGeom prst="rect">
            <a:avLst/>
          </a:prstGeom>
        </p:spPr>
      </p:pic>
      <p:sp>
        <p:nvSpPr>
          <p:cNvPr id="7" name="Rectangle 6"/>
          <p:cNvSpPr/>
          <p:nvPr/>
        </p:nvSpPr>
        <p:spPr>
          <a:xfrm>
            <a:off x="612648" y="1684256"/>
            <a:ext cx="7265450" cy="800219"/>
          </a:xfrm>
          <a:prstGeom prst="rect">
            <a:avLst/>
          </a:prstGeom>
        </p:spPr>
        <p:txBody>
          <a:bodyPr wrap="square">
            <a:spAutoFit/>
          </a:bodyPr>
          <a:lstStyle/>
          <a:p>
            <a:r>
              <a:rPr lang="en-US" b="1" dirty="0">
                <a:solidFill>
                  <a:srgbClr val="000000"/>
                </a:solidFill>
                <a:latin typeface="Calibri" panose="020F0502020204030204" pitchFamily="34" charset="0"/>
              </a:rPr>
              <a:t>Creating Diverging Stacked Bar Graphs in Excel</a:t>
            </a:r>
          </a:p>
          <a:p>
            <a:r>
              <a:rPr lang="en-US" sz="1400" dirty="0">
                <a:solidFill>
                  <a:srgbClr val="000000"/>
                </a:solidFill>
                <a:latin typeface="Calibri" panose="020F0502020204030204" pitchFamily="34" charset="0"/>
              </a:rPr>
              <a:t>Stephanie Evergreen</a:t>
            </a:r>
          </a:p>
          <a:p>
            <a:r>
              <a:rPr lang="en-US" sz="1400" dirty="0">
                <a:solidFill>
                  <a:srgbClr val="000000"/>
                </a:solidFill>
                <a:latin typeface="Calibri" panose="020F0502020204030204" pitchFamily="34" charset="0"/>
              </a:rPr>
              <a:t>http://stephanieevergreen.com/diverging-stacked-bars/</a:t>
            </a:r>
            <a:r>
              <a:rPr lang="en-US" sz="1400" dirty="0"/>
              <a:t> </a:t>
            </a:r>
          </a:p>
        </p:txBody>
      </p:sp>
      <p:sp>
        <p:nvSpPr>
          <p:cNvPr id="4" name="TextBox 3"/>
          <p:cNvSpPr txBox="1"/>
          <p:nvPr/>
        </p:nvSpPr>
        <p:spPr>
          <a:xfrm>
            <a:off x="5964655" y="6515100"/>
            <a:ext cx="3127191" cy="276999"/>
          </a:xfrm>
          <a:prstGeom prst="rect">
            <a:avLst/>
          </a:prstGeom>
          <a:noFill/>
        </p:spPr>
        <p:txBody>
          <a:bodyPr wrap="square" rtlCol="0" anchor="t">
            <a:spAutoFit/>
          </a:bodyPr>
          <a:lstStyle/>
          <a:p>
            <a:r>
              <a:rPr lang="en-US" sz="1200" i="1" dirty="0"/>
              <a:t>Please note – this chart depicts fictional data.</a:t>
            </a:r>
          </a:p>
        </p:txBody>
      </p:sp>
    </p:spTree>
    <p:extLst>
      <p:ext uri="{BB962C8B-B14F-4D97-AF65-F5344CB8AC3E}">
        <p14:creationId xmlns:p14="http://schemas.microsoft.com/office/powerpoint/2010/main" val="276802570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Considerations for Data Visualizations</a:t>
            </a:r>
          </a:p>
        </p:txBody>
      </p:sp>
      <p:sp>
        <p:nvSpPr>
          <p:cNvPr id="3" name="Slide Number Placeholder 2"/>
          <p:cNvSpPr>
            <a:spLocks noGrp="1"/>
          </p:cNvSpPr>
          <p:nvPr>
            <p:ph type="sldNum" sz="quarter" idx="12"/>
          </p:nvPr>
        </p:nvSpPr>
        <p:spPr/>
        <p:txBody>
          <a:bodyPr>
            <a:normAutofit lnSpcReduction="10000"/>
          </a:bodyPr>
          <a:lstStyle/>
          <a:p>
            <a:pPr eaLnBrk="1" latinLnBrk="0" hangingPunct="1"/>
            <a:fld id="{F0C94032-CD4C-4C25-B0C2-CEC720522D92}" type="slidenum">
              <a:rPr kumimoji="0" lang="en-US" smtClean="0"/>
              <a:pPr eaLnBrk="1" latinLnBrk="0" hangingPunct="1"/>
              <a:t>29</a:t>
            </a:fld>
            <a:endParaRPr kumimoji="0" lang="en-US" dirty="0">
              <a:solidFill>
                <a:srgbClr val="FFFFFF"/>
              </a:solidFill>
            </a:endParaRPr>
          </a:p>
        </p:txBody>
      </p:sp>
      <p:grpSp>
        <p:nvGrpSpPr>
          <p:cNvPr id="9" name="Group 8"/>
          <p:cNvGrpSpPr/>
          <p:nvPr/>
        </p:nvGrpSpPr>
        <p:grpSpPr>
          <a:xfrm>
            <a:off x="1295826" y="1981200"/>
            <a:ext cx="7137824" cy="2803657"/>
            <a:chOff x="533400" y="1786276"/>
            <a:chExt cx="7137824" cy="2803657"/>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 y="2201263"/>
              <a:ext cx="7137824" cy="2388670"/>
            </a:xfrm>
            <a:prstGeom prst="rect">
              <a:avLst/>
            </a:prstGeom>
          </p:spPr>
        </p:pic>
        <p:grpSp>
          <p:nvGrpSpPr>
            <p:cNvPr id="8" name="Group 7"/>
            <p:cNvGrpSpPr/>
            <p:nvPr/>
          </p:nvGrpSpPr>
          <p:grpSpPr>
            <a:xfrm>
              <a:off x="669426" y="1786276"/>
              <a:ext cx="6829555" cy="2695039"/>
              <a:chOff x="669426" y="1670103"/>
              <a:chExt cx="6829555" cy="2695039"/>
            </a:xfrm>
          </p:grpSpPr>
          <p:sp>
            <p:nvSpPr>
              <p:cNvPr id="6" name="TextBox 5"/>
              <p:cNvSpPr txBox="1"/>
              <p:nvPr/>
            </p:nvSpPr>
            <p:spPr>
              <a:xfrm>
                <a:off x="669426" y="1670103"/>
                <a:ext cx="4408894" cy="584775"/>
              </a:xfrm>
              <a:prstGeom prst="rect">
                <a:avLst/>
              </a:prstGeom>
              <a:noFill/>
            </p:spPr>
            <p:txBody>
              <a:bodyPr wrap="square" rtlCol="0">
                <a:spAutoFit/>
              </a:bodyPr>
              <a:lstStyle/>
              <a:p>
                <a:r>
                  <a:rPr lang="en-US" sz="1600" dirty="0">
                    <a:latin typeface="Calibri" panose="020F0502020204030204" pitchFamily="34" charset="0"/>
                  </a:rPr>
                  <a:t>The majority of questions from the </a:t>
                </a:r>
                <a:r>
                  <a:rPr lang="en-US" sz="1600" b="1" dirty="0">
                    <a:latin typeface="Calibri" panose="020F0502020204030204" pitchFamily="34" charset="0"/>
                  </a:rPr>
                  <a:t>clinical staff </a:t>
                </a:r>
                <a:r>
                  <a:rPr lang="en-US" sz="1600" dirty="0">
                    <a:latin typeface="Calibri" panose="020F0502020204030204" pitchFamily="34" charset="0"/>
                  </a:rPr>
                  <a:t>take </a:t>
                </a:r>
                <a:r>
                  <a:rPr lang="en-US" sz="1600" b="1" dirty="0">
                    <a:latin typeface="Calibri" panose="020F0502020204030204" pitchFamily="34" charset="0"/>
                  </a:rPr>
                  <a:t>longer than 10 minutes </a:t>
                </a:r>
                <a:r>
                  <a:rPr lang="en-US" sz="1600" dirty="0">
                    <a:latin typeface="Calibri" panose="020F0502020204030204" pitchFamily="34" charset="0"/>
                  </a:rPr>
                  <a:t>to answer. </a:t>
                </a:r>
              </a:p>
            </p:txBody>
          </p:sp>
          <p:sp>
            <p:nvSpPr>
              <p:cNvPr id="7" name="Rounded Rectangle 6"/>
              <p:cNvSpPr/>
              <p:nvPr/>
            </p:nvSpPr>
            <p:spPr>
              <a:xfrm>
                <a:off x="669426" y="2300220"/>
                <a:ext cx="6829555" cy="206492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4" name="TextBox 3"/>
          <p:cNvSpPr txBox="1"/>
          <p:nvPr/>
        </p:nvSpPr>
        <p:spPr>
          <a:xfrm>
            <a:off x="5964655" y="6515100"/>
            <a:ext cx="3127191" cy="276999"/>
          </a:xfrm>
          <a:prstGeom prst="rect">
            <a:avLst/>
          </a:prstGeom>
          <a:noFill/>
        </p:spPr>
        <p:txBody>
          <a:bodyPr wrap="square" rtlCol="0" anchor="t">
            <a:spAutoFit/>
          </a:bodyPr>
          <a:lstStyle/>
          <a:p>
            <a:r>
              <a:rPr lang="en-US" sz="1200" i="1" dirty="0"/>
              <a:t>Please note – this chart depicts fictional data.</a:t>
            </a:r>
          </a:p>
        </p:txBody>
      </p:sp>
    </p:spTree>
    <p:extLst>
      <p:ext uri="{BB962C8B-B14F-4D97-AF65-F5344CB8AC3E}">
        <p14:creationId xmlns:p14="http://schemas.microsoft.com/office/powerpoint/2010/main" val="287169722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Considerations for Data Visualizations</a:t>
            </a:r>
          </a:p>
        </p:txBody>
      </p:sp>
      <p:sp>
        <p:nvSpPr>
          <p:cNvPr id="3" name="Slide Number Placeholder 2"/>
          <p:cNvSpPr>
            <a:spLocks noGrp="1"/>
          </p:cNvSpPr>
          <p:nvPr>
            <p:ph type="sldNum" sz="quarter" idx="12"/>
          </p:nvPr>
        </p:nvSpPr>
        <p:spPr/>
        <p:txBody>
          <a:bodyPr>
            <a:normAutofit lnSpcReduction="10000"/>
          </a:bodyPr>
          <a:lstStyle/>
          <a:p>
            <a:pPr eaLnBrk="1" latinLnBrk="0" hangingPunct="1"/>
            <a:fld id="{F0C94032-CD4C-4C25-B0C2-CEC720522D92}" type="slidenum">
              <a:rPr kumimoji="0" lang="en-US" smtClean="0"/>
              <a:pPr eaLnBrk="1" latinLnBrk="0" hangingPunct="1"/>
              <a:t>30</a:t>
            </a:fld>
            <a:endParaRPr kumimoji="0" lang="en-US" dirty="0">
              <a:solidFill>
                <a:srgbClr val="FFFFFF"/>
              </a:solidFill>
            </a:endParaRPr>
          </a:p>
        </p:txBody>
      </p:sp>
      <p:sp>
        <p:nvSpPr>
          <p:cNvPr id="5" name="Rectangle 4"/>
          <p:cNvSpPr/>
          <p:nvPr/>
        </p:nvSpPr>
        <p:spPr>
          <a:xfrm>
            <a:off x="703847" y="1678405"/>
            <a:ext cx="3596882" cy="892552"/>
          </a:xfrm>
          <a:prstGeom prst="rect">
            <a:avLst/>
          </a:prstGeom>
        </p:spPr>
        <p:txBody>
          <a:bodyPr wrap="none" anchor="t">
            <a:spAutoFit/>
          </a:bodyPr>
          <a:lstStyle/>
          <a:p>
            <a:r>
              <a:rPr lang="en-US" b="1" dirty="0">
                <a:solidFill>
                  <a:srgbClr val="000000"/>
                </a:solidFill>
                <a:latin typeface="Calibri" panose="020F0502020204030204" pitchFamily="34" charset="0"/>
              </a:rPr>
              <a:t>Creating Infographics in PowerPoint</a:t>
            </a:r>
          </a:p>
          <a:p>
            <a:r>
              <a:rPr lang="en-US" b="1" dirty="0">
                <a:solidFill>
                  <a:srgbClr val="000000"/>
                </a:solidFill>
                <a:latin typeface="Calibri" panose="020F0502020204030204" pitchFamily="34" charset="0"/>
              </a:rPr>
              <a:t>Donut hole chart (i.e. pie chart)</a:t>
            </a:r>
          </a:p>
          <a:p>
            <a:endParaRPr lang="en-US" sz="1600" dirty="0">
              <a:solidFill>
                <a:srgbClr val="000000"/>
              </a:solidFill>
              <a:latin typeface="Calibri" panose="020F0502020204030204" pitchFamily="34" charset="0"/>
            </a:endParaRPr>
          </a:p>
        </p:txBody>
      </p:sp>
      <p:pic>
        <p:nvPicPr>
          <p:cNvPr id="6" name="Picture 6" descr="question types.png"/>
          <p:cNvPicPr>
            <a:picLocks noChangeAspect="1"/>
          </p:cNvPicPr>
          <p:nvPr/>
        </p:nvPicPr>
        <p:blipFill>
          <a:blip r:embed="rId2"/>
          <a:stretch>
            <a:fillRect/>
          </a:stretch>
        </p:blipFill>
        <p:spPr>
          <a:xfrm>
            <a:off x="3191925" y="2724150"/>
            <a:ext cx="2744103" cy="2733675"/>
          </a:xfrm>
          <a:prstGeom prst="rect">
            <a:avLst/>
          </a:prstGeom>
        </p:spPr>
      </p:pic>
      <p:sp>
        <p:nvSpPr>
          <p:cNvPr id="9" name="TextBox 8"/>
          <p:cNvSpPr txBox="1"/>
          <p:nvPr/>
        </p:nvSpPr>
        <p:spPr>
          <a:xfrm>
            <a:off x="5964655" y="6515100"/>
            <a:ext cx="3127191" cy="276999"/>
          </a:xfrm>
          <a:prstGeom prst="rect">
            <a:avLst/>
          </a:prstGeom>
          <a:noFill/>
        </p:spPr>
        <p:txBody>
          <a:bodyPr wrap="square" rtlCol="0" anchor="t">
            <a:spAutoFit/>
          </a:bodyPr>
          <a:lstStyle/>
          <a:p>
            <a:r>
              <a:rPr lang="en-US" sz="1200" i="1" dirty="0"/>
              <a:t>Please note – this chart depicts actual data.</a:t>
            </a:r>
          </a:p>
        </p:txBody>
      </p:sp>
    </p:spTree>
    <p:extLst>
      <p:ext uri="{BB962C8B-B14F-4D97-AF65-F5344CB8AC3E}">
        <p14:creationId xmlns:p14="http://schemas.microsoft.com/office/powerpoint/2010/main" val="257286726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Considerations for Data Visualizations</a:t>
            </a:r>
          </a:p>
        </p:txBody>
      </p:sp>
      <p:sp>
        <p:nvSpPr>
          <p:cNvPr id="3" name="Slide Number Placeholder 2"/>
          <p:cNvSpPr>
            <a:spLocks noGrp="1"/>
          </p:cNvSpPr>
          <p:nvPr>
            <p:ph type="sldNum" sz="quarter" idx="12"/>
          </p:nvPr>
        </p:nvSpPr>
        <p:spPr/>
        <p:txBody>
          <a:bodyPr>
            <a:normAutofit lnSpcReduction="10000"/>
          </a:bodyPr>
          <a:lstStyle/>
          <a:p>
            <a:pPr eaLnBrk="1" latinLnBrk="0" hangingPunct="1"/>
            <a:fld id="{F0C94032-CD4C-4C25-B0C2-CEC720522D92}" type="slidenum">
              <a:rPr kumimoji="0" lang="en-US" smtClean="0"/>
              <a:pPr eaLnBrk="1" latinLnBrk="0" hangingPunct="1"/>
              <a:t>31</a:t>
            </a:fld>
            <a:endParaRPr kumimoji="0" lang="en-US" dirty="0">
              <a:solidFill>
                <a:srgbClr val="FFFFFF"/>
              </a:solidFill>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26334" y="2350235"/>
            <a:ext cx="4777106" cy="4171478"/>
          </a:xfrm>
          <a:prstGeom prst="rect">
            <a:avLst/>
          </a:prstGeom>
        </p:spPr>
      </p:pic>
      <p:sp>
        <p:nvSpPr>
          <p:cNvPr id="7" name="Rectangle 6"/>
          <p:cNvSpPr/>
          <p:nvPr/>
        </p:nvSpPr>
        <p:spPr>
          <a:xfrm>
            <a:off x="700507" y="1680029"/>
            <a:ext cx="3930948" cy="615553"/>
          </a:xfrm>
          <a:prstGeom prst="rect">
            <a:avLst/>
          </a:prstGeom>
        </p:spPr>
        <p:txBody>
          <a:bodyPr wrap="none">
            <a:spAutoFit/>
          </a:bodyPr>
          <a:lstStyle/>
          <a:p>
            <a:r>
              <a:rPr lang="en-US" b="1" dirty="0">
                <a:solidFill>
                  <a:srgbClr val="000000"/>
                </a:solidFill>
                <a:latin typeface="Calibri" panose="020F0502020204030204" pitchFamily="34" charset="0"/>
              </a:rPr>
              <a:t>Creating Infographics in PowerPoint</a:t>
            </a:r>
          </a:p>
          <a:p>
            <a:r>
              <a:rPr lang="en-US" sz="1600" dirty="0">
                <a:solidFill>
                  <a:srgbClr val="000000"/>
                </a:solidFill>
                <a:latin typeface="Calibri" panose="020F0502020204030204" pitchFamily="34" charset="0"/>
              </a:rPr>
              <a:t>Icons available at: https://www.flaticon.com/</a:t>
            </a:r>
          </a:p>
        </p:txBody>
      </p:sp>
      <p:sp>
        <p:nvSpPr>
          <p:cNvPr id="4" name="TextBox 3"/>
          <p:cNvSpPr txBox="1"/>
          <p:nvPr/>
        </p:nvSpPr>
        <p:spPr>
          <a:xfrm>
            <a:off x="5964655" y="6515100"/>
            <a:ext cx="3127191" cy="276999"/>
          </a:xfrm>
          <a:prstGeom prst="rect">
            <a:avLst/>
          </a:prstGeom>
          <a:noFill/>
        </p:spPr>
        <p:txBody>
          <a:bodyPr wrap="square" rtlCol="0" anchor="t">
            <a:spAutoFit/>
          </a:bodyPr>
          <a:lstStyle/>
          <a:p>
            <a:r>
              <a:rPr lang="en-US" sz="1200" i="1" dirty="0"/>
              <a:t>Please note – this </a:t>
            </a:r>
            <a:r>
              <a:rPr lang="en-US" sz="1200" i="1" dirty="0" smtClean="0"/>
              <a:t>chart </a:t>
            </a:r>
            <a:r>
              <a:rPr lang="en-US" sz="1200" i="1" dirty="0"/>
              <a:t>depicts actual data.</a:t>
            </a:r>
          </a:p>
        </p:txBody>
      </p:sp>
    </p:spTree>
    <p:extLst>
      <p:ext uri="{BB962C8B-B14F-4D97-AF65-F5344CB8AC3E}">
        <p14:creationId xmlns:p14="http://schemas.microsoft.com/office/powerpoint/2010/main" val="420140446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Thank you!</a:t>
            </a:r>
          </a:p>
        </p:txBody>
      </p:sp>
      <p:sp>
        <p:nvSpPr>
          <p:cNvPr id="4" name="Slide Number Placeholder 3"/>
          <p:cNvSpPr>
            <a:spLocks noGrp="1"/>
          </p:cNvSpPr>
          <p:nvPr>
            <p:ph type="sldNum" sz="quarter" idx="11"/>
          </p:nvPr>
        </p:nvSpPr>
        <p:spPr/>
        <p:txBody>
          <a:bodyPr/>
          <a:lstStyle/>
          <a:p>
            <a:pPr algn="ctr" eaLnBrk="1" latinLnBrk="0" hangingPunct="1"/>
            <a:fld id="{F0C94032-CD4C-4C25-B0C2-CEC720522D92}" type="slidenum">
              <a:rPr kumimoji="0" lang="en-US" smtClean="0"/>
              <a:pPr algn="ctr" eaLnBrk="1" latinLnBrk="0" hangingPunct="1"/>
              <a:t>32</a:t>
            </a:fld>
            <a:endParaRPr kumimoji="0" lang="en-US" sz="1800" dirty="0">
              <a:solidFill>
                <a:srgbClr val="FFFFFF"/>
              </a:solidFill>
            </a:endParaRPr>
          </a:p>
        </p:txBody>
      </p:sp>
    </p:spTree>
    <p:extLst>
      <p:ext uri="{BB962C8B-B14F-4D97-AF65-F5344CB8AC3E}">
        <p14:creationId xmlns:p14="http://schemas.microsoft.com/office/powerpoint/2010/main" val="405645912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NNLM Webinar 2017">
      <a:dk1>
        <a:srgbClr val="000000"/>
      </a:dk1>
      <a:lt1>
        <a:srgbClr val="FFFFFF"/>
      </a:lt1>
      <a:dk2>
        <a:srgbClr val="684C96"/>
      </a:dk2>
      <a:lt2>
        <a:srgbClr val="FEFFFF"/>
      </a:lt2>
      <a:accent1>
        <a:srgbClr val="BACA5C"/>
      </a:accent1>
      <a:accent2>
        <a:srgbClr val="C0C0C0"/>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Median</Template>
  <TotalTime>1315</TotalTime>
  <Words>1792</Words>
  <Application>Microsoft Office PowerPoint</Application>
  <PresentationFormat>On-screen Show (4:3)</PresentationFormat>
  <Paragraphs>240</Paragraphs>
  <Slides>32</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32</vt:i4>
      </vt:variant>
    </vt:vector>
  </HeadingPairs>
  <TitlesOfParts>
    <vt:vector size="38" baseType="lpstr">
      <vt:lpstr>Arial</vt:lpstr>
      <vt:lpstr>Calibri</vt:lpstr>
      <vt:lpstr>Tw Cen MT</vt:lpstr>
      <vt:lpstr>Wingdings</vt:lpstr>
      <vt:lpstr>Wingdings 2</vt:lpstr>
      <vt:lpstr>Median</vt:lpstr>
      <vt:lpstr>Visualizing the impact of a new clinical informationist service</vt:lpstr>
      <vt:lpstr>PowerPoint Presentation</vt:lpstr>
      <vt:lpstr>Clinical Informationist Service Overview</vt:lpstr>
      <vt:lpstr>What We Do</vt:lpstr>
      <vt:lpstr>General Schedule</vt:lpstr>
      <vt:lpstr>Institutional Buy-In</vt:lpstr>
      <vt:lpstr>Program Development</vt:lpstr>
      <vt:lpstr>Bumps in the Road – The Set Up </vt:lpstr>
      <vt:lpstr>Bumps in the Road – Data Collection </vt:lpstr>
      <vt:lpstr>Data Collection</vt:lpstr>
      <vt:lpstr>Evaluation Questions To Consider</vt:lpstr>
      <vt:lpstr>Methods</vt:lpstr>
      <vt:lpstr>Stakeholders</vt:lpstr>
      <vt:lpstr>Effort, Resources, and Capacity</vt:lpstr>
      <vt:lpstr>Effort, Resources, and Capacity</vt:lpstr>
      <vt:lpstr>Benefits</vt:lpstr>
      <vt:lpstr>Data Cleaning and Analysis</vt:lpstr>
      <vt:lpstr>A Few Caveats</vt:lpstr>
      <vt:lpstr>Considerations for Data Cleaning</vt:lpstr>
      <vt:lpstr>Considerations for Data Cleaning</vt:lpstr>
      <vt:lpstr>Considerations for Data Analysis</vt:lpstr>
      <vt:lpstr>Considerations for Data Visualization</vt:lpstr>
      <vt:lpstr>Considerations for Data Visualizations</vt:lpstr>
      <vt:lpstr>Considerations for Data Visualizations</vt:lpstr>
      <vt:lpstr>Considerations for Data Visualizations</vt:lpstr>
      <vt:lpstr>Considerations for Data Visualizations</vt:lpstr>
      <vt:lpstr>Considerations for Data Visualizations</vt:lpstr>
      <vt:lpstr>Considerations for Data Visualizations</vt:lpstr>
      <vt:lpstr>Considerations for Data Visualizations</vt:lpstr>
      <vt:lpstr>Considerations for Data Visualizations</vt:lpstr>
      <vt:lpstr>Considerations for Data Visualizations</vt:lpstr>
      <vt:lpstr>Thank you!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Karen E Gutzman</dc:creator>
  <cp:lastModifiedBy>Karen E Gutzman</cp:lastModifiedBy>
  <cp:revision>378</cp:revision>
  <dcterms:created xsi:type="dcterms:W3CDTF">2014-09-16T21:36:28Z</dcterms:created>
  <dcterms:modified xsi:type="dcterms:W3CDTF">2017-09-26T17:28:33Z</dcterms:modified>
</cp:coreProperties>
</file>