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81" r:id="rId2"/>
    <p:sldId id="380" r:id="rId3"/>
    <p:sldId id="367" r:id="rId4"/>
    <p:sldId id="382" r:id="rId5"/>
    <p:sldId id="383" r:id="rId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FF"/>
    <a:srgbClr val="CCCCCC"/>
    <a:srgbClr val="61468B"/>
    <a:srgbClr val="9C9C9C"/>
    <a:srgbClr val="6B6B6B"/>
    <a:srgbClr val="6B7DFF"/>
    <a:srgbClr val="C4C2FF"/>
    <a:srgbClr val="C4CCFF"/>
    <a:srgbClr val="63599E"/>
    <a:srgbClr val="9E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6" autoAdjust="0"/>
    <p:restoredTop sz="94660" autoAdjust="0"/>
  </p:normalViewPr>
  <p:slideViewPr>
    <p:cSldViewPr showGuides="1">
      <p:cViewPr>
        <p:scale>
          <a:sx n="85" d="100"/>
          <a:sy n="85" d="100"/>
        </p:scale>
        <p:origin x="-776" y="888"/>
      </p:cViewPr>
      <p:guideLst>
        <p:guide orient="horz" pos="2160"/>
        <p:guide orient="horz" pos="3888"/>
        <p:guide orient="horz" pos="223"/>
        <p:guide orient="horz" pos="4032"/>
        <p:guide orient="horz" pos="488"/>
        <p:guide orient="horz" pos="96"/>
        <p:guide orient="horz" pos="3600"/>
        <p:guide orient="horz" pos="4203"/>
        <p:guide orient="horz" pos="1248"/>
        <p:guide pos="2880"/>
        <p:guide pos="624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6D0B3-A8AC-1F4F-9659-78B6C33AA49D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2E28A-62F3-AA44-99B8-647DE5563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67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6FCCE9C-97C6-4127-8839-CAB1314A3683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F3C882C-6931-48D7-9B18-809CA6FAE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3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C882C-6931-48D7-9B18-809CA6FAEAE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6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4422" y="2243956"/>
            <a:ext cx="6722378" cy="1520204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4422" y="3821621"/>
            <a:ext cx="6400800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4422" y="6525841"/>
            <a:ext cx="857339" cy="168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23C80F-5998-4C5A-8426-1B9517C724DD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8" name="Rectangle 6"/>
          <p:cNvSpPr/>
          <p:nvPr userDrawn="1"/>
        </p:nvSpPr>
        <p:spPr>
          <a:xfrm>
            <a:off x="-3995" y="913644"/>
            <a:ext cx="1756596" cy="2743956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972" h="381105">
                <a:moveTo>
                  <a:pt x="0" y="0"/>
                </a:moveTo>
                <a:lnTo>
                  <a:pt x="36763" y="105"/>
                </a:lnTo>
                <a:lnTo>
                  <a:pt x="243972" y="381105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4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 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 descr="NM_Logo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80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6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reeform 6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10" name="Picture 9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Header Your Photo">
    <p:bg bwMode="gray"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6" name="Picture 5" descr="NM_Logo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1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ection Header Your Photo">
    <p:bg bwMode="gray"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1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" y="4267200"/>
            <a:ext cx="8534400" cy="1219200"/>
          </a:xfrm>
          <a:custGeom>
            <a:avLst/>
            <a:gdLst>
              <a:gd name="connsiteX0" fmla="*/ 0 w 8534400"/>
              <a:gd name="connsiteY0" fmla="*/ 0 h 1219200"/>
              <a:gd name="connsiteX1" fmla="*/ 8534400 w 8534400"/>
              <a:gd name="connsiteY1" fmla="*/ 0 h 1219200"/>
              <a:gd name="connsiteX2" fmla="*/ 8534400 w 8534400"/>
              <a:gd name="connsiteY2" fmla="*/ 1219200 h 1219200"/>
              <a:gd name="connsiteX3" fmla="*/ 0 w 8534400"/>
              <a:gd name="connsiteY3" fmla="*/ 1219200 h 1219200"/>
              <a:gd name="connsiteX4" fmla="*/ 0 w 8534400"/>
              <a:gd name="connsiteY4" fmla="*/ 0 h 1219200"/>
              <a:gd name="connsiteX0" fmla="*/ 0 w 8534400"/>
              <a:gd name="connsiteY0" fmla="*/ 0 h 1219200"/>
              <a:gd name="connsiteX1" fmla="*/ 8534400 w 8534400"/>
              <a:gd name="connsiteY1" fmla="*/ 0 h 1219200"/>
              <a:gd name="connsiteX2" fmla="*/ 8534400 w 8534400"/>
              <a:gd name="connsiteY2" fmla="*/ 1219200 h 1219200"/>
              <a:gd name="connsiteX3" fmla="*/ 859147 w 8534400"/>
              <a:gd name="connsiteY3" fmla="*/ 1219200 h 1219200"/>
              <a:gd name="connsiteX4" fmla="*/ 0 w 8534400"/>
              <a:gd name="connsiteY4" fmla="*/ 0 h 1219200"/>
              <a:gd name="connsiteX0" fmla="*/ 0 w 8534400"/>
              <a:gd name="connsiteY0" fmla="*/ 0 h 1219200"/>
              <a:gd name="connsiteX1" fmla="*/ 8534400 w 8534400"/>
              <a:gd name="connsiteY1" fmla="*/ 0 h 1219200"/>
              <a:gd name="connsiteX2" fmla="*/ 8534400 w 8534400"/>
              <a:gd name="connsiteY2" fmla="*/ 1219200 h 1219200"/>
              <a:gd name="connsiteX3" fmla="*/ 672376 w 8534400"/>
              <a:gd name="connsiteY3" fmla="*/ 1219200 h 1219200"/>
              <a:gd name="connsiteX4" fmla="*/ 0 w 8534400"/>
              <a:gd name="connsiteY4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1219200">
                <a:moveTo>
                  <a:pt x="0" y="0"/>
                </a:moveTo>
                <a:lnTo>
                  <a:pt x="8534400" y="0"/>
                </a:lnTo>
                <a:lnTo>
                  <a:pt x="8534400" y="1219200"/>
                </a:lnTo>
                <a:lnTo>
                  <a:pt x="672376" y="12192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  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5584368"/>
            <a:ext cx="4386944" cy="68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4375768"/>
            <a:ext cx="7282544" cy="993991"/>
          </a:xfrm>
        </p:spPr>
        <p:txBody>
          <a:bodyPr rIns="0" bIns="0" anchor="ctr" anchorCtr="0"/>
          <a:lstStyle>
            <a:lvl1pPr>
              <a:lnSpc>
                <a:spcPct val="90000"/>
              </a:lnSpc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Breaker Page Title Goes Here</a:t>
            </a:r>
            <a:endParaRPr lang="en-US" dirty="0"/>
          </a:p>
        </p:txBody>
      </p:sp>
      <p:pic>
        <p:nvPicPr>
          <p:cNvPr id="8" name="Picture 7" descr="NM_Logo_RGB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9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5000" y="646545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1197" y="1621971"/>
            <a:ext cx="3767328" cy="4093029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422" y="1621971"/>
            <a:ext cx="3767328" cy="4093029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146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2424"/>
            <a:ext cx="3581400" cy="358775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68895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1624012"/>
            <a:ext cx="3770375" cy="357187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7124" y="1981200"/>
            <a:ext cx="3770375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5157" y="3724712"/>
            <a:ext cx="3586843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rgbClr val="917EA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038600"/>
            <a:ext cx="3579492" cy="1676400"/>
          </a:xfr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06375" indent="0">
              <a:buNone/>
              <a:defRPr lang="en-US" smtClean="0"/>
            </a:lvl2pPr>
            <a:lvl3pPr marL="457200" indent="0">
              <a:buNone/>
              <a:defRPr lang="en-US" smtClean="0"/>
            </a:lvl3pPr>
            <a:lvl4pPr marL="631825" indent="0">
              <a:buNone/>
              <a:defRPr lang="en-US" smtClean="0"/>
            </a:lvl4pPr>
            <a:lvl5pPr marL="804862" indent="0">
              <a:buNone/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8036" y="3724712"/>
            <a:ext cx="3584448" cy="347472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rgbClr val="917EA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8036" y="4038600"/>
            <a:ext cx="3580898" cy="1676400"/>
          </a:xfr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dirty="0" smtClean="0"/>
            </a:lvl1pPr>
            <a:lvl2pPr marL="206375" indent="0">
              <a:buNone/>
              <a:defRPr lang="en-US" dirty="0" smtClean="0"/>
            </a:lvl2pPr>
            <a:lvl3pPr marL="457200" indent="0">
              <a:buNone/>
              <a:defRPr lang="en-US" dirty="0" smtClean="0"/>
            </a:lvl3pPr>
            <a:lvl4pPr marL="631825" indent="0">
              <a:buNone/>
              <a:defRPr lang="en-US" dirty="0" smtClean="0"/>
            </a:lvl4pPr>
            <a:lvl5pPr marL="804862" indent="0">
              <a:buNone/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990600" y="1622424"/>
            <a:ext cx="3429000" cy="199435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4908036" y="1622424"/>
            <a:ext cx="3429000" cy="199435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rgbClr val="917EAE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9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2424"/>
            <a:ext cx="3581400" cy="358775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3773089" cy="1711325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0599" y="3652124"/>
            <a:ext cx="3581401" cy="349526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3911" y="4012035"/>
            <a:ext cx="3770375" cy="1558925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209563" y="1676400"/>
            <a:ext cx="3934437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rgbClr val="917EAE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13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 + Sid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624012"/>
            <a:ext cx="2438400" cy="357187"/>
          </a:xfrm>
        </p:spPr>
        <p:txBody>
          <a:bodyPr anchor="b"/>
          <a:lstStyle>
            <a:lvl1pPr marL="0" indent="0">
              <a:buNone/>
              <a:defRPr sz="1850" b="0">
                <a:solidFill>
                  <a:srgbClr val="917EA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1197" y="1981200"/>
            <a:ext cx="2399203" cy="3733800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z="1850" smtClean="0"/>
            </a:lvl1pPr>
            <a:lvl2pPr>
              <a:defRPr lang="en-US" sz="1850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3505200" y="1622425"/>
            <a:ext cx="2209800" cy="3657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6" hasCustomPrompt="1"/>
          </p:nvPr>
        </p:nvSpPr>
        <p:spPr>
          <a:xfrm>
            <a:off x="6019800" y="1622425"/>
            <a:ext cx="2209800" cy="3657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09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914400"/>
            <a:ext cx="6854952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1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4" y="6400799"/>
            <a:ext cx="1422024" cy="2652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2542593"/>
            <a:ext cx="7713969" cy="762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C80F-5998-4C5A-8426-1B9517C724DD}" type="datetimeFigureOut">
              <a:rPr lang="en-US" smtClean="0"/>
              <a:pPr/>
              <a:t>7/18/17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3429000"/>
            <a:ext cx="6858000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rgbClr val="54585A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 smtClean="0"/>
              <a:t>Slide Sub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24" y="6400799"/>
            <a:ext cx="1422024" cy="2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ence image 2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5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181273" y="22860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endParaRPr lang="en-US" sz="1850" spc="-50" dirty="0"/>
          </a:p>
        </p:txBody>
      </p:sp>
    </p:spTree>
    <p:extLst>
      <p:ext uri="{BB962C8B-B14F-4D97-AF65-F5344CB8AC3E}">
        <p14:creationId xmlns:p14="http://schemas.microsoft.com/office/powerpoint/2010/main" val="146814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dence Building rgb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67"/>
          <a:stretch/>
        </p:blipFill>
        <p:spPr>
          <a:xfrm>
            <a:off x="2438400" y="0"/>
            <a:ext cx="6705600" cy="68580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2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dence image 1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ke Forest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57150" y="-32657"/>
            <a:ext cx="7119257" cy="693964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9257" h="6939643">
                <a:moveTo>
                  <a:pt x="3453493" y="0"/>
                </a:moveTo>
                <a:lnTo>
                  <a:pt x="7119257" y="6939643"/>
                </a:lnTo>
                <a:lnTo>
                  <a:pt x="0" y="6939643"/>
                </a:lnTo>
                <a:lnTo>
                  <a:pt x="0" y="8164"/>
                </a:lnTo>
                <a:lnTo>
                  <a:pt x="34534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256" y="2936911"/>
            <a:ext cx="3886200" cy="1143000"/>
          </a:xfr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61468B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256" y="4134995"/>
            <a:ext cx="4386944" cy="935515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  <p:pic>
        <p:nvPicPr>
          <p:cNvPr id="7" name="Picture 6" descr="NM_Logo_RGB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22" y="914400"/>
            <a:ext cx="2438400" cy="4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6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M_Logo_RGB.eps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6400381"/>
            <a:ext cx="1447800" cy="2717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97" y="1621971"/>
            <a:ext cx="7049689" cy="409302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1531" y="6525841"/>
            <a:ext cx="857339" cy="1682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9623C80F-5998-4C5A-8426-1B9517C724DD}" type="datetimeFigureOut">
              <a:rPr lang="en-US" smtClean="0"/>
              <a:pPr/>
              <a:t>7/18/17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994" y="6484127"/>
            <a:ext cx="51816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799" y="6484127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6"/>
          <p:cNvSpPr/>
          <p:nvPr/>
        </p:nvSpPr>
        <p:spPr>
          <a:xfrm>
            <a:off x="0" y="515326"/>
            <a:ext cx="685800" cy="261565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946" h="381000">
                <a:moveTo>
                  <a:pt x="0" y="0"/>
                </a:moveTo>
                <a:lnTo>
                  <a:pt x="794257" y="0"/>
                </a:lnTo>
                <a:lnTo>
                  <a:pt x="998946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1452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7" r:id="rId2"/>
    <p:sldLayoutId id="2147483694" r:id="rId3"/>
    <p:sldLayoutId id="2147483696" r:id="rId4"/>
    <p:sldLayoutId id="2147483660" r:id="rId5"/>
    <p:sldLayoutId id="2147483695" r:id="rId6"/>
    <p:sldLayoutId id="2147483726" r:id="rId7"/>
    <p:sldLayoutId id="2147483699" r:id="rId8"/>
    <p:sldLayoutId id="2147483700" r:id="rId9"/>
    <p:sldLayoutId id="2147483701" r:id="rId10"/>
    <p:sldLayoutId id="2147483724" r:id="rId11"/>
    <p:sldLayoutId id="2147483725" r:id="rId12"/>
    <p:sldLayoutId id="2147483675" r:id="rId13"/>
    <p:sldLayoutId id="2147483650" r:id="rId14"/>
    <p:sldLayoutId id="2147483652" r:id="rId15"/>
    <p:sldLayoutId id="2147483653" r:id="rId16"/>
    <p:sldLayoutId id="2147483663" r:id="rId17"/>
    <p:sldLayoutId id="2147483662" r:id="rId18"/>
    <p:sldLayoutId id="2147483676" r:id="rId19"/>
    <p:sldLayoutId id="2147483654" r:id="rId20"/>
    <p:sldLayoutId id="2147483655" r:id="rId21"/>
    <p:sldLayoutId id="2147483723" r:id="rId2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50825" algn="l" defTabSz="914400" rtl="0" eaLnBrk="1" latinLnBrk="0" hangingPunct="1">
        <a:spcBef>
          <a:spcPct val="20000"/>
        </a:spcBef>
        <a:buClr>
          <a:srgbClr val="605F62"/>
        </a:buClr>
        <a:buFont typeface="Symbol" pitchFamily="18" charset="2"/>
        <a:buChar char="-"/>
        <a:defRPr sz="1850" kern="1200" spc="-50" baseline="0">
          <a:solidFill>
            <a:schemeClr val="tx1"/>
          </a:solidFill>
          <a:latin typeface="+mn-lt"/>
          <a:ea typeface="+mn-ea"/>
          <a:cs typeface="+mn-cs"/>
        </a:defRPr>
      </a:lvl2pPr>
      <a:lvl3pPr marL="620713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173038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4pPr>
      <a:lvl5pPr marL="968375" indent="-163513" algn="l" defTabSz="914400" rtl="0" eaLnBrk="1" latinLnBrk="0" hangingPunct="1">
        <a:spcBef>
          <a:spcPct val="20000"/>
        </a:spcBef>
        <a:buClr>
          <a:srgbClr val="605F62"/>
        </a:buClr>
        <a:buFont typeface="Arial" pitchFamily="34" charset="0"/>
        <a:buChar char="•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osr.northwestern.edu/resources/federal-policies" TargetMode="External"/><Relationship Id="rId3" Type="http://schemas.openxmlformats.org/officeDocument/2006/relationships/hyperlink" Target="https://galter.northwestern.edu/guides-and-tutorials/data-sharing-and-data-management-plan-policies-from-funding-agencies?category=2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datasharing.sparcopen.org/" TargetMode="Externa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dryad.org/" TargetMode="External"/><Relationship Id="rId4" Type="http://schemas.openxmlformats.org/officeDocument/2006/relationships/hyperlink" Target="https://figshare.com/" TargetMode="External"/><Relationship Id="rId5" Type="http://schemas.openxmlformats.org/officeDocument/2006/relationships/hyperlink" Target="https://digitalhub.northwestern.edu/" TargetMode="External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2" Type="http://schemas.openxmlformats.org/officeDocument/2006/relationships/hyperlink" Target="http://www.re3data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Sharing:</a:t>
            </a:r>
            <a:br>
              <a:rPr lang="en-US" dirty="0" smtClean="0"/>
            </a:br>
            <a:r>
              <a:rPr lang="en-US" dirty="0" smtClean="0"/>
              <a:t>Guidelines &amp; Resources</a:t>
            </a:r>
            <a:endParaRPr lang="en-US" dirty="0">
              <a:solidFill>
                <a:srgbClr val="61468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15000"/>
            <a:ext cx="6781800" cy="9819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61468B"/>
                </a:solidFill>
              </a:rPr>
              <a:t>Dissemination, Impact, and Access Workshop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61468B"/>
                </a:solidFill>
              </a:rPr>
              <a:t>July 20, 2017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61468B"/>
                </a:solidFill>
              </a:rPr>
              <a:t>Pamela Shaw, Biosciences &amp; Bioinformatics Librarian</a:t>
            </a:r>
            <a:endParaRPr lang="en-US" dirty="0">
              <a:solidFill>
                <a:srgbClr val="6146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3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/>
          <a:p>
            <a:r>
              <a:rPr lang="en-US" dirty="0" smtClean="0"/>
              <a:t>Local Data Sharing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OSR’s </a:t>
            </a:r>
            <a:r>
              <a:rPr lang="en-US" sz="2400" dirty="0" smtClean="0">
                <a:hlinkClick r:id="rId2"/>
              </a:rPr>
              <a:t>Federal Policies and Guidance page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/>
              <a:t>Galter Library’s </a:t>
            </a:r>
            <a:r>
              <a:rPr lang="en-US" sz="2400" dirty="0">
                <a:hlinkClick r:id="rId3"/>
              </a:rPr>
              <a:t>Data Sharing &amp; Data Management Plan Policies</a:t>
            </a:r>
            <a:r>
              <a:rPr lang="en-US" sz="2400" dirty="0"/>
              <a:t> guide</a:t>
            </a:r>
          </a:p>
          <a:p>
            <a:endParaRPr lang="en-US" sz="2400" dirty="0" smtClean="0"/>
          </a:p>
          <a:p>
            <a:r>
              <a:rPr lang="en-US" sz="2400" dirty="0" smtClean="0"/>
              <a:t>NU Library’s Data Management Librarian (</a:t>
            </a:r>
            <a:r>
              <a:rPr lang="en-US" sz="2400" dirty="0" err="1" smtClean="0"/>
              <a:t>Cunera</a:t>
            </a:r>
            <a:r>
              <a:rPr lang="en-US" sz="2400" dirty="0" smtClean="0"/>
              <a:t> Buys) </a:t>
            </a:r>
          </a:p>
          <a:p>
            <a:pPr lvl="1"/>
            <a:r>
              <a:rPr lang="en-US" sz="2400" dirty="0" smtClean="0">
                <a:hlinkClick r:id="rId2"/>
              </a:rPr>
              <a:t>Data Management Guide</a:t>
            </a:r>
            <a:r>
              <a:rPr lang="en-US" sz="2400" dirty="0" smtClean="0"/>
              <a:t> </a:t>
            </a:r>
          </a:p>
          <a:p>
            <a:pPr lvl="2"/>
            <a:r>
              <a:rPr lang="en-US" sz="1800" dirty="0" smtClean="0"/>
              <a:t>(click on the “Federal Funding Agency Requirements” tab)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From Northwestern Libraries and the Office for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137160"/>
            <a:ext cx="7713969" cy="762000"/>
          </a:xfrm>
        </p:spPr>
        <p:txBody>
          <a:bodyPr/>
          <a:lstStyle/>
          <a:p>
            <a:r>
              <a:rPr lang="en-US" dirty="0" smtClean="0"/>
              <a:t>One-stop Shop for all Data Policies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371600"/>
            <a:ext cx="7049689" cy="4093029"/>
          </a:xfrm>
        </p:spPr>
        <p:txBody>
          <a:bodyPr/>
          <a:lstStyle/>
          <a:p>
            <a:r>
              <a:rPr lang="en-US" dirty="0">
                <a:hlinkClick r:id="rId2"/>
              </a:rPr>
              <a:t>http://datasharing.sparcopen.org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SPARC web resource on data and article sharing policies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922" r="1722" b="29461"/>
          <a:stretch/>
        </p:blipFill>
        <p:spPr>
          <a:xfrm>
            <a:off x="249316" y="1905000"/>
            <a:ext cx="8645368" cy="41910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3051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data sharing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97" y="990601"/>
            <a:ext cx="5980603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repositories for data are available to researchers. Here is a list of some links to help you find suitable repositories for data sharing.</a:t>
            </a:r>
          </a:p>
          <a:p>
            <a:r>
              <a:rPr lang="en-US" sz="1800" dirty="0" smtClean="0">
                <a:hlinkClick r:id="rId2"/>
              </a:rPr>
              <a:t>Re3data.org: </a:t>
            </a:r>
            <a:r>
              <a:rPr lang="en-US" sz="1800" b="1" u="sng" dirty="0" smtClean="0">
                <a:hlinkClick r:id="rId2"/>
              </a:rPr>
              <a:t>Re</a:t>
            </a:r>
            <a:r>
              <a:rPr lang="en-US" sz="1800" dirty="0" smtClean="0">
                <a:hlinkClick r:id="rId2"/>
              </a:rPr>
              <a:t>gistry of </a:t>
            </a:r>
            <a:r>
              <a:rPr lang="en-US" sz="1800" b="1" u="sng" dirty="0" smtClean="0">
                <a:hlinkClick r:id="rId2"/>
              </a:rPr>
              <a:t>Re</a:t>
            </a:r>
            <a:r>
              <a:rPr lang="en-US" sz="1800" dirty="0" smtClean="0">
                <a:hlinkClick r:id="rId2"/>
              </a:rPr>
              <a:t>search Data </a:t>
            </a:r>
            <a:r>
              <a:rPr lang="en-US" sz="1800" b="1" u="sng" dirty="0" smtClean="0">
                <a:hlinkClick r:id="rId2"/>
              </a:rPr>
              <a:t>Re</a:t>
            </a:r>
            <a:r>
              <a:rPr lang="en-US" sz="1800" dirty="0" smtClean="0">
                <a:hlinkClick r:id="rId2"/>
              </a:rPr>
              <a:t>positories</a:t>
            </a:r>
            <a:r>
              <a:rPr lang="en-US" sz="1800" dirty="0" smtClean="0"/>
              <a:t> – </a:t>
            </a:r>
            <a:r>
              <a:rPr lang="en-US" sz="1600" dirty="0" smtClean="0"/>
              <a:t>a site with descriptions of available data sharing repositories for many disciplines</a:t>
            </a:r>
          </a:p>
          <a:p>
            <a:r>
              <a:rPr lang="en-US" sz="1800" dirty="0">
                <a:hlinkClick r:id="rId3"/>
              </a:rPr>
              <a:t>Dryad </a:t>
            </a:r>
            <a:r>
              <a:rPr lang="en-US" sz="1800" dirty="0" smtClean="0">
                <a:hlinkClick r:id="rId3"/>
              </a:rPr>
              <a:t>digital repository</a:t>
            </a:r>
            <a:r>
              <a:rPr lang="en-US" sz="1800" dirty="0" smtClean="0"/>
              <a:t> - </a:t>
            </a:r>
            <a:r>
              <a:rPr lang="en-US" sz="1600" dirty="0" smtClean="0"/>
              <a:t>a </a:t>
            </a:r>
            <a:r>
              <a:rPr lang="en-US" sz="1600" dirty="0"/>
              <a:t>nonprofit repository for data underlying </a:t>
            </a:r>
            <a:r>
              <a:rPr lang="en-US" sz="1600" dirty="0" smtClean="0"/>
              <a:t>international </a:t>
            </a:r>
            <a:r>
              <a:rPr lang="en-US" sz="1600" dirty="0"/>
              <a:t>scientific and medical </a:t>
            </a:r>
            <a:r>
              <a:rPr lang="en-US" sz="1600" dirty="0" smtClean="0"/>
              <a:t>literature. Investigators must register for a Dryad account.</a:t>
            </a:r>
          </a:p>
          <a:p>
            <a:r>
              <a:rPr lang="en-US" sz="1800" dirty="0">
                <a:hlinkClick r:id="rId4"/>
              </a:rPr>
              <a:t>f</a:t>
            </a:r>
            <a:r>
              <a:rPr lang="en-US" sz="1800" dirty="0" smtClean="0">
                <a:hlinkClick r:id="rId4"/>
              </a:rPr>
              <a:t>igshare</a:t>
            </a:r>
            <a:r>
              <a:rPr lang="en-US" sz="1800" dirty="0" smtClean="0"/>
              <a:t> – </a:t>
            </a:r>
            <a:r>
              <a:rPr lang="en-US" sz="1600" dirty="0" err="1"/>
              <a:t>f</a:t>
            </a:r>
            <a:r>
              <a:rPr lang="en-US" sz="1600" dirty="0" err="1" smtClean="0"/>
              <a:t>igshare</a:t>
            </a:r>
            <a:r>
              <a:rPr lang="en-US" sz="1600" dirty="0" smtClean="0"/>
              <a:t> allows investigators to upload virtually any type of file format, from figures to spreadsheets, to slide decks. </a:t>
            </a:r>
            <a:r>
              <a:rPr lang="en-US" sz="1600" dirty="0" err="1"/>
              <a:t>f</a:t>
            </a:r>
            <a:r>
              <a:rPr lang="en-US" sz="1600" dirty="0" err="1" smtClean="0"/>
              <a:t>igshare</a:t>
            </a:r>
            <a:r>
              <a:rPr lang="en-US" sz="1600" dirty="0" smtClean="0"/>
              <a:t> supports upload of large data sets.</a:t>
            </a:r>
          </a:p>
          <a:p>
            <a:r>
              <a:rPr lang="en-US" dirty="0" smtClean="0">
                <a:hlinkClick r:id="rId5"/>
              </a:rPr>
              <a:t>DigitalHub</a:t>
            </a:r>
            <a:r>
              <a:rPr lang="en-US" dirty="0" smtClean="0"/>
              <a:t> – Galter Library’s digital repository for NM researchers. Data sets can be uploaded directly up to 2 GB in size. Larger data sets can be uploaded by </a:t>
            </a:r>
            <a:r>
              <a:rPr lang="en-US" dirty="0" err="1" smtClean="0"/>
              <a:t>DigitalHub</a:t>
            </a:r>
            <a:r>
              <a:rPr lang="en-US" dirty="0" smtClean="0"/>
              <a:t> staff on behalf of investigators.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4191000"/>
            <a:ext cx="1828800" cy="569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2971800"/>
            <a:ext cx="1676400" cy="937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500" y="2057400"/>
            <a:ext cx="1752600" cy="51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5524751"/>
            <a:ext cx="5867400" cy="13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4386944" cy="935515"/>
          </a:xfrm>
        </p:spPr>
        <p:txBody>
          <a:bodyPr/>
          <a:lstStyle/>
          <a:p>
            <a:pPr>
              <a:spcAft>
                <a:spcPts val="800"/>
              </a:spcAft>
            </a:pPr>
            <a:r>
              <a:rPr lang="en-US" dirty="0"/>
              <a:t>“Without data, you're just another person with an opinion.” </a:t>
            </a:r>
          </a:p>
          <a:p>
            <a:r>
              <a:rPr lang="en-US" dirty="0"/>
              <a:t>― W. Edwards </a:t>
            </a:r>
            <a:r>
              <a:rPr lang="en-US" dirty="0" smtClean="0"/>
              <a:t>Deming</a:t>
            </a:r>
          </a:p>
          <a:p>
            <a:pPr lvl="1" algn="l"/>
            <a:r>
              <a:rPr lang="en-US" sz="1450" dirty="0"/>
              <a:t>American engineer, statistician, professor, author, lecturer, and management consultant</a:t>
            </a:r>
          </a:p>
        </p:txBody>
      </p:sp>
    </p:spTree>
    <p:extLst>
      <p:ext uri="{BB962C8B-B14F-4D97-AF65-F5344CB8AC3E}">
        <p14:creationId xmlns:p14="http://schemas.microsoft.com/office/powerpoint/2010/main" val="1988328950"/>
      </p:ext>
    </p:extLst>
  </p:cSld>
  <p:clrMapOvr>
    <a:masterClrMapping/>
  </p:clrMapOvr>
</p:sld>
</file>

<file path=ppt/theme/theme1.xml><?xml version="1.0" encoding="utf-8"?>
<a:theme xmlns:a="http://schemas.openxmlformats.org/drawingml/2006/main" name="NM-Internal-Template_4x3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lnSpc>
            <a:spcPct val="90000"/>
          </a:lnSpc>
          <a:spcBef>
            <a:spcPts val="600"/>
          </a:spcBef>
          <a:defRPr sz="1850" spc="-5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NM-Internal-Template_4x3.potx</Template>
  <TotalTime>3703</TotalTime>
  <Words>277</Words>
  <Application>Microsoft Macintosh PowerPoint</Application>
  <PresentationFormat>On-screen Show (4:3)</PresentationFormat>
  <Paragraphs>29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NM-Internal-Template_4x3</vt:lpstr>
      <vt:lpstr>Data Sharing: Guidelines &amp; Resources</vt:lpstr>
      <vt:lpstr>Local Data Sharing Resources</vt:lpstr>
      <vt:lpstr>One-stop Shop for all Data Policies</vt:lpstr>
      <vt:lpstr>Find a data sharing repository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Northwestern Medicine</dc:title>
  <dc:creator>Landor Associates Chicago</dc:creator>
  <cp:lastModifiedBy>Pamela Shaw</cp:lastModifiedBy>
  <cp:revision>302</cp:revision>
  <cp:lastPrinted>2013-12-16T14:56:04Z</cp:lastPrinted>
  <dcterms:created xsi:type="dcterms:W3CDTF">2013-12-16T14:50:03Z</dcterms:created>
  <dcterms:modified xsi:type="dcterms:W3CDTF">2017-07-18T15:15:10Z</dcterms:modified>
</cp:coreProperties>
</file>