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1"/>
  </p:sldMasterIdLst>
  <p:handoutMasterIdLst>
    <p:handoutMasterId r:id="rId3"/>
  </p:handoutMasterIdLst>
  <p:sldIdLst>
    <p:sldId id="256" r:id="rId2"/>
  </p:sldIdLst>
  <p:sldSz cx="49377600" cy="32918400"/>
  <p:notesSz cx="7010400" cy="9296400"/>
  <p:defaultTextStyle>
    <a:defPPr>
      <a:defRPr lang="en-US"/>
    </a:defPPr>
    <a:lvl1pPr algn="l" rtl="0" fontAlgn="base">
      <a:spcBef>
        <a:spcPct val="0"/>
      </a:spcBef>
      <a:spcAft>
        <a:spcPct val="0"/>
      </a:spcAft>
      <a:defRPr sz="3789" kern="1200">
        <a:solidFill>
          <a:schemeClr val="tx1"/>
        </a:solidFill>
        <a:latin typeface="Times New Roman" pitchFamily="18" charset="0"/>
        <a:ea typeface="+mn-ea"/>
        <a:cs typeface="+mn-cs"/>
      </a:defRPr>
    </a:lvl1pPr>
    <a:lvl2pPr marL="721873" algn="l" rtl="0" fontAlgn="base">
      <a:spcBef>
        <a:spcPct val="0"/>
      </a:spcBef>
      <a:spcAft>
        <a:spcPct val="0"/>
      </a:spcAft>
      <a:defRPr sz="3789" kern="1200">
        <a:solidFill>
          <a:schemeClr val="tx1"/>
        </a:solidFill>
        <a:latin typeface="Times New Roman" pitchFamily="18" charset="0"/>
        <a:ea typeface="+mn-ea"/>
        <a:cs typeface="+mn-cs"/>
      </a:defRPr>
    </a:lvl2pPr>
    <a:lvl3pPr marL="1443746" algn="l" rtl="0" fontAlgn="base">
      <a:spcBef>
        <a:spcPct val="0"/>
      </a:spcBef>
      <a:spcAft>
        <a:spcPct val="0"/>
      </a:spcAft>
      <a:defRPr sz="3789" kern="1200">
        <a:solidFill>
          <a:schemeClr val="tx1"/>
        </a:solidFill>
        <a:latin typeface="Times New Roman" pitchFamily="18" charset="0"/>
        <a:ea typeface="+mn-ea"/>
        <a:cs typeface="+mn-cs"/>
      </a:defRPr>
    </a:lvl3pPr>
    <a:lvl4pPr marL="2165619" algn="l" rtl="0" fontAlgn="base">
      <a:spcBef>
        <a:spcPct val="0"/>
      </a:spcBef>
      <a:spcAft>
        <a:spcPct val="0"/>
      </a:spcAft>
      <a:defRPr sz="3789" kern="1200">
        <a:solidFill>
          <a:schemeClr val="tx1"/>
        </a:solidFill>
        <a:latin typeface="Times New Roman" pitchFamily="18" charset="0"/>
        <a:ea typeface="+mn-ea"/>
        <a:cs typeface="+mn-cs"/>
      </a:defRPr>
    </a:lvl4pPr>
    <a:lvl5pPr marL="2887492" algn="l" rtl="0" fontAlgn="base">
      <a:spcBef>
        <a:spcPct val="0"/>
      </a:spcBef>
      <a:spcAft>
        <a:spcPct val="0"/>
      </a:spcAft>
      <a:defRPr sz="3789" kern="1200">
        <a:solidFill>
          <a:schemeClr val="tx1"/>
        </a:solidFill>
        <a:latin typeface="Times New Roman" pitchFamily="18" charset="0"/>
        <a:ea typeface="+mn-ea"/>
        <a:cs typeface="+mn-cs"/>
      </a:defRPr>
    </a:lvl5pPr>
    <a:lvl6pPr marL="3609365" algn="l" defTabSz="1443746" rtl="0" eaLnBrk="1" latinLnBrk="0" hangingPunct="1">
      <a:defRPr sz="3789" kern="1200">
        <a:solidFill>
          <a:schemeClr val="tx1"/>
        </a:solidFill>
        <a:latin typeface="Times New Roman" pitchFamily="18" charset="0"/>
        <a:ea typeface="+mn-ea"/>
        <a:cs typeface="+mn-cs"/>
      </a:defRPr>
    </a:lvl6pPr>
    <a:lvl7pPr marL="4331238" algn="l" defTabSz="1443746" rtl="0" eaLnBrk="1" latinLnBrk="0" hangingPunct="1">
      <a:defRPr sz="3789" kern="1200">
        <a:solidFill>
          <a:schemeClr val="tx1"/>
        </a:solidFill>
        <a:latin typeface="Times New Roman" pitchFamily="18" charset="0"/>
        <a:ea typeface="+mn-ea"/>
        <a:cs typeface="+mn-cs"/>
      </a:defRPr>
    </a:lvl7pPr>
    <a:lvl8pPr marL="5053112" algn="l" defTabSz="1443746" rtl="0" eaLnBrk="1" latinLnBrk="0" hangingPunct="1">
      <a:defRPr sz="3789" kern="1200">
        <a:solidFill>
          <a:schemeClr val="tx1"/>
        </a:solidFill>
        <a:latin typeface="Times New Roman" pitchFamily="18" charset="0"/>
        <a:ea typeface="+mn-ea"/>
        <a:cs typeface="+mn-cs"/>
      </a:defRPr>
    </a:lvl8pPr>
    <a:lvl9pPr marL="5774985" algn="l" defTabSz="1443746" rtl="0" eaLnBrk="1" latinLnBrk="0" hangingPunct="1">
      <a:defRPr sz="3789"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078" userDrawn="1">
          <p15:clr>
            <a:srgbClr val="A4A3A4"/>
          </p15:clr>
        </p15:guide>
        <p15:guide id="2" pos="1296" userDrawn="1">
          <p15:clr>
            <a:srgbClr val="A4A3A4"/>
          </p15:clr>
        </p15:guide>
        <p15:guide id="3" pos="29808" userDrawn="1">
          <p15:clr>
            <a:srgbClr val="A4A3A4"/>
          </p15:clr>
        </p15:guide>
        <p15:guide id="4" orient="horz" pos="10121" userDrawn="1">
          <p15:clr>
            <a:srgbClr val="A4A3A4"/>
          </p15:clr>
        </p15:guide>
        <p15:guide id="5" orient="horz" pos="14071" userDrawn="1">
          <p15:clr>
            <a:srgbClr val="A4A3A4"/>
          </p15:clr>
        </p15:guide>
        <p15:guide id="6" orient="horz" pos="134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385"/>
    <a:srgbClr val="6D6E71"/>
    <a:srgbClr val="414385"/>
    <a:srgbClr val="520063"/>
    <a:srgbClr val="6300A4"/>
    <a:srgbClr val="5900A4"/>
    <a:srgbClr val="5200A4"/>
    <a:srgbClr val="660066"/>
    <a:srgbClr val="5A0098"/>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8446" autoAdjust="0"/>
    <p:restoredTop sz="95238" autoAdjust="0"/>
  </p:normalViewPr>
  <p:slideViewPr>
    <p:cSldViewPr>
      <p:cViewPr>
        <p:scale>
          <a:sx n="21" d="100"/>
          <a:sy n="21" d="100"/>
        </p:scale>
        <p:origin x="1456" y="-16"/>
      </p:cViewPr>
      <p:guideLst>
        <p:guide orient="horz" pos="20078"/>
        <p:guide pos="1296"/>
        <p:guide pos="29808"/>
        <p:guide orient="horz" pos="10121"/>
        <p:guide orient="horz" pos="14071"/>
        <p:guide orient="horz" pos="1349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122" cy="464221"/>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defTabSz="932073">
              <a:defRPr sz="1200"/>
            </a:lvl1pPr>
          </a:lstStyle>
          <a:p>
            <a:endParaRPr lang="en-US"/>
          </a:p>
        </p:txBody>
      </p:sp>
      <p:sp>
        <p:nvSpPr>
          <p:cNvPr id="14339" name="Rectangle 3"/>
          <p:cNvSpPr>
            <a:spLocks noGrp="1" noChangeArrowheads="1"/>
          </p:cNvSpPr>
          <p:nvPr>
            <p:ph type="dt" sz="quarter" idx="1"/>
          </p:nvPr>
        </p:nvSpPr>
        <p:spPr bwMode="auto">
          <a:xfrm>
            <a:off x="3973279" y="0"/>
            <a:ext cx="3037121" cy="464221"/>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algn="r" defTabSz="932073">
              <a:defRPr sz="1200"/>
            </a:lvl1pPr>
          </a:lstStyle>
          <a:p>
            <a:endParaRPr lang="en-US"/>
          </a:p>
        </p:txBody>
      </p:sp>
      <p:sp>
        <p:nvSpPr>
          <p:cNvPr id="14340" name="Rectangle 4"/>
          <p:cNvSpPr>
            <a:spLocks noGrp="1" noChangeArrowheads="1"/>
          </p:cNvSpPr>
          <p:nvPr>
            <p:ph type="ftr" sz="quarter" idx="2"/>
          </p:nvPr>
        </p:nvSpPr>
        <p:spPr bwMode="auto">
          <a:xfrm>
            <a:off x="0" y="8832179"/>
            <a:ext cx="3037122" cy="464221"/>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defTabSz="932073">
              <a:defRPr sz="1200"/>
            </a:lvl1pPr>
          </a:lstStyle>
          <a:p>
            <a:endParaRPr lang="en-US"/>
          </a:p>
        </p:txBody>
      </p:sp>
      <p:sp>
        <p:nvSpPr>
          <p:cNvPr id="14341" name="Rectangle 5"/>
          <p:cNvSpPr>
            <a:spLocks noGrp="1" noChangeArrowheads="1"/>
          </p:cNvSpPr>
          <p:nvPr>
            <p:ph type="sldNum" sz="quarter" idx="3"/>
          </p:nvPr>
        </p:nvSpPr>
        <p:spPr bwMode="auto">
          <a:xfrm>
            <a:off x="3973279" y="8832179"/>
            <a:ext cx="3037121" cy="464221"/>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algn="r" defTabSz="932073">
              <a:defRPr sz="1200"/>
            </a:lvl1pPr>
          </a:lstStyle>
          <a:p>
            <a:fld id="{E02D8853-1055-4E27-AD3E-216D3CAECB86}" type="slidenum">
              <a:rPr lang="en-US"/>
              <a:pPr/>
              <a:t>‹#›</a:t>
            </a:fld>
            <a:endParaRPr lang="en-US"/>
          </a:p>
        </p:txBody>
      </p:sp>
    </p:spTree>
    <p:extLst>
      <p:ext uri="{BB962C8B-B14F-4D97-AF65-F5344CB8AC3E}">
        <p14:creationId xmlns:p14="http://schemas.microsoft.com/office/powerpoint/2010/main" val="36854563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2845" y="10227129"/>
            <a:ext cx="41971913" cy="7053943"/>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5688" y="18652672"/>
            <a:ext cx="34566225" cy="8414657"/>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CF21F4-4704-4B6F-A58F-2A009BC94DE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77FBF2-6062-4861-8B2B-0ABFA9C48E91}"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182970" y="2925538"/>
            <a:ext cx="10491788" cy="26335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05226" y="2925538"/>
            <a:ext cx="31249145" cy="26335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5A2BD1-2F2B-423F-B3C9-9CB175338501}"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A37CB8-CE60-4793-A3DF-94EB43378E3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8" y="21153666"/>
            <a:ext cx="41971913" cy="6536871"/>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3900488" y="13952766"/>
            <a:ext cx="41971913" cy="7200900"/>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97F496-85AD-4CD4-8509-A0C4A5B4D2A1}"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05225" y="9511395"/>
            <a:ext cx="20869275" cy="1974940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803100" y="9511395"/>
            <a:ext cx="20871657" cy="1974940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1487DB-8D07-42A9-A323-81FDA472ECC1}"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9358" y="1317171"/>
            <a:ext cx="44438888"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9358" y="7369629"/>
            <a:ext cx="21817013" cy="3069771"/>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2469358" y="10439400"/>
            <a:ext cx="21817013" cy="1896563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4088" y="7369629"/>
            <a:ext cx="21824157" cy="3069771"/>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25084088" y="10439400"/>
            <a:ext cx="21824157" cy="1896563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A50D592-99AC-4007-A695-A672E8C60DFC}"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71CE80E-55A6-403B-BC19-ED24A513B54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C1D7A50-5833-4232-8DDF-9F356AA44A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358" y="1311729"/>
            <a:ext cx="16244888" cy="5576208"/>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19304795" y="1311729"/>
            <a:ext cx="27603450" cy="2809330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9358" y="6887937"/>
            <a:ext cx="16244888" cy="22517100"/>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AE89A1D-19FB-4804-AA69-72ACEECBDA66}"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7401" y="23042336"/>
            <a:ext cx="29627513" cy="2721429"/>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9677401" y="2941866"/>
            <a:ext cx="29627513" cy="1974940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9677401" y="25763765"/>
            <a:ext cx="29627513" cy="3861706"/>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B09FD4-871C-40F3-8AD0-DB9DE752E51C}"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705225" y="2925537"/>
            <a:ext cx="41969532" cy="5486400"/>
          </a:xfrm>
          <a:prstGeom prst="rect">
            <a:avLst/>
          </a:prstGeom>
          <a:noFill/>
          <a:ln w="9525">
            <a:noFill/>
            <a:miter lim="800000"/>
            <a:headEnd/>
            <a:tailEnd/>
          </a:ln>
          <a:effectLst/>
        </p:spPr>
        <p:txBody>
          <a:bodyPr vert="horz" wrap="square" lIns="250802" tIns="125401" rIns="250802" bIns="125401"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3705225" y="9511395"/>
            <a:ext cx="41969532" cy="19749406"/>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6" name="Rectangle 4"/>
          <p:cNvSpPr>
            <a:spLocks noGrp="1" noChangeArrowheads="1"/>
          </p:cNvSpPr>
          <p:nvPr>
            <p:ph type="dt" sz="half" idx="2"/>
          </p:nvPr>
        </p:nvSpPr>
        <p:spPr bwMode="auto">
          <a:xfrm>
            <a:off x="3705225" y="29992866"/>
            <a:ext cx="10287000" cy="2193471"/>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defTabSz="3762375">
              <a:defRPr sz="5700"/>
            </a:lvl1pPr>
          </a:lstStyle>
          <a:p>
            <a:endParaRPr lang="en-US" altLang="en-US"/>
          </a:p>
        </p:txBody>
      </p:sp>
      <p:sp>
        <p:nvSpPr>
          <p:cNvPr id="13317" name="Rectangle 5"/>
          <p:cNvSpPr>
            <a:spLocks noGrp="1" noChangeArrowheads="1"/>
          </p:cNvSpPr>
          <p:nvPr>
            <p:ph type="ftr" sz="quarter" idx="3"/>
          </p:nvPr>
        </p:nvSpPr>
        <p:spPr bwMode="auto">
          <a:xfrm>
            <a:off x="16871157" y="29992866"/>
            <a:ext cx="15637668" cy="2193471"/>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ctr" defTabSz="3762375">
              <a:defRPr sz="5700"/>
            </a:lvl1pPr>
          </a:lstStyle>
          <a:p>
            <a:endParaRPr lang="en-US" altLang="en-US"/>
          </a:p>
        </p:txBody>
      </p:sp>
      <p:sp>
        <p:nvSpPr>
          <p:cNvPr id="13318" name="Rectangle 6"/>
          <p:cNvSpPr>
            <a:spLocks noGrp="1" noChangeArrowheads="1"/>
          </p:cNvSpPr>
          <p:nvPr>
            <p:ph type="sldNum" sz="quarter" idx="4"/>
          </p:nvPr>
        </p:nvSpPr>
        <p:spPr bwMode="auto">
          <a:xfrm>
            <a:off x="35387757" y="29992866"/>
            <a:ext cx="10287000" cy="2193471"/>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r" defTabSz="3762375">
              <a:defRPr sz="5700"/>
            </a:lvl1pPr>
          </a:lstStyle>
          <a:p>
            <a:fld id="{D89180E7-48B4-4579-B6C9-C14FF84EEA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3762375" rtl="0" fontAlgn="base">
        <a:spcBef>
          <a:spcPct val="0"/>
        </a:spcBef>
        <a:spcAft>
          <a:spcPct val="0"/>
        </a:spcAft>
        <a:defRPr sz="18150">
          <a:solidFill>
            <a:schemeClr val="tx2"/>
          </a:solidFill>
          <a:latin typeface="+mj-lt"/>
          <a:ea typeface="+mj-ea"/>
          <a:cs typeface="+mj-cs"/>
        </a:defRPr>
      </a:lvl1pPr>
      <a:lvl2pPr algn="ctr" defTabSz="3762375" rtl="0" fontAlgn="base">
        <a:spcBef>
          <a:spcPct val="0"/>
        </a:spcBef>
        <a:spcAft>
          <a:spcPct val="0"/>
        </a:spcAft>
        <a:defRPr sz="18150">
          <a:solidFill>
            <a:schemeClr val="tx2"/>
          </a:solidFill>
          <a:latin typeface="Times New Roman" pitchFamily="18" charset="0"/>
        </a:defRPr>
      </a:lvl2pPr>
      <a:lvl3pPr algn="ctr" defTabSz="3762375" rtl="0" fontAlgn="base">
        <a:spcBef>
          <a:spcPct val="0"/>
        </a:spcBef>
        <a:spcAft>
          <a:spcPct val="0"/>
        </a:spcAft>
        <a:defRPr sz="18150">
          <a:solidFill>
            <a:schemeClr val="tx2"/>
          </a:solidFill>
          <a:latin typeface="Times New Roman" pitchFamily="18" charset="0"/>
        </a:defRPr>
      </a:lvl3pPr>
      <a:lvl4pPr algn="ctr" defTabSz="3762375" rtl="0" fontAlgn="base">
        <a:spcBef>
          <a:spcPct val="0"/>
        </a:spcBef>
        <a:spcAft>
          <a:spcPct val="0"/>
        </a:spcAft>
        <a:defRPr sz="18150">
          <a:solidFill>
            <a:schemeClr val="tx2"/>
          </a:solidFill>
          <a:latin typeface="Times New Roman" pitchFamily="18" charset="0"/>
        </a:defRPr>
      </a:lvl4pPr>
      <a:lvl5pPr algn="ctr" defTabSz="3762375" rtl="0" fontAlgn="base">
        <a:spcBef>
          <a:spcPct val="0"/>
        </a:spcBef>
        <a:spcAft>
          <a:spcPct val="0"/>
        </a:spcAft>
        <a:defRPr sz="18150">
          <a:solidFill>
            <a:schemeClr val="tx2"/>
          </a:solidFill>
          <a:latin typeface="Times New Roman" pitchFamily="18" charset="0"/>
        </a:defRPr>
      </a:lvl5pPr>
      <a:lvl6pPr marL="685800" algn="ctr" defTabSz="3762375" rtl="0" fontAlgn="base">
        <a:spcBef>
          <a:spcPct val="0"/>
        </a:spcBef>
        <a:spcAft>
          <a:spcPct val="0"/>
        </a:spcAft>
        <a:defRPr sz="18150">
          <a:solidFill>
            <a:schemeClr val="tx2"/>
          </a:solidFill>
          <a:latin typeface="Times New Roman" pitchFamily="18" charset="0"/>
        </a:defRPr>
      </a:lvl6pPr>
      <a:lvl7pPr marL="1371600" algn="ctr" defTabSz="3762375" rtl="0" fontAlgn="base">
        <a:spcBef>
          <a:spcPct val="0"/>
        </a:spcBef>
        <a:spcAft>
          <a:spcPct val="0"/>
        </a:spcAft>
        <a:defRPr sz="18150">
          <a:solidFill>
            <a:schemeClr val="tx2"/>
          </a:solidFill>
          <a:latin typeface="Times New Roman" pitchFamily="18" charset="0"/>
        </a:defRPr>
      </a:lvl7pPr>
      <a:lvl8pPr marL="2057400" algn="ctr" defTabSz="3762375" rtl="0" fontAlgn="base">
        <a:spcBef>
          <a:spcPct val="0"/>
        </a:spcBef>
        <a:spcAft>
          <a:spcPct val="0"/>
        </a:spcAft>
        <a:defRPr sz="18150">
          <a:solidFill>
            <a:schemeClr val="tx2"/>
          </a:solidFill>
          <a:latin typeface="Times New Roman" pitchFamily="18" charset="0"/>
        </a:defRPr>
      </a:lvl8pPr>
      <a:lvl9pPr marL="2743200" algn="ctr" defTabSz="3762375" rtl="0" fontAlgn="base">
        <a:spcBef>
          <a:spcPct val="0"/>
        </a:spcBef>
        <a:spcAft>
          <a:spcPct val="0"/>
        </a:spcAft>
        <a:defRPr sz="18150">
          <a:solidFill>
            <a:schemeClr val="tx2"/>
          </a:solidFill>
          <a:latin typeface="Times New Roman" pitchFamily="18" charset="0"/>
        </a:defRPr>
      </a:lvl9pPr>
    </p:titleStyle>
    <p:bodyStyle>
      <a:lvl1pPr marL="1409700" indent="-1409700" algn="l" defTabSz="3762375" rtl="0" fontAlgn="base">
        <a:spcBef>
          <a:spcPct val="20000"/>
        </a:spcBef>
        <a:spcAft>
          <a:spcPct val="0"/>
        </a:spcAft>
        <a:buChar char="•"/>
        <a:defRPr sz="13200">
          <a:solidFill>
            <a:schemeClr val="tx1"/>
          </a:solidFill>
          <a:latin typeface="+mn-lt"/>
          <a:ea typeface="+mn-ea"/>
          <a:cs typeface="+mn-cs"/>
        </a:defRPr>
      </a:lvl1pPr>
      <a:lvl2pPr marL="3057525" indent="-1176338" algn="l" defTabSz="3762375" rtl="0" fontAlgn="base">
        <a:spcBef>
          <a:spcPct val="20000"/>
        </a:spcBef>
        <a:spcAft>
          <a:spcPct val="0"/>
        </a:spcAft>
        <a:buChar char="–"/>
        <a:defRPr sz="11550">
          <a:solidFill>
            <a:schemeClr val="tx1"/>
          </a:solidFill>
          <a:latin typeface="+mn-lt"/>
        </a:defRPr>
      </a:lvl2pPr>
      <a:lvl3pPr marL="4702970" indent="-940595" algn="l" defTabSz="3762375" rtl="0" fontAlgn="base">
        <a:spcBef>
          <a:spcPct val="20000"/>
        </a:spcBef>
        <a:spcAft>
          <a:spcPct val="0"/>
        </a:spcAft>
        <a:buChar char="•"/>
        <a:defRPr sz="9900">
          <a:solidFill>
            <a:schemeClr val="tx1"/>
          </a:solidFill>
          <a:latin typeface="+mn-lt"/>
        </a:defRPr>
      </a:lvl3pPr>
      <a:lvl4pPr marL="6584157" indent="-940595" algn="l" defTabSz="3762375" rtl="0" fontAlgn="base">
        <a:spcBef>
          <a:spcPct val="20000"/>
        </a:spcBef>
        <a:spcAft>
          <a:spcPct val="0"/>
        </a:spcAft>
        <a:buChar char="–"/>
        <a:defRPr sz="8250">
          <a:solidFill>
            <a:schemeClr val="tx1"/>
          </a:solidFill>
          <a:latin typeface="+mn-lt"/>
        </a:defRPr>
      </a:lvl4pPr>
      <a:lvl5pPr marL="8465345" indent="-940595" algn="l" defTabSz="3762375" rtl="0" fontAlgn="base">
        <a:spcBef>
          <a:spcPct val="20000"/>
        </a:spcBef>
        <a:spcAft>
          <a:spcPct val="0"/>
        </a:spcAft>
        <a:buChar char="»"/>
        <a:defRPr sz="8250">
          <a:solidFill>
            <a:schemeClr val="tx1"/>
          </a:solidFill>
          <a:latin typeface="+mn-lt"/>
        </a:defRPr>
      </a:lvl5pPr>
      <a:lvl6pPr marL="9151145" indent="-940595" algn="l" defTabSz="3762375" rtl="0" fontAlgn="base">
        <a:spcBef>
          <a:spcPct val="20000"/>
        </a:spcBef>
        <a:spcAft>
          <a:spcPct val="0"/>
        </a:spcAft>
        <a:buChar char="»"/>
        <a:defRPr sz="8250">
          <a:solidFill>
            <a:schemeClr val="tx1"/>
          </a:solidFill>
          <a:latin typeface="+mn-lt"/>
        </a:defRPr>
      </a:lvl6pPr>
      <a:lvl7pPr marL="9836945" indent="-940595" algn="l" defTabSz="3762375" rtl="0" fontAlgn="base">
        <a:spcBef>
          <a:spcPct val="20000"/>
        </a:spcBef>
        <a:spcAft>
          <a:spcPct val="0"/>
        </a:spcAft>
        <a:buChar char="»"/>
        <a:defRPr sz="8250">
          <a:solidFill>
            <a:schemeClr val="tx1"/>
          </a:solidFill>
          <a:latin typeface="+mn-lt"/>
        </a:defRPr>
      </a:lvl7pPr>
      <a:lvl8pPr marL="10522745" indent="-940595" algn="l" defTabSz="3762375" rtl="0" fontAlgn="base">
        <a:spcBef>
          <a:spcPct val="20000"/>
        </a:spcBef>
        <a:spcAft>
          <a:spcPct val="0"/>
        </a:spcAft>
        <a:buChar char="»"/>
        <a:defRPr sz="8250">
          <a:solidFill>
            <a:schemeClr val="tx1"/>
          </a:solidFill>
          <a:latin typeface="+mn-lt"/>
        </a:defRPr>
      </a:lvl8pPr>
      <a:lvl9pPr marL="11208545" indent="-940595" algn="l" defTabSz="3762375" rtl="0" fontAlgn="base">
        <a:spcBef>
          <a:spcPct val="20000"/>
        </a:spcBef>
        <a:spcAft>
          <a:spcPct val="0"/>
        </a:spcAft>
        <a:buChar char="»"/>
        <a:defRPr sz="8250">
          <a:solidFill>
            <a:schemeClr val="tx1"/>
          </a:solidFill>
          <a:latin typeface="+mn-lt"/>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2"/>
          <p:cNvSpPr txBox="1">
            <a:spLocks noChangeArrowheads="1"/>
          </p:cNvSpPr>
          <p:nvPr/>
        </p:nvSpPr>
        <p:spPr bwMode="auto">
          <a:xfrm>
            <a:off x="2057400" y="7422803"/>
            <a:ext cx="46291500" cy="646331"/>
          </a:xfrm>
          <a:prstGeom prst="rect">
            <a:avLst/>
          </a:prstGeom>
          <a:noFill/>
          <a:ln w="9525">
            <a:noFill/>
            <a:miter lim="800000"/>
            <a:headEnd/>
            <a:tailEnd/>
          </a:ln>
          <a:effectLst/>
        </p:spPr>
        <p:txBody>
          <a:bodyPr wrap="square" lIns="0" r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3600" baseline="30000" dirty="0">
                <a:solidFill>
                  <a:srgbClr val="6D6E71"/>
                </a:solidFill>
                <a:latin typeface="Calibri Light" charset="0"/>
                <a:ea typeface="Calibri Light" charset="0"/>
                <a:cs typeface="Calibri Light" charset="0"/>
              </a:rPr>
              <a:t>1</a:t>
            </a:r>
            <a:r>
              <a:rPr lang="en-US" sz="3600" dirty="0">
                <a:solidFill>
                  <a:srgbClr val="6D6E71"/>
                </a:solidFill>
                <a:latin typeface="Calibri Light" charset="0"/>
                <a:ea typeface="Calibri Light" charset="0"/>
                <a:cs typeface="Calibri Light" charset="0"/>
              </a:rPr>
              <a:t>Northwestern University, Feinberg School of Medicine, </a:t>
            </a:r>
            <a:r>
              <a:rPr lang="en-US" sz="3600" baseline="30000" dirty="0">
                <a:solidFill>
                  <a:srgbClr val="6D6E71"/>
                </a:solidFill>
                <a:latin typeface="Calibri Light" charset="0"/>
                <a:ea typeface="Calibri Light" charset="0"/>
                <a:cs typeface="Calibri Light" charset="0"/>
              </a:rPr>
              <a:t>2</a:t>
            </a:r>
            <a:r>
              <a:rPr lang="en-US" sz="3600" dirty="0">
                <a:solidFill>
                  <a:srgbClr val="6D6E71"/>
                </a:solidFill>
                <a:latin typeface="Calibri Light" charset="0"/>
                <a:ea typeface="Calibri Light" charset="0"/>
                <a:cs typeface="Calibri Light" charset="0"/>
              </a:rPr>
              <a:t>Rush Medical Center, Department of Neurosurgery, </a:t>
            </a:r>
            <a:r>
              <a:rPr lang="en-US" sz="3600" baseline="30000" dirty="0">
                <a:solidFill>
                  <a:srgbClr val="6D6E71"/>
                </a:solidFill>
                <a:latin typeface="Calibri Light" charset="0"/>
                <a:ea typeface="Calibri Light" charset="0"/>
                <a:cs typeface="Calibri Light" charset="0"/>
              </a:rPr>
              <a:t>3</a:t>
            </a:r>
            <a:r>
              <a:rPr lang="en-US" sz="3600" dirty="0">
                <a:solidFill>
                  <a:srgbClr val="6D6E71"/>
                </a:solidFill>
                <a:latin typeface="Calibri Light" charset="0"/>
                <a:ea typeface="Calibri Light" charset="0"/>
                <a:cs typeface="Calibri Light" charset="0"/>
              </a:rPr>
              <a:t>Northwestern Memorial Hospital, Department of Neurosurgery</a:t>
            </a:r>
            <a:endParaRPr lang="en-US" sz="3600" dirty="0">
              <a:solidFill>
                <a:srgbClr val="6D6E71"/>
              </a:solidFill>
              <a:latin typeface="Calibri Light" charset="0"/>
              <a:ea typeface="Calibri Light" charset="0"/>
              <a:cs typeface="Calibri Light" charset="0"/>
            </a:endParaRPr>
          </a:p>
        </p:txBody>
      </p:sp>
      <p:sp>
        <p:nvSpPr>
          <p:cNvPr id="53" name="Text Box 3"/>
          <p:cNvSpPr txBox="1">
            <a:spLocks noChangeArrowheads="1"/>
          </p:cNvSpPr>
          <p:nvPr/>
        </p:nvSpPr>
        <p:spPr bwMode="auto">
          <a:xfrm>
            <a:off x="2052828" y="8524101"/>
            <a:ext cx="14516100" cy="92333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5400" dirty="0">
                <a:solidFill>
                  <a:srgbClr val="414385"/>
                </a:solidFill>
                <a:latin typeface="Arial" charset="0"/>
                <a:ea typeface="Arial" charset="0"/>
                <a:cs typeface="Arial" charset="0"/>
              </a:rPr>
              <a:t>Background</a:t>
            </a:r>
          </a:p>
        </p:txBody>
      </p:sp>
      <p:sp>
        <p:nvSpPr>
          <p:cNvPr id="59" name="Text Box 10602"/>
          <p:cNvSpPr txBox="1">
            <a:spLocks noChangeArrowheads="1"/>
          </p:cNvSpPr>
          <p:nvPr/>
        </p:nvSpPr>
        <p:spPr bwMode="auto">
          <a:xfrm>
            <a:off x="33799182" y="16232924"/>
            <a:ext cx="13716000" cy="7017306"/>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3000" dirty="0"/>
              <a:t>	In </a:t>
            </a:r>
            <a:r>
              <a:rPr lang="en-US" sz="3000" dirty="0"/>
              <a:t>patients who carried the diagnosis of cruciate paralysis and who were not comatose, the overall reported outcome was favorable with 54 % of patients achieving full recovery and 29.7% of patients achieving moderate recovery. </a:t>
            </a:r>
          </a:p>
          <a:p>
            <a:r>
              <a:rPr lang="en-US" sz="3000" dirty="0"/>
              <a:t>	The </a:t>
            </a:r>
            <a:r>
              <a:rPr lang="en-US" sz="3000" dirty="0"/>
              <a:t>overall outcomes associated with cruciate paralysis secondary to trauma did not differ significantly from other non-traumatic causes, </a:t>
            </a:r>
            <a:r>
              <a:rPr lang="en-US" sz="3000" i="1" dirty="0"/>
              <a:t>P</a:t>
            </a:r>
            <a:r>
              <a:rPr lang="en-US" sz="3000" dirty="0"/>
              <a:t> = 0.5 (Table 2). Since the majority of cases of cruciate paralysis were traumatic (29 patients, 78.4%), we analyzed factors that might impact outcomes of traumatic cruciate paralysis (table 3).   Patients over the age of 60 years showed significantly worse outcomes as compared to those under the age of 60, p&lt;0.001. Similarly, patients in the both the 0-20 and the 20-40 age ranges had statistically better outcomes when compared to the rest of the cohort, </a:t>
            </a:r>
            <a:r>
              <a:rPr lang="en-US" sz="3000" i="1" dirty="0"/>
              <a:t>p</a:t>
            </a:r>
            <a:r>
              <a:rPr lang="en-US" sz="3000" dirty="0"/>
              <a:t> = 0.02 and p= 0.02 respectively).  Male patients also seemed to have slightly better outcomes on average than female patients, p= .08. Finally, patients treated without surgical intervention had better prognoses than those treated surgically, but did not reach statistical significance, </a:t>
            </a:r>
            <a:r>
              <a:rPr lang="en-US" sz="3000" i="1" dirty="0"/>
              <a:t>p</a:t>
            </a:r>
            <a:r>
              <a:rPr lang="en-US" sz="3000" dirty="0"/>
              <a:t> = .08 (Table 3). We included the details of the patient with traumatic cruciate paralysis that was treated at our institution in Figures </a:t>
            </a:r>
            <a:r>
              <a:rPr lang="en-US" sz="3000" dirty="0"/>
              <a:t>1,2 and 3.  </a:t>
            </a:r>
            <a:endParaRPr lang="en-US" sz="3000" dirty="0"/>
          </a:p>
        </p:txBody>
      </p:sp>
      <p:sp>
        <p:nvSpPr>
          <p:cNvPr id="61" name="Text Box 3"/>
          <p:cNvSpPr txBox="1">
            <a:spLocks noChangeArrowheads="1"/>
          </p:cNvSpPr>
          <p:nvPr/>
        </p:nvSpPr>
        <p:spPr bwMode="auto">
          <a:xfrm>
            <a:off x="2057400" y="15094298"/>
            <a:ext cx="14516100" cy="92333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5400" dirty="0">
                <a:solidFill>
                  <a:srgbClr val="414385"/>
                </a:solidFill>
                <a:latin typeface="Arial" charset="0"/>
              </a:rPr>
              <a:t>Research Objectives</a:t>
            </a:r>
            <a:endParaRPr lang="en-US" sz="5400" dirty="0">
              <a:solidFill>
                <a:srgbClr val="414385"/>
              </a:solidFill>
              <a:latin typeface="Arial" charset="0"/>
            </a:endParaRPr>
          </a:p>
        </p:txBody>
      </p:sp>
      <p:sp>
        <p:nvSpPr>
          <p:cNvPr id="62" name="Text Box 3"/>
          <p:cNvSpPr txBox="1">
            <a:spLocks noChangeArrowheads="1"/>
          </p:cNvSpPr>
          <p:nvPr/>
        </p:nvSpPr>
        <p:spPr bwMode="auto">
          <a:xfrm>
            <a:off x="2052828" y="19057218"/>
            <a:ext cx="14516100" cy="92333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5400" dirty="0">
                <a:solidFill>
                  <a:srgbClr val="414385"/>
                </a:solidFill>
                <a:latin typeface="Arial" charset="0"/>
              </a:rPr>
              <a:t>Methods</a:t>
            </a:r>
            <a:endParaRPr lang="en-US" sz="5400" dirty="0">
              <a:solidFill>
                <a:srgbClr val="414385"/>
              </a:solidFill>
              <a:latin typeface="Arial" charset="0"/>
            </a:endParaRPr>
          </a:p>
        </p:txBody>
      </p:sp>
      <p:sp>
        <p:nvSpPr>
          <p:cNvPr id="63" name="Text Box 3"/>
          <p:cNvSpPr txBox="1">
            <a:spLocks noChangeArrowheads="1"/>
          </p:cNvSpPr>
          <p:nvPr/>
        </p:nvSpPr>
        <p:spPr bwMode="auto">
          <a:xfrm>
            <a:off x="16606275" y="8524100"/>
            <a:ext cx="16393650" cy="92333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5400" dirty="0">
                <a:solidFill>
                  <a:srgbClr val="414385"/>
                </a:solidFill>
                <a:latin typeface="Arial" charset="0"/>
                <a:ea typeface="Arial" charset="0"/>
                <a:cs typeface="Arial" charset="0"/>
              </a:rPr>
              <a:t>Table 1. </a:t>
            </a:r>
            <a:r>
              <a:rPr lang="en-US" sz="5400" dirty="0">
                <a:solidFill>
                  <a:srgbClr val="414385"/>
                </a:solidFill>
                <a:latin typeface="Arial" charset="0"/>
                <a:ea typeface="Arial" charset="0"/>
                <a:cs typeface="Arial" charset="0"/>
              </a:rPr>
              <a:t>Percentage of cases </a:t>
            </a:r>
            <a:r>
              <a:rPr lang="en-US" sz="5400" dirty="0">
                <a:solidFill>
                  <a:srgbClr val="414385"/>
                </a:solidFill>
                <a:latin typeface="Arial" charset="0"/>
                <a:ea typeface="Arial" charset="0"/>
                <a:cs typeface="Arial" charset="0"/>
              </a:rPr>
              <a:t>and extent of recovery</a:t>
            </a:r>
            <a:endParaRPr lang="en-US" sz="5400" dirty="0">
              <a:solidFill>
                <a:srgbClr val="414385"/>
              </a:solidFill>
              <a:latin typeface="Arial" charset="0"/>
              <a:ea typeface="Arial" charset="0"/>
              <a:cs typeface="Arial" charset="0"/>
            </a:endParaRPr>
          </a:p>
        </p:txBody>
      </p:sp>
      <p:sp>
        <p:nvSpPr>
          <p:cNvPr id="64" name="Text Box 3"/>
          <p:cNvSpPr txBox="1">
            <a:spLocks noChangeArrowheads="1"/>
          </p:cNvSpPr>
          <p:nvPr/>
        </p:nvSpPr>
        <p:spPr bwMode="auto">
          <a:xfrm>
            <a:off x="16971273" y="12308370"/>
            <a:ext cx="14516100" cy="92333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5400" dirty="0">
                <a:solidFill>
                  <a:srgbClr val="414385"/>
                </a:solidFill>
                <a:latin typeface="Arial" charset="0"/>
                <a:ea typeface="Arial" charset="0"/>
                <a:cs typeface="Arial" charset="0"/>
              </a:rPr>
              <a:t>Table 2. Trauma cases and extent of recovery</a:t>
            </a:r>
            <a:endParaRPr lang="en-US" sz="5400" dirty="0">
              <a:solidFill>
                <a:srgbClr val="414385"/>
              </a:solidFill>
              <a:latin typeface="Arial" charset="0"/>
              <a:ea typeface="Arial" charset="0"/>
              <a:cs typeface="Arial" charset="0"/>
            </a:endParaRPr>
          </a:p>
        </p:txBody>
      </p:sp>
      <p:sp>
        <p:nvSpPr>
          <p:cNvPr id="65" name="Text Box 3"/>
          <p:cNvSpPr txBox="1">
            <a:spLocks noChangeArrowheads="1"/>
          </p:cNvSpPr>
          <p:nvPr/>
        </p:nvSpPr>
        <p:spPr bwMode="auto">
          <a:xfrm>
            <a:off x="33799182" y="15067404"/>
            <a:ext cx="13716000" cy="92333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5400" dirty="0">
                <a:solidFill>
                  <a:srgbClr val="414385"/>
                </a:solidFill>
                <a:latin typeface="Arial" charset="0"/>
                <a:ea typeface="Arial" charset="0"/>
                <a:cs typeface="Arial" charset="0"/>
              </a:rPr>
              <a:t>Results</a:t>
            </a:r>
            <a:endParaRPr lang="en-US" sz="5400" dirty="0">
              <a:solidFill>
                <a:srgbClr val="414385"/>
              </a:solidFill>
              <a:latin typeface="Arial" charset="0"/>
              <a:ea typeface="Arial" charset="0"/>
              <a:cs typeface="Arial" charset="0"/>
            </a:endParaRPr>
          </a:p>
        </p:txBody>
      </p:sp>
      <p:sp>
        <p:nvSpPr>
          <p:cNvPr id="66" name="Text Box 3"/>
          <p:cNvSpPr txBox="1">
            <a:spLocks noChangeArrowheads="1"/>
          </p:cNvSpPr>
          <p:nvPr/>
        </p:nvSpPr>
        <p:spPr bwMode="auto">
          <a:xfrm>
            <a:off x="33799182" y="23115477"/>
            <a:ext cx="13716000" cy="92333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5400" dirty="0">
                <a:solidFill>
                  <a:srgbClr val="414385"/>
                </a:solidFill>
                <a:latin typeface="Arial" charset="0"/>
              </a:rPr>
              <a:t>Limitations</a:t>
            </a:r>
            <a:endParaRPr lang="en-US" sz="5400" dirty="0">
              <a:solidFill>
                <a:srgbClr val="414385"/>
              </a:solidFill>
              <a:latin typeface="Arial" charset="0"/>
            </a:endParaRPr>
          </a:p>
        </p:txBody>
      </p:sp>
      <p:sp>
        <p:nvSpPr>
          <p:cNvPr id="67" name="Text Box 3"/>
          <p:cNvSpPr txBox="1">
            <a:spLocks noChangeArrowheads="1"/>
          </p:cNvSpPr>
          <p:nvPr/>
        </p:nvSpPr>
        <p:spPr bwMode="auto">
          <a:xfrm>
            <a:off x="33799182" y="27098121"/>
            <a:ext cx="13716000" cy="92333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5400" dirty="0">
                <a:solidFill>
                  <a:srgbClr val="414385"/>
                </a:solidFill>
                <a:latin typeface="Arial" charset="0"/>
              </a:rPr>
              <a:t>Conclusions</a:t>
            </a:r>
            <a:endParaRPr lang="en-US" sz="5400" dirty="0">
              <a:solidFill>
                <a:srgbClr val="414385"/>
              </a:solidFill>
              <a:latin typeface="Arial" charset="0"/>
            </a:endParaRPr>
          </a:p>
        </p:txBody>
      </p:sp>
      <p:sp>
        <p:nvSpPr>
          <p:cNvPr id="68" name="Text Box 3"/>
          <p:cNvSpPr txBox="1">
            <a:spLocks noChangeArrowheads="1"/>
          </p:cNvSpPr>
          <p:nvPr/>
        </p:nvSpPr>
        <p:spPr bwMode="auto">
          <a:xfrm>
            <a:off x="2057400" y="4737905"/>
            <a:ext cx="46286928" cy="2400657"/>
          </a:xfrm>
          <a:prstGeom prst="rect">
            <a:avLst/>
          </a:prstGeom>
          <a:noFill/>
          <a:ln w="9525">
            <a:noFill/>
            <a:miter lim="800000"/>
            <a:headEnd/>
            <a:tailEnd/>
          </a:ln>
          <a:effectLst/>
        </p:spPr>
        <p:txBody>
          <a:bodyPr wrap="square" lIns="0" r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nSpc>
                <a:spcPts val="9000"/>
              </a:lnSpc>
            </a:pPr>
            <a:r>
              <a:rPr lang="en-US" sz="8100" dirty="0">
                <a:solidFill>
                  <a:srgbClr val="414385"/>
                </a:solidFill>
                <a:latin typeface="Calibri" charset="0"/>
                <a:ea typeface="Calibri" charset="0"/>
                <a:cs typeface="Calibri" charset="0"/>
              </a:rPr>
              <a:t>Revisiting Cruciate Paralysis: A Case Report &amp; Systematic </a:t>
            </a:r>
            <a:r>
              <a:rPr lang="en-US" sz="8100" dirty="0">
                <a:solidFill>
                  <a:srgbClr val="414385"/>
                </a:solidFill>
                <a:latin typeface="Calibri" charset="0"/>
                <a:ea typeface="Calibri" charset="0"/>
                <a:cs typeface="Calibri" charset="0"/>
              </a:rPr>
              <a:t>Review</a:t>
            </a:r>
          </a:p>
          <a:p>
            <a:pPr>
              <a:lnSpc>
                <a:spcPts val="9000"/>
              </a:lnSpc>
            </a:pPr>
            <a:r>
              <a:rPr lang="en-US" sz="5400" dirty="0">
                <a:solidFill>
                  <a:srgbClr val="6D6E71"/>
                </a:solidFill>
                <a:latin typeface="Calibri" charset="0"/>
                <a:ea typeface="Calibri" charset="0"/>
                <a:cs typeface="Calibri" charset="0"/>
              </a:rPr>
              <a:t>Benjamin Hopkins</a:t>
            </a:r>
            <a:r>
              <a:rPr lang="en-US" sz="5400" baseline="30000" dirty="0">
                <a:solidFill>
                  <a:srgbClr val="6D6E71"/>
                </a:solidFill>
                <a:latin typeface="Calibri" charset="0"/>
                <a:ea typeface="Calibri" charset="0"/>
                <a:cs typeface="Calibri" charset="0"/>
              </a:rPr>
              <a:t>1</a:t>
            </a:r>
            <a:r>
              <a:rPr lang="en-US" sz="5400" dirty="0">
                <a:solidFill>
                  <a:srgbClr val="6D6E71"/>
                </a:solidFill>
                <a:latin typeface="Calibri" charset="0"/>
                <a:ea typeface="Calibri" charset="0"/>
                <a:cs typeface="Calibri" charset="0"/>
              </a:rPr>
              <a:t>, Ryan Khanna</a:t>
            </a:r>
            <a:r>
              <a:rPr lang="en-US" sz="5400" baseline="30000" dirty="0">
                <a:solidFill>
                  <a:srgbClr val="6D6E71"/>
                </a:solidFill>
                <a:latin typeface="Calibri" charset="0"/>
                <a:ea typeface="Calibri" charset="0"/>
                <a:cs typeface="Calibri" charset="0"/>
              </a:rPr>
              <a:t>2</a:t>
            </a:r>
            <a:r>
              <a:rPr lang="en-US" sz="5400" dirty="0">
                <a:solidFill>
                  <a:srgbClr val="6D6E71"/>
                </a:solidFill>
                <a:latin typeface="Calibri" charset="0"/>
                <a:ea typeface="Calibri" charset="0"/>
                <a:cs typeface="Calibri" charset="0"/>
              </a:rPr>
              <a:t>, Nader S Dahdaleh</a:t>
            </a:r>
            <a:r>
              <a:rPr lang="en-US" sz="5400" baseline="30000" dirty="0">
                <a:solidFill>
                  <a:srgbClr val="6D6E71"/>
                </a:solidFill>
                <a:latin typeface="Calibri" charset="0"/>
                <a:ea typeface="Calibri" charset="0"/>
                <a:cs typeface="Calibri" charset="0"/>
              </a:rPr>
              <a:t>3</a:t>
            </a:r>
            <a:endParaRPr lang="en-US" sz="5400" baseline="30000" dirty="0">
              <a:solidFill>
                <a:srgbClr val="6D6E71"/>
              </a:solidFill>
              <a:latin typeface="Calibri" charset="0"/>
              <a:ea typeface="Calibri" charset="0"/>
              <a:cs typeface="Calibri" charset="0"/>
            </a:endParaRPr>
          </a:p>
        </p:txBody>
      </p:sp>
      <p:cxnSp>
        <p:nvCxnSpPr>
          <p:cNvPr id="69" name="Straight Connector 68"/>
          <p:cNvCxnSpPr/>
          <p:nvPr/>
        </p:nvCxnSpPr>
        <p:spPr bwMode="auto">
          <a:xfrm>
            <a:off x="2057400" y="4464398"/>
            <a:ext cx="45262800" cy="155693"/>
          </a:xfrm>
          <a:prstGeom prst="line">
            <a:avLst/>
          </a:prstGeom>
          <a:solidFill>
            <a:schemeClr val="accent1"/>
          </a:solidFill>
          <a:ln w="38100" cap="flat" cmpd="sng" algn="ctr">
            <a:solidFill>
              <a:srgbClr val="6D6E71"/>
            </a:solidFill>
            <a:prstDash val="solid"/>
            <a:round/>
            <a:headEnd type="none" w="med" len="med"/>
            <a:tailEnd type="none" w="med" len="med"/>
          </a:ln>
          <a:effectLst/>
        </p:spPr>
      </p:cxnSp>
      <p:cxnSp>
        <p:nvCxnSpPr>
          <p:cNvPr id="70" name="Straight Connector 69"/>
          <p:cNvCxnSpPr/>
          <p:nvPr/>
        </p:nvCxnSpPr>
        <p:spPr bwMode="auto">
          <a:xfrm>
            <a:off x="2057400" y="7308503"/>
            <a:ext cx="45262800" cy="79355"/>
          </a:xfrm>
          <a:prstGeom prst="line">
            <a:avLst/>
          </a:prstGeom>
          <a:solidFill>
            <a:schemeClr val="accent1"/>
          </a:solidFill>
          <a:ln w="12700" cap="flat" cmpd="sng" algn="ctr">
            <a:solidFill>
              <a:srgbClr val="6D6E71"/>
            </a:solidFill>
            <a:prstDash val="solid"/>
            <a:round/>
            <a:headEnd type="none" w="med" len="med"/>
            <a:tailEnd type="none" w="med" len="med"/>
          </a:ln>
          <a:effectLst/>
        </p:spPr>
      </p:cxnSp>
      <p:cxnSp>
        <p:nvCxnSpPr>
          <p:cNvPr id="71" name="Straight Connector 70"/>
          <p:cNvCxnSpPr/>
          <p:nvPr/>
        </p:nvCxnSpPr>
        <p:spPr bwMode="auto">
          <a:xfrm>
            <a:off x="2057400" y="9464933"/>
            <a:ext cx="13716000" cy="0"/>
          </a:xfrm>
          <a:prstGeom prst="line">
            <a:avLst/>
          </a:prstGeom>
          <a:solidFill>
            <a:schemeClr val="accent1"/>
          </a:solidFill>
          <a:ln w="12700" cap="flat" cmpd="sng" algn="ctr">
            <a:solidFill>
              <a:srgbClr val="6D6E71"/>
            </a:solidFill>
            <a:prstDash val="solid"/>
            <a:round/>
            <a:headEnd type="none" w="med" len="med"/>
            <a:tailEnd type="none" w="med" len="med"/>
          </a:ln>
          <a:effectLst/>
        </p:spPr>
      </p:cxnSp>
      <p:cxnSp>
        <p:nvCxnSpPr>
          <p:cNvPr id="72" name="Straight Connector 71"/>
          <p:cNvCxnSpPr/>
          <p:nvPr/>
        </p:nvCxnSpPr>
        <p:spPr bwMode="auto">
          <a:xfrm>
            <a:off x="2052828" y="16063562"/>
            <a:ext cx="13716000" cy="0"/>
          </a:xfrm>
          <a:prstGeom prst="line">
            <a:avLst/>
          </a:prstGeom>
          <a:solidFill>
            <a:schemeClr val="accent1"/>
          </a:solidFill>
          <a:ln w="12700" cap="flat" cmpd="sng" algn="ctr">
            <a:solidFill>
              <a:srgbClr val="6D6E71"/>
            </a:solidFill>
            <a:prstDash val="solid"/>
            <a:round/>
            <a:headEnd type="none" w="med" len="med"/>
            <a:tailEnd type="none" w="med" len="med"/>
          </a:ln>
          <a:effectLst/>
        </p:spPr>
      </p:cxnSp>
      <p:cxnSp>
        <p:nvCxnSpPr>
          <p:cNvPr id="73" name="Straight Connector 72"/>
          <p:cNvCxnSpPr/>
          <p:nvPr/>
        </p:nvCxnSpPr>
        <p:spPr bwMode="auto">
          <a:xfrm>
            <a:off x="2050029" y="20026715"/>
            <a:ext cx="13716000" cy="0"/>
          </a:xfrm>
          <a:prstGeom prst="line">
            <a:avLst/>
          </a:prstGeom>
          <a:solidFill>
            <a:schemeClr val="accent1"/>
          </a:solidFill>
          <a:ln w="12700" cap="flat" cmpd="sng" algn="ctr">
            <a:solidFill>
              <a:srgbClr val="6D6E71"/>
            </a:solidFill>
            <a:prstDash val="solid"/>
            <a:round/>
            <a:headEnd type="none" w="med" len="med"/>
            <a:tailEnd type="none" w="med" len="med"/>
          </a:ln>
          <a:effectLst/>
        </p:spPr>
      </p:cxnSp>
      <p:cxnSp>
        <p:nvCxnSpPr>
          <p:cNvPr id="74" name="Straight Connector 73"/>
          <p:cNvCxnSpPr/>
          <p:nvPr/>
        </p:nvCxnSpPr>
        <p:spPr bwMode="auto">
          <a:xfrm flipV="1">
            <a:off x="16752095" y="9464933"/>
            <a:ext cx="15674054" cy="28664"/>
          </a:xfrm>
          <a:prstGeom prst="line">
            <a:avLst/>
          </a:prstGeom>
          <a:solidFill>
            <a:schemeClr val="accent1"/>
          </a:solidFill>
          <a:ln w="12700" cap="flat" cmpd="sng" algn="ctr">
            <a:solidFill>
              <a:srgbClr val="6D6E71"/>
            </a:solidFill>
            <a:prstDash val="solid"/>
            <a:round/>
            <a:headEnd type="none" w="med" len="med"/>
            <a:tailEnd type="none" w="med" len="med"/>
          </a:ln>
          <a:effectLst/>
        </p:spPr>
      </p:cxnSp>
      <p:cxnSp>
        <p:nvCxnSpPr>
          <p:cNvPr id="75" name="Straight Connector 74"/>
          <p:cNvCxnSpPr/>
          <p:nvPr/>
        </p:nvCxnSpPr>
        <p:spPr bwMode="auto">
          <a:xfrm flipV="1">
            <a:off x="16971274" y="13277867"/>
            <a:ext cx="15443786" cy="81473"/>
          </a:xfrm>
          <a:prstGeom prst="line">
            <a:avLst/>
          </a:prstGeom>
          <a:solidFill>
            <a:schemeClr val="accent1"/>
          </a:solidFill>
          <a:ln w="12700" cap="flat" cmpd="sng" algn="ctr">
            <a:solidFill>
              <a:srgbClr val="6D6E71"/>
            </a:solidFill>
            <a:prstDash val="solid"/>
            <a:round/>
            <a:headEnd type="none" w="med" len="med"/>
            <a:tailEnd type="none" w="med" len="med"/>
          </a:ln>
          <a:effectLst/>
        </p:spPr>
      </p:cxnSp>
      <p:cxnSp>
        <p:nvCxnSpPr>
          <p:cNvPr id="76" name="Straight Connector 75"/>
          <p:cNvCxnSpPr/>
          <p:nvPr/>
        </p:nvCxnSpPr>
        <p:spPr bwMode="auto">
          <a:xfrm>
            <a:off x="33799182" y="16008236"/>
            <a:ext cx="13716000" cy="0"/>
          </a:xfrm>
          <a:prstGeom prst="line">
            <a:avLst/>
          </a:prstGeom>
          <a:solidFill>
            <a:schemeClr val="accent1"/>
          </a:solidFill>
          <a:ln w="12700" cap="flat" cmpd="sng" algn="ctr">
            <a:solidFill>
              <a:srgbClr val="6D6E71"/>
            </a:solidFill>
            <a:prstDash val="solid"/>
            <a:round/>
            <a:headEnd type="none" w="med" len="med"/>
            <a:tailEnd type="none" w="med" len="med"/>
          </a:ln>
          <a:effectLst/>
        </p:spPr>
      </p:cxnSp>
      <p:cxnSp>
        <p:nvCxnSpPr>
          <p:cNvPr id="77" name="Straight Connector 76"/>
          <p:cNvCxnSpPr/>
          <p:nvPr/>
        </p:nvCxnSpPr>
        <p:spPr bwMode="auto">
          <a:xfrm>
            <a:off x="33799182" y="24084974"/>
            <a:ext cx="13716000" cy="0"/>
          </a:xfrm>
          <a:prstGeom prst="line">
            <a:avLst/>
          </a:prstGeom>
          <a:solidFill>
            <a:schemeClr val="accent1"/>
          </a:solidFill>
          <a:ln w="12700" cap="flat" cmpd="sng" algn="ctr">
            <a:solidFill>
              <a:srgbClr val="6D6E71"/>
            </a:solidFill>
            <a:prstDash val="solid"/>
            <a:round/>
            <a:headEnd type="none" w="med" len="med"/>
            <a:tailEnd type="none" w="med" len="med"/>
          </a:ln>
          <a:effectLst/>
        </p:spPr>
      </p:cxnSp>
      <p:cxnSp>
        <p:nvCxnSpPr>
          <p:cNvPr id="78" name="Straight Connector 77"/>
          <p:cNvCxnSpPr/>
          <p:nvPr/>
        </p:nvCxnSpPr>
        <p:spPr bwMode="auto">
          <a:xfrm>
            <a:off x="33799182" y="28126822"/>
            <a:ext cx="13716000" cy="55097"/>
          </a:xfrm>
          <a:prstGeom prst="line">
            <a:avLst/>
          </a:prstGeom>
          <a:solidFill>
            <a:schemeClr val="accent1"/>
          </a:solidFill>
          <a:ln w="12700" cap="flat" cmpd="sng" algn="ctr">
            <a:solidFill>
              <a:srgbClr val="6D6E71"/>
            </a:solidFill>
            <a:prstDash val="solid"/>
            <a:round/>
            <a:headEnd type="none" w="med" len="med"/>
            <a:tailEnd type="none" w="med" len="med"/>
          </a:ln>
          <a:effectLst/>
        </p:spPr>
      </p:cxnSp>
      <p:sp>
        <p:nvSpPr>
          <p:cNvPr id="79" name="Rectangle 78"/>
          <p:cNvSpPr/>
          <p:nvPr/>
        </p:nvSpPr>
        <p:spPr>
          <a:xfrm>
            <a:off x="2057401" y="3657601"/>
            <a:ext cx="15449101" cy="1200329"/>
          </a:xfrm>
          <a:prstGeom prst="rect">
            <a:avLst/>
          </a:prstGeom>
        </p:spPr>
        <p:txBody>
          <a:bodyPr wrap="none" lIns="0" r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3600" dirty="0">
                <a:solidFill>
                  <a:srgbClr val="6D6E71"/>
                </a:solidFill>
                <a:latin typeface="Calibri Light" charset="0"/>
                <a:ea typeface="Calibri Light" charset="0"/>
                <a:cs typeface="Calibri Light" charset="0"/>
              </a:rPr>
              <a:t>Department of Neurosurgery, Northwestern University </a:t>
            </a:r>
            <a:r>
              <a:rPr lang="en-US" sz="3600">
                <a:solidFill>
                  <a:srgbClr val="6D6E71"/>
                </a:solidFill>
                <a:latin typeface="Calibri Light" charset="0"/>
                <a:ea typeface="Calibri Light" charset="0"/>
                <a:cs typeface="Calibri Light" charset="0"/>
              </a:rPr>
              <a:t>Feinberg School of Medicine</a:t>
            </a:r>
            <a:endParaRPr lang="en-US" sz="3600" dirty="0">
              <a:solidFill>
                <a:srgbClr val="6D6E71"/>
              </a:solidFill>
              <a:latin typeface="Calibri Light" charset="0"/>
              <a:ea typeface="Calibri Light" charset="0"/>
              <a:cs typeface="Calibri Light" charset="0"/>
            </a:endParaRPr>
          </a:p>
          <a:p>
            <a:endParaRPr lang="en-US" sz="3600" dirty="0">
              <a:solidFill>
                <a:srgbClr val="515251"/>
              </a:solidFill>
              <a:latin typeface="Calibri Light" charset="0"/>
              <a:ea typeface="Calibri Light" charset="0"/>
              <a:cs typeface="Calibri Light" charset="0"/>
            </a:endParaRPr>
          </a:p>
        </p:txBody>
      </p:sp>
      <p:sp>
        <p:nvSpPr>
          <p:cNvPr id="86" name="TextBox 85"/>
          <p:cNvSpPr txBox="1"/>
          <p:nvPr/>
        </p:nvSpPr>
        <p:spPr>
          <a:xfrm>
            <a:off x="2050029" y="9666745"/>
            <a:ext cx="13743582" cy="5632311"/>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3000" dirty="0"/>
              <a:t>Termed firstly by Bell in 1970, ‘Cruciate Paralysis’ is a rare neurological disease of the </a:t>
            </a:r>
            <a:r>
              <a:rPr lang="en-US" sz="3000" dirty="0" err="1"/>
              <a:t>cervicomedullary</a:t>
            </a:r>
            <a:r>
              <a:rPr lang="en-US" sz="3000" dirty="0"/>
              <a:t> junction. </a:t>
            </a:r>
            <a:r>
              <a:rPr lang="en-US" sz="3000" baseline="30000" dirty="0"/>
              <a:t>[1]</a:t>
            </a:r>
            <a:r>
              <a:rPr lang="en-US" sz="3000" dirty="0"/>
              <a:t> Cruciate Paralysis often presents with bilateral paresis of the upper extremities while sparing the lower extremities.</a:t>
            </a:r>
            <a:r>
              <a:rPr lang="en-US" sz="3000" baseline="-25000" dirty="0"/>
              <a:t> </a:t>
            </a:r>
            <a:r>
              <a:rPr lang="en-US" sz="3000" baseline="30000" dirty="0"/>
              <a:t>[2]</a:t>
            </a:r>
            <a:r>
              <a:rPr lang="en-US" sz="3000" dirty="0"/>
              <a:t> Patients may also present with difficulty breathing, cranial nerve deficits, or a comatose state. </a:t>
            </a:r>
            <a:r>
              <a:rPr lang="en-US" sz="3000" baseline="30000" dirty="0"/>
              <a:t>[3-5]</a:t>
            </a:r>
            <a:r>
              <a:rPr lang="en-US" sz="3000" baseline="-25000" dirty="0"/>
              <a:t> </a:t>
            </a:r>
            <a:r>
              <a:rPr lang="en-US" sz="3000" dirty="0"/>
              <a:t>While trauma is the most common cause of Cruciate Paralysis, the exact mechanism for these symptoms is not entirely understood. </a:t>
            </a:r>
            <a:r>
              <a:rPr lang="en-US" sz="3000" baseline="30000" dirty="0"/>
              <a:t>[3, 6]</a:t>
            </a:r>
            <a:r>
              <a:rPr lang="en-US" sz="3000" baseline="-25000" dirty="0"/>
              <a:t> </a:t>
            </a:r>
            <a:r>
              <a:rPr lang="en-US" sz="3000" dirty="0"/>
              <a:t>The leading hypothesis involves disruption of the anatomy of the pyramidal decussation at the </a:t>
            </a:r>
            <a:r>
              <a:rPr lang="en-US" sz="3000" dirty="0" err="1"/>
              <a:t>cervicomedullary</a:t>
            </a:r>
            <a:r>
              <a:rPr lang="en-US" sz="3000" dirty="0"/>
              <a:t> junction. </a:t>
            </a:r>
            <a:r>
              <a:rPr lang="en-US" sz="3000" baseline="30000" dirty="0"/>
              <a:t>[3]</a:t>
            </a:r>
            <a:r>
              <a:rPr lang="en-US" sz="3000" dirty="0"/>
              <a:t> </a:t>
            </a:r>
            <a:r>
              <a:rPr lang="en-US" sz="3000" dirty="0"/>
              <a:t>Within </a:t>
            </a:r>
            <a:r>
              <a:rPr lang="en-US" sz="3000" dirty="0"/>
              <a:t>this region, the motor tract fibers of the upper extremities cross both ventrally and superiorly to the fibers supplying the lower extremities. By crossing at a spatially different location, the independent upper extremity fibers provide a way for lesions to preferentially damage upper extremity fibers while sparing those of the lower extremities. </a:t>
            </a:r>
            <a:r>
              <a:rPr lang="en-US" sz="3000" baseline="30000" dirty="0"/>
              <a:t>[3</a:t>
            </a:r>
            <a:r>
              <a:rPr lang="en-US" sz="3000" baseline="30000" dirty="0"/>
              <a:t>]</a:t>
            </a:r>
            <a:endParaRPr lang="en-US" sz="3000" dirty="0">
              <a:latin typeface="Calibri" charset="0"/>
              <a:ea typeface="Calibri" charset="0"/>
              <a:cs typeface="Calibri" charset="0"/>
            </a:endParaRPr>
          </a:p>
        </p:txBody>
      </p:sp>
      <p:sp>
        <p:nvSpPr>
          <p:cNvPr id="87" name="TextBox 86"/>
          <p:cNvSpPr txBox="1"/>
          <p:nvPr/>
        </p:nvSpPr>
        <p:spPr>
          <a:xfrm>
            <a:off x="17076039" y="18262860"/>
            <a:ext cx="16249650" cy="1015663"/>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3000" i="1" dirty="0">
                <a:solidFill>
                  <a:srgbClr val="6D6E71"/>
                </a:solidFill>
                <a:latin typeface="Calibri" charset="0"/>
                <a:ea typeface="Calibri" charset="0"/>
                <a:cs typeface="Calibri" charset="0"/>
              </a:rPr>
              <a:t>*</a:t>
            </a:r>
            <a:r>
              <a:rPr lang="en-US" sz="3000" i="1" dirty="0">
                <a:solidFill>
                  <a:srgbClr val="6D6E71"/>
                </a:solidFill>
                <a:latin typeface="Calibri" charset="0"/>
                <a:ea typeface="Calibri" charset="0"/>
                <a:cs typeface="Calibri" charset="0"/>
              </a:rPr>
              <a:t>Represents p-value for given age range tested against all remaining age-groups combined.</a:t>
            </a:r>
          </a:p>
          <a:p>
            <a:r>
              <a:rPr lang="en-US" sz="3000" i="1" dirty="0">
                <a:solidFill>
                  <a:srgbClr val="6D6E71"/>
                </a:solidFill>
                <a:latin typeface="Calibri" charset="0"/>
                <a:ea typeface="Calibri" charset="0"/>
                <a:cs typeface="Calibri" charset="0"/>
              </a:rPr>
              <a:t>†Represents p-value for combined ANOVA test between all grouped age ranges. </a:t>
            </a:r>
          </a:p>
        </p:txBody>
      </p:sp>
      <p:sp>
        <p:nvSpPr>
          <p:cNvPr id="90" name="TextBox 89"/>
          <p:cNvSpPr txBox="1"/>
          <p:nvPr/>
        </p:nvSpPr>
        <p:spPr>
          <a:xfrm>
            <a:off x="2057400" y="16276439"/>
            <a:ext cx="13711428" cy="286232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3000" dirty="0"/>
              <a:t>Cruciate Paralysis is a rare, poorly understood condition of the upper </a:t>
            </a:r>
            <a:r>
              <a:rPr lang="en-US" sz="3000" dirty="0" err="1"/>
              <a:t>craniovertebral</a:t>
            </a:r>
            <a:r>
              <a:rPr lang="en-US" sz="3000" dirty="0"/>
              <a:t> junction that allows for selective paralysis of the upper extremities while sparing the lower extremities. Reported cases are few and best treatment practices remain up for debate. The purpose of this study was to conduct a systemic literature review in an attempt to identify prognostic predictors and outcome trends associated with cases previously reported in the literature. </a:t>
            </a:r>
            <a:endParaRPr lang="en-US" sz="3000" dirty="0">
              <a:latin typeface="Calibri" charset="0"/>
              <a:ea typeface="Calibri" charset="0"/>
              <a:cs typeface="Calibri" charset="0"/>
            </a:endParaRPr>
          </a:p>
        </p:txBody>
      </p:sp>
      <p:sp>
        <p:nvSpPr>
          <p:cNvPr id="91" name="TextBox 90"/>
          <p:cNvSpPr txBox="1"/>
          <p:nvPr/>
        </p:nvSpPr>
        <p:spPr>
          <a:xfrm>
            <a:off x="2050029" y="20026715"/>
            <a:ext cx="13718799" cy="886396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3000" dirty="0"/>
              <a:t>In this report, we conducted a systematic literature review from 1966 to the present of patients diagnosed with Cruciate Paralysis in order to identify potential prognostic predictors for outcome. Using MEDLINE and PubMed Central, a comprehensive search for all papers under </a:t>
            </a:r>
            <a:r>
              <a:rPr lang="en-US" sz="3000" dirty="0" err="1"/>
              <a:t>MeSH</a:t>
            </a:r>
            <a:r>
              <a:rPr lang="en-US" sz="3000" dirty="0"/>
              <a:t> and keyword term ‘Cruciate Paralysis’ was performed. A case was included if it met the following criteria: 1) The paper under review demonstrated appropriate signs and symptoms of Cruciate Paralysis as defined above; 2) a mechanism of injury was noted; 3) the type of intervention and treatment was noted; and 4) a follow-up examination was documented.  Cases with patients presenting in a comatose state were excluded along with papers written in languages other than English. Our study focused on patients who were non-comatose and carried the diagnosis of cruciate paralysis. 37 of the 39 cases found met our criteria. Follow-up results were classified into 3 categories of recovery: insignificant recovery, moderate recovery, or full recovery . Each category was assigned a numerical score of 1, 2 or 3 respectively for simplicity of analysis. </a:t>
            </a:r>
            <a:r>
              <a:rPr lang="en-US" sz="3000" dirty="0"/>
              <a:t>Each </a:t>
            </a:r>
            <a:r>
              <a:rPr lang="en-US" sz="3000" dirty="0"/>
              <a:t>of the 36 cases were analyzed for outcome trends based on cause (trauma or non-trauma related) and an appropriate ANOVA test was run using the mean numerical scores of each category. (Table </a:t>
            </a:r>
            <a:r>
              <a:rPr lang="en-US" sz="3000" dirty="0"/>
              <a:t>1) </a:t>
            </a:r>
            <a:r>
              <a:rPr lang="en-US" sz="3000" dirty="0"/>
              <a:t>The 28 cases associated with trauma were further analyzed and respective ANOVA tests were run to determine trends and associations of outcomes categorized by age, gender and type of intervention. (Table </a:t>
            </a:r>
            <a:r>
              <a:rPr lang="en-US" sz="3000" dirty="0"/>
              <a:t>2) </a:t>
            </a:r>
            <a:r>
              <a:rPr lang="en-US" sz="3000" dirty="0"/>
              <a:t> </a:t>
            </a:r>
          </a:p>
        </p:txBody>
      </p:sp>
      <p:pic>
        <p:nvPicPr>
          <p:cNvPr id="92" name="Picture 9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301" y="29143047"/>
            <a:ext cx="7039044" cy="991611"/>
          </a:xfrm>
          <a:prstGeom prst="rect">
            <a:avLst/>
          </a:prstGeom>
        </p:spPr>
      </p:pic>
      <p:sp>
        <p:nvSpPr>
          <p:cNvPr id="4" name="Rectangle 2"/>
          <p:cNvSpPr>
            <a:spLocks noChangeArrowheads="1"/>
          </p:cNvSpPr>
          <p:nvPr/>
        </p:nvSpPr>
        <p:spPr bwMode="auto">
          <a:xfrm>
            <a:off x="1" y="2254448"/>
            <a:ext cx="277064" cy="1013226"/>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137160" tIns="68580" rIns="137160" bIns="68580" numCol="1" anchor="ctr" anchorCtr="0" compatLnSpc="1">
            <a:prstTxWarp prst="textNoShape">
              <a:avLst/>
            </a:prstTxWarp>
            <a:spAutoFit/>
          </a:bodyPr>
          <a:lstStyle/>
          <a:p>
            <a:endParaRPr lang="en-US" sz="5684"/>
          </a:p>
        </p:txBody>
      </p:sp>
      <p:sp>
        <p:nvSpPr>
          <p:cNvPr id="7" name="Rectangle 5"/>
          <p:cNvSpPr>
            <a:spLocks noChangeArrowheads="1"/>
          </p:cNvSpPr>
          <p:nvPr/>
        </p:nvSpPr>
        <p:spPr bwMode="auto">
          <a:xfrm>
            <a:off x="228601" y="2483048"/>
            <a:ext cx="277064" cy="1013226"/>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137160" tIns="68580" rIns="137160" bIns="68580" numCol="1" anchor="ctr" anchorCtr="0" compatLnSpc="1">
            <a:prstTxWarp prst="textNoShape">
              <a:avLst/>
            </a:prstTxWarp>
            <a:spAutoFit/>
          </a:bodyPr>
          <a:lstStyle/>
          <a:p>
            <a:endParaRPr lang="en-US" sz="5684"/>
          </a:p>
        </p:txBody>
      </p:sp>
      <p:sp>
        <p:nvSpPr>
          <p:cNvPr id="10" name="Rectangle 8"/>
          <p:cNvSpPr>
            <a:spLocks noChangeArrowheads="1"/>
          </p:cNvSpPr>
          <p:nvPr/>
        </p:nvSpPr>
        <p:spPr bwMode="auto">
          <a:xfrm>
            <a:off x="457201" y="2711648"/>
            <a:ext cx="277064" cy="1013226"/>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137160" tIns="68580" rIns="137160" bIns="68580" numCol="1" anchor="ctr" anchorCtr="0" compatLnSpc="1">
            <a:prstTxWarp prst="textNoShape">
              <a:avLst/>
            </a:prstTxWarp>
            <a:spAutoFit/>
          </a:bodyPr>
          <a:lstStyle/>
          <a:p>
            <a:endParaRPr lang="en-US" sz="5684"/>
          </a:p>
        </p:txBody>
      </p:sp>
      <p:sp>
        <p:nvSpPr>
          <p:cNvPr id="12" name="TextBox 11"/>
          <p:cNvSpPr txBox="1"/>
          <p:nvPr/>
        </p:nvSpPr>
        <p:spPr>
          <a:xfrm>
            <a:off x="33799182" y="24273986"/>
            <a:ext cx="13944600" cy="3737049"/>
          </a:xfrm>
          <a:prstGeom prst="rect">
            <a:avLst/>
          </a:prstGeom>
          <a:noFill/>
        </p:spPr>
        <p:txBody>
          <a:bodyPr wrap="square" rtlCol="0">
            <a:spAutoFit/>
          </a:bodyPr>
          <a:lstStyle/>
          <a:p>
            <a:r>
              <a:rPr lang="en-US" sz="3000" dirty="0"/>
              <a:t>	Our </a:t>
            </a:r>
            <a:r>
              <a:rPr lang="en-US" sz="3000" dirty="0"/>
              <a:t>study has a few limitations; the cohort size is small in size since our search focused only on papers that included cruciate paralysis as a key word and hence some papers that may have included patients with cruciate paralysis secondary to </a:t>
            </a:r>
            <a:r>
              <a:rPr lang="en-US" sz="3000" dirty="0" err="1"/>
              <a:t>atlantooccipital</a:t>
            </a:r>
            <a:r>
              <a:rPr lang="en-US" sz="3000" dirty="0"/>
              <a:t> dissociation and combination atlas and axis fractures were not included. Moreover, patients who were in a comatose state were excluded as well since it would be hard to ascribe coma due to an intracranial or upper cervical spine injury.</a:t>
            </a:r>
          </a:p>
          <a:p>
            <a:endParaRPr lang="en-US" sz="5684" dirty="0"/>
          </a:p>
        </p:txBody>
      </p:sp>
      <p:sp>
        <p:nvSpPr>
          <p:cNvPr id="19" name="TextBox 18"/>
          <p:cNvSpPr txBox="1"/>
          <p:nvPr/>
        </p:nvSpPr>
        <p:spPr>
          <a:xfrm>
            <a:off x="33799182" y="28381301"/>
            <a:ext cx="13944600" cy="1477328"/>
          </a:xfrm>
          <a:prstGeom prst="rect">
            <a:avLst/>
          </a:prstGeom>
          <a:noFill/>
        </p:spPr>
        <p:txBody>
          <a:bodyPr wrap="square" rtlCol="0">
            <a:spAutoFit/>
          </a:bodyPr>
          <a:lstStyle/>
          <a:p>
            <a:r>
              <a:rPr lang="en-US" sz="3000" dirty="0"/>
              <a:t> </a:t>
            </a:r>
            <a:r>
              <a:rPr lang="en-US" sz="3000" dirty="0"/>
              <a:t>	While </a:t>
            </a:r>
            <a:r>
              <a:rPr lang="en-US" sz="3000" dirty="0"/>
              <a:t>numerous cases of trauma associated Cruciate Paralysis have been reported in the literature, there remains insignificant data to make any sound conclusions concerning whether or not surgical intervention is always the best method of treatment.</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1272" y="9818822"/>
            <a:ext cx="15658520" cy="2064564"/>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182" y="13440813"/>
            <a:ext cx="15651878" cy="493515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119" y="20484634"/>
            <a:ext cx="6163458" cy="6327431"/>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24089" y="20445035"/>
            <a:ext cx="10475147" cy="6367029"/>
          </a:xfrm>
          <a:prstGeom prst="rect">
            <a:avLst/>
          </a:prstGeom>
        </p:spPr>
      </p:pic>
      <p:sp>
        <p:nvSpPr>
          <p:cNvPr id="80" name="Text Box 3"/>
          <p:cNvSpPr txBox="1">
            <a:spLocks noChangeArrowheads="1"/>
          </p:cNvSpPr>
          <p:nvPr/>
        </p:nvSpPr>
        <p:spPr bwMode="auto">
          <a:xfrm>
            <a:off x="16606275" y="19400457"/>
            <a:ext cx="14516100" cy="92333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5400" dirty="0">
                <a:solidFill>
                  <a:srgbClr val="414385"/>
                </a:solidFill>
                <a:latin typeface="Arial" charset="0"/>
              </a:rPr>
              <a:t>Figures 1 &amp; 2.</a:t>
            </a:r>
            <a:endParaRPr lang="en-US" sz="5400" dirty="0">
              <a:solidFill>
                <a:srgbClr val="414385"/>
              </a:solidFill>
              <a:latin typeface="Arial" charset="0"/>
            </a:endParaRPr>
          </a:p>
        </p:txBody>
      </p:sp>
      <p:cxnSp>
        <p:nvCxnSpPr>
          <p:cNvPr id="81" name="Straight Connector 80"/>
          <p:cNvCxnSpPr/>
          <p:nvPr/>
        </p:nvCxnSpPr>
        <p:spPr bwMode="auto">
          <a:xfrm>
            <a:off x="16601703" y="20310750"/>
            <a:ext cx="13716000" cy="0"/>
          </a:xfrm>
          <a:prstGeom prst="line">
            <a:avLst/>
          </a:prstGeom>
          <a:solidFill>
            <a:schemeClr val="accent1"/>
          </a:solidFill>
          <a:ln w="12700" cap="flat" cmpd="sng" algn="ctr">
            <a:solidFill>
              <a:srgbClr val="6D6E71"/>
            </a:solidFill>
            <a:prstDash val="solid"/>
            <a:round/>
            <a:headEnd type="none" w="med" len="med"/>
            <a:tailEnd type="none" w="med" len="med"/>
          </a:ln>
          <a:effectLst/>
        </p:spPr>
      </p:cxnSp>
      <p:sp>
        <p:nvSpPr>
          <p:cNvPr id="30" name="TextBox 29"/>
          <p:cNvSpPr txBox="1"/>
          <p:nvPr/>
        </p:nvSpPr>
        <p:spPr>
          <a:xfrm>
            <a:off x="16500512" y="26771199"/>
            <a:ext cx="17080706" cy="4706545"/>
          </a:xfrm>
          <a:prstGeom prst="rect">
            <a:avLst/>
          </a:prstGeom>
          <a:noFill/>
        </p:spPr>
        <p:txBody>
          <a:bodyPr wrap="square" rtlCol="0">
            <a:spAutoFit/>
          </a:bodyPr>
          <a:lstStyle/>
          <a:p>
            <a:r>
              <a:rPr lang="en-US" sz="2700" dirty="0">
                <a:latin typeface="Calibri" charset="0"/>
                <a:ea typeface="Calibri" charset="0"/>
                <a:cs typeface="Calibri" charset="0"/>
              </a:rPr>
              <a:t>Figure </a:t>
            </a:r>
            <a:r>
              <a:rPr lang="en-US" sz="2700" dirty="0">
                <a:latin typeface="Calibri" charset="0"/>
                <a:ea typeface="Calibri" charset="0"/>
                <a:cs typeface="Calibri" charset="0"/>
              </a:rPr>
              <a:t>1 (Left): A </a:t>
            </a:r>
            <a:r>
              <a:rPr lang="en-US" sz="2700" dirty="0">
                <a:latin typeface="Calibri" charset="0"/>
                <a:ea typeface="Calibri" charset="0"/>
                <a:cs typeface="Calibri" charset="0"/>
              </a:rPr>
              <a:t>59 year old woman suffered a motor vehicle accident. She was intubated at the scene. Her neurological examination showed a motor strength of 1/5 in the upper extremities and 3/5 in the lower extremities. </a:t>
            </a:r>
            <a:r>
              <a:rPr lang="en-US" sz="2700" dirty="0">
                <a:latin typeface="Calibri" charset="0"/>
                <a:ea typeface="Calibri" charset="0"/>
                <a:cs typeface="Calibri" charset="0"/>
              </a:rPr>
              <a:t> Sagittal </a:t>
            </a:r>
            <a:r>
              <a:rPr lang="en-US" sz="2700" dirty="0">
                <a:latin typeface="Calibri" charset="0"/>
                <a:ea typeface="Calibri" charset="0"/>
                <a:cs typeface="Calibri" charset="0"/>
              </a:rPr>
              <a:t>T2 weighted sequence MRI of the cervical spine demonstrating a type III odontoid fracture with posterior subluxation causing compression of the </a:t>
            </a:r>
            <a:r>
              <a:rPr lang="en-US" sz="2700" dirty="0" err="1">
                <a:latin typeface="Calibri" charset="0"/>
                <a:ea typeface="Calibri" charset="0"/>
                <a:cs typeface="Calibri" charset="0"/>
              </a:rPr>
              <a:t>cervicomedullary</a:t>
            </a:r>
            <a:r>
              <a:rPr lang="en-US" sz="2700" dirty="0">
                <a:latin typeface="Calibri" charset="0"/>
                <a:ea typeface="Calibri" charset="0"/>
                <a:cs typeface="Calibri" charset="0"/>
              </a:rPr>
              <a:t> junction with upper cervical spine signal cord change. </a:t>
            </a:r>
            <a:endParaRPr lang="en-US" sz="2700" dirty="0">
              <a:latin typeface="Calibri" charset="0"/>
              <a:ea typeface="Calibri" charset="0"/>
              <a:cs typeface="Calibri" charset="0"/>
            </a:endParaRPr>
          </a:p>
          <a:p>
            <a:endParaRPr lang="en-US" sz="2700" dirty="0">
              <a:latin typeface="Calibri" charset="0"/>
              <a:ea typeface="Calibri" charset="0"/>
              <a:cs typeface="Calibri" charset="0"/>
            </a:endParaRPr>
          </a:p>
          <a:p>
            <a:r>
              <a:rPr lang="en-US" sz="2700" dirty="0">
                <a:latin typeface="Calibri" charset="0"/>
                <a:ea typeface="Calibri" charset="0"/>
                <a:cs typeface="Calibri" charset="0"/>
              </a:rPr>
              <a:t>Figure </a:t>
            </a:r>
            <a:r>
              <a:rPr lang="en-US" sz="2700" dirty="0">
                <a:latin typeface="Calibri" charset="0"/>
                <a:ea typeface="Calibri" charset="0"/>
                <a:cs typeface="Calibri" charset="0"/>
              </a:rPr>
              <a:t>2 (Right):</a:t>
            </a:r>
            <a:r>
              <a:rPr lang="en-US" sz="2700" dirty="0">
                <a:latin typeface="Calibri" charset="0"/>
                <a:ea typeface="Calibri" charset="0"/>
                <a:cs typeface="Calibri" charset="0"/>
              </a:rPr>
              <a:t> </a:t>
            </a:r>
            <a:r>
              <a:rPr lang="en-US" sz="2700" dirty="0">
                <a:latin typeface="Calibri" charset="0"/>
                <a:ea typeface="Calibri" charset="0"/>
                <a:cs typeface="Calibri" charset="0"/>
              </a:rPr>
              <a:t>The </a:t>
            </a:r>
            <a:r>
              <a:rPr lang="en-US" sz="2700" dirty="0">
                <a:latin typeface="Calibri" charset="0"/>
                <a:ea typeface="Calibri" charset="0"/>
                <a:cs typeface="Calibri" charset="0"/>
              </a:rPr>
              <a:t>patient was placed in crown halo traction and her fracture fragment was reduced as demonstrated by the lateral cervical spine </a:t>
            </a:r>
            <a:r>
              <a:rPr lang="en-US" sz="2700" dirty="0" err="1">
                <a:latin typeface="Calibri" charset="0"/>
                <a:ea typeface="Calibri" charset="0"/>
                <a:cs typeface="Calibri" charset="0"/>
              </a:rPr>
              <a:t>xray</a:t>
            </a:r>
            <a:r>
              <a:rPr lang="en-US" sz="2700" dirty="0">
                <a:latin typeface="Calibri" charset="0"/>
                <a:ea typeface="Calibri" charset="0"/>
                <a:cs typeface="Calibri" charset="0"/>
              </a:rPr>
              <a:t> (A). The patient then was placed in crown halo vest and an MRI of the cervical spine was done revealing reduction and realignment with decompression at the </a:t>
            </a:r>
            <a:r>
              <a:rPr lang="en-US" sz="2700" dirty="0" err="1">
                <a:latin typeface="Calibri" charset="0"/>
                <a:ea typeface="Calibri" charset="0"/>
                <a:cs typeface="Calibri" charset="0"/>
              </a:rPr>
              <a:t>cervicomedullary</a:t>
            </a:r>
            <a:r>
              <a:rPr lang="en-US" sz="2700" dirty="0">
                <a:latin typeface="Calibri" charset="0"/>
                <a:ea typeface="Calibri" charset="0"/>
                <a:cs typeface="Calibri" charset="0"/>
              </a:rPr>
              <a:t> junction as demonstrated with a sagittal T2 weighted sequence (B) </a:t>
            </a:r>
          </a:p>
          <a:p>
            <a:endParaRPr lang="en-US" sz="5684" dirty="0"/>
          </a:p>
        </p:txBody>
      </p:sp>
      <p:sp>
        <p:nvSpPr>
          <p:cNvPr id="82" name="Text Box 3"/>
          <p:cNvSpPr txBox="1">
            <a:spLocks noChangeArrowheads="1"/>
          </p:cNvSpPr>
          <p:nvPr/>
        </p:nvSpPr>
        <p:spPr bwMode="auto">
          <a:xfrm>
            <a:off x="33697035" y="8495436"/>
            <a:ext cx="14516100" cy="92333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5400" dirty="0">
                <a:solidFill>
                  <a:srgbClr val="414385"/>
                </a:solidFill>
                <a:latin typeface="Arial" charset="0"/>
              </a:rPr>
              <a:t>Figure 3.</a:t>
            </a:r>
            <a:endParaRPr lang="en-US" sz="5400" dirty="0">
              <a:solidFill>
                <a:srgbClr val="414385"/>
              </a:solidFill>
              <a:latin typeface="Arial" charset="0"/>
            </a:endParaRPr>
          </a:p>
        </p:txBody>
      </p:sp>
      <p:cxnSp>
        <p:nvCxnSpPr>
          <p:cNvPr id="85" name="Straight Connector 84"/>
          <p:cNvCxnSpPr/>
          <p:nvPr/>
        </p:nvCxnSpPr>
        <p:spPr bwMode="auto">
          <a:xfrm>
            <a:off x="33692463" y="9405729"/>
            <a:ext cx="13716000" cy="0"/>
          </a:xfrm>
          <a:prstGeom prst="line">
            <a:avLst/>
          </a:prstGeom>
          <a:solidFill>
            <a:schemeClr val="accent1"/>
          </a:solidFill>
          <a:ln w="12700" cap="flat" cmpd="sng" algn="ctr">
            <a:solidFill>
              <a:srgbClr val="6D6E71"/>
            </a:solidFill>
            <a:prstDash val="solid"/>
            <a:round/>
            <a:headEnd type="none" w="med" len="med"/>
            <a:tailEnd type="none" w="med" len="med"/>
          </a:ln>
          <a:effectLst/>
        </p:spPr>
      </p:cxnSp>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19353" y="9658255"/>
            <a:ext cx="4809645" cy="5047526"/>
          </a:xfrm>
          <a:prstGeom prst="rect">
            <a:avLst/>
          </a:prstGeom>
        </p:spPr>
      </p:pic>
      <p:sp>
        <p:nvSpPr>
          <p:cNvPr id="32" name="TextBox 31"/>
          <p:cNvSpPr txBox="1"/>
          <p:nvPr/>
        </p:nvSpPr>
        <p:spPr>
          <a:xfrm>
            <a:off x="38857598" y="9934577"/>
            <a:ext cx="8886185" cy="4662815"/>
          </a:xfrm>
          <a:prstGeom prst="rect">
            <a:avLst/>
          </a:prstGeom>
          <a:noFill/>
        </p:spPr>
        <p:txBody>
          <a:bodyPr wrap="square" rtlCol="0">
            <a:spAutoFit/>
          </a:bodyPr>
          <a:lstStyle/>
          <a:p>
            <a:r>
              <a:rPr lang="en-US" sz="2700" dirty="0">
                <a:latin typeface="Calibri" charset="0"/>
                <a:ea typeface="Calibri" charset="0"/>
                <a:cs typeface="Calibri" charset="0"/>
              </a:rPr>
              <a:t>Figure 3: The </a:t>
            </a:r>
            <a:r>
              <a:rPr lang="en-US" sz="2700" dirty="0">
                <a:latin typeface="Calibri" charset="0"/>
                <a:ea typeface="Calibri" charset="0"/>
                <a:cs typeface="Calibri" charset="0"/>
              </a:rPr>
              <a:t>patient underwent tracheostomy and percutaneous endoscopic gastrostomy (PEG) tube placement. Her neurological examination continued to improve. Ultimately the tracheostomy and the PEG tubes were removed. She was kept in crown halo vest for 6 weeks followed by 6 weeks of rigid collar placement. During her six month follow up visit, she was ambulating with a walker. Her motor strength in her proximal upper extremities improved to +4/5. Her intrinsic hand function was 3/5 and she her speech was </a:t>
            </a:r>
            <a:r>
              <a:rPr lang="en-US" sz="2700" dirty="0" err="1">
                <a:latin typeface="Calibri" charset="0"/>
                <a:ea typeface="Calibri" charset="0"/>
                <a:cs typeface="Calibri" charset="0"/>
              </a:rPr>
              <a:t>dysarthric</a:t>
            </a:r>
            <a:r>
              <a:rPr lang="en-US" sz="2700" dirty="0">
                <a:latin typeface="Calibri" charset="0"/>
                <a:ea typeface="Calibri" charset="0"/>
                <a:cs typeface="Calibri" charset="0"/>
              </a:rPr>
              <a:t>. Sagittal CT of the cervical spine revealed complete healing of the fracture.</a:t>
            </a:r>
          </a:p>
        </p:txBody>
      </p:sp>
    </p:spTree>
  </p:cSld>
  <p:clrMapOvr>
    <a:masterClrMapping/>
  </p:clrMapOvr>
</p:sld>
</file>

<file path=ppt/theme/theme1.xml><?xml version="1.0" encoding="utf-8"?>
<a:theme xmlns:a="http://schemas.openxmlformats.org/drawingml/2006/main" name="GG Bridge">
  <a:themeElements>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G Bri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G Brid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G Brid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G Brid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G Brid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G Brid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G Brid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Data\Microsoft\Templates\GG Bridge.pot</Template>
  <TotalTime>10798</TotalTime>
  <Words>787</Words>
  <Application>Microsoft Macintosh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Calibri Light</vt:lpstr>
      <vt:lpstr>Times New Roman</vt:lpstr>
      <vt:lpstr>Arial</vt:lpstr>
      <vt:lpstr>GG Bridge</vt:lpstr>
      <vt:lpstr>PowerPoint Presentation</vt:lpstr>
    </vt:vector>
  </TitlesOfParts>
  <Company>SFVAMC</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 Varosy, M.D</dc:creator>
  <cp:lastModifiedBy>Ben Hopkins</cp:lastModifiedBy>
  <cp:revision>119</cp:revision>
  <cp:lastPrinted>2002-09-26T20:21:33Z</cp:lastPrinted>
  <dcterms:created xsi:type="dcterms:W3CDTF">2002-04-02T23:37:14Z</dcterms:created>
  <dcterms:modified xsi:type="dcterms:W3CDTF">2016-11-28T16:25:07Z</dcterms:modified>
</cp:coreProperties>
</file>