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326" r:id="rId2"/>
    <p:sldId id="297" r:id="rId3"/>
    <p:sldId id="298" r:id="rId4"/>
    <p:sldId id="299" r:id="rId5"/>
    <p:sldId id="327"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8" r:id="rId21"/>
    <p:sldId id="314" r:id="rId22"/>
    <p:sldId id="315" r:id="rId23"/>
    <p:sldId id="316" r:id="rId24"/>
    <p:sldId id="317" r:id="rId25"/>
    <p:sldId id="319" r:id="rId26"/>
    <p:sldId id="320" r:id="rId27"/>
    <p:sldId id="328" r:id="rId28"/>
    <p:sldId id="321" r:id="rId29"/>
    <p:sldId id="322" r:id="rId30"/>
    <p:sldId id="325" r:id="rId31"/>
    <p:sldId id="323" r:id="rId32"/>
    <p:sldId id="324" r:id="rId33"/>
    <p:sldId id="283" r:id="rId34"/>
    <p:sldId id="285" r:id="rId35"/>
    <p:sldId id="295" r:id="rId36"/>
    <p:sldId id="288" r:id="rId37"/>
    <p:sldId id="289" r:id="rId38"/>
    <p:sldId id="286" r:id="rId39"/>
    <p:sldId id="287" r:id="rId40"/>
    <p:sldId id="332" r:id="rId41"/>
    <p:sldId id="259" r:id="rId42"/>
    <p:sldId id="261" r:id="rId43"/>
    <p:sldId id="262" r:id="rId44"/>
    <p:sldId id="263" r:id="rId45"/>
    <p:sldId id="290" r:id="rId46"/>
    <p:sldId id="264" r:id="rId47"/>
    <p:sldId id="333" r:id="rId48"/>
    <p:sldId id="265" r:id="rId49"/>
    <p:sldId id="291" r:id="rId50"/>
    <p:sldId id="292" r:id="rId51"/>
    <p:sldId id="293" r:id="rId52"/>
    <p:sldId id="260" r:id="rId53"/>
    <p:sldId id="256" r:id="rId54"/>
    <p:sldId id="257" r:id="rId55"/>
    <p:sldId id="266" r:id="rId56"/>
    <p:sldId id="267" r:id="rId57"/>
    <p:sldId id="268" r:id="rId58"/>
    <p:sldId id="269" r:id="rId59"/>
    <p:sldId id="296" r:id="rId60"/>
    <p:sldId id="270" r:id="rId61"/>
    <p:sldId id="294" r:id="rId62"/>
    <p:sldId id="271" r:id="rId63"/>
    <p:sldId id="329" r:id="rId64"/>
    <p:sldId id="330" r:id="rId65"/>
    <p:sldId id="33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637"/>
    <a:srgbClr val="514588"/>
    <a:srgbClr val="3F1D1C"/>
    <a:srgbClr val="C71F2F"/>
    <a:srgbClr val="F1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90"/>
    <p:restoredTop sz="79602"/>
  </p:normalViewPr>
  <p:slideViewPr>
    <p:cSldViewPr snapToGrid="0" snapToObjects="1">
      <p:cViewPr varScale="1">
        <p:scale>
          <a:sx n="101" d="100"/>
          <a:sy n="101" d="100"/>
        </p:scale>
        <p:origin x="14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CD16A-A209-524F-B4DA-44F209608392}" type="datetimeFigureOut">
              <a:rPr lang="en-US" smtClean="0"/>
              <a:t>3/14/2018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73B2E-90EC-4447-AE51-55C70726A07C}" type="slidenum">
              <a:rPr lang="en-US" smtClean="0"/>
              <a:t>‹#›</a:t>
            </a:fld>
            <a:endParaRPr lang="en-US"/>
          </a:p>
        </p:txBody>
      </p:sp>
    </p:spTree>
    <p:extLst>
      <p:ext uri="{BB962C8B-B14F-4D97-AF65-F5344CB8AC3E}">
        <p14:creationId xmlns:p14="http://schemas.microsoft.com/office/powerpoint/2010/main" val="32731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holar.google.com/"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academic.microsoft.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Citation</a:t>
            </a:r>
            <a:r>
              <a:rPr lang="en-US" baseline="0" dirty="0" smtClean="0"/>
              <a:t> – “I made a citation to a paper in my reference list” or “How many citations did a paper receive.”</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a:t>
            </a:fld>
            <a:endParaRPr lang="en-US"/>
          </a:p>
        </p:txBody>
      </p:sp>
    </p:spTree>
    <p:extLst>
      <p:ext uri="{BB962C8B-B14F-4D97-AF65-F5344CB8AC3E}">
        <p14:creationId xmlns:p14="http://schemas.microsoft.com/office/powerpoint/2010/main" val="181263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 at Indiana University, and is a “tool for the science of science” and we use it at </a:t>
            </a:r>
            <a:r>
              <a:rPr lang="en-US" dirty="0" err="1" smtClean="0"/>
              <a:t>Galter</a:t>
            </a:r>
            <a:r>
              <a:rPr lang="en-US" dirty="0" smtClean="0"/>
              <a:t> to visualize citation and publication data. Choropleth maps</a:t>
            </a:r>
            <a:r>
              <a:rPr lang="en-US" baseline="0" dirty="0" smtClean="0"/>
              <a:t> and co-author network maps. </a:t>
            </a:r>
          </a:p>
          <a:p>
            <a:endParaRPr lang="en-US" baseline="0" dirty="0" smtClean="0"/>
          </a:p>
          <a:p>
            <a:r>
              <a:rPr lang="en-US" baseline="0" dirty="0" smtClean="0"/>
              <a:t>You can download Sci2 for free, and they have plenty of free tutorials and the Information visualization MOOC that can help get started with using the tool.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42</a:t>
            </a:fld>
            <a:endParaRPr lang="en-US"/>
          </a:p>
        </p:txBody>
      </p:sp>
    </p:spTree>
    <p:extLst>
      <p:ext uri="{BB962C8B-B14F-4D97-AF65-F5344CB8AC3E}">
        <p14:creationId xmlns:p14="http://schemas.microsoft.com/office/powerpoint/2010/main" val="209194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Relative Citation Ratio is a new metric developed within the Office of Portfolio Analysis (OPA) that represents a citation-based measure of scientific influence of one or more articles. Article level metric. </a:t>
            </a:r>
          </a:p>
          <a:p>
            <a:endParaRPr lang="en-US" dirty="0" smtClean="0"/>
          </a:p>
          <a:p>
            <a:r>
              <a:rPr lang="en-US" dirty="0" err="1" smtClean="0"/>
              <a:t>iCite</a:t>
            </a:r>
            <a:r>
              <a:rPr lang="en-US" baseline="0" dirty="0" smtClean="0"/>
              <a:t> is the tool you use to retrieve bibliographic information for an individual paper or a set of papers. Once you run your query in </a:t>
            </a:r>
            <a:r>
              <a:rPr lang="en-US" baseline="0" dirty="0" err="1" smtClean="0"/>
              <a:t>iCite</a:t>
            </a:r>
            <a:r>
              <a:rPr lang="en-US" baseline="0" dirty="0" smtClean="0"/>
              <a:t>, you’ll see the mean number of articles published per year, the number of citations per year, the Relative Citation Ratio, and the Weighted RCR. You will also see the percentile ranking for the papers. </a:t>
            </a:r>
          </a:p>
          <a:p>
            <a:endParaRPr lang="en-US" baseline="0" dirty="0" smtClean="0"/>
          </a:p>
          <a:p>
            <a:r>
              <a:rPr lang="en-US" baseline="0" dirty="0" smtClean="0"/>
              <a:t>The </a:t>
            </a:r>
            <a:r>
              <a:rPr lang="en-US" baseline="0" dirty="0" err="1" smtClean="0"/>
              <a:t>iCite</a:t>
            </a:r>
            <a:r>
              <a:rPr lang="en-US" baseline="0" dirty="0" smtClean="0"/>
              <a:t> tool is freely available, but you’re limited to searching articles that are in PubMed and you can only analyze articles back to 1995. But it is very easy to use. </a:t>
            </a:r>
            <a:endParaRPr lang="en-US" dirty="0" smtClean="0"/>
          </a:p>
          <a:p>
            <a:endParaRPr lang="en-US" dirty="0" smtClean="0"/>
          </a:p>
          <a:p>
            <a:r>
              <a:rPr lang="en-US" dirty="0" smtClean="0"/>
              <a:t>When do we use it? </a:t>
            </a:r>
            <a:r>
              <a:rPr lang="en-US" dirty="0" err="1" smtClean="0"/>
              <a:t>Biosketches</a:t>
            </a:r>
            <a:r>
              <a:rPr lang="en-US" dirty="0" smtClean="0"/>
              <a:t>.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43</a:t>
            </a:fld>
            <a:endParaRPr lang="en-US"/>
          </a:p>
        </p:txBody>
      </p:sp>
    </p:spTree>
    <p:extLst>
      <p:ext uri="{BB962C8B-B14F-4D97-AF65-F5344CB8AC3E}">
        <p14:creationId xmlns:p14="http://schemas.microsoft.com/office/powerpoint/2010/main" val="170412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Created by Anne-Wil </a:t>
            </a:r>
            <a:r>
              <a:rPr lang="en-US" sz="1200" b="1" i="0" kern="1200" dirty="0" err="1" smtClean="0">
                <a:solidFill>
                  <a:schemeClr val="tx1"/>
                </a:solidFill>
                <a:effectLst/>
                <a:latin typeface="+mn-lt"/>
                <a:ea typeface="+mn-ea"/>
                <a:cs typeface="+mn-cs"/>
              </a:rPr>
              <a:t>Harzing</a:t>
            </a:r>
            <a:r>
              <a:rPr lang="en-US" sz="1200" b="1" i="0" kern="1200" dirty="0" smtClean="0">
                <a:solidFill>
                  <a:schemeClr val="tx1"/>
                </a:solidFill>
                <a:effectLst/>
                <a:latin typeface="+mn-lt"/>
                <a:ea typeface="+mn-ea"/>
                <a:cs typeface="+mn-cs"/>
              </a:rPr>
              <a:t>, Publish or Perish </a:t>
            </a:r>
            <a:r>
              <a:rPr lang="en-US" sz="1200" b="0" i="0" kern="1200" dirty="0" smtClean="0">
                <a:solidFill>
                  <a:schemeClr val="tx1"/>
                </a:solidFill>
                <a:effectLst/>
                <a:latin typeface="+mn-lt"/>
                <a:ea typeface="+mn-ea"/>
                <a:cs typeface="+mn-cs"/>
              </a:rPr>
              <a:t>is a software program that you download</a:t>
            </a:r>
            <a:r>
              <a:rPr lang="en-US" sz="1200" b="0" i="0" kern="1200" baseline="0" dirty="0" smtClean="0">
                <a:solidFill>
                  <a:schemeClr val="tx1"/>
                </a:solidFill>
                <a:effectLst/>
                <a:latin typeface="+mn-lt"/>
                <a:ea typeface="+mn-ea"/>
                <a:cs typeface="+mn-cs"/>
              </a:rPr>
              <a:t> to your desktop, and it </a:t>
            </a:r>
            <a:r>
              <a:rPr lang="en-US" sz="1200" b="0" i="0" kern="1200" dirty="0" smtClean="0">
                <a:solidFill>
                  <a:schemeClr val="tx1"/>
                </a:solidFill>
                <a:effectLst/>
                <a:latin typeface="+mn-lt"/>
                <a:ea typeface="+mn-ea"/>
                <a:cs typeface="+mn-cs"/>
              </a:rPr>
              <a:t>retrieves and analyzes academic citations. It uses a variety of data sources (incl. </a:t>
            </a:r>
            <a:r>
              <a:rPr lang="en-US" sz="1200" b="0" i="0" u="none" strike="noStrike" kern="1200" dirty="0" smtClean="0">
                <a:solidFill>
                  <a:schemeClr val="tx1"/>
                </a:solidFill>
                <a:effectLst/>
                <a:latin typeface="+mn-lt"/>
                <a:ea typeface="+mn-ea"/>
                <a:cs typeface="+mn-cs"/>
                <a:hlinkClick r:id="rId3"/>
              </a:rPr>
              <a:t>Google Scholar</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4"/>
              </a:rPr>
              <a:t>Microsoft Academic Search</a:t>
            </a:r>
            <a:r>
              <a:rPr lang="en-US" sz="1200" b="0" i="0" kern="1200" dirty="0" smtClean="0">
                <a:solidFill>
                  <a:schemeClr val="tx1"/>
                </a:solidFill>
                <a:effectLst/>
                <a:latin typeface="+mn-lt"/>
                <a:ea typeface="+mn-ea"/>
                <a:cs typeface="+mn-cs"/>
              </a:rPr>
              <a:t>) to obtain the raw citations, then analyzes these and presents a variety of metrics.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-Total number of papers and total number of citations </a:t>
            </a:r>
            <a:r>
              <a:rPr lang="en-US" dirty="0" smtClean="0"/>
              <a:t/>
            </a:r>
            <a:br>
              <a:rPr lang="en-US" dirty="0" smtClean="0"/>
            </a:br>
            <a:r>
              <a:rPr lang="en-US" sz="1200" b="0" i="0" kern="1200" dirty="0" smtClean="0">
                <a:solidFill>
                  <a:schemeClr val="tx1"/>
                </a:solidFill>
                <a:effectLst/>
                <a:latin typeface="+mn-lt"/>
                <a:ea typeface="+mn-ea"/>
                <a:cs typeface="+mn-cs"/>
              </a:rPr>
              <a:t>-Hirsch's h-index and related parameters </a:t>
            </a:r>
            <a:r>
              <a:rPr lang="en-US" dirty="0" smtClean="0"/>
              <a:t/>
            </a:r>
            <a:br>
              <a:rPr lang="en-US" dirty="0" smtClean="0"/>
            </a:br>
            <a:r>
              <a:rPr lang="en-US" sz="1200" b="0" i="0" kern="1200" dirty="0" smtClean="0">
                <a:solidFill>
                  <a:schemeClr val="tx1"/>
                </a:solidFill>
                <a:effectLst/>
                <a:latin typeface="+mn-lt"/>
                <a:ea typeface="+mn-ea"/>
                <a:cs typeface="+mn-cs"/>
              </a:rPr>
              <a:t>-The g-index </a:t>
            </a:r>
            <a:r>
              <a:rPr lang="en-US" dirty="0" smtClean="0"/>
              <a:t/>
            </a:r>
            <a:br>
              <a:rPr lang="en-US" dirty="0" smtClean="0"/>
            </a:br>
            <a:r>
              <a:rPr lang="en-US" sz="1200" b="0" i="0" kern="1200" dirty="0" smtClean="0">
                <a:solidFill>
                  <a:schemeClr val="tx1"/>
                </a:solidFill>
                <a:effectLst/>
                <a:latin typeface="+mn-lt"/>
                <a:ea typeface="+mn-ea"/>
                <a:cs typeface="+mn-cs"/>
              </a:rPr>
              <a:t>-The average annual increase in the individual h-index </a:t>
            </a:r>
            <a:r>
              <a:rPr lang="en-US" dirty="0" smtClean="0"/>
              <a:t/>
            </a:r>
            <a:br>
              <a:rPr lang="en-US" dirty="0" smtClean="0"/>
            </a:br>
            <a:r>
              <a:rPr lang="en-US" sz="1200" b="0" i="0" kern="1200" dirty="0" smtClean="0">
                <a:solidFill>
                  <a:schemeClr val="tx1"/>
                </a:solidFill>
                <a:effectLst/>
                <a:latin typeface="+mn-lt"/>
                <a:ea typeface="+mn-ea"/>
                <a:cs typeface="+mn-cs"/>
              </a:rPr>
              <a:t>-The age-weighted citation rate </a:t>
            </a:r>
            <a:r>
              <a:rPr lang="en-US" dirty="0" smtClean="0"/>
              <a:t/>
            </a:r>
            <a:br>
              <a:rPr lang="en-US" dirty="0" smtClean="0"/>
            </a:br>
            <a:r>
              <a:rPr lang="en-US" sz="1200" b="0" i="0" kern="1200" dirty="0" smtClean="0">
                <a:solidFill>
                  <a:schemeClr val="tx1"/>
                </a:solidFill>
                <a:effectLst/>
                <a:latin typeface="+mn-lt"/>
                <a:ea typeface="+mn-ea"/>
                <a:cs typeface="+mn-cs"/>
              </a:rPr>
              <a:t>-An analysis of the number of authors per paper.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Name disambiguation problems.</a:t>
            </a:r>
            <a:r>
              <a:rPr lang="en-US" baseline="0" dirty="0" smtClean="0"/>
              <a:t> You can look up a Google scholar author profile, but that person has to make sure their profile is up to date. The Publish or Perish does contain a lot of information to help you use the tool, and </a:t>
            </a:r>
            <a:r>
              <a:rPr lang="en-US" baseline="0" dirty="0" err="1" smtClean="0"/>
              <a:t>Harzing</a:t>
            </a:r>
            <a:r>
              <a:rPr lang="en-US" baseline="0" dirty="0" smtClean="0"/>
              <a:t> has a book titled “The Publish or Perish Book”. She also has a nice list of definitions of different metrics. </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44</a:t>
            </a:fld>
            <a:endParaRPr lang="en-US"/>
          </a:p>
        </p:txBody>
      </p:sp>
    </p:spTree>
    <p:extLst>
      <p:ext uri="{BB962C8B-B14F-4D97-AF65-F5344CB8AC3E}">
        <p14:creationId xmlns:p14="http://schemas.microsoft.com/office/powerpoint/2010/main" val="262220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VOSviewer</a:t>
            </a:r>
            <a:r>
              <a:rPr lang="en-US" sz="1200" b="0" i="0" kern="1200" dirty="0" smtClean="0">
                <a:solidFill>
                  <a:schemeClr val="tx1"/>
                </a:solidFill>
                <a:effectLst/>
                <a:latin typeface="+mn-lt"/>
                <a:ea typeface="+mn-ea"/>
                <a:cs typeface="+mn-cs"/>
              </a:rPr>
              <a:t> is a software tool for constructing and visualizing bibliometric networks. It is a free tool from the CWTS at</a:t>
            </a:r>
            <a:r>
              <a:rPr lang="en-US" sz="1200" b="0" i="0" kern="1200" baseline="0" dirty="0" smtClean="0">
                <a:solidFill>
                  <a:schemeClr val="tx1"/>
                </a:solidFill>
                <a:effectLst/>
                <a:latin typeface="+mn-lt"/>
                <a:ea typeface="+mn-ea"/>
                <a:cs typeface="+mn-cs"/>
              </a:rPr>
              <a:t> Leiden University, and they have freely available manuals and videos to get you started. We use </a:t>
            </a:r>
            <a:r>
              <a:rPr lang="en-US" sz="1200" b="0" i="0" kern="1200" baseline="0" dirty="0" err="1" smtClean="0">
                <a:solidFill>
                  <a:schemeClr val="tx1"/>
                </a:solidFill>
                <a:effectLst/>
                <a:latin typeface="+mn-lt"/>
                <a:ea typeface="+mn-ea"/>
                <a:cs typeface="+mn-cs"/>
              </a:rPr>
              <a:t>VOSviewer</a:t>
            </a:r>
            <a:r>
              <a:rPr lang="en-US" sz="1200" b="0" i="0" kern="1200" baseline="0" dirty="0" smtClean="0">
                <a:solidFill>
                  <a:schemeClr val="tx1"/>
                </a:solidFill>
                <a:effectLst/>
                <a:latin typeface="+mn-lt"/>
                <a:ea typeface="+mn-ea"/>
                <a:cs typeface="+mn-cs"/>
              </a:rPr>
              <a:t> to for topical analysis and co-occurrence networks. – the bottom picture shows how to data breaks down into different clusters based on themes. And we also really like the heat maps that you can create – top picture shows that Northwestern is a hub for research on this particular topic, and we publish a lot of papers.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45</a:t>
            </a:fld>
            <a:endParaRPr lang="en-US"/>
          </a:p>
        </p:txBody>
      </p:sp>
    </p:spTree>
    <p:extLst>
      <p:ext uri="{BB962C8B-B14F-4D97-AF65-F5344CB8AC3E}">
        <p14:creationId xmlns:p14="http://schemas.microsoft.com/office/powerpoint/2010/main" val="194886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err="1" smtClean="0">
                <a:solidFill>
                  <a:schemeClr val="tx1"/>
                </a:solidFill>
                <a:effectLst/>
                <a:latin typeface="+mn-lt"/>
                <a:ea typeface="+mn-ea"/>
                <a:cs typeface="+mn-cs"/>
              </a:rPr>
              <a:t>Altmetrics</a:t>
            </a:r>
            <a:r>
              <a:rPr lang="en-US" sz="1200" b="0" i="0" kern="1200" dirty="0" smtClean="0">
                <a:solidFill>
                  <a:schemeClr val="tx1"/>
                </a:solidFill>
                <a:effectLst/>
                <a:latin typeface="+mn-lt"/>
                <a:ea typeface="+mn-ea"/>
                <a:cs typeface="+mn-cs"/>
              </a:rPr>
              <a:t> are data that can explain both the volume and nature of attention that research receives online. Complementary</a:t>
            </a:r>
            <a:r>
              <a:rPr lang="en-US" sz="1200" b="0" i="0" kern="1200" baseline="0" dirty="0" smtClean="0">
                <a:solidFill>
                  <a:schemeClr val="tx1"/>
                </a:solidFill>
                <a:effectLst/>
                <a:latin typeface="+mn-lt"/>
                <a:ea typeface="+mn-ea"/>
                <a:cs typeface="+mn-cs"/>
              </a:rPr>
              <a:t> to citation-based metrics or </a:t>
            </a:r>
            <a:r>
              <a:rPr lang="en-US" sz="1200" b="0" i="0" kern="1200" baseline="0" dirty="0" err="1" smtClean="0">
                <a:solidFill>
                  <a:schemeClr val="tx1"/>
                </a:solidFill>
                <a:effectLst/>
                <a:latin typeface="+mn-lt"/>
                <a:ea typeface="+mn-ea"/>
                <a:cs typeface="+mn-cs"/>
              </a:rPr>
              <a:t>bibliometrics</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Altmetrics</a:t>
            </a:r>
            <a:r>
              <a:rPr lang="en-US" sz="1200" b="0" i="0" kern="1200" dirty="0" smtClean="0">
                <a:solidFill>
                  <a:schemeClr val="tx1"/>
                </a:solidFill>
                <a:effectLst/>
                <a:latin typeface="+mn-lt"/>
                <a:ea typeface="+mn-ea"/>
                <a:cs typeface="+mn-cs"/>
              </a:rPr>
              <a:t> can measure how many people have shared or engaged with a scholarly output (e.g., an article, a book, a dataset, software, videos,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etc</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Examples of this include mentions on Twitter or in the mainstream media; page views and downloads.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46</a:t>
            </a:fld>
            <a:endParaRPr lang="en-US"/>
          </a:p>
        </p:txBody>
      </p:sp>
    </p:spTree>
    <p:extLst>
      <p:ext uri="{BB962C8B-B14F-4D97-AF65-F5344CB8AC3E}">
        <p14:creationId xmlns:p14="http://schemas.microsoft.com/office/powerpoint/2010/main" val="16296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the parent companies.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48</a:t>
            </a:fld>
            <a:endParaRPr lang="en-US"/>
          </a:p>
        </p:txBody>
      </p:sp>
    </p:spTree>
    <p:extLst>
      <p:ext uri="{BB962C8B-B14F-4D97-AF65-F5344CB8AC3E}">
        <p14:creationId xmlns:p14="http://schemas.microsoft.com/office/powerpoint/2010/main" val="91413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51</a:t>
            </a:fld>
            <a:endParaRPr lang="en-US"/>
          </a:p>
        </p:txBody>
      </p:sp>
    </p:spTree>
    <p:extLst>
      <p:ext uri="{BB962C8B-B14F-4D97-AF65-F5344CB8AC3E}">
        <p14:creationId xmlns:p14="http://schemas.microsoft.com/office/powerpoint/2010/main" val="79497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smtClean="0"/>
              <a:t>Willingness to share research findings</a:t>
            </a:r>
          </a:p>
          <a:p>
            <a:r>
              <a:rPr lang="en-US" altLang="en-US" dirty="0" smtClean="0"/>
              <a:t>Authorship/collaboration patterns show evidence of working with other authors, with various areas of research and institutional affiliations</a:t>
            </a:r>
          </a:p>
          <a:p>
            <a:r>
              <a:rPr lang="en-US" altLang="en-US" dirty="0" smtClean="0"/>
              <a:t>Cross-disciplinary research efforts demonstrates sharing of expertise and efficient use of resources</a:t>
            </a:r>
          </a:p>
          <a:p>
            <a:r>
              <a:rPr lang="en-US" altLang="en-US" dirty="0" smtClean="0"/>
              <a:t>Qualification to undertake research project</a:t>
            </a:r>
          </a:p>
          <a:p>
            <a:r>
              <a:rPr lang="en-US" altLang="en-US" dirty="0" smtClean="0"/>
              <a:t>Justification for grant renewal</a:t>
            </a:r>
          </a:p>
          <a:p>
            <a:r>
              <a:rPr lang="en-US" altLang="en-US" dirty="0" smtClean="0"/>
              <a:t>Qualification for tenure/promotion</a:t>
            </a:r>
          </a:p>
          <a:p>
            <a:r>
              <a:rPr lang="en-US" altLang="en-US" dirty="0" smtClean="0"/>
              <a:t>Research foci trends illustrate changes in publication activity and evidence of interdisciplinary or transdisciplinary efforts</a:t>
            </a:r>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53</a:t>
            </a:fld>
            <a:endParaRPr lang="en-US"/>
          </a:p>
        </p:txBody>
      </p:sp>
    </p:spTree>
    <p:extLst>
      <p:ext uri="{BB962C8B-B14F-4D97-AF65-F5344CB8AC3E}">
        <p14:creationId xmlns:p14="http://schemas.microsoft.com/office/powerpoint/2010/main" val="1438239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17EAE"/>
              </a:buClr>
            </a:pPr>
            <a:r>
              <a:rPr lang="en-US" sz="1200" dirty="0" smtClean="0">
                <a:solidFill>
                  <a:srgbClr val="54585A"/>
                </a:solidFill>
              </a:rPr>
              <a:t>Meaningful for non-academia audiences? (e.g., public, policy-makers, research participants, healthcare providers, funders, etc.)</a:t>
            </a:r>
          </a:p>
          <a:p>
            <a:pPr>
              <a:buClr>
                <a:srgbClr val="917EAE"/>
              </a:buClr>
            </a:pPr>
            <a:r>
              <a:rPr lang="en-US" sz="1200" dirty="0" smtClean="0">
                <a:solidFill>
                  <a:srgbClr val="54585A"/>
                </a:solidFill>
              </a:rPr>
              <a:t>Indicative or predictive of translational or clinical applications? </a:t>
            </a:r>
          </a:p>
          <a:p>
            <a:pPr>
              <a:buClr>
                <a:srgbClr val="917EAE"/>
              </a:buClr>
            </a:pPr>
            <a:r>
              <a:rPr lang="en-US" sz="1200" dirty="0" smtClean="0">
                <a:solidFill>
                  <a:srgbClr val="54585A"/>
                </a:solidFill>
              </a:rPr>
              <a:t>Do citations provide a full narrative of meaningful health outcomes? </a:t>
            </a:r>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54</a:t>
            </a:fld>
            <a:endParaRPr lang="en-US"/>
          </a:p>
        </p:txBody>
      </p:sp>
    </p:spTree>
    <p:extLst>
      <p:ext uri="{BB962C8B-B14F-4D97-AF65-F5344CB8AC3E}">
        <p14:creationId xmlns:p14="http://schemas.microsoft.com/office/powerpoint/2010/main" val="161311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Karen mentioned</a:t>
            </a:r>
            <a:r>
              <a:rPr lang="en-US" baseline="0" dirty="0" smtClean="0"/>
              <a:t> considering your audience. This is an example of a narrative that will resonate with funders, administrators and others in academia.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56</a:t>
            </a:fld>
            <a:endParaRPr lang="en-US"/>
          </a:p>
        </p:txBody>
      </p:sp>
    </p:spTree>
    <p:extLst>
      <p:ext uri="{BB962C8B-B14F-4D97-AF65-F5344CB8AC3E}">
        <p14:creationId xmlns:p14="http://schemas.microsoft.com/office/powerpoint/2010/main" val="65697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Raw Impact per Paper</a:t>
            </a:r>
            <a:r>
              <a:rPr lang="en-US" baseline="0" dirty="0" smtClean="0"/>
              <a:t> is also called the Impact per Publication, and is similar to Journal Impact Factor, just using 3 years instead of 2 years. </a:t>
            </a:r>
          </a:p>
          <a:p>
            <a:endParaRPr lang="en-US" baseline="0" dirty="0" smtClean="0"/>
          </a:p>
          <a:p>
            <a:r>
              <a:rPr lang="en-US" baseline="0" dirty="0" smtClean="0"/>
              <a:t>Database Citation Potential is the average number of references in the reference lists of papers in the same subject field. Subject field is defined as the set of all publications in the year of analysis with at least one reference to the journal’s articles published in the previous three years. </a:t>
            </a:r>
          </a:p>
          <a:p>
            <a:endParaRPr lang="en-US" baseline="0" dirty="0" smtClean="0"/>
          </a:p>
          <a:p>
            <a:r>
              <a:rPr lang="en-US" baseline="0" dirty="0" smtClean="0"/>
              <a:t>Divided by the Median Database Citation potential of all journals indexed in the database.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32</a:t>
            </a:fld>
            <a:endParaRPr lang="en-US"/>
          </a:p>
        </p:txBody>
      </p:sp>
    </p:spTree>
    <p:extLst>
      <p:ext uri="{BB962C8B-B14F-4D97-AF65-F5344CB8AC3E}">
        <p14:creationId xmlns:p14="http://schemas.microsoft.com/office/powerpoint/2010/main" val="1613357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you to your</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60</a:t>
            </a:fld>
            <a:endParaRPr lang="en-US"/>
          </a:p>
        </p:txBody>
      </p:sp>
    </p:spTree>
    <p:extLst>
      <p:ext uri="{BB962C8B-B14F-4D97-AF65-F5344CB8AC3E}">
        <p14:creationId xmlns:p14="http://schemas.microsoft.com/office/powerpoint/2010/main" val="2100508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1&amp;7. You still need peer review. You still need to read a researcher’s portfolio in order to judge their work. You can’t rely on one number as a an indicator for all of their achievements and activities.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a:t>
            </a:r>
            <a:r>
              <a:rPr lang="en-US" baseline="0" dirty="0" smtClean="0"/>
              <a:t> </a:t>
            </a:r>
            <a:r>
              <a:rPr lang="en-US" sz="1200" kern="1200" dirty="0" smtClean="0">
                <a:solidFill>
                  <a:schemeClr val="tx1"/>
                </a:solidFill>
                <a:effectLst/>
                <a:latin typeface="+mn-lt"/>
                <a:ea typeface="+mn-ea"/>
                <a:cs typeface="+mn-cs"/>
              </a:rPr>
              <a:t>To ensure data quality, researchers should be able to check their outputs to make sure they have been correctly identified.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 </a:t>
            </a:r>
          </a:p>
          <a:p>
            <a:endParaRPr lang="en-US" dirty="0" smtClean="0"/>
          </a:p>
          <a:p>
            <a:endParaRPr lang="en-US" dirty="0" smtClean="0"/>
          </a:p>
          <a:p>
            <a:endParaRPr lang="en-US" dirty="0" smtClean="0"/>
          </a:p>
          <a:p>
            <a:r>
              <a:rPr lang="en-US" dirty="0" smtClean="0"/>
              <a:t>#1, 5, 7, 10</a:t>
            </a:r>
          </a:p>
          <a:p>
            <a:r>
              <a:rPr lang="en-US" dirty="0" smtClean="0"/>
              <a:t>CWTS</a:t>
            </a:r>
            <a:r>
              <a:rPr lang="en-US" baseline="0" dirty="0" smtClean="0"/>
              <a:t> blog, </a:t>
            </a:r>
          </a:p>
          <a:p>
            <a:r>
              <a:rPr lang="en-US" baseline="0" dirty="0" smtClean="0"/>
              <a:t>Nature blog</a:t>
            </a:r>
          </a:p>
          <a:p>
            <a:r>
              <a:rPr lang="en-US" baseline="0" dirty="0" smtClean="0"/>
              <a:t>Scholarly kitchen</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62</a:t>
            </a:fld>
            <a:endParaRPr lang="en-US"/>
          </a:p>
        </p:txBody>
      </p:sp>
    </p:spTree>
    <p:extLst>
      <p:ext uri="{BB962C8B-B14F-4D97-AF65-F5344CB8AC3E}">
        <p14:creationId xmlns:p14="http://schemas.microsoft.com/office/powerpoint/2010/main" val="75784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common databases we use</a:t>
            </a:r>
            <a:r>
              <a:rPr lang="en-US" baseline="0" dirty="0" smtClean="0"/>
              <a:t> are Scopus, Web of Science, PubMed, NIH Reporter, and </a:t>
            </a:r>
            <a:r>
              <a:rPr lang="en-US" baseline="0" dirty="0" err="1" smtClean="0"/>
              <a:t>Symplectic</a:t>
            </a:r>
            <a:r>
              <a:rPr lang="en-US" baseline="0" dirty="0" smtClean="0"/>
              <a:t> Elements. Google Scholar is another common data source.</a:t>
            </a:r>
          </a:p>
          <a:p>
            <a:endParaRPr lang="en-US" baseline="0" dirty="0" smtClean="0"/>
          </a:p>
          <a:p>
            <a:r>
              <a:rPr lang="en-US" baseline="0" dirty="0" smtClean="0"/>
              <a:t>So how do you choose your data sources? Realistically, many people don’t have access to a plethora of databases. But whether you have access to 10 databases or 1, it is good to consider the Scope of the database, the data quality, the freshness of the data, </a:t>
            </a:r>
            <a:r>
              <a:rPr lang="en-US" baseline="0" dirty="0" err="1" smtClean="0"/>
              <a:t>availabiltiy</a:t>
            </a:r>
            <a:r>
              <a:rPr lang="en-US" baseline="0" dirty="0" smtClean="0"/>
              <a:t>/</a:t>
            </a:r>
            <a:r>
              <a:rPr lang="en-US" baseline="0" dirty="0" err="1" smtClean="0"/>
              <a:t>accessiblity</a:t>
            </a:r>
            <a:r>
              <a:rPr lang="en-US" baseline="0" dirty="0" smtClean="0"/>
              <a:t>, technical architecture, and of course, cost. </a:t>
            </a:r>
          </a:p>
          <a:p>
            <a:endParaRPr lang="en-US" baseline="0" dirty="0" smtClean="0"/>
          </a:p>
          <a:p>
            <a:r>
              <a:rPr lang="en-US" baseline="0" dirty="0" smtClean="0"/>
              <a:t>When you run your searches (for research evaluation or a systematic review, etc.), it is good to keep these points in mind or at least know where to find more information, because the architecture or data quality could inform your decision on whether or not to use (or even purchase) a particular resource.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33</a:t>
            </a:fld>
            <a:endParaRPr lang="en-US"/>
          </a:p>
        </p:txBody>
      </p:sp>
    </p:spTree>
    <p:extLst>
      <p:ext uri="{BB962C8B-B14F-4D97-AF65-F5344CB8AC3E}">
        <p14:creationId xmlns:p14="http://schemas.microsoft.com/office/powerpoint/2010/main" val="165114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on the list is Scope or the coverage of the database. You have</a:t>
            </a:r>
            <a:r>
              <a:rPr lang="en-US" baseline="0" dirty="0" smtClean="0"/>
              <a:t> to ask yourself the question “What am I looking for?” when you start your project. </a:t>
            </a:r>
            <a:endParaRPr lang="en-US" dirty="0" smtClean="0"/>
          </a:p>
          <a:p>
            <a:endParaRPr lang="en-US" dirty="0" smtClean="0"/>
          </a:p>
          <a:p>
            <a:r>
              <a:rPr lang="en-US" baseline="0" dirty="0" smtClean="0"/>
              <a:t>What years does the database span?</a:t>
            </a:r>
          </a:p>
          <a:p>
            <a:r>
              <a:rPr lang="en-US" baseline="0" dirty="0" smtClean="0"/>
              <a:t>Does the database include citation data? – if I’m working on a project where the researcher has been publishing since the 1960s, I want to make sure I’m getting the most complete picture of their research career. Maybe I want to use Web of Science for this project because they have cited references dating back to 1900, whereas Scopus goes back to ~1970. </a:t>
            </a:r>
          </a:p>
          <a:p>
            <a:r>
              <a:rPr lang="en-US" baseline="0" dirty="0" smtClean="0"/>
              <a:t>What journals are indexed?</a:t>
            </a:r>
          </a:p>
          <a:p>
            <a:r>
              <a:rPr lang="en-US" baseline="0" dirty="0" smtClean="0"/>
              <a:t>Does the database index other materials such as books or conference proceedings?</a:t>
            </a:r>
          </a:p>
          <a:p>
            <a:endParaRPr lang="en-US" baseline="0" dirty="0" smtClean="0"/>
          </a:p>
          <a:p>
            <a:r>
              <a:rPr lang="en-US" baseline="0" dirty="0" smtClean="0"/>
              <a:t>Nurses: Might use CINAHL. </a:t>
            </a:r>
          </a:p>
        </p:txBody>
      </p:sp>
      <p:sp>
        <p:nvSpPr>
          <p:cNvPr id="4" name="Slide Number Placeholder 3"/>
          <p:cNvSpPr>
            <a:spLocks noGrp="1"/>
          </p:cNvSpPr>
          <p:nvPr>
            <p:ph type="sldNum" sz="quarter" idx="10"/>
          </p:nvPr>
        </p:nvSpPr>
        <p:spPr/>
        <p:txBody>
          <a:bodyPr/>
          <a:lstStyle/>
          <a:p>
            <a:fld id="{DEB73B2E-90EC-4447-AE51-55C70726A07C}" type="slidenum">
              <a:rPr lang="en-US" smtClean="0"/>
              <a:t>34</a:t>
            </a:fld>
            <a:endParaRPr lang="en-US"/>
          </a:p>
        </p:txBody>
      </p:sp>
    </p:spTree>
    <p:extLst>
      <p:ext uri="{BB962C8B-B14F-4D97-AF65-F5344CB8AC3E}">
        <p14:creationId xmlns:p14="http://schemas.microsoft.com/office/powerpoint/2010/main" val="141464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quality can be difficult to assess, depends on journal info. but looking at the individual author information is often at the forefront of my mind when working on an evaluation project. Does the database list affiliations for all authors on a paper? Author name disambiguation is a huge issues – this is one thing that I think Scopus does quite well. </a:t>
            </a:r>
          </a:p>
          <a:p>
            <a:endParaRPr lang="en-US" baseline="0" dirty="0" smtClean="0"/>
          </a:p>
          <a:p>
            <a:r>
              <a:rPr lang="en-US" baseline="0" dirty="0" smtClean="0"/>
              <a:t>Also – how complete and clean data? DOI? PMIDs? E-pub ahead of print and in-press articles present a problem for many databases. Scopus doesn’t process in-press articles the same way as regular items and cited reference lists are not available and they do not contribute citations to other documents. Lag time in replacing these with the published article.</a:t>
            </a:r>
          </a:p>
          <a:p>
            <a:endParaRPr lang="en-US" baseline="0" dirty="0" smtClean="0"/>
          </a:p>
          <a:p>
            <a:r>
              <a:rPr lang="en-US" baseline="0" dirty="0" smtClean="0"/>
              <a:t>2014 – MEDLINE began allowing affiliation information for all authors. </a:t>
            </a:r>
            <a:endParaRPr lang="en-US" dirty="0" smtClean="0"/>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35</a:t>
            </a:fld>
            <a:endParaRPr lang="en-US"/>
          </a:p>
        </p:txBody>
      </p:sp>
    </p:spTree>
    <p:extLst>
      <p:ext uri="{BB962C8B-B14F-4D97-AF65-F5344CB8AC3E}">
        <p14:creationId xmlns:p14="http://schemas.microsoft.com/office/powerpoint/2010/main" val="118347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same vein of data</a:t>
            </a:r>
            <a:r>
              <a:rPr lang="en-US" baseline="0" dirty="0" smtClean="0"/>
              <a:t> quality, you’ll want to consider the freshness of the data and how often the databases are updated. For example, if you’re working with a department and they give you a list of recently published articles with the PMIDs and you run that PMID search in WOS or Scopus, you won’t retrieve all of the papers you searched for. MEDLINE is searchable in WOS and Scopus, so this seems like it shouldn’t happen. Lag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36</a:t>
            </a:fld>
            <a:endParaRPr lang="en-US"/>
          </a:p>
        </p:txBody>
      </p:sp>
    </p:spTree>
    <p:extLst>
      <p:ext uri="{BB962C8B-B14F-4D97-AF65-F5344CB8AC3E}">
        <p14:creationId xmlns:p14="http://schemas.microsoft.com/office/powerpoint/2010/main" val="80634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many projects you work</a:t>
            </a:r>
            <a:r>
              <a:rPr lang="en-US" baseline="0" dirty="0" smtClean="0"/>
              <a:t> on, you’ll probably want to export the data to an excel spreadsheet or some other tool so you can further analyze and visualize the data. WOS standard export has a 500 record limit, whereas Scopus has an export limit of 20,000. Time! </a:t>
            </a:r>
          </a:p>
          <a:p>
            <a:endParaRPr lang="en-US" baseline="0" dirty="0" smtClean="0"/>
          </a:p>
          <a:p>
            <a:r>
              <a:rPr lang="en-US" baseline="0" dirty="0" smtClean="0"/>
              <a:t>API access. </a:t>
            </a:r>
            <a:endParaRPr lang="en-US" dirty="0" smtClean="0"/>
          </a:p>
          <a:p>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37</a:t>
            </a:fld>
            <a:endParaRPr lang="en-US"/>
          </a:p>
        </p:txBody>
      </p:sp>
    </p:spTree>
    <p:extLst>
      <p:ext uri="{BB962C8B-B14F-4D97-AF65-F5344CB8AC3E}">
        <p14:creationId xmlns:p14="http://schemas.microsoft.com/office/powerpoint/2010/main" val="157777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 technical</a:t>
            </a:r>
            <a:r>
              <a:rPr lang="en-US" baseline="0" dirty="0" smtClean="0"/>
              <a:t> architecture easy to use? Pay attention to search capabilities, </a:t>
            </a:r>
            <a:r>
              <a:rPr lang="en-US" baseline="0" dirty="0" err="1" smtClean="0"/>
              <a:t>boolean</a:t>
            </a:r>
            <a:r>
              <a:rPr lang="en-US" baseline="0" dirty="0" smtClean="0"/>
              <a:t>, controlled vocabulary, advanced searching, saving searches.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38</a:t>
            </a:fld>
            <a:endParaRPr lang="en-US"/>
          </a:p>
        </p:txBody>
      </p:sp>
    </p:spTree>
    <p:extLst>
      <p:ext uri="{BB962C8B-B14F-4D97-AF65-F5344CB8AC3E}">
        <p14:creationId xmlns:p14="http://schemas.microsoft.com/office/powerpoint/2010/main" val="34365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a good idea to have a few tools in your back pocket that can help you analyze data and visualize data. I’ll go into more detail about </a:t>
            </a:r>
            <a:r>
              <a:rPr lang="en-US" baseline="0" dirty="0" err="1" smtClean="0"/>
              <a:t>icite</a:t>
            </a:r>
            <a:r>
              <a:rPr lang="en-US" baseline="0" dirty="0" smtClean="0"/>
              <a:t>, sci2, publish or perish, and </a:t>
            </a:r>
            <a:r>
              <a:rPr lang="en-US" baseline="0" dirty="0" err="1" smtClean="0"/>
              <a:t>vosviewer</a:t>
            </a:r>
            <a:r>
              <a:rPr lang="en-US" baseline="0" dirty="0" smtClean="0"/>
              <a:t>, but Tableau and </a:t>
            </a:r>
            <a:r>
              <a:rPr lang="en-US" baseline="0" dirty="0" err="1" smtClean="0"/>
              <a:t>Tagxedo</a:t>
            </a:r>
            <a:r>
              <a:rPr lang="en-US" baseline="0" dirty="0" smtClean="0"/>
              <a:t> are two additional tools that will help you visualize data. </a:t>
            </a:r>
            <a:r>
              <a:rPr lang="en-US" baseline="0" dirty="0" err="1" smtClean="0"/>
              <a:t>Tagxedo</a:t>
            </a:r>
            <a:r>
              <a:rPr lang="en-US" baseline="0" dirty="0" smtClean="0"/>
              <a:t> helps you create </a:t>
            </a:r>
            <a:r>
              <a:rPr lang="en-US" baseline="0" dirty="0" err="1" smtClean="0"/>
              <a:t>wordclouds</a:t>
            </a:r>
            <a:r>
              <a:rPr lang="en-US" baseline="0" dirty="0" smtClean="0"/>
              <a:t> </a:t>
            </a:r>
          </a:p>
          <a:p>
            <a:endParaRPr lang="en-US" baseline="0" dirty="0" smtClean="0"/>
          </a:p>
          <a:p>
            <a:r>
              <a:rPr lang="en-US" baseline="0" dirty="0" smtClean="0"/>
              <a:t>Tableau Public is free, create graphs, maps, etc. </a:t>
            </a:r>
            <a:endParaRPr lang="en-US" dirty="0"/>
          </a:p>
        </p:txBody>
      </p:sp>
      <p:sp>
        <p:nvSpPr>
          <p:cNvPr id="4" name="Slide Number Placeholder 3"/>
          <p:cNvSpPr>
            <a:spLocks noGrp="1"/>
          </p:cNvSpPr>
          <p:nvPr>
            <p:ph type="sldNum" sz="quarter" idx="10"/>
          </p:nvPr>
        </p:nvSpPr>
        <p:spPr/>
        <p:txBody>
          <a:bodyPr/>
          <a:lstStyle/>
          <a:p>
            <a:fld id="{DEB73B2E-90EC-4447-AE51-55C70726A07C}" type="slidenum">
              <a:rPr lang="en-US" smtClean="0"/>
              <a:t>41</a:t>
            </a:fld>
            <a:endParaRPr lang="en-US"/>
          </a:p>
        </p:txBody>
      </p:sp>
    </p:spTree>
    <p:extLst>
      <p:ext uri="{BB962C8B-B14F-4D97-AF65-F5344CB8AC3E}">
        <p14:creationId xmlns:p14="http://schemas.microsoft.com/office/powerpoint/2010/main" val="154260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8E2860-D26C-004C-B507-4EE561BC5C98}" type="datetimeFigureOut">
              <a:rPr lang="en-US" smtClean="0"/>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8E2860-D26C-004C-B507-4EE561BC5C98}" type="datetimeFigureOut">
              <a:rPr lang="en-US" smtClean="0"/>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8E2860-D26C-004C-B507-4EE561BC5C98}" type="datetimeFigureOut">
              <a:rPr lang="en-US" smtClean="0"/>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8E2860-D26C-004C-B507-4EE561BC5C98}" type="datetimeFigureOut">
              <a:rPr lang="en-US" smtClean="0"/>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8E2860-D26C-004C-B507-4EE561BC5C98}" type="datetimeFigureOut">
              <a:rPr lang="en-US" smtClean="0"/>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8E2860-D26C-004C-B507-4EE561BC5C98}" type="datetimeFigureOut">
              <a:rPr lang="en-US" smtClean="0"/>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8E2860-D26C-004C-B507-4EE561BC5C98}" type="datetimeFigureOut">
              <a:rPr lang="en-US" smtClean="0"/>
              <a:t>3/14/2018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8E2860-D26C-004C-B507-4EE561BC5C98}" type="datetimeFigureOut">
              <a:rPr lang="en-US" smtClean="0"/>
              <a:t>3/14/2018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8E2860-D26C-004C-B507-4EE561BC5C98}" type="datetimeFigureOut">
              <a:rPr lang="en-US" smtClean="0"/>
              <a:t>3/14/2018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8E2860-D26C-004C-B507-4EE561BC5C98}" type="datetimeFigureOut">
              <a:rPr lang="en-US" smtClean="0"/>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8E2860-D26C-004C-B507-4EE561BC5C98}" type="datetimeFigureOut">
              <a:rPr lang="en-US" smtClean="0"/>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C4C4-0C1A-0C4A-B47E-B795520B662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E2860-D26C-004C-B507-4EE561BC5C98}" type="datetimeFigureOut">
              <a:rPr lang="en-US" smtClean="0"/>
              <a:t>3/14/2018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8C4C4-0C1A-0C4A-B47E-B795520B6629}" type="slidenum">
              <a:rPr lang="en-US" smtClean="0"/>
              <a:t>‹#›</a:t>
            </a:fld>
            <a:endParaRPr lang="en-US"/>
          </a:p>
        </p:txBody>
      </p:sp>
    </p:spTree>
    <p:extLst>
      <p:ext uri="{BB962C8B-B14F-4D97-AF65-F5344CB8AC3E}">
        <p14:creationId xmlns:p14="http://schemas.microsoft.com/office/powerpoint/2010/main" val="1977641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nlm.nih.gov/pubs/factsheets/dif_med_pub.html" TargetMode="External"/><Relationship Id="rId5" Type="http://schemas.openxmlformats.org/officeDocument/2006/relationships/hyperlink" Target="https://clarivate.libguides.com/webofscienceplatform/coverage" TargetMode="External"/><Relationship Id="rId4" Type="http://schemas.openxmlformats.org/officeDocument/2006/relationships/hyperlink" Target="https://www.elsevier.com/solutions/scopus/cont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ci2.cns.iu.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dx.doi.org/10.18131/G3QM76" TargetMode="External"/><Relationship Id="rId4" Type="http://schemas.openxmlformats.org/officeDocument/2006/relationships/hyperlink" Target="https://icite.od.nih.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harzing.com/resources/publish-or-perish"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elsevier.com/solutions/scopus/support/webinars"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plumanalytics.com/captures-early-indicators-citation-counts/" TargetMode="External"/><Relationship Id="rId4" Type="http://schemas.openxmlformats.org/officeDocument/2006/relationships/hyperlink" Target="https://scholarlykitchen.sspnet.org/2017/02/02/plum-goes-orange-elsevier-acquires-plum-analytic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galter.northwestern.edu/news/using-alternative-metrics-to-tell-your-science-story" TargetMode="External"/><Relationship Id="rId5" Type="http://schemas.openxmlformats.org/officeDocument/2006/relationships/hyperlink" Target="https://staticaltmetric.s3.amazonaws.com/uploads/2016/05/NIH-guide.pdf" TargetMode="External"/><Relationship Id="rId4" Type="http://schemas.openxmlformats.org/officeDocument/2006/relationships/hyperlink" Target="http://impact.ref.ac.uk/CaseStudie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mailto:Patricia.smith@northwestern.edu" TargetMode="External"/><Relationship Id="rId2" Type="http://schemas.openxmlformats.org/officeDocument/2006/relationships/hyperlink" Target="mailto:Karen.gutzman@northwestern.edu" TargetMode="External"/><Relationship Id="rId1" Type="http://schemas.openxmlformats.org/officeDocument/2006/relationships/slideLayout" Target="../slideLayouts/slideLayout7.xml"/><Relationship Id="rId4" Type="http://schemas.openxmlformats.org/officeDocument/2006/relationships/hyperlink" Target="mailto:Kristi.holmes@northwestern.edu"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beckerguides.wustl.edu/impactofpublications" TargetMode="External"/><Relationship Id="rId2" Type="http://schemas.openxmlformats.org/officeDocument/2006/relationships/hyperlink" Target="http://www.cech.mlanet.org/node/846" TargetMode="External"/><Relationship Id="rId1" Type="http://schemas.openxmlformats.org/officeDocument/2006/relationships/slideLayout" Target="../slideLayouts/slideLayout7.xml"/><Relationship Id="rId4" Type="http://schemas.openxmlformats.org/officeDocument/2006/relationships/hyperlink" Target="http://beckerguides.wustl.edu/impac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3684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10</a:t>
            </a:r>
            <a:endParaRPr lang="en-US" sz="1050" b="1" dirty="0"/>
          </a:p>
        </p:txBody>
      </p:sp>
    </p:spTree>
    <p:extLst>
      <p:ext uri="{BB962C8B-B14F-4D97-AF65-F5344CB8AC3E}">
        <p14:creationId xmlns:p14="http://schemas.microsoft.com/office/powerpoint/2010/main" val="3133295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11</a:t>
            </a:r>
            <a:endParaRPr lang="en-US" sz="1050" b="1" dirty="0"/>
          </a:p>
        </p:txBody>
      </p:sp>
    </p:spTree>
    <p:extLst>
      <p:ext uri="{BB962C8B-B14F-4D97-AF65-F5344CB8AC3E}">
        <p14:creationId xmlns:p14="http://schemas.microsoft.com/office/powerpoint/2010/main" val="1817049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12</a:t>
            </a:r>
            <a:endParaRPr lang="en-US" sz="1050" b="1" dirty="0"/>
          </a:p>
        </p:txBody>
      </p:sp>
    </p:spTree>
    <p:extLst>
      <p:ext uri="{BB962C8B-B14F-4D97-AF65-F5344CB8AC3E}">
        <p14:creationId xmlns:p14="http://schemas.microsoft.com/office/powerpoint/2010/main" val="44476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13</a:t>
            </a:r>
            <a:endParaRPr lang="en-US" sz="1050" b="1" dirty="0"/>
          </a:p>
        </p:txBody>
      </p:sp>
    </p:spTree>
    <p:extLst>
      <p:ext uri="{BB962C8B-B14F-4D97-AF65-F5344CB8AC3E}">
        <p14:creationId xmlns:p14="http://schemas.microsoft.com/office/powerpoint/2010/main" val="2114205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14</a:t>
            </a:r>
            <a:endParaRPr lang="en-US" sz="1050" b="1" dirty="0"/>
          </a:p>
        </p:txBody>
      </p:sp>
    </p:spTree>
    <p:extLst>
      <p:ext uri="{BB962C8B-B14F-4D97-AF65-F5344CB8AC3E}">
        <p14:creationId xmlns:p14="http://schemas.microsoft.com/office/powerpoint/2010/main" val="2341436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15</a:t>
            </a:r>
            <a:endParaRPr lang="en-US" sz="1050" b="1" dirty="0"/>
          </a:p>
        </p:txBody>
      </p:sp>
    </p:spTree>
    <p:extLst>
      <p:ext uri="{BB962C8B-B14F-4D97-AF65-F5344CB8AC3E}">
        <p14:creationId xmlns:p14="http://schemas.microsoft.com/office/powerpoint/2010/main" val="8320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16</a:t>
            </a:r>
            <a:endParaRPr lang="en-US" sz="1050" b="1" dirty="0"/>
          </a:p>
        </p:txBody>
      </p:sp>
    </p:spTree>
    <p:extLst>
      <p:ext uri="{BB962C8B-B14F-4D97-AF65-F5344CB8AC3E}">
        <p14:creationId xmlns:p14="http://schemas.microsoft.com/office/powerpoint/2010/main" val="2417717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17</a:t>
            </a:r>
            <a:endParaRPr lang="en-US" sz="1050" b="1" dirty="0"/>
          </a:p>
        </p:txBody>
      </p:sp>
    </p:spTree>
    <p:extLst>
      <p:ext uri="{BB962C8B-B14F-4D97-AF65-F5344CB8AC3E}">
        <p14:creationId xmlns:p14="http://schemas.microsoft.com/office/powerpoint/2010/main" val="842070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18</a:t>
            </a:r>
            <a:endParaRPr lang="en-US" sz="1050" b="1" dirty="0"/>
          </a:p>
        </p:txBody>
      </p:sp>
    </p:spTree>
    <p:extLst>
      <p:ext uri="{BB962C8B-B14F-4D97-AF65-F5344CB8AC3E}">
        <p14:creationId xmlns:p14="http://schemas.microsoft.com/office/powerpoint/2010/main" val="314800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extBox 16"/>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19</a:t>
            </a:r>
            <a:endParaRPr lang="en-US" sz="1050" b="1" dirty="0"/>
          </a:p>
        </p:txBody>
      </p:sp>
    </p:spTree>
    <p:extLst>
      <p:ext uri="{BB962C8B-B14F-4D97-AF65-F5344CB8AC3E}">
        <p14:creationId xmlns:p14="http://schemas.microsoft.com/office/powerpoint/2010/main" val="1458876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2</a:t>
            </a:r>
            <a:endParaRPr lang="en-US" sz="1050" b="1" dirty="0"/>
          </a:p>
        </p:txBody>
      </p:sp>
    </p:spTree>
    <p:extLst>
      <p:ext uri="{BB962C8B-B14F-4D97-AF65-F5344CB8AC3E}">
        <p14:creationId xmlns:p14="http://schemas.microsoft.com/office/powerpoint/2010/main" val="1735591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20</a:t>
            </a:r>
            <a:endParaRPr lang="en-US" sz="1050" b="1" dirty="0"/>
          </a:p>
        </p:txBody>
      </p:sp>
    </p:spTree>
    <p:extLst>
      <p:ext uri="{BB962C8B-B14F-4D97-AF65-F5344CB8AC3E}">
        <p14:creationId xmlns:p14="http://schemas.microsoft.com/office/powerpoint/2010/main" val="3708473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21</a:t>
            </a:r>
            <a:endParaRPr lang="en-US" sz="1050" b="1" dirty="0"/>
          </a:p>
        </p:txBody>
      </p:sp>
    </p:spTree>
    <p:extLst>
      <p:ext uri="{BB962C8B-B14F-4D97-AF65-F5344CB8AC3E}">
        <p14:creationId xmlns:p14="http://schemas.microsoft.com/office/powerpoint/2010/main" val="1264200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22</a:t>
            </a:r>
            <a:endParaRPr lang="en-US" sz="1050" b="1" dirty="0"/>
          </a:p>
        </p:txBody>
      </p:sp>
    </p:spTree>
    <p:extLst>
      <p:ext uri="{BB962C8B-B14F-4D97-AF65-F5344CB8AC3E}">
        <p14:creationId xmlns:p14="http://schemas.microsoft.com/office/powerpoint/2010/main" val="909500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23</a:t>
            </a:r>
            <a:endParaRPr lang="en-US" sz="1050" b="1" dirty="0"/>
          </a:p>
        </p:txBody>
      </p:sp>
    </p:spTree>
    <p:extLst>
      <p:ext uri="{BB962C8B-B14F-4D97-AF65-F5344CB8AC3E}">
        <p14:creationId xmlns:p14="http://schemas.microsoft.com/office/powerpoint/2010/main" val="2493551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24</a:t>
            </a:r>
            <a:endParaRPr lang="en-US" sz="1050" b="1" dirty="0"/>
          </a:p>
        </p:txBody>
      </p:sp>
    </p:spTree>
    <p:extLst>
      <p:ext uri="{BB962C8B-B14F-4D97-AF65-F5344CB8AC3E}">
        <p14:creationId xmlns:p14="http://schemas.microsoft.com/office/powerpoint/2010/main" val="86417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25</a:t>
            </a:r>
            <a:endParaRPr lang="en-US" sz="1050" b="1" dirty="0"/>
          </a:p>
        </p:txBody>
      </p:sp>
    </p:spTree>
    <p:extLst>
      <p:ext uri="{BB962C8B-B14F-4D97-AF65-F5344CB8AC3E}">
        <p14:creationId xmlns:p14="http://schemas.microsoft.com/office/powerpoint/2010/main" val="4042885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26</a:t>
            </a:r>
            <a:endParaRPr lang="en-US" sz="1050" b="1" dirty="0"/>
          </a:p>
        </p:txBody>
      </p:sp>
    </p:spTree>
    <p:extLst>
      <p:ext uri="{BB962C8B-B14F-4D97-AF65-F5344CB8AC3E}">
        <p14:creationId xmlns:p14="http://schemas.microsoft.com/office/powerpoint/2010/main" val="1816800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27</a:t>
            </a:r>
            <a:endParaRPr lang="en-US" sz="1050" b="1" dirty="0"/>
          </a:p>
        </p:txBody>
      </p:sp>
    </p:spTree>
    <p:extLst>
      <p:ext uri="{BB962C8B-B14F-4D97-AF65-F5344CB8AC3E}">
        <p14:creationId xmlns:p14="http://schemas.microsoft.com/office/powerpoint/2010/main" val="2967747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28</a:t>
            </a:r>
            <a:endParaRPr lang="en-US" sz="1050" b="1" dirty="0"/>
          </a:p>
        </p:txBody>
      </p:sp>
    </p:spTree>
    <p:extLst>
      <p:ext uri="{BB962C8B-B14F-4D97-AF65-F5344CB8AC3E}">
        <p14:creationId xmlns:p14="http://schemas.microsoft.com/office/powerpoint/2010/main" val="2256962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29</a:t>
            </a:r>
            <a:endParaRPr lang="en-US" sz="1050" b="1" dirty="0"/>
          </a:p>
        </p:txBody>
      </p:sp>
    </p:spTree>
    <p:extLst>
      <p:ext uri="{BB962C8B-B14F-4D97-AF65-F5344CB8AC3E}">
        <p14:creationId xmlns:p14="http://schemas.microsoft.com/office/powerpoint/2010/main" val="2683795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3</a:t>
            </a:r>
            <a:endParaRPr lang="en-US" sz="1050" b="1" dirty="0"/>
          </a:p>
        </p:txBody>
      </p:sp>
    </p:spTree>
    <p:extLst>
      <p:ext uri="{BB962C8B-B14F-4D97-AF65-F5344CB8AC3E}">
        <p14:creationId xmlns:p14="http://schemas.microsoft.com/office/powerpoint/2010/main" val="3781702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30</a:t>
            </a:r>
            <a:endParaRPr lang="en-US" sz="1050" b="1" dirty="0"/>
          </a:p>
        </p:txBody>
      </p:sp>
    </p:spTree>
    <p:extLst>
      <p:ext uri="{BB962C8B-B14F-4D97-AF65-F5344CB8AC3E}">
        <p14:creationId xmlns:p14="http://schemas.microsoft.com/office/powerpoint/2010/main" val="233986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9"/>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31</a:t>
            </a:r>
            <a:endParaRPr lang="en-US" sz="1050" b="1" dirty="0"/>
          </a:p>
        </p:txBody>
      </p:sp>
      <p:sp>
        <p:nvSpPr>
          <p:cNvPr id="5" name="Rectangle 4"/>
          <p:cNvSpPr/>
          <p:nvPr/>
        </p:nvSpPr>
        <p:spPr>
          <a:xfrm>
            <a:off x="8105775" y="4448175"/>
            <a:ext cx="295275" cy="215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481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32</a:t>
            </a:r>
            <a:endParaRPr lang="en-US" sz="1050" b="1" dirty="0"/>
          </a:p>
        </p:txBody>
      </p:sp>
    </p:spTree>
    <p:extLst>
      <p:ext uri="{BB962C8B-B14F-4D97-AF65-F5344CB8AC3E}">
        <p14:creationId xmlns:p14="http://schemas.microsoft.com/office/powerpoint/2010/main" val="1572578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33</a:t>
            </a:r>
            <a:endParaRPr lang="en-US" sz="1050" b="1" dirty="0"/>
          </a:p>
        </p:txBody>
      </p:sp>
      <p:sp>
        <p:nvSpPr>
          <p:cNvPr id="3" name="TextBox 2"/>
          <p:cNvSpPr txBox="1"/>
          <p:nvPr/>
        </p:nvSpPr>
        <p:spPr>
          <a:xfrm>
            <a:off x="5778632" y="5464929"/>
            <a:ext cx="3044857" cy="1261884"/>
          </a:xfrm>
          <a:prstGeom prst="rect">
            <a:avLst/>
          </a:prstGeom>
          <a:solidFill>
            <a:schemeClr val="bg1">
              <a:alpha val="66000"/>
            </a:schemeClr>
          </a:solidFill>
        </p:spPr>
        <p:txBody>
          <a:bodyPr wrap="square" rtlCol="0">
            <a:spAutoFit/>
          </a:bodyPr>
          <a:lstStyle/>
          <a:p>
            <a:r>
              <a:rPr lang="en-US" sz="1200" b="1" i="1" dirty="0" smtClean="0">
                <a:solidFill>
                  <a:srgbClr val="353637"/>
                </a:solidFill>
              </a:rPr>
              <a:t>Categories from: Bioinformatics</a:t>
            </a:r>
            <a:r>
              <a:rPr lang="en-US" sz="1200" b="1" i="1" dirty="0">
                <a:solidFill>
                  <a:srgbClr val="353637"/>
                </a:solidFill>
              </a:rPr>
              <a:t>: A Practical Guide to the Analysis of Genes &amp; Proteins, (third edition). Edited by Andreas D. </a:t>
            </a:r>
            <a:r>
              <a:rPr lang="en-US" sz="1200" b="1" i="1" dirty="0" err="1">
                <a:solidFill>
                  <a:srgbClr val="353637"/>
                </a:solidFill>
              </a:rPr>
              <a:t>Baxevanis</a:t>
            </a:r>
            <a:r>
              <a:rPr lang="en-US" sz="1200" b="1" i="1" dirty="0">
                <a:solidFill>
                  <a:srgbClr val="353637"/>
                </a:solidFill>
              </a:rPr>
              <a:t> and B.F. Francis Ouellette, New York: John Wiley &amp; Sons; ISBN: 0471 478784 </a:t>
            </a:r>
          </a:p>
          <a:p>
            <a:endParaRPr lang="en-US" sz="1600" i="1" dirty="0"/>
          </a:p>
        </p:txBody>
      </p:sp>
      <p:sp>
        <p:nvSpPr>
          <p:cNvPr id="7" name="Rectangle 6"/>
          <p:cNvSpPr/>
          <p:nvPr/>
        </p:nvSpPr>
        <p:spPr>
          <a:xfrm>
            <a:off x="266132" y="1903822"/>
            <a:ext cx="4572000" cy="4524315"/>
          </a:xfrm>
          <a:prstGeom prst="rect">
            <a:avLst/>
          </a:prstGeom>
        </p:spPr>
        <p:txBody>
          <a:bodyPr>
            <a:spAutoFit/>
          </a:bodyPr>
          <a:lstStyle/>
          <a:p>
            <a:r>
              <a:rPr lang="en-US" b="1" dirty="0">
                <a:solidFill>
                  <a:srgbClr val="514689"/>
                </a:solidFill>
                <a:latin typeface="Hiragino Maru Gothic ProN W4" charset="-128"/>
                <a:ea typeface="Hiragino Maru Gothic ProN W4" charset="-128"/>
                <a:cs typeface="Hiragino Maru Gothic ProN W4" charset="-128"/>
              </a:rPr>
              <a:t>Scope</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Data Quality</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Freshness of Data</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Availability</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Architecture</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Cost</a:t>
            </a:r>
            <a:endParaRPr lang="en-US" b="1"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1848466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p:cNvSpPr/>
          <p:nvPr/>
        </p:nvSpPr>
        <p:spPr>
          <a:xfrm>
            <a:off x="286603" y="1999541"/>
            <a:ext cx="4572000" cy="3693319"/>
          </a:xfrm>
          <a:prstGeom prst="rect">
            <a:avLst/>
          </a:prstGeom>
        </p:spPr>
        <p:txBody>
          <a:bodyPr>
            <a:spAutoFit/>
          </a:bodyPr>
          <a:lstStyle/>
          <a:p>
            <a:r>
              <a:rPr lang="en-US" b="1" dirty="0">
                <a:solidFill>
                  <a:srgbClr val="514689"/>
                </a:solidFill>
                <a:latin typeface="Hiragino Maru Gothic ProN W4" charset="-128"/>
                <a:ea typeface="Hiragino Maru Gothic ProN W4" charset="-128"/>
                <a:cs typeface="Hiragino Maru Gothic ProN W4" charset="-128"/>
              </a:rPr>
              <a:t>Scope: What are you looking for?</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Domain coverage</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Citation data</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Indexing of </a:t>
            </a:r>
            <a:r>
              <a:rPr lang="en-US" b="1" dirty="0" smtClean="0">
                <a:solidFill>
                  <a:srgbClr val="514689"/>
                </a:solidFill>
                <a:latin typeface="Hiragino Maru Gothic ProN W4" charset="-128"/>
                <a:ea typeface="Hiragino Maru Gothic ProN W4" charset="-128"/>
                <a:cs typeface="Hiragino Maru Gothic ProN W4" charset="-128"/>
              </a:rPr>
              <a:t>books</a:t>
            </a:r>
            <a:r>
              <a:rPr lang="en-US" b="1" dirty="0">
                <a:solidFill>
                  <a:srgbClr val="514689"/>
                </a:solidFill>
                <a:latin typeface="Hiragino Maru Gothic ProN W4" charset="-128"/>
                <a:ea typeface="Hiragino Maru Gothic ProN W4" charset="-128"/>
                <a:cs typeface="Hiragino Maru Gothic ProN W4" charset="-128"/>
              </a:rPr>
              <a:t>, </a:t>
            </a:r>
            <a:r>
              <a:rPr lang="en-US" b="1" dirty="0" smtClean="0">
                <a:solidFill>
                  <a:srgbClr val="514689"/>
                </a:solidFill>
                <a:latin typeface="Hiragino Maru Gothic ProN W4" charset="-128"/>
                <a:ea typeface="Hiragino Maru Gothic ProN W4" charset="-128"/>
                <a:cs typeface="Hiragino Maru Gothic ProN W4" charset="-128"/>
              </a:rPr>
              <a:t>conference materials, etc.</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Links to scope information:</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Scopus</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err="1">
                <a:solidFill>
                  <a:srgbClr val="514689"/>
                </a:solidFill>
                <a:latin typeface="Hiragino Maru Gothic ProN W4" charset="-128"/>
                <a:ea typeface="Hiragino Maru Gothic ProN W4" charset="-128"/>
                <a:cs typeface="Hiragino Maru Gothic ProN W4" charset="-128"/>
              </a:rPr>
              <a:t>Clarivate</a:t>
            </a:r>
            <a:r>
              <a:rPr lang="en-US" b="1" dirty="0">
                <a:solidFill>
                  <a:srgbClr val="514689"/>
                </a:solidFill>
                <a:latin typeface="Hiragino Maru Gothic ProN W4" charset="-128"/>
                <a:ea typeface="Hiragino Maru Gothic ProN W4" charset="-128"/>
                <a:cs typeface="Hiragino Maru Gothic ProN W4" charset="-128"/>
              </a:rPr>
              <a:t> Analytics</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PubMed</a:t>
            </a:r>
            <a:endParaRPr lang="en-US" b="1" dirty="0">
              <a:latin typeface="Hiragino Maru Gothic ProN W4" charset="-128"/>
              <a:ea typeface="Hiragino Maru Gothic ProN W4" charset="-128"/>
              <a:cs typeface="Hiragino Maru Gothic ProN W4" charset="-128"/>
            </a:endParaRPr>
          </a:p>
        </p:txBody>
      </p:sp>
      <p:sp>
        <p:nvSpPr>
          <p:cNvPr id="4" name="TextBox 3"/>
          <p:cNvSpPr txBox="1"/>
          <p:nvPr/>
        </p:nvSpPr>
        <p:spPr>
          <a:xfrm>
            <a:off x="286603" y="4450227"/>
            <a:ext cx="5349922" cy="307777"/>
          </a:xfrm>
          <a:prstGeom prst="rect">
            <a:avLst/>
          </a:prstGeom>
          <a:noFill/>
        </p:spPr>
        <p:txBody>
          <a:bodyPr wrap="square" rtlCol="0">
            <a:spAutoFit/>
          </a:bodyPr>
          <a:lstStyle/>
          <a:p>
            <a:r>
              <a:rPr lang="en-US" sz="1400" dirty="0">
                <a:hlinkClick r:id="rId4"/>
              </a:rPr>
              <a:t>https://</a:t>
            </a:r>
            <a:r>
              <a:rPr lang="en-US" sz="1400" dirty="0" err="1">
                <a:hlinkClick r:id="rId4"/>
              </a:rPr>
              <a:t>www.elsevier.com</a:t>
            </a:r>
            <a:r>
              <a:rPr lang="en-US" sz="1400" dirty="0">
                <a:hlinkClick r:id="rId4"/>
              </a:rPr>
              <a:t>/solutions/</a:t>
            </a:r>
            <a:r>
              <a:rPr lang="en-US" sz="1400" dirty="0" err="1">
                <a:hlinkClick r:id="rId4"/>
              </a:rPr>
              <a:t>scopus</a:t>
            </a:r>
            <a:r>
              <a:rPr lang="en-US" sz="1400" dirty="0">
                <a:hlinkClick r:id="rId4"/>
              </a:rPr>
              <a:t>/content</a:t>
            </a:r>
            <a:endParaRPr lang="en-US" sz="1400" dirty="0"/>
          </a:p>
        </p:txBody>
      </p:sp>
      <p:sp>
        <p:nvSpPr>
          <p:cNvPr id="6" name="TextBox 5"/>
          <p:cNvSpPr txBox="1"/>
          <p:nvPr/>
        </p:nvSpPr>
        <p:spPr>
          <a:xfrm>
            <a:off x="286603" y="5049103"/>
            <a:ext cx="5895833" cy="307777"/>
          </a:xfrm>
          <a:prstGeom prst="rect">
            <a:avLst/>
          </a:prstGeom>
          <a:noFill/>
        </p:spPr>
        <p:txBody>
          <a:bodyPr wrap="square" rtlCol="0">
            <a:spAutoFit/>
          </a:bodyPr>
          <a:lstStyle/>
          <a:p>
            <a:r>
              <a:rPr lang="en-US" sz="1400" dirty="0">
                <a:hlinkClick r:id="rId5"/>
              </a:rPr>
              <a:t>https://</a:t>
            </a:r>
            <a:r>
              <a:rPr lang="en-US" sz="1400" dirty="0" err="1">
                <a:hlinkClick r:id="rId5"/>
              </a:rPr>
              <a:t>clarivate.libguides.com</a:t>
            </a:r>
            <a:r>
              <a:rPr lang="en-US" sz="1400" dirty="0">
                <a:hlinkClick r:id="rId5"/>
              </a:rPr>
              <a:t>/</a:t>
            </a:r>
            <a:r>
              <a:rPr lang="en-US" sz="1400" dirty="0" err="1">
                <a:hlinkClick r:id="rId5"/>
              </a:rPr>
              <a:t>webofscienceplatform</a:t>
            </a:r>
            <a:r>
              <a:rPr lang="en-US" sz="1400" dirty="0">
                <a:hlinkClick r:id="rId5"/>
              </a:rPr>
              <a:t>/coverage</a:t>
            </a:r>
            <a:endParaRPr lang="en-US" sz="1400" dirty="0"/>
          </a:p>
        </p:txBody>
      </p:sp>
      <p:sp>
        <p:nvSpPr>
          <p:cNvPr id="7" name="TextBox 6"/>
          <p:cNvSpPr txBox="1"/>
          <p:nvPr/>
        </p:nvSpPr>
        <p:spPr>
          <a:xfrm>
            <a:off x="286603" y="5538971"/>
            <a:ext cx="5540991" cy="307777"/>
          </a:xfrm>
          <a:prstGeom prst="rect">
            <a:avLst/>
          </a:prstGeom>
          <a:noFill/>
        </p:spPr>
        <p:txBody>
          <a:bodyPr wrap="square" rtlCol="0">
            <a:spAutoFit/>
          </a:bodyPr>
          <a:lstStyle/>
          <a:p>
            <a:r>
              <a:rPr lang="en-US" sz="1400" dirty="0">
                <a:hlinkClick r:id="rId6"/>
              </a:rPr>
              <a:t>https://</a:t>
            </a:r>
            <a:r>
              <a:rPr lang="en-US" sz="1400" dirty="0" err="1">
                <a:hlinkClick r:id="rId6"/>
              </a:rPr>
              <a:t>www.nlm.nih.gov</a:t>
            </a:r>
            <a:r>
              <a:rPr lang="en-US" sz="1400" dirty="0">
                <a:hlinkClick r:id="rId6"/>
              </a:rPr>
              <a:t>/pubs/factsheets/</a:t>
            </a:r>
            <a:r>
              <a:rPr lang="en-US" sz="1400" dirty="0" err="1">
                <a:hlinkClick r:id="rId6"/>
              </a:rPr>
              <a:t>dif_med_pub.html</a:t>
            </a:r>
            <a:endParaRPr lang="en-US" sz="1400" dirty="0"/>
          </a:p>
        </p:txBody>
      </p:sp>
      <p:sp>
        <p:nvSpPr>
          <p:cNvPr id="9" name="TextBox 8"/>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34</a:t>
            </a:r>
            <a:endParaRPr lang="en-US" sz="1050" b="1" dirty="0"/>
          </a:p>
        </p:txBody>
      </p:sp>
    </p:spTree>
    <p:extLst>
      <p:ext uri="{BB962C8B-B14F-4D97-AF65-F5344CB8AC3E}">
        <p14:creationId xmlns:p14="http://schemas.microsoft.com/office/powerpoint/2010/main" val="1453081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35</a:t>
            </a:r>
            <a:endParaRPr lang="en-US" sz="1050" b="1" dirty="0"/>
          </a:p>
        </p:txBody>
      </p:sp>
      <p:sp>
        <p:nvSpPr>
          <p:cNvPr id="6" name="Rectangle 5"/>
          <p:cNvSpPr/>
          <p:nvPr/>
        </p:nvSpPr>
        <p:spPr>
          <a:xfrm>
            <a:off x="146648" y="2035105"/>
            <a:ext cx="4572000" cy="3139321"/>
          </a:xfrm>
          <a:prstGeom prst="rect">
            <a:avLst/>
          </a:prstGeom>
        </p:spPr>
        <p:txBody>
          <a:bodyPr>
            <a:spAutoFit/>
          </a:bodyPr>
          <a:lstStyle/>
          <a:p>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Data Quality: Depends heavily on data curation, validation can be difficult. </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Completeness of individual </a:t>
            </a:r>
            <a:r>
              <a:rPr lang="en-US" b="1" dirty="0" smtClean="0">
                <a:solidFill>
                  <a:srgbClr val="514689"/>
                </a:solidFill>
                <a:latin typeface="Hiragino Maru Gothic ProN W4" charset="-128"/>
                <a:ea typeface="Hiragino Maru Gothic ProN W4" charset="-128"/>
                <a:cs typeface="Hiragino Maru Gothic ProN W4" charset="-128"/>
              </a:rPr>
              <a:t>author</a:t>
            </a:r>
            <a:r>
              <a:rPr lang="en-US" b="1" dirty="0">
                <a:solidFill>
                  <a:srgbClr val="514689"/>
                </a:solidFill>
                <a:latin typeface="Hiragino Maru Gothic ProN W4" charset="-128"/>
                <a:ea typeface="Hiragino Maru Gothic ProN W4" charset="-128"/>
                <a:cs typeface="Hiragino Maru Gothic ProN W4" charset="-128"/>
              </a:rPr>
              <a:t> </a:t>
            </a:r>
            <a:r>
              <a:rPr lang="en-US" b="1" dirty="0" smtClean="0">
                <a:solidFill>
                  <a:srgbClr val="514689"/>
                </a:solidFill>
                <a:latin typeface="Hiragino Maru Gothic ProN W4" charset="-128"/>
                <a:ea typeface="Hiragino Maru Gothic ProN W4" charset="-128"/>
                <a:cs typeface="Hiragino Maru Gothic ProN W4" charset="-128"/>
              </a:rPr>
              <a:t>information:</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     &gt;Disambiguated author information</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     &gt;Author affiliation for all authors</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How clean is the data?</a:t>
            </a:r>
            <a:endParaRPr lang="en-US" b="1"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1040756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36</a:t>
            </a:r>
            <a:endParaRPr lang="en-US" sz="1050" b="1" dirty="0"/>
          </a:p>
        </p:txBody>
      </p:sp>
      <p:sp>
        <p:nvSpPr>
          <p:cNvPr id="3" name="Rectangle 2"/>
          <p:cNvSpPr/>
          <p:nvPr/>
        </p:nvSpPr>
        <p:spPr>
          <a:xfrm>
            <a:off x="149639" y="3305917"/>
            <a:ext cx="4572000" cy="2031325"/>
          </a:xfrm>
          <a:prstGeom prst="rect">
            <a:avLst/>
          </a:prstGeom>
        </p:spPr>
        <p:txBody>
          <a:bodyPr>
            <a:spAutoFit/>
          </a:bodyPr>
          <a:lstStyle/>
          <a:p>
            <a:r>
              <a:rPr lang="en-US" b="1" dirty="0">
                <a:solidFill>
                  <a:srgbClr val="514689"/>
                </a:solidFill>
                <a:latin typeface="Hiragino Maru Gothic ProN W4" charset="-128"/>
                <a:ea typeface="Hiragino Maru Gothic ProN W4" charset="-128"/>
                <a:cs typeface="Hiragino Maru Gothic ProN W4" charset="-128"/>
              </a:rPr>
              <a:t>Freshness of Data:  </a:t>
            </a:r>
            <a:endParaRPr lang="en-US" b="1" dirty="0" smtClean="0">
              <a:solidFill>
                <a:srgbClr val="514689"/>
              </a:solidFill>
              <a:latin typeface="Hiragino Maru Gothic ProN W4" charset="-128"/>
              <a:ea typeface="Hiragino Maru Gothic ProN W4" charset="-128"/>
              <a:cs typeface="Hiragino Maru Gothic ProN W4" charset="-128"/>
            </a:endParaRPr>
          </a:p>
          <a:p>
            <a:r>
              <a:rPr lang="en-US" b="1" dirty="0" smtClean="0">
                <a:solidFill>
                  <a:srgbClr val="514689"/>
                </a:solidFill>
                <a:latin typeface="Hiragino Maru Gothic ProN W4" charset="-128"/>
                <a:ea typeface="Hiragino Maru Gothic ProN W4" charset="-128"/>
                <a:cs typeface="Hiragino Maru Gothic ProN W4" charset="-128"/>
              </a:rPr>
              <a:t>Well-maintained databases with current information can indicate a higher quality database.</a:t>
            </a: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latin typeface="Hiragino Maru Gothic ProN W4" charset="-128"/>
                <a:ea typeface="Hiragino Maru Gothic ProN W4" charset="-128"/>
                <a:cs typeface="Hiragino Maru Gothic ProN W4" charset="-128"/>
              </a:rPr>
              <a:t/>
            </a:r>
            <a:br>
              <a:rPr lang="en-US" b="1"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Consider update </a:t>
            </a:r>
            <a:r>
              <a:rPr lang="en-US" b="1" dirty="0" smtClean="0">
                <a:solidFill>
                  <a:srgbClr val="514689"/>
                </a:solidFill>
                <a:latin typeface="Hiragino Maru Gothic ProN W4" charset="-128"/>
                <a:ea typeface="Hiragino Maru Gothic ProN W4" charset="-128"/>
                <a:cs typeface="Hiragino Maru Gothic ProN W4" charset="-128"/>
              </a:rPr>
              <a:t>frequency and the update process.</a:t>
            </a:r>
            <a:endParaRPr lang="en-US" b="1"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227411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37</a:t>
            </a:r>
            <a:endParaRPr lang="en-US" sz="1050" b="1" dirty="0"/>
          </a:p>
        </p:txBody>
      </p:sp>
      <p:sp>
        <p:nvSpPr>
          <p:cNvPr id="4" name="Rectangle 3"/>
          <p:cNvSpPr/>
          <p:nvPr/>
        </p:nvSpPr>
        <p:spPr>
          <a:xfrm>
            <a:off x="174024" y="4763470"/>
            <a:ext cx="4572000" cy="923330"/>
          </a:xfrm>
          <a:prstGeom prst="rect">
            <a:avLst/>
          </a:prstGeom>
        </p:spPr>
        <p:txBody>
          <a:bodyPr>
            <a:spAutoFit/>
          </a:bodyPr>
          <a:lstStyle/>
          <a:p>
            <a:r>
              <a:rPr lang="en-US" b="1" dirty="0">
                <a:solidFill>
                  <a:srgbClr val="514689"/>
                </a:solidFill>
                <a:latin typeface="Hiragino Maru Gothic ProN W4" charset="-128"/>
                <a:ea typeface="Hiragino Maru Gothic ProN W4" charset="-128"/>
                <a:cs typeface="Hiragino Maru Gothic ProN W4" charset="-128"/>
              </a:rPr>
              <a:t>Availability: Download restrictions and IP restrictions</a:t>
            </a:r>
            <a:r>
              <a:rPr lang="en-US" dirty="0"/>
              <a:t/>
            </a:r>
            <a:br>
              <a:rPr lang="en-US" dirty="0"/>
            </a:br>
            <a:endParaRPr lang="en-US" dirty="0"/>
          </a:p>
        </p:txBody>
      </p:sp>
    </p:spTree>
    <p:extLst>
      <p:ext uri="{BB962C8B-B14F-4D97-AF65-F5344CB8AC3E}">
        <p14:creationId xmlns:p14="http://schemas.microsoft.com/office/powerpoint/2010/main" val="1729185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38</a:t>
            </a:r>
            <a:endParaRPr lang="en-US" sz="1050" b="1" dirty="0"/>
          </a:p>
        </p:txBody>
      </p:sp>
      <p:sp>
        <p:nvSpPr>
          <p:cNvPr id="3" name="Rectangle 2"/>
          <p:cNvSpPr/>
          <p:nvPr/>
        </p:nvSpPr>
        <p:spPr>
          <a:xfrm>
            <a:off x="231993" y="3657118"/>
            <a:ext cx="4572000" cy="2585323"/>
          </a:xfrm>
          <a:prstGeom prst="rect">
            <a:avLst/>
          </a:prstGeom>
        </p:spPr>
        <p:txBody>
          <a:bodyPr>
            <a:spAutoFit/>
          </a:bodyPr>
          <a:lstStyle/>
          <a:p>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dirty="0">
                <a:latin typeface="Hiragino Maru Gothic ProN W4" charset="-128"/>
                <a:ea typeface="Hiragino Maru Gothic ProN W4" charset="-128"/>
                <a:cs typeface="Hiragino Maru Gothic ProN W4" charset="-128"/>
              </a:rPr>
              <a:t/>
            </a:r>
            <a:br>
              <a:rPr lang="en-US" dirty="0">
                <a:latin typeface="Hiragino Maru Gothic ProN W4" charset="-128"/>
                <a:ea typeface="Hiragino Maru Gothic ProN W4" charset="-128"/>
                <a:cs typeface="Hiragino Maru Gothic ProN W4" charset="-128"/>
              </a:rPr>
            </a:br>
            <a:r>
              <a:rPr lang="en-US" b="1" dirty="0">
                <a:solidFill>
                  <a:srgbClr val="514689"/>
                </a:solidFill>
                <a:latin typeface="Hiragino Maru Gothic ProN W4" charset="-128"/>
                <a:ea typeface="Hiragino Maru Gothic ProN W4" charset="-128"/>
                <a:cs typeface="Hiragino Maru Gothic ProN W4" charset="-128"/>
              </a:rPr>
              <a:t>Architecture: Interfaces that are easy to use. Search capabilities, i.e. </a:t>
            </a:r>
            <a:r>
              <a:rPr lang="en-US" b="1" dirty="0" err="1" smtClean="0">
                <a:solidFill>
                  <a:srgbClr val="514689"/>
                </a:solidFill>
                <a:latin typeface="Hiragino Maru Gothic ProN W4" charset="-128"/>
                <a:ea typeface="Hiragino Maru Gothic ProN W4" charset="-128"/>
                <a:cs typeface="Hiragino Maru Gothic ProN W4" charset="-128"/>
              </a:rPr>
              <a:t>Booleansearching</a:t>
            </a:r>
            <a:r>
              <a:rPr lang="en-US" b="1" dirty="0">
                <a:solidFill>
                  <a:srgbClr val="514689"/>
                </a:solidFill>
                <a:latin typeface="Hiragino Maru Gothic ProN W4" charset="-128"/>
                <a:ea typeface="Hiragino Maru Gothic ProN W4" charset="-128"/>
                <a:cs typeface="Hiragino Maru Gothic ProN W4" charset="-128"/>
              </a:rPr>
              <a:t>, controlled vocabularies, etc.</a:t>
            </a:r>
            <a:endParaRPr lang="en-US" b="1"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7533081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39</a:t>
            </a:r>
            <a:endParaRPr lang="en-US" sz="1050" b="1" dirty="0"/>
          </a:p>
        </p:txBody>
      </p:sp>
      <p:sp>
        <p:nvSpPr>
          <p:cNvPr id="3" name="Rectangle 2"/>
          <p:cNvSpPr/>
          <p:nvPr/>
        </p:nvSpPr>
        <p:spPr>
          <a:xfrm>
            <a:off x="332519" y="4291531"/>
            <a:ext cx="4572000" cy="2308324"/>
          </a:xfrm>
          <a:prstGeom prst="rect">
            <a:avLst/>
          </a:prstGeom>
        </p:spPr>
        <p:txBody>
          <a:bodyPr>
            <a:spAutoFit/>
          </a:bodyPr>
          <a:lstStyle/>
          <a:p>
            <a:r>
              <a:rPr lang="pt-BR" dirty="0"/>
              <a:t/>
            </a:r>
            <a:br>
              <a:rPr lang="pt-BR" dirty="0"/>
            </a:br>
            <a:r>
              <a:rPr lang="pt-BR" dirty="0"/>
              <a:t/>
            </a:r>
            <a:br>
              <a:rPr lang="pt-BR" dirty="0"/>
            </a:br>
            <a:r>
              <a:rPr lang="pt-BR" dirty="0"/>
              <a:t/>
            </a:r>
            <a:br>
              <a:rPr lang="pt-BR" dirty="0"/>
            </a:br>
            <a:r>
              <a:rPr lang="pt-BR" dirty="0"/>
              <a:t/>
            </a:r>
            <a:br>
              <a:rPr lang="pt-BR" dirty="0"/>
            </a:br>
            <a:r>
              <a:rPr lang="pt-BR" dirty="0"/>
              <a:t/>
            </a:r>
            <a:br>
              <a:rPr lang="pt-BR" dirty="0"/>
            </a:br>
            <a:r>
              <a:rPr lang="pt-BR" dirty="0"/>
              <a:t/>
            </a:r>
            <a:br>
              <a:rPr lang="pt-BR" dirty="0"/>
            </a:br>
            <a:r>
              <a:rPr lang="pt-BR" dirty="0"/>
              <a:t/>
            </a:r>
            <a:br>
              <a:rPr lang="pt-BR" dirty="0"/>
            </a:br>
            <a:r>
              <a:rPr lang="pt-BR" b="1" dirty="0" err="1">
                <a:solidFill>
                  <a:srgbClr val="514689"/>
                </a:solidFill>
                <a:latin typeface="Hiragino Maru Gothic ProN W4" charset="-128"/>
                <a:ea typeface="Hiragino Maru Gothic ProN W4" charset="-128"/>
                <a:cs typeface="Hiragino Maru Gothic ProN W4" charset="-128"/>
              </a:rPr>
              <a:t>Cost</a:t>
            </a:r>
            <a:r>
              <a:rPr lang="pt-BR" b="1" dirty="0">
                <a:solidFill>
                  <a:srgbClr val="514689"/>
                </a:solidFill>
                <a:latin typeface="Hiragino Maru Gothic ProN W4" charset="-128"/>
                <a:ea typeface="Hiragino Maru Gothic ProN W4" charset="-128"/>
                <a:cs typeface="Hiragino Maru Gothic ProN W4" charset="-128"/>
              </a:rPr>
              <a:t>!</a:t>
            </a:r>
            <a:endParaRPr lang="en-US" b="1"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1434616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08330" y="6543674"/>
            <a:ext cx="233876"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42"/>
            <a:ext cx="9144000" cy="6858000"/>
          </a:xfrm>
          <a:prstGeom prst="rect">
            <a:avLst/>
          </a:prstGeom>
        </p:spPr>
      </p:pic>
      <p:sp>
        <p:nvSpPr>
          <p:cNvPr id="6" name="Rectangle 5"/>
          <p:cNvSpPr/>
          <p:nvPr/>
        </p:nvSpPr>
        <p:spPr>
          <a:xfrm>
            <a:off x="8910124" y="6538911"/>
            <a:ext cx="233876"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4</a:t>
            </a:r>
            <a:endParaRPr lang="en-US" sz="1050" b="1" dirty="0"/>
          </a:p>
        </p:txBody>
      </p:sp>
    </p:spTree>
    <p:extLst>
      <p:ext uri="{BB962C8B-B14F-4D97-AF65-F5344CB8AC3E}">
        <p14:creationId xmlns:p14="http://schemas.microsoft.com/office/powerpoint/2010/main" val="1203872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860758" y="1989221"/>
            <a:ext cx="3593431" cy="2092881"/>
          </a:xfrm>
          <a:prstGeom prst="rect">
            <a:avLst/>
          </a:prstGeom>
          <a:noFill/>
        </p:spPr>
        <p:txBody>
          <a:bodyPr wrap="square" rtlCol="0">
            <a:spAutoFit/>
          </a:bodyPr>
          <a:lstStyle/>
          <a:p>
            <a:r>
              <a:rPr lang="en-US" sz="2600" dirty="0" smtClean="0">
                <a:solidFill>
                  <a:srgbClr val="514588"/>
                </a:solidFill>
                <a:latin typeface="Gungsuh" charset="-127"/>
                <a:ea typeface="Gungsuh" charset="-127"/>
                <a:cs typeface="Gungsuh" charset="-127"/>
              </a:rPr>
              <a:t>What are your favorite tools for analyzing and/or visualizing data?</a:t>
            </a:r>
          </a:p>
          <a:p>
            <a:endParaRPr lang="en-US" sz="2600" dirty="0">
              <a:solidFill>
                <a:srgbClr val="514588"/>
              </a:solidFill>
              <a:latin typeface="Gungsuh" charset="-127"/>
              <a:ea typeface="Gungsuh" charset="-127"/>
              <a:cs typeface="Gungsuh" charset="-127"/>
            </a:endParaRPr>
          </a:p>
        </p:txBody>
      </p:sp>
      <p:sp>
        <p:nvSpPr>
          <p:cNvPr id="5" name="TextBox 4"/>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40</a:t>
            </a:r>
            <a:endParaRPr lang="en-US" sz="1050" b="1" dirty="0"/>
          </a:p>
        </p:txBody>
      </p:sp>
    </p:spTree>
    <p:extLst>
      <p:ext uri="{BB962C8B-B14F-4D97-AF65-F5344CB8AC3E}">
        <p14:creationId xmlns:p14="http://schemas.microsoft.com/office/powerpoint/2010/main" val="1663749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41</a:t>
            </a:r>
            <a:endParaRPr lang="en-US" sz="1050" b="1" dirty="0"/>
          </a:p>
        </p:txBody>
      </p:sp>
    </p:spTree>
    <p:extLst>
      <p:ext uri="{BB962C8B-B14F-4D97-AF65-F5344CB8AC3E}">
        <p14:creationId xmlns:p14="http://schemas.microsoft.com/office/powerpoint/2010/main" val="1714224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91468" y="6182434"/>
            <a:ext cx="2361063" cy="369332"/>
          </a:xfrm>
          <a:prstGeom prst="rect">
            <a:avLst/>
          </a:prstGeom>
          <a:noFill/>
        </p:spPr>
        <p:txBody>
          <a:bodyPr wrap="square" rtlCol="0">
            <a:spAutoFit/>
          </a:bodyPr>
          <a:lstStyle/>
          <a:p>
            <a:r>
              <a:rPr lang="en-US" dirty="0" smtClean="0">
                <a:solidFill>
                  <a:schemeClr val="bg1"/>
                </a:solidFill>
                <a:hlinkClick r:id="rId4"/>
              </a:rPr>
              <a:t>http://sci2.cns.iu.edu</a:t>
            </a:r>
            <a:endParaRPr lang="en-US" dirty="0">
              <a:solidFill>
                <a:schemeClr val="bg1"/>
              </a:solidFill>
            </a:endParaRPr>
          </a:p>
        </p:txBody>
      </p:sp>
      <p:sp>
        <p:nvSpPr>
          <p:cNvPr id="4" name="TextBox 3"/>
          <p:cNvSpPr txBox="1"/>
          <p:nvPr/>
        </p:nvSpPr>
        <p:spPr>
          <a:xfrm>
            <a:off x="6796585" y="5977719"/>
            <a:ext cx="2347415" cy="389381"/>
          </a:xfrm>
          <a:prstGeom prst="rect">
            <a:avLst/>
          </a:prstGeom>
          <a:solidFill>
            <a:srgbClr val="514588"/>
          </a:solidFill>
        </p:spPr>
        <p:txBody>
          <a:bodyPr wrap="square" rtlCol="0">
            <a:spAutoFit/>
          </a:bodyPr>
          <a:lstStyle/>
          <a:p>
            <a:endParaRPr lang="en-US" dirty="0"/>
          </a:p>
        </p:txBody>
      </p:sp>
      <p:sp>
        <p:nvSpPr>
          <p:cNvPr id="6" name="TextBox 5"/>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42</a:t>
            </a:r>
            <a:endParaRPr lang="en-US" sz="1050" b="1" dirty="0"/>
          </a:p>
        </p:txBody>
      </p:sp>
    </p:spTree>
    <p:extLst>
      <p:ext uri="{BB962C8B-B14F-4D97-AF65-F5344CB8AC3E}">
        <p14:creationId xmlns:p14="http://schemas.microsoft.com/office/powerpoint/2010/main" val="848236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523630" y="4285397"/>
            <a:ext cx="2497541" cy="369332"/>
          </a:xfrm>
          <a:prstGeom prst="rect">
            <a:avLst/>
          </a:prstGeom>
          <a:noFill/>
        </p:spPr>
        <p:txBody>
          <a:bodyPr wrap="square" rtlCol="0">
            <a:spAutoFit/>
          </a:bodyPr>
          <a:lstStyle/>
          <a:p>
            <a:r>
              <a:rPr lang="en-US" dirty="0">
                <a:solidFill>
                  <a:srgbClr val="353637"/>
                </a:solidFill>
                <a:hlinkClick r:id="rId4"/>
              </a:rPr>
              <a:t>https://</a:t>
            </a:r>
            <a:r>
              <a:rPr lang="en-US" dirty="0" err="1">
                <a:solidFill>
                  <a:srgbClr val="353637"/>
                </a:solidFill>
                <a:hlinkClick r:id="rId4"/>
              </a:rPr>
              <a:t>icite.od.nih.gov</a:t>
            </a:r>
            <a:r>
              <a:rPr lang="en-US" dirty="0">
                <a:solidFill>
                  <a:srgbClr val="353637"/>
                </a:solidFill>
                <a:hlinkClick r:id="rId4"/>
              </a:rPr>
              <a:t>/</a:t>
            </a:r>
            <a:endParaRPr lang="en-US" dirty="0">
              <a:solidFill>
                <a:srgbClr val="353637"/>
              </a:solidFill>
            </a:endParaRPr>
          </a:p>
        </p:txBody>
      </p:sp>
      <p:sp>
        <p:nvSpPr>
          <p:cNvPr id="6" name="TextBox 5"/>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43</a:t>
            </a:r>
            <a:endParaRPr lang="en-US" sz="1050" b="1" dirty="0"/>
          </a:p>
        </p:txBody>
      </p:sp>
      <p:sp>
        <p:nvSpPr>
          <p:cNvPr id="2" name="Rectangle 1"/>
          <p:cNvSpPr/>
          <p:nvPr/>
        </p:nvSpPr>
        <p:spPr>
          <a:xfrm>
            <a:off x="6523630" y="3930090"/>
            <a:ext cx="2359941" cy="369332"/>
          </a:xfrm>
          <a:prstGeom prst="rect">
            <a:avLst/>
          </a:prstGeom>
        </p:spPr>
        <p:txBody>
          <a:bodyPr wrap="none">
            <a:spAutoFit/>
          </a:bodyPr>
          <a:lstStyle/>
          <a:p>
            <a:r>
              <a:rPr lang="en-US" dirty="0">
                <a:hlinkClick r:id="rId5"/>
              </a:rPr>
              <a:t>doi:10.18131/G3QM76</a:t>
            </a:r>
            <a:endParaRPr lang="en-US" dirty="0"/>
          </a:p>
        </p:txBody>
      </p:sp>
    </p:spTree>
    <p:extLst>
      <p:ext uri="{BB962C8B-B14F-4D97-AF65-F5344CB8AC3E}">
        <p14:creationId xmlns:p14="http://schemas.microsoft.com/office/powerpoint/2010/main" val="13128772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992574" y="6168789"/>
            <a:ext cx="5636525" cy="369332"/>
          </a:xfrm>
          <a:prstGeom prst="rect">
            <a:avLst/>
          </a:prstGeom>
          <a:noFill/>
        </p:spPr>
        <p:txBody>
          <a:bodyPr wrap="square" rtlCol="0">
            <a:spAutoFit/>
          </a:bodyPr>
          <a:lstStyle/>
          <a:p>
            <a:r>
              <a:rPr lang="en-US" dirty="0" smtClean="0">
                <a:hlinkClick r:id="rId4"/>
              </a:rPr>
              <a:t>https</a:t>
            </a:r>
            <a:r>
              <a:rPr lang="en-US" dirty="0">
                <a:hlinkClick r:id="rId4"/>
              </a:rPr>
              <a:t>://harzing.com/resources/publish-or-perish</a:t>
            </a:r>
            <a:endParaRPr lang="en-US" dirty="0"/>
          </a:p>
        </p:txBody>
      </p:sp>
      <p:sp>
        <p:nvSpPr>
          <p:cNvPr id="6" name="TextBox 5"/>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44</a:t>
            </a:r>
            <a:endParaRPr lang="en-US" sz="1050" b="1" dirty="0"/>
          </a:p>
        </p:txBody>
      </p:sp>
    </p:spTree>
    <p:extLst>
      <p:ext uri="{BB962C8B-B14F-4D97-AF65-F5344CB8AC3E}">
        <p14:creationId xmlns:p14="http://schemas.microsoft.com/office/powerpoint/2010/main" val="13392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196083" y="5691115"/>
            <a:ext cx="3289111" cy="369332"/>
          </a:xfrm>
          <a:prstGeom prst="rect">
            <a:avLst/>
          </a:prstGeom>
          <a:noFill/>
        </p:spPr>
        <p:txBody>
          <a:bodyPr wrap="square" rtlCol="0">
            <a:spAutoFit/>
          </a:bodyPr>
          <a:lstStyle/>
          <a:p>
            <a:r>
              <a:rPr lang="en-US" dirty="0">
                <a:solidFill>
                  <a:schemeClr val="bg1"/>
                </a:solidFill>
              </a:rPr>
              <a:t>http://</a:t>
            </a:r>
            <a:r>
              <a:rPr lang="en-US" dirty="0" err="1">
                <a:solidFill>
                  <a:schemeClr val="bg1"/>
                </a:solidFill>
              </a:rPr>
              <a:t>www.vosviewer.com</a:t>
            </a:r>
            <a:r>
              <a:rPr lang="en-US" dirty="0">
                <a:solidFill>
                  <a:schemeClr val="bg1"/>
                </a:solidFill>
              </a:rPr>
              <a:t>/</a:t>
            </a:r>
          </a:p>
        </p:txBody>
      </p:sp>
      <p:sp>
        <p:nvSpPr>
          <p:cNvPr id="5" name="TextBox 4"/>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45</a:t>
            </a:r>
            <a:endParaRPr lang="en-US" sz="1050" b="1" dirty="0"/>
          </a:p>
        </p:txBody>
      </p:sp>
    </p:spTree>
    <p:extLst>
      <p:ext uri="{BB962C8B-B14F-4D97-AF65-F5344CB8AC3E}">
        <p14:creationId xmlns:p14="http://schemas.microsoft.com/office/powerpoint/2010/main" val="14654791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46</a:t>
            </a:r>
            <a:endParaRPr lang="en-US" sz="1050" b="1" dirty="0"/>
          </a:p>
        </p:txBody>
      </p:sp>
    </p:spTree>
    <p:extLst>
      <p:ext uri="{BB962C8B-B14F-4D97-AF65-F5344CB8AC3E}">
        <p14:creationId xmlns:p14="http://schemas.microsoft.com/office/powerpoint/2010/main" val="257704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48463" y="1668379"/>
            <a:ext cx="3882190" cy="4893647"/>
          </a:xfrm>
          <a:prstGeom prst="rect">
            <a:avLst/>
          </a:prstGeom>
          <a:noFill/>
        </p:spPr>
        <p:txBody>
          <a:bodyPr wrap="square" rtlCol="0">
            <a:spAutoFit/>
          </a:bodyPr>
          <a:lstStyle/>
          <a:p>
            <a:r>
              <a:rPr lang="en-US" sz="2400" dirty="0" smtClean="0">
                <a:latin typeface="Malgun Gothic" charset="-127"/>
                <a:ea typeface="Malgun Gothic" charset="-127"/>
                <a:cs typeface="Malgun Gothic" charset="-127"/>
              </a:rPr>
              <a:t>Have you used alternative metrics in your work?</a:t>
            </a:r>
          </a:p>
          <a:p>
            <a:endParaRPr lang="en-US" sz="2400" dirty="0">
              <a:latin typeface="Malgun Gothic" charset="-127"/>
              <a:ea typeface="Malgun Gothic" charset="-127"/>
              <a:cs typeface="Malgun Gothic" charset="-127"/>
            </a:endParaRPr>
          </a:p>
          <a:p>
            <a:pPr marL="342900" indent="-342900">
              <a:buAutoNum type="alphaUcPeriod"/>
            </a:pPr>
            <a:r>
              <a:rPr lang="en-US" sz="2400" dirty="0" smtClean="0">
                <a:latin typeface="Malgun Gothic" charset="-127"/>
                <a:ea typeface="Malgun Gothic" charset="-127"/>
                <a:cs typeface="Malgun Gothic" charset="-127"/>
              </a:rPr>
              <a:t>Yes.</a:t>
            </a:r>
          </a:p>
          <a:p>
            <a:pPr marL="342900" indent="-342900">
              <a:buAutoNum type="alphaUcPeriod"/>
            </a:pPr>
            <a:r>
              <a:rPr lang="en-US" sz="2400" dirty="0" smtClean="0">
                <a:latin typeface="Malgun Gothic" charset="-127"/>
                <a:ea typeface="Malgun Gothic" charset="-127"/>
                <a:cs typeface="Malgun Gothic" charset="-127"/>
              </a:rPr>
              <a:t>No, but I plan to.</a:t>
            </a:r>
          </a:p>
          <a:p>
            <a:pPr marL="342900" indent="-342900">
              <a:buAutoNum type="alphaUcPeriod"/>
            </a:pPr>
            <a:r>
              <a:rPr lang="en-US" sz="2400" dirty="0" smtClean="0">
                <a:latin typeface="Malgun Gothic" charset="-127"/>
                <a:ea typeface="Malgun Gothic" charset="-127"/>
                <a:cs typeface="Malgun Gothic" charset="-127"/>
              </a:rPr>
              <a:t>No, and I don’t plan to.</a:t>
            </a:r>
          </a:p>
          <a:p>
            <a:pPr marL="342900" indent="-342900">
              <a:buAutoNum type="alphaUcPeriod"/>
            </a:pPr>
            <a:r>
              <a:rPr lang="en-US" sz="2400" dirty="0" smtClean="0">
                <a:latin typeface="Malgun Gothic" charset="-127"/>
                <a:ea typeface="Malgun Gothic" charset="-127"/>
                <a:cs typeface="Malgun Gothic" charset="-127"/>
              </a:rPr>
              <a:t>Maybe. I need to learn more.</a:t>
            </a:r>
          </a:p>
          <a:p>
            <a:pPr marL="342900" indent="-342900">
              <a:buAutoNum type="alphaUcPeriod"/>
            </a:pPr>
            <a:endParaRPr lang="en-US" sz="2400" dirty="0">
              <a:latin typeface="Malgun Gothic" charset="-127"/>
              <a:ea typeface="Malgun Gothic" charset="-127"/>
              <a:cs typeface="Malgun Gothic" charset="-127"/>
            </a:endParaRPr>
          </a:p>
          <a:p>
            <a:pPr marL="342900" indent="-342900">
              <a:buAutoNum type="alphaUcPeriod"/>
            </a:pPr>
            <a:endParaRPr lang="en-US" sz="2400" dirty="0" smtClean="0">
              <a:latin typeface="Malgun Gothic" charset="-127"/>
              <a:ea typeface="Malgun Gothic" charset="-127"/>
              <a:cs typeface="Malgun Gothic" charset="-127"/>
            </a:endParaRPr>
          </a:p>
          <a:p>
            <a:pPr marL="342900" indent="-342900">
              <a:buAutoNum type="alphaUcPeriod"/>
            </a:pPr>
            <a:endParaRPr lang="en-US" dirty="0"/>
          </a:p>
          <a:p>
            <a:r>
              <a:rPr lang="en-US" dirty="0" smtClean="0">
                <a:latin typeface="Malgun Gothic" charset="-127"/>
                <a:ea typeface="Malgun Gothic" charset="-127"/>
                <a:cs typeface="Malgun Gothic" charset="-127"/>
              </a:rPr>
              <a:t>We realize that many of you are watching in groups, but please choose one answer!</a:t>
            </a:r>
          </a:p>
        </p:txBody>
      </p:sp>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47</a:t>
            </a:r>
            <a:endParaRPr lang="en-US" sz="1050" b="1" dirty="0"/>
          </a:p>
        </p:txBody>
      </p:sp>
    </p:spTree>
    <p:extLst>
      <p:ext uri="{BB962C8B-B14F-4D97-AF65-F5344CB8AC3E}">
        <p14:creationId xmlns:p14="http://schemas.microsoft.com/office/powerpoint/2010/main" val="47780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2</a:t>
            </a:r>
            <a:endParaRPr lang="en-US" sz="1050" b="1" dirty="0"/>
          </a:p>
        </p:txBody>
      </p:sp>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48</a:t>
            </a:r>
            <a:endParaRPr lang="en-US" sz="1050" b="1" dirty="0"/>
          </a:p>
        </p:txBody>
      </p:sp>
    </p:spTree>
    <p:extLst>
      <p:ext uri="{BB962C8B-B14F-4D97-AF65-F5344CB8AC3E}">
        <p14:creationId xmlns:p14="http://schemas.microsoft.com/office/powerpoint/2010/main" val="634256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1458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25" y="181212"/>
            <a:ext cx="6464501" cy="4581857"/>
          </a:xfrm>
          <a:prstGeom prst="rect">
            <a:avLst/>
          </a:prstGeom>
          <a:ln w="22225">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308" y="3485487"/>
            <a:ext cx="5364328" cy="3205379"/>
          </a:xfrm>
          <a:prstGeom prst="rect">
            <a:avLst/>
          </a:prstGeom>
          <a:ln w="2222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25" y="5634529"/>
            <a:ext cx="3070746" cy="1056337"/>
          </a:xfrm>
          <a:prstGeom prst="rect">
            <a:avLst/>
          </a:prstGeom>
        </p:spPr>
      </p:pic>
      <p:sp>
        <p:nvSpPr>
          <p:cNvPr id="6" name="TextBox 5"/>
          <p:cNvSpPr txBox="1"/>
          <p:nvPr/>
        </p:nvSpPr>
        <p:spPr>
          <a:xfrm>
            <a:off x="4621296" y="3485487"/>
            <a:ext cx="4522704"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www.altmetric.com</a:t>
            </a:r>
            <a:r>
              <a:rPr lang="en-US" dirty="0">
                <a:solidFill>
                  <a:schemeClr val="bg1"/>
                </a:solidFill>
              </a:rPr>
              <a:t>/libraries-</a:t>
            </a:r>
            <a:r>
              <a:rPr lang="en-US" dirty="0" err="1">
                <a:solidFill>
                  <a:schemeClr val="bg1"/>
                </a:solidFill>
              </a:rPr>
              <a:t>ebook</a:t>
            </a:r>
            <a:r>
              <a:rPr lang="en-US" dirty="0">
                <a:solidFill>
                  <a:schemeClr val="bg1"/>
                </a:solidFill>
              </a:rPr>
              <a:t>/</a:t>
            </a:r>
          </a:p>
        </p:txBody>
      </p:sp>
      <p:sp>
        <p:nvSpPr>
          <p:cNvPr id="7" name="TextBox 6"/>
          <p:cNvSpPr txBox="1"/>
          <p:nvPr/>
        </p:nvSpPr>
        <p:spPr>
          <a:xfrm>
            <a:off x="6782936" y="326274"/>
            <a:ext cx="2142699" cy="923330"/>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www.altmetric.com</a:t>
            </a:r>
            <a:r>
              <a:rPr lang="en-US" dirty="0">
                <a:solidFill>
                  <a:schemeClr val="bg1"/>
                </a:solidFill>
              </a:rPr>
              <a:t>/products/free-tools/</a:t>
            </a:r>
          </a:p>
        </p:txBody>
      </p:sp>
      <p:sp>
        <p:nvSpPr>
          <p:cNvPr id="9" name="TextBox 8"/>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49</a:t>
            </a:r>
            <a:endParaRPr lang="en-US" sz="1050" b="1" dirty="0"/>
          </a:p>
        </p:txBody>
      </p:sp>
    </p:spTree>
    <p:extLst>
      <p:ext uri="{BB962C8B-B14F-4D97-AF65-F5344CB8AC3E}">
        <p14:creationId xmlns:p14="http://schemas.microsoft.com/office/powerpoint/2010/main" val="817286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5"/>
            <a:ext cx="9144000" cy="6858000"/>
          </a:xfrm>
          <a:prstGeom prst="rect">
            <a:avLst/>
          </a:prstGeom>
        </p:spPr>
      </p:pic>
      <p:sp>
        <p:nvSpPr>
          <p:cNvPr id="5" name="Rectangle 4"/>
          <p:cNvSpPr/>
          <p:nvPr/>
        </p:nvSpPr>
        <p:spPr>
          <a:xfrm>
            <a:off x="8910124" y="6538911"/>
            <a:ext cx="233876"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5</a:t>
            </a:r>
            <a:endParaRPr lang="en-US" sz="1050" b="1" dirty="0"/>
          </a:p>
        </p:txBody>
      </p:sp>
    </p:spTree>
    <p:extLst>
      <p:ext uri="{BB962C8B-B14F-4D97-AF65-F5344CB8AC3E}">
        <p14:creationId xmlns:p14="http://schemas.microsoft.com/office/powerpoint/2010/main" val="7882551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295"/>
          <a:stretch/>
        </p:blipFill>
        <p:spPr>
          <a:xfrm>
            <a:off x="0" y="0"/>
            <a:ext cx="4974419" cy="4940300"/>
          </a:xfrm>
          <a:prstGeom prst="rect">
            <a:avLst/>
          </a:prstGeom>
        </p:spPr>
      </p:pic>
      <p:sp>
        <p:nvSpPr>
          <p:cNvPr id="4" name="TextBox 3"/>
          <p:cNvSpPr txBox="1"/>
          <p:nvPr/>
        </p:nvSpPr>
        <p:spPr>
          <a:xfrm>
            <a:off x="1214460" y="4032100"/>
            <a:ext cx="7233314" cy="2585323"/>
          </a:xfrm>
          <a:prstGeom prst="rect">
            <a:avLst/>
          </a:prstGeom>
          <a:noFill/>
        </p:spPr>
        <p:txBody>
          <a:bodyPr wrap="square" rtlCol="0">
            <a:spAutoFit/>
          </a:bodyPr>
          <a:lstStyle/>
          <a:p>
            <a:r>
              <a:rPr lang="en-US" dirty="0" smtClean="0"/>
              <a:t>How </a:t>
            </a:r>
            <a:r>
              <a:rPr lang="en-US" dirty="0" err="1" smtClean="0"/>
              <a:t>PlumX</a:t>
            </a:r>
            <a:r>
              <a:rPr lang="en-US" dirty="0" smtClean="0"/>
              <a:t> Metrics on Scopus help tell the story of your research:</a:t>
            </a:r>
          </a:p>
          <a:p>
            <a:r>
              <a:rPr lang="en-US" dirty="0">
                <a:hlinkClick r:id="rId3"/>
              </a:rPr>
              <a:t>https://</a:t>
            </a:r>
            <a:r>
              <a:rPr lang="en-US" dirty="0" smtClean="0">
                <a:hlinkClick r:id="rId3"/>
              </a:rPr>
              <a:t>www.elsevier.com/solutions/scopus/support/webinars</a:t>
            </a:r>
            <a:endParaRPr lang="en-US" dirty="0" smtClean="0"/>
          </a:p>
          <a:p>
            <a:endParaRPr lang="en-US" dirty="0"/>
          </a:p>
          <a:p>
            <a:r>
              <a:rPr lang="en-US" dirty="0" smtClean="0"/>
              <a:t>Plum Goes Orange: Elsevier Acquires Plum Analytics</a:t>
            </a:r>
          </a:p>
          <a:p>
            <a:r>
              <a:rPr lang="en-US" dirty="0">
                <a:hlinkClick r:id="rId4"/>
              </a:rPr>
              <a:t>https://scholarlykitchen.sspnet.org/2017/02/02/plum-goes-orange-elsevier-acquires-plum-analytics</a:t>
            </a:r>
            <a:r>
              <a:rPr lang="en-US" dirty="0" smtClean="0">
                <a:hlinkClick r:id="rId4"/>
              </a:rPr>
              <a:t>/</a:t>
            </a:r>
            <a:endParaRPr lang="en-US" dirty="0" smtClean="0"/>
          </a:p>
          <a:p>
            <a:endParaRPr lang="en-US" dirty="0"/>
          </a:p>
          <a:p>
            <a:r>
              <a:rPr lang="en-US" dirty="0" smtClean="0"/>
              <a:t>Spotlight on Captures: Early indicators of citation counts:</a:t>
            </a:r>
          </a:p>
          <a:p>
            <a:r>
              <a:rPr lang="en-US" dirty="0">
                <a:hlinkClick r:id="rId5"/>
              </a:rPr>
              <a:t>https://</a:t>
            </a:r>
            <a:r>
              <a:rPr lang="en-US" dirty="0" err="1">
                <a:hlinkClick r:id="rId5"/>
              </a:rPr>
              <a:t>plumanalytics.com</a:t>
            </a:r>
            <a:r>
              <a:rPr lang="en-US" dirty="0">
                <a:hlinkClick r:id="rId5"/>
              </a:rPr>
              <a:t>/captures-early-indicators-citation-counts/</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202" y="0"/>
            <a:ext cx="2402006" cy="1080903"/>
          </a:xfrm>
          <a:prstGeom prst="rect">
            <a:avLst/>
          </a:prstGeom>
        </p:spPr>
      </p:pic>
      <p:sp>
        <p:nvSpPr>
          <p:cNvPr id="6" name="TextBox 5"/>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2</a:t>
            </a:r>
            <a:endParaRPr lang="en-US" sz="1050" b="1" dirty="0"/>
          </a:p>
        </p:txBody>
      </p:sp>
      <p:sp>
        <p:nvSpPr>
          <p:cNvPr id="7" name="TextBox 6"/>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50</a:t>
            </a:r>
            <a:endParaRPr lang="en-US" sz="1050" b="1" dirty="0"/>
          </a:p>
        </p:txBody>
      </p:sp>
    </p:spTree>
    <p:extLst>
      <p:ext uri="{BB962C8B-B14F-4D97-AF65-F5344CB8AC3E}">
        <p14:creationId xmlns:p14="http://schemas.microsoft.com/office/powerpoint/2010/main" val="9038430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420"/>
          <a:stretch/>
        </p:blipFill>
        <p:spPr>
          <a:xfrm>
            <a:off x="0" y="1"/>
            <a:ext cx="9312480" cy="6632812"/>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51</a:t>
            </a:r>
            <a:endParaRPr lang="en-US" sz="1050" b="1" dirty="0"/>
          </a:p>
        </p:txBody>
      </p:sp>
    </p:spTree>
    <p:extLst>
      <p:ext uri="{BB962C8B-B14F-4D97-AF65-F5344CB8AC3E}">
        <p14:creationId xmlns:p14="http://schemas.microsoft.com/office/powerpoint/2010/main" val="6405387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2</a:t>
            </a:r>
            <a:endParaRPr lang="en-US" sz="1050" b="1" dirty="0"/>
          </a:p>
        </p:txBody>
      </p:sp>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52</a:t>
            </a:r>
            <a:endParaRPr lang="en-US" sz="1050" b="1" dirty="0"/>
          </a:p>
        </p:txBody>
      </p:sp>
    </p:spTree>
    <p:extLst>
      <p:ext uri="{BB962C8B-B14F-4D97-AF65-F5344CB8AC3E}">
        <p14:creationId xmlns:p14="http://schemas.microsoft.com/office/powerpoint/2010/main" val="3238405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2</a:t>
            </a:r>
            <a:endParaRPr lang="en-US" sz="1050" b="1" dirty="0"/>
          </a:p>
        </p:txBody>
      </p:sp>
      <p:sp>
        <p:nvSpPr>
          <p:cNvPr id="5" name="TextBox 4"/>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53</a:t>
            </a:r>
            <a:endParaRPr lang="en-US" sz="1050" b="1" dirty="0"/>
          </a:p>
        </p:txBody>
      </p:sp>
    </p:spTree>
    <p:extLst>
      <p:ext uri="{BB962C8B-B14F-4D97-AF65-F5344CB8AC3E}">
        <p14:creationId xmlns:p14="http://schemas.microsoft.com/office/powerpoint/2010/main" val="20068248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54</a:t>
            </a:r>
            <a:endParaRPr lang="en-US" sz="1050" b="1" dirty="0"/>
          </a:p>
        </p:txBody>
      </p:sp>
    </p:spTree>
    <p:extLst>
      <p:ext uri="{BB962C8B-B14F-4D97-AF65-F5344CB8AC3E}">
        <p14:creationId xmlns:p14="http://schemas.microsoft.com/office/powerpoint/2010/main" val="16177985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55</a:t>
            </a:r>
            <a:endParaRPr lang="en-US" sz="1050" b="1" dirty="0"/>
          </a:p>
        </p:txBody>
      </p:sp>
    </p:spTree>
    <p:extLst>
      <p:ext uri="{BB962C8B-B14F-4D97-AF65-F5344CB8AC3E}">
        <p14:creationId xmlns:p14="http://schemas.microsoft.com/office/powerpoint/2010/main" val="4075817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56</a:t>
            </a:r>
            <a:endParaRPr lang="en-US" sz="1050" b="1" dirty="0"/>
          </a:p>
        </p:txBody>
      </p:sp>
    </p:spTree>
    <p:extLst>
      <p:ext uri="{BB962C8B-B14F-4D97-AF65-F5344CB8AC3E}">
        <p14:creationId xmlns:p14="http://schemas.microsoft.com/office/powerpoint/2010/main" val="19013068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57</a:t>
            </a:r>
            <a:endParaRPr lang="en-US" sz="1050" b="1" dirty="0"/>
          </a:p>
        </p:txBody>
      </p:sp>
    </p:spTree>
    <p:extLst>
      <p:ext uri="{BB962C8B-B14F-4D97-AF65-F5344CB8AC3E}">
        <p14:creationId xmlns:p14="http://schemas.microsoft.com/office/powerpoint/2010/main" val="7074597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58</a:t>
            </a:r>
            <a:endParaRPr lang="en-US" sz="1050" b="1" dirty="0"/>
          </a:p>
        </p:txBody>
      </p:sp>
    </p:spTree>
    <p:extLst>
      <p:ext uri="{BB962C8B-B14F-4D97-AF65-F5344CB8AC3E}">
        <p14:creationId xmlns:p14="http://schemas.microsoft.com/office/powerpoint/2010/main" val="18065148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604084"/>
            <a:ext cx="320511" cy="253916"/>
          </a:xfrm>
          <a:prstGeom prst="rect">
            <a:avLst/>
          </a:prstGeom>
          <a:solidFill>
            <a:schemeClr val="bg1"/>
          </a:solidFill>
        </p:spPr>
        <p:txBody>
          <a:bodyPr wrap="square" rtlCol="0">
            <a:spAutoFit/>
          </a:bodyPr>
          <a:lstStyle/>
          <a:p>
            <a:pPr algn="ctr"/>
            <a:r>
              <a:rPr lang="en-US" sz="1050" b="1" dirty="0" smtClean="0"/>
              <a:t>59</a:t>
            </a:r>
            <a:endParaRPr lang="en-US" sz="1050" b="1" dirty="0"/>
          </a:p>
        </p:txBody>
      </p:sp>
    </p:spTree>
    <p:extLst>
      <p:ext uri="{BB962C8B-B14F-4D97-AF65-F5344CB8AC3E}">
        <p14:creationId xmlns:p14="http://schemas.microsoft.com/office/powerpoint/2010/main" val="945488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8910124" y="6538911"/>
            <a:ext cx="233876"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6</a:t>
            </a:r>
            <a:endParaRPr lang="en-US" sz="1050" b="1" dirty="0"/>
          </a:p>
        </p:txBody>
      </p:sp>
    </p:spTree>
    <p:extLst>
      <p:ext uri="{BB962C8B-B14F-4D97-AF65-F5344CB8AC3E}">
        <p14:creationId xmlns:p14="http://schemas.microsoft.com/office/powerpoint/2010/main" val="13266332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91320" y="2807957"/>
            <a:ext cx="5404514" cy="338554"/>
          </a:xfrm>
          <a:prstGeom prst="rect">
            <a:avLst/>
          </a:prstGeom>
          <a:noFill/>
        </p:spPr>
        <p:txBody>
          <a:bodyPr wrap="square" rtlCol="0">
            <a:spAutoFit/>
          </a:bodyPr>
          <a:lstStyle/>
          <a:p>
            <a:r>
              <a:rPr lang="en-US" sz="1600" dirty="0">
                <a:hlinkClick r:id="rId4"/>
              </a:rPr>
              <a:t>http://</a:t>
            </a:r>
            <a:r>
              <a:rPr lang="en-US" sz="1600" dirty="0" err="1">
                <a:hlinkClick r:id="rId4"/>
              </a:rPr>
              <a:t>impact.ref.ac.uk</a:t>
            </a:r>
            <a:r>
              <a:rPr lang="en-US" sz="1600" dirty="0">
                <a:hlinkClick r:id="rId4"/>
              </a:rPr>
              <a:t>/</a:t>
            </a:r>
            <a:r>
              <a:rPr lang="en-US" sz="1600" dirty="0" err="1">
                <a:hlinkClick r:id="rId4"/>
              </a:rPr>
              <a:t>CaseStudies</a:t>
            </a:r>
            <a:r>
              <a:rPr lang="en-US" sz="1600" dirty="0">
                <a:hlinkClick r:id="rId4"/>
              </a:rPr>
              <a:t>/  </a:t>
            </a:r>
            <a:endParaRPr lang="en-US" sz="1600" dirty="0"/>
          </a:p>
        </p:txBody>
      </p:sp>
      <p:sp>
        <p:nvSpPr>
          <p:cNvPr id="5" name="TextBox 4"/>
          <p:cNvSpPr txBox="1"/>
          <p:nvPr/>
        </p:nvSpPr>
        <p:spPr>
          <a:xfrm>
            <a:off x="491320" y="3737745"/>
            <a:ext cx="7874758" cy="338554"/>
          </a:xfrm>
          <a:prstGeom prst="rect">
            <a:avLst/>
          </a:prstGeom>
          <a:noFill/>
        </p:spPr>
        <p:txBody>
          <a:bodyPr wrap="square" rtlCol="0">
            <a:spAutoFit/>
          </a:bodyPr>
          <a:lstStyle/>
          <a:p>
            <a:r>
              <a:rPr lang="en-US" sz="1600" dirty="0" smtClean="0">
                <a:hlinkClick r:id="rId5"/>
              </a:rPr>
              <a:t>https</a:t>
            </a:r>
            <a:r>
              <a:rPr lang="en-US" sz="1600" dirty="0">
                <a:hlinkClick r:id="rId5"/>
              </a:rPr>
              <a:t>://staticaltmetric.s3.amazonaws.com/uploads/2016/05/NIH-</a:t>
            </a:r>
            <a:r>
              <a:rPr lang="en-US" sz="1600" dirty="0" err="1">
                <a:hlinkClick r:id="rId5"/>
              </a:rPr>
              <a:t>guide.pdf</a:t>
            </a:r>
            <a:r>
              <a:rPr lang="en-US" sz="1600" dirty="0">
                <a:hlinkClick r:id="rId5"/>
              </a:rPr>
              <a:t> </a:t>
            </a:r>
            <a:endParaRPr lang="en-US" sz="1600" dirty="0"/>
          </a:p>
        </p:txBody>
      </p:sp>
      <p:sp>
        <p:nvSpPr>
          <p:cNvPr id="6" name="TextBox 5"/>
          <p:cNvSpPr txBox="1"/>
          <p:nvPr/>
        </p:nvSpPr>
        <p:spPr>
          <a:xfrm>
            <a:off x="491320" y="4708477"/>
            <a:ext cx="9007522" cy="338554"/>
          </a:xfrm>
          <a:prstGeom prst="rect">
            <a:avLst/>
          </a:prstGeom>
          <a:noFill/>
        </p:spPr>
        <p:txBody>
          <a:bodyPr wrap="square" rtlCol="0">
            <a:spAutoFit/>
          </a:bodyPr>
          <a:lstStyle/>
          <a:p>
            <a:r>
              <a:rPr lang="en-US" sz="1600" dirty="0" smtClean="0">
                <a:hlinkClick r:id="rId6"/>
              </a:rPr>
              <a:t>https</a:t>
            </a:r>
            <a:r>
              <a:rPr lang="en-US" sz="1600" dirty="0">
                <a:hlinkClick r:id="rId6"/>
              </a:rPr>
              <a:t>://</a:t>
            </a:r>
            <a:r>
              <a:rPr lang="en-US" sz="1600" dirty="0" err="1">
                <a:hlinkClick r:id="rId6"/>
              </a:rPr>
              <a:t>galter.northwestern.edu</a:t>
            </a:r>
            <a:r>
              <a:rPr lang="en-US" sz="1600" dirty="0">
                <a:hlinkClick r:id="rId6"/>
              </a:rPr>
              <a:t>/news/using-alternative-metrics-to-tell-your-science-story </a:t>
            </a:r>
            <a:endParaRPr lang="en-US" sz="1600" dirty="0"/>
          </a:p>
        </p:txBody>
      </p:sp>
      <p:sp>
        <p:nvSpPr>
          <p:cNvPr id="9" name="TextBox 8"/>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60</a:t>
            </a:r>
            <a:endParaRPr lang="en-US" sz="1050" b="1" dirty="0"/>
          </a:p>
        </p:txBody>
      </p:sp>
    </p:spTree>
    <p:extLst>
      <p:ext uri="{BB962C8B-B14F-4D97-AF65-F5344CB8AC3E}">
        <p14:creationId xmlns:p14="http://schemas.microsoft.com/office/powerpoint/2010/main" val="9711818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052" y="4206165"/>
            <a:ext cx="4089400" cy="2540000"/>
          </a:xfrm>
          <a:prstGeom prst="rect">
            <a:avLst/>
          </a:prstGeom>
        </p:spPr>
      </p:pic>
      <p:sp>
        <p:nvSpPr>
          <p:cNvPr id="3" name="Rectangle 2"/>
          <p:cNvSpPr/>
          <p:nvPr/>
        </p:nvSpPr>
        <p:spPr>
          <a:xfrm>
            <a:off x="0" y="0"/>
            <a:ext cx="4490113" cy="6858000"/>
          </a:xfrm>
          <a:prstGeom prst="rect">
            <a:avLst/>
          </a:prstGeom>
          <a:solidFill>
            <a:srgbClr val="C71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2137" y="1651379"/>
            <a:ext cx="3398293" cy="2308324"/>
          </a:xfrm>
          <a:prstGeom prst="rect">
            <a:avLst/>
          </a:prstGeom>
          <a:noFill/>
        </p:spPr>
        <p:txBody>
          <a:bodyPr wrap="square" rtlCol="0">
            <a:spAutoFit/>
          </a:bodyPr>
          <a:lstStyle/>
          <a:p>
            <a:r>
              <a:rPr lang="en-US" sz="4800" b="1" dirty="0" smtClean="0">
                <a:solidFill>
                  <a:schemeClr val="bg1"/>
                </a:solidFill>
                <a:latin typeface="Al Bayan Plain" charset="-78"/>
                <a:ea typeface="Al Bayan Plain" charset="-78"/>
                <a:cs typeface="Al Bayan Plain" charset="-78"/>
              </a:rPr>
              <a:t>LEARN MORE AT MLA’18!</a:t>
            </a:r>
            <a:endParaRPr lang="en-US" sz="4800" b="1" dirty="0">
              <a:solidFill>
                <a:schemeClr val="bg1"/>
              </a:solidFill>
              <a:latin typeface="Al Bayan Plain" charset="-78"/>
              <a:ea typeface="Al Bayan Plain" charset="-78"/>
              <a:cs typeface="Al Bayan Plain" charset="-78"/>
            </a:endParaRPr>
          </a:p>
        </p:txBody>
      </p:sp>
      <p:sp>
        <p:nvSpPr>
          <p:cNvPr id="5" name="TextBox 4"/>
          <p:cNvSpPr txBox="1"/>
          <p:nvPr/>
        </p:nvSpPr>
        <p:spPr>
          <a:xfrm>
            <a:off x="4667534" y="1051214"/>
            <a:ext cx="4246918" cy="1938992"/>
          </a:xfrm>
          <a:prstGeom prst="rect">
            <a:avLst/>
          </a:prstGeom>
          <a:noFill/>
        </p:spPr>
        <p:txBody>
          <a:bodyPr wrap="square" rtlCol="0">
            <a:spAutoFit/>
          </a:bodyPr>
          <a:lstStyle/>
          <a:p>
            <a:r>
              <a:rPr lang="en-US" sz="2400" b="1" dirty="0" smtClean="0">
                <a:solidFill>
                  <a:srgbClr val="3F1D1C"/>
                </a:solidFill>
                <a:latin typeface="Al Bayan Plain" charset="-78"/>
                <a:ea typeface="Al Bayan Plain" charset="-78"/>
                <a:cs typeface="Al Bayan Plain" charset="-78"/>
              </a:rPr>
              <a:t>Friday, May 18, 1:00pm-5:00pm</a:t>
            </a:r>
          </a:p>
          <a:p>
            <a:endParaRPr lang="en-US" sz="2400" b="1" dirty="0" smtClean="0">
              <a:solidFill>
                <a:srgbClr val="3F1D1C"/>
              </a:solidFill>
              <a:latin typeface="Al Bayan Plain" charset="-78"/>
              <a:ea typeface="Al Bayan Plain" charset="-78"/>
              <a:cs typeface="Al Bayan Plain" charset="-78"/>
            </a:endParaRPr>
          </a:p>
          <a:p>
            <a:r>
              <a:rPr lang="en-US" sz="2400" b="1" dirty="0" smtClean="0">
                <a:solidFill>
                  <a:srgbClr val="3F1D1C"/>
                </a:solidFill>
                <a:latin typeface="Al Bayan Plain" charset="-78"/>
                <a:ea typeface="Al Bayan Plain" charset="-78"/>
                <a:cs typeface="Al Bayan Plain" charset="-78"/>
              </a:rPr>
              <a:t>CE200 Dissemination in Action: Communicating Research in a Digital World</a:t>
            </a:r>
            <a:endParaRPr lang="en-US" sz="2400" b="1" dirty="0">
              <a:solidFill>
                <a:srgbClr val="3F1D1C"/>
              </a:solidFill>
              <a:latin typeface="Al Bayan Plain" charset="-78"/>
              <a:ea typeface="Al Bayan Plain" charset="-78"/>
              <a:cs typeface="Al Bayan Plain" charset="-78"/>
            </a:endParaRPr>
          </a:p>
        </p:txBody>
      </p:sp>
      <p:sp>
        <p:nvSpPr>
          <p:cNvPr id="6" name="TextBox 5"/>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2</a:t>
            </a:r>
            <a:endParaRPr lang="en-US" sz="1050" b="1" dirty="0"/>
          </a:p>
        </p:txBody>
      </p:sp>
      <p:sp>
        <p:nvSpPr>
          <p:cNvPr id="7" name="TextBox 6"/>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61</a:t>
            </a:r>
            <a:endParaRPr lang="en-US" sz="1050" b="1" dirty="0"/>
          </a:p>
        </p:txBody>
      </p:sp>
    </p:spTree>
    <p:extLst>
      <p:ext uri="{BB962C8B-B14F-4D97-AF65-F5344CB8AC3E}">
        <p14:creationId xmlns:p14="http://schemas.microsoft.com/office/powerpoint/2010/main" val="3131380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667534" y="0"/>
            <a:ext cx="4476466" cy="369332"/>
          </a:xfrm>
          <a:prstGeom prst="rect">
            <a:avLst/>
          </a:prstGeom>
          <a:noFill/>
        </p:spPr>
        <p:txBody>
          <a:bodyPr wrap="square" rtlCol="0">
            <a:spAutoFit/>
          </a:bodyPr>
          <a:lstStyle/>
          <a:p>
            <a:r>
              <a:rPr lang="en-US" dirty="0" smtClean="0">
                <a:solidFill>
                  <a:srgbClr val="514588"/>
                </a:solidFill>
              </a:rPr>
              <a:t>Link to video: </a:t>
            </a:r>
            <a:r>
              <a:rPr lang="pt-BR" dirty="0" err="1">
                <a:solidFill>
                  <a:srgbClr val="514588"/>
                </a:solidFill>
              </a:rPr>
              <a:t>https</a:t>
            </a:r>
            <a:r>
              <a:rPr lang="pt-BR" dirty="0">
                <a:solidFill>
                  <a:srgbClr val="514588"/>
                </a:solidFill>
              </a:rPr>
              <a:t>://</a:t>
            </a:r>
            <a:r>
              <a:rPr lang="pt-BR" dirty="0" err="1">
                <a:solidFill>
                  <a:srgbClr val="514588"/>
                </a:solidFill>
              </a:rPr>
              <a:t>vimeo.com</a:t>
            </a:r>
            <a:r>
              <a:rPr lang="pt-BR" dirty="0">
                <a:solidFill>
                  <a:srgbClr val="514588"/>
                </a:solidFill>
              </a:rPr>
              <a:t>/133683418</a:t>
            </a:r>
            <a:endParaRPr lang="en-US" dirty="0">
              <a:solidFill>
                <a:srgbClr val="514588"/>
              </a:solidFill>
            </a:endParaRPr>
          </a:p>
        </p:txBody>
      </p:sp>
      <p:sp>
        <p:nvSpPr>
          <p:cNvPr id="5" name="TextBox 4"/>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62</a:t>
            </a:r>
            <a:endParaRPr lang="en-US" sz="1050" b="1" dirty="0"/>
          </a:p>
        </p:txBody>
      </p:sp>
    </p:spTree>
    <p:extLst>
      <p:ext uri="{BB962C8B-B14F-4D97-AF65-F5344CB8AC3E}">
        <p14:creationId xmlns:p14="http://schemas.microsoft.com/office/powerpoint/2010/main" val="19395409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63</a:t>
            </a:r>
            <a:endParaRPr lang="en-US" sz="1050" b="1" dirty="0"/>
          </a:p>
        </p:txBody>
      </p:sp>
      <p:sp>
        <p:nvSpPr>
          <p:cNvPr id="5" name="TextBox 4"/>
          <p:cNvSpPr txBox="1"/>
          <p:nvPr/>
        </p:nvSpPr>
        <p:spPr>
          <a:xfrm>
            <a:off x="2582944" y="1027522"/>
            <a:ext cx="6240545" cy="400110"/>
          </a:xfrm>
          <a:prstGeom prst="rect">
            <a:avLst/>
          </a:prstGeom>
          <a:noFill/>
        </p:spPr>
        <p:txBody>
          <a:bodyPr wrap="square" rtlCol="0">
            <a:spAutoFit/>
          </a:bodyPr>
          <a:lstStyle/>
          <a:p>
            <a:r>
              <a:rPr lang="en-US" sz="2000" b="1" dirty="0" smtClean="0"/>
              <a:t>Considerations for libraries and research evaluation</a:t>
            </a:r>
            <a:endParaRPr lang="en-US" sz="2000" b="1" dirty="0"/>
          </a:p>
        </p:txBody>
      </p:sp>
      <p:sp>
        <p:nvSpPr>
          <p:cNvPr id="6" name="TextBox 5"/>
          <p:cNvSpPr txBox="1"/>
          <p:nvPr/>
        </p:nvSpPr>
        <p:spPr>
          <a:xfrm>
            <a:off x="2582944" y="1668545"/>
            <a:ext cx="5769204"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Preparation and Training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Time and Effort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Understanding Risks and Rewards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Possible collaborations at all levels of institution</a:t>
            </a:r>
          </a:p>
          <a:p>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Support from all levels of leadership</a:t>
            </a:r>
          </a:p>
          <a:p>
            <a:endParaRPr lang="en-US" dirty="0"/>
          </a:p>
          <a:p>
            <a:endParaRPr lang="en-US" dirty="0"/>
          </a:p>
        </p:txBody>
      </p:sp>
    </p:spTree>
    <p:extLst>
      <p:ext uri="{BB962C8B-B14F-4D97-AF65-F5344CB8AC3E}">
        <p14:creationId xmlns:p14="http://schemas.microsoft.com/office/powerpoint/2010/main" val="35834239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3771"/>
          </a:xfrm>
          <a:prstGeom prst="rect">
            <a:avLst/>
          </a:prstGeom>
          <a:solidFill>
            <a:srgbClr val="51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328421" y="2234153"/>
            <a:ext cx="4025245" cy="292231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64</a:t>
            </a:r>
            <a:endParaRPr lang="en-US" sz="1050" b="1" dirty="0"/>
          </a:p>
        </p:txBody>
      </p:sp>
      <p:sp>
        <p:nvSpPr>
          <p:cNvPr id="4" name="TextBox 3"/>
          <p:cNvSpPr txBox="1"/>
          <p:nvPr/>
        </p:nvSpPr>
        <p:spPr>
          <a:xfrm>
            <a:off x="2630078" y="2479248"/>
            <a:ext cx="3883843" cy="2585323"/>
          </a:xfrm>
          <a:prstGeom prst="rect">
            <a:avLst/>
          </a:prstGeom>
          <a:noFill/>
        </p:spPr>
        <p:txBody>
          <a:bodyPr wrap="square" rtlCol="0">
            <a:spAutoFit/>
          </a:bodyPr>
          <a:lstStyle/>
          <a:p>
            <a:r>
              <a:rPr lang="en-US" dirty="0" smtClean="0"/>
              <a:t>Karen </a:t>
            </a:r>
            <a:r>
              <a:rPr lang="en-US" dirty="0" err="1" smtClean="0"/>
              <a:t>Gutzman</a:t>
            </a:r>
            <a:endParaRPr lang="en-US" dirty="0"/>
          </a:p>
          <a:p>
            <a:r>
              <a:rPr lang="en-US" dirty="0" smtClean="0">
                <a:hlinkClick r:id="rId2"/>
              </a:rPr>
              <a:t>Karen.gutzman@northwestern.edu</a:t>
            </a:r>
            <a:endParaRPr lang="en-US" dirty="0" smtClean="0"/>
          </a:p>
          <a:p>
            <a:endParaRPr lang="en-US" dirty="0" smtClean="0"/>
          </a:p>
          <a:p>
            <a:r>
              <a:rPr lang="en-US" dirty="0" smtClean="0"/>
              <a:t>Patty Smith</a:t>
            </a:r>
          </a:p>
          <a:p>
            <a:r>
              <a:rPr lang="en-US" dirty="0" smtClean="0">
                <a:hlinkClick r:id="rId3"/>
              </a:rPr>
              <a:t>Patricia.smith@northwestern.edu</a:t>
            </a:r>
            <a:endParaRPr lang="en-US" dirty="0" smtClean="0"/>
          </a:p>
          <a:p>
            <a:endParaRPr lang="en-US" dirty="0"/>
          </a:p>
          <a:p>
            <a:r>
              <a:rPr lang="en-US" dirty="0" smtClean="0"/>
              <a:t>Kristi Holmes</a:t>
            </a:r>
          </a:p>
          <a:p>
            <a:r>
              <a:rPr lang="en-US" dirty="0" smtClean="0">
                <a:hlinkClick r:id="rId4"/>
              </a:rPr>
              <a:t>Kristi.holmes@northwestern.edu</a:t>
            </a:r>
            <a:endParaRPr lang="en-US" dirty="0" smtClean="0"/>
          </a:p>
          <a:p>
            <a:endParaRPr lang="en-US" dirty="0"/>
          </a:p>
        </p:txBody>
      </p:sp>
      <p:sp>
        <p:nvSpPr>
          <p:cNvPr id="6" name="TextBox 5"/>
          <p:cNvSpPr txBox="1"/>
          <p:nvPr/>
        </p:nvSpPr>
        <p:spPr>
          <a:xfrm>
            <a:off x="1140643" y="735291"/>
            <a:ext cx="6457361" cy="1323439"/>
          </a:xfrm>
          <a:prstGeom prst="rect">
            <a:avLst/>
          </a:prstGeom>
          <a:noFill/>
        </p:spPr>
        <p:txBody>
          <a:bodyPr wrap="square" rtlCol="0">
            <a:spAutoFit/>
          </a:bodyPr>
          <a:lstStyle/>
          <a:p>
            <a:pPr algn="ctr"/>
            <a:r>
              <a:rPr lang="en-US" dirty="0" smtClean="0">
                <a:solidFill>
                  <a:schemeClr val="bg1"/>
                </a:solidFill>
              </a:rPr>
              <a:t>Thank you for your time and attention. </a:t>
            </a:r>
          </a:p>
          <a:p>
            <a:endParaRPr lang="en-US" dirty="0"/>
          </a:p>
          <a:p>
            <a:pPr algn="ctr"/>
            <a:r>
              <a:rPr lang="en-US" sz="4400" dirty="0" smtClean="0">
                <a:solidFill>
                  <a:schemeClr val="bg1"/>
                </a:solidFill>
              </a:rPr>
              <a:t>Questions?</a:t>
            </a:r>
            <a:endParaRPr lang="en-US" sz="4400" dirty="0">
              <a:solidFill>
                <a:schemeClr val="bg1"/>
              </a:solidFill>
            </a:endParaRPr>
          </a:p>
        </p:txBody>
      </p:sp>
    </p:spTree>
    <p:extLst>
      <p:ext uri="{BB962C8B-B14F-4D97-AF65-F5344CB8AC3E}">
        <p14:creationId xmlns:p14="http://schemas.microsoft.com/office/powerpoint/2010/main" val="20143137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145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94034" y="2290714"/>
            <a:ext cx="8042978" cy="30689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442" y="2547910"/>
            <a:ext cx="7478162" cy="2554545"/>
          </a:xfrm>
          <a:prstGeom prst="rect">
            <a:avLst/>
          </a:prstGeom>
        </p:spPr>
        <p:txBody>
          <a:bodyPr wrap="square">
            <a:spAutoFit/>
          </a:bodyPr>
          <a:lstStyle/>
          <a:p>
            <a:r>
              <a:rPr lang="en-US" sz="1600" b="1" dirty="0"/>
              <a:t>Inspiration for researcher narratives, slide deck design and content: </a:t>
            </a:r>
            <a:endParaRPr lang="en-US" sz="1600" dirty="0"/>
          </a:p>
          <a:p>
            <a:pPr marL="285750" lvl="0" indent="-285750">
              <a:buFont typeface="Arial" panose="020B0604020202020204" pitchFamily="34" charset="0"/>
              <a:buChar char="•"/>
            </a:pPr>
            <a:r>
              <a:rPr lang="en-US" sz="1600" dirty="0"/>
              <a:t>Cathy </a:t>
            </a:r>
            <a:r>
              <a:rPr lang="en-US" sz="1600" dirty="0" err="1"/>
              <a:t>Sarli</a:t>
            </a:r>
            <a:r>
              <a:rPr lang="en-US" sz="1600" dirty="0"/>
              <a:t> and Kristi Holmes, Understanding Evaluation and Research Impact. Medical Library Association Continuing Education. 2014 Medical Library Association Annual Meeting and Exhibition. </a:t>
            </a:r>
            <a:r>
              <a:rPr lang="en-US" sz="1600" u="sng" dirty="0">
                <a:hlinkClick r:id="rId2"/>
              </a:rPr>
              <a:t>http://www.cech.mlanet.org/node/846</a:t>
            </a:r>
            <a:endParaRPr lang="en-US" sz="1600" dirty="0"/>
          </a:p>
          <a:p>
            <a:pPr marL="285750" lvl="0" indent="-285750">
              <a:buFont typeface="Arial" panose="020B0604020202020204" pitchFamily="34" charset="0"/>
              <a:buChar char="•"/>
            </a:pPr>
            <a:r>
              <a:rPr lang="en-US" sz="1600" dirty="0" err="1"/>
              <a:t>BeckerGuides</a:t>
            </a:r>
            <a:r>
              <a:rPr lang="en-US" sz="1600" dirty="0"/>
              <a:t>: Quantifying the Impact of My Publications: Home. </a:t>
            </a:r>
            <a:r>
              <a:rPr lang="en-US" sz="1600" u="sng" dirty="0">
                <a:hlinkClick r:id="rId3"/>
              </a:rPr>
              <a:t>http://beckerguides.wustl.edu/impactofpublications</a:t>
            </a:r>
            <a:endParaRPr lang="en-US" sz="1600" dirty="0"/>
          </a:p>
          <a:p>
            <a:pPr marL="285750" lvl="0" indent="-285750">
              <a:buFont typeface="Arial" panose="020B0604020202020204" pitchFamily="34" charset="0"/>
              <a:buChar char="•"/>
            </a:pPr>
            <a:r>
              <a:rPr lang="en-US" sz="1600" dirty="0" err="1"/>
              <a:t>BeckerGuides</a:t>
            </a:r>
            <a:r>
              <a:rPr lang="en-US" sz="1600" dirty="0"/>
              <a:t>: Research Impact: Home. </a:t>
            </a:r>
            <a:r>
              <a:rPr lang="en-US" sz="1600" u="sng" dirty="0">
                <a:hlinkClick r:id="rId4"/>
              </a:rPr>
              <a:t>http://beckerguides.wustl.edu/impact</a:t>
            </a:r>
            <a:endParaRPr lang="en-US" sz="1600" dirty="0"/>
          </a:p>
          <a:p>
            <a:pPr marL="285750" lvl="0" indent="-285750">
              <a:buFont typeface="Arial" panose="020B0604020202020204" pitchFamily="34" charset="0"/>
              <a:buChar char="•"/>
            </a:pPr>
            <a:r>
              <a:rPr lang="en-US" sz="1600" dirty="0"/>
              <a:t>Holmes, Kristi. Using </a:t>
            </a:r>
            <a:r>
              <a:rPr lang="en-US" sz="1600" dirty="0" err="1"/>
              <a:t>Bibliometric</a:t>
            </a:r>
            <a:r>
              <a:rPr lang="en-US" sz="1600" dirty="0"/>
              <a:t> Data for Translational Research Evaluation (an introduction). A presentation for the American Evaluation Association, Translational Research Evaluation Topical Interest Group bi-monthly webinar. August 17, 2016. </a:t>
            </a:r>
          </a:p>
        </p:txBody>
      </p:sp>
      <p:sp>
        <p:nvSpPr>
          <p:cNvPr id="4" name="TextBox 3"/>
          <p:cNvSpPr txBox="1"/>
          <p:nvPr/>
        </p:nvSpPr>
        <p:spPr>
          <a:xfrm>
            <a:off x="711723" y="1414021"/>
            <a:ext cx="7720552" cy="769441"/>
          </a:xfrm>
          <a:prstGeom prst="rect">
            <a:avLst/>
          </a:prstGeom>
          <a:noFill/>
        </p:spPr>
        <p:txBody>
          <a:bodyPr wrap="square" rtlCol="0">
            <a:spAutoFit/>
          </a:bodyPr>
          <a:lstStyle/>
          <a:p>
            <a:pPr algn="ctr"/>
            <a:r>
              <a:rPr lang="en-US" sz="4400" dirty="0" smtClean="0">
                <a:solidFill>
                  <a:schemeClr val="bg1"/>
                </a:solidFill>
              </a:rPr>
              <a:t>Acknowledgements</a:t>
            </a:r>
            <a:endParaRPr lang="en-US" sz="4400" dirty="0">
              <a:solidFill>
                <a:schemeClr val="bg1"/>
              </a:solidFill>
            </a:endParaRPr>
          </a:p>
        </p:txBody>
      </p:sp>
      <p:sp>
        <p:nvSpPr>
          <p:cNvPr id="6" name="TextBox 5"/>
          <p:cNvSpPr txBox="1"/>
          <p:nvPr/>
        </p:nvSpPr>
        <p:spPr>
          <a:xfrm>
            <a:off x="8823489" y="6599855"/>
            <a:ext cx="320511" cy="253916"/>
          </a:xfrm>
          <a:prstGeom prst="rect">
            <a:avLst/>
          </a:prstGeom>
          <a:solidFill>
            <a:schemeClr val="bg1"/>
          </a:solidFill>
        </p:spPr>
        <p:txBody>
          <a:bodyPr wrap="square" rtlCol="0">
            <a:spAutoFit/>
          </a:bodyPr>
          <a:lstStyle/>
          <a:p>
            <a:pPr algn="ctr"/>
            <a:r>
              <a:rPr lang="en-US" sz="1050" b="1" dirty="0" smtClean="0"/>
              <a:t>65</a:t>
            </a:r>
            <a:endParaRPr lang="en-US" sz="1050" b="1" dirty="0"/>
          </a:p>
        </p:txBody>
      </p:sp>
    </p:spTree>
    <p:extLst>
      <p:ext uri="{BB962C8B-B14F-4D97-AF65-F5344CB8AC3E}">
        <p14:creationId xmlns:p14="http://schemas.microsoft.com/office/powerpoint/2010/main" val="1217409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5"/>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7</a:t>
            </a:r>
            <a:endParaRPr lang="en-US" sz="1050" b="1" dirty="0"/>
          </a:p>
        </p:txBody>
      </p:sp>
    </p:spTree>
    <p:extLst>
      <p:ext uri="{BB962C8B-B14F-4D97-AF65-F5344CB8AC3E}">
        <p14:creationId xmlns:p14="http://schemas.microsoft.com/office/powerpoint/2010/main" val="1127868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8</a:t>
            </a:r>
            <a:endParaRPr lang="en-US" sz="1050" b="1" dirty="0"/>
          </a:p>
        </p:txBody>
      </p:sp>
    </p:spTree>
    <p:extLst>
      <p:ext uri="{BB962C8B-B14F-4D97-AF65-F5344CB8AC3E}">
        <p14:creationId xmlns:p14="http://schemas.microsoft.com/office/powerpoint/2010/main" val="3215886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08330" y="6599855"/>
            <a:ext cx="235670" cy="261610"/>
          </a:xfrm>
          <a:prstGeom prst="rect">
            <a:avLst/>
          </a:prstGeom>
          <a:solidFill>
            <a:schemeClr val="bg1"/>
          </a:solidFill>
        </p:spPr>
        <p:txBody>
          <a:bodyPr wrap="square" rtlCol="0">
            <a:spAutoFit/>
          </a:bodyPr>
          <a:lstStyle/>
          <a:p>
            <a:pPr algn="ctr"/>
            <a:r>
              <a:rPr lang="en-US" sz="1050" b="1" dirty="0" smtClean="0"/>
              <a:t>9</a:t>
            </a:r>
            <a:endParaRPr lang="en-US" sz="1050" b="1" dirty="0"/>
          </a:p>
        </p:txBody>
      </p:sp>
    </p:spTree>
    <p:extLst>
      <p:ext uri="{BB962C8B-B14F-4D97-AF65-F5344CB8AC3E}">
        <p14:creationId xmlns:p14="http://schemas.microsoft.com/office/powerpoint/2010/main" val="2099814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504688"/>
      </a:hlink>
      <a:folHlink>
        <a:srgbClr val="50468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2602</TotalTime>
  <Words>1827</Words>
  <Application>Microsoft Office PowerPoint</Application>
  <PresentationFormat>On-screen Show (4:3)</PresentationFormat>
  <Paragraphs>241</Paragraphs>
  <Slides>65</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Gungsuh</vt:lpstr>
      <vt:lpstr>Malgun Gothic</vt:lpstr>
      <vt:lpstr>Al Bayan Plain</vt:lpstr>
      <vt:lpstr>Arial</vt:lpstr>
      <vt:lpstr>Calibri</vt:lpstr>
      <vt:lpstr>Calibri Light</vt:lpstr>
      <vt:lpstr>Hiragino Maru Gothic ProN W4</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Patty Smith</dc:creator>
  <cp:lastModifiedBy>Karen E Gutzman</cp:lastModifiedBy>
  <cp:revision>87</cp:revision>
  <dcterms:created xsi:type="dcterms:W3CDTF">2017-11-17T16:31:40Z</dcterms:created>
  <dcterms:modified xsi:type="dcterms:W3CDTF">2018-03-14T21:49:12Z</dcterms:modified>
</cp:coreProperties>
</file>