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5"/>
  </p:notesMasterIdLst>
  <p:handoutMasterIdLst>
    <p:handoutMasterId r:id="rId36"/>
  </p:handoutMasterIdLst>
  <p:sldIdLst>
    <p:sldId id="412" r:id="rId2"/>
    <p:sldId id="413" r:id="rId3"/>
    <p:sldId id="414" r:id="rId4"/>
    <p:sldId id="415" r:id="rId5"/>
    <p:sldId id="416" r:id="rId6"/>
    <p:sldId id="417" r:id="rId7"/>
    <p:sldId id="418" r:id="rId8"/>
    <p:sldId id="419" r:id="rId9"/>
    <p:sldId id="420" r:id="rId10"/>
    <p:sldId id="421" r:id="rId11"/>
    <p:sldId id="422" r:id="rId12"/>
    <p:sldId id="423" r:id="rId13"/>
    <p:sldId id="424" r:id="rId14"/>
    <p:sldId id="425" r:id="rId15"/>
    <p:sldId id="444" r:id="rId16"/>
    <p:sldId id="426" r:id="rId17"/>
    <p:sldId id="427" r:id="rId18"/>
    <p:sldId id="428" r:id="rId19"/>
    <p:sldId id="429" r:id="rId20"/>
    <p:sldId id="430" r:id="rId21"/>
    <p:sldId id="445" r:id="rId22"/>
    <p:sldId id="409" r:id="rId23"/>
    <p:sldId id="410" r:id="rId24"/>
    <p:sldId id="431" r:id="rId25"/>
    <p:sldId id="432" r:id="rId26"/>
    <p:sldId id="433" r:id="rId27"/>
    <p:sldId id="437" r:id="rId28"/>
    <p:sldId id="440" r:id="rId29"/>
    <p:sldId id="438" r:id="rId30"/>
    <p:sldId id="400" r:id="rId31"/>
    <p:sldId id="446" r:id="rId32"/>
    <p:sldId id="443" r:id="rId33"/>
    <p:sldId id="374" r:id="rId34"/>
  </p:sldIdLst>
  <p:sldSz cx="12192000"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888" userDrawn="1">
          <p15:clr>
            <a:srgbClr val="A4A3A4"/>
          </p15:clr>
        </p15:guide>
        <p15:guide id="3" orient="horz" pos="223" userDrawn="1">
          <p15:clr>
            <a:srgbClr val="A4A3A4"/>
          </p15:clr>
        </p15:guide>
        <p15:guide id="4" orient="horz" pos="1022" userDrawn="1">
          <p15:clr>
            <a:srgbClr val="A4A3A4"/>
          </p15:clr>
        </p15:guide>
        <p15:guide id="5" orient="horz" pos="4032" userDrawn="1">
          <p15:clr>
            <a:srgbClr val="A4A3A4"/>
          </p15:clr>
        </p15:guide>
        <p15:guide id="6" orient="horz" pos="488" userDrawn="1">
          <p15:clr>
            <a:srgbClr val="A4A3A4"/>
          </p15:clr>
        </p15:guide>
        <p15:guide id="7" orient="horz" pos="576" userDrawn="1">
          <p15:clr>
            <a:srgbClr val="A4A3A4"/>
          </p15:clr>
        </p15:guide>
        <p15:guide id="8" orient="horz" pos="96" userDrawn="1">
          <p15:clr>
            <a:srgbClr val="A4A3A4"/>
          </p15:clr>
        </p15:guide>
        <p15:guide id="9" orient="horz" pos="3600" userDrawn="1">
          <p15:clr>
            <a:srgbClr val="A4A3A4"/>
          </p15:clr>
        </p15:guide>
        <p15:guide id="10" orient="horz" pos="4203" userDrawn="1">
          <p15:clr>
            <a:srgbClr val="A4A3A4"/>
          </p15:clr>
        </p15:guide>
        <p15:guide id="11" orient="horz" pos="1248" userDrawn="1">
          <p15:clr>
            <a:srgbClr val="A4A3A4"/>
          </p15:clr>
        </p15:guide>
        <p15:guide id="12" pos="3840" userDrawn="1">
          <p15:clr>
            <a:srgbClr val="A4A3A4"/>
          </p15:clr>
        </p15:guide>
        <p15:guide id="13" pos="832" userDrawn="1">
          <p15:clr>
            <a:srgbClr val="A4A3A4"/>
          </p15:clr>
        </p15:guide>
        <p15:guide id="14" pos="7296" userDrawn="1">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E Gutzman" initials="KEG" lastIdx="1" clrIdx="0">
    <p:extLst>
      <p:ext uri="{19B8F6BF-5375-455C-9EA6-DF929625EA0E}">
        <p15:presenceInfo xmlns:p15="http://schemas.microsoft.com/office/powerpoint/2012/main" userId="S-1-5-21-2086500257-1188392490-3880406080-320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61468B"/>
    <a:srgbClr val="63599E"/>
    <a:srgbClr val="A9ABAC"/>
    <a:srgbClr val="7F8283"/>
    <a:srgbClr val="8A83B6"/>
    <a:srgbClr val="D0CDE2"/>
    <a:srgbClr val="D4D5D6"/>
    <a:srgbClr val="CFC7DC"/>
    <a:srgbClr val="B0A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26" autoAdjust="0"/>
    <p:restoredTop sz="82437" autoAdjust="0"/>
  </p:normalViewPr>
  <p:slideViewPr>
    <p:cSldViewPr showGuides="1">
      <p:cViewPr varScale="1">
        <p:scale>
          <a:sx n="105" d="100"/>
          <a:sy n="105" d="100"/>
        </p:scale>
        <p:origin x="1014" y="108"/>
      </p:cViewPr>
      <p:guideLst>
        <p:guide orient="horz" pos="2160"/>
        <p:guide orient="horz" pos="3888"/>
        <p:guide orient="horz" pos="223"/>
        <p:guide orient="horz" pos="1022"/>
        <p:guide orient="horz" pos="4032"/>
        <p:guide orient="horz" pos="488"/>
        <p:guide orient="horz" pos="576"/>
        <p:guide orient="horz" pos="96"/>
        <p:guide orient="horz" pos="3600"/>
        <p:guide orient="horz" pos="4203"/>
        <p:guide orient="horz" pos="1248"/>
        <p:guide pos="3840"/>
        <p:guide pos="832"/>
        <p:guide pos="72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notesViewPr>
    <p:cSldViewPr showGuides="1">
      <p:cViewPr varScale="1">
        <p:scale>
          <a:sx n="69" d="100"/>
          <a:sy n="69" d="100"/>
        </p:scale>
        <p:origin x="-2962" y="-91"/>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05448" cy="461804"/>
          </a:xfrm>
          <a:prstGeom prst="rect">
            <a:avLst/>
          </a:prstGeom>
        </p:spPr>
        <p:txBody>
          <a:bodyPr vert="horz" lIns="90986" tIns="45492" rIns="90986" bIns="45492" rtlCol="0"/>
          <a:lstStyle>
            <a:lvl1pPr algn="l">
              <a:defRPr sz="1200"/>
            </a:lvl1pPr>
          </a:lstStyle>
          <a:p>
            <a:endParaRPr lang="en-US"/>
          </a:p>
        </p:txBody>
      </p:sp>
      <p:sp>
        <p:nvSpPr>
          <p:cNvPr id="3" name="Date Placeholder 2"/>
          <p:cNvSpPr>
            <a:spLocks noGrp="1"/>
          </p:cNvSpPr>
          <p:nvPr>
            <p:ph type="dt" sz="quarter" idx="1"/>
          </p:nvPr>
        </p:nvSpPr>
        <p:spPr>
          <a:xfrm>
            <a:off x="3927184" y="1"/>
            <a:ext cx="3005448" cy="461804"/>
          </a:xfrm>
          <a:prstGeom prst="rect">
            <a:avLst/>
          </a:prstGeom>
        </p:spPr>
        <p:txBody>
          <a:bodyPr vert="horz" lIns="90986" tIns="45492" rIns="90986" bIns="45492" rtlCol="0"/>
          <a:lstStyle>
            <a:lvl1pPr algn="r">
              <a:defRPr sz="1200"/>
            </a:lvl1pPr>
          </a:lstStyle>
          <a:p>
            <a:fld id="{F35AC1A4-BE0D-49E7-9347-99EBFE8E8BC9}" type="datetimeFigureOut">
              <a:rPr lang="en-US" smtClean="0"/>
              <a:pPr/>
              <a:t>7/9/2018</a:t>
            </a:fld>
            <a:endParaRPr lang="en-US"/>
          </a:p>
        </p:txBody>
      </p:sp>
      <p:sp>
        <p:nvSpPr>
          <p:cNvPr id="4" name="Footer Placeholder 3"/>
          <p:cNvSpPr>
            <a:spLocks noGrp="1"/>
          </p:cNvSpPr>
          <p:nvPr>
            <p:ph type="ftr" sz="quarter" idx="2"/>
          </p:nvPr>
        </p:nvSpPr>
        <p:spPr>
          <a:xfrm>
            <a:off x="2" y="8769510"/>
            <a:ext cx="3005448" cy="461804"/>
          </a:xfrm>
          <a:prstGeom prst="rect">
            <a:avLst/>
          </a:prstGeom>
        </p:spPr>
        <p:txBody>
          <a:bodyPr vert="horz" lIns="90986" tIns="45492" rIns="90986" bIns="45492" rtlCol="0" anchor="b"/>
          <a:lstStyle>
            <a:lvl1pPr algn="l">
              <a:defRPr sz="1200"/>
            </a:lvl1pPr>
          </a:lstStyle>
          <a:p>
            <a:endParaRPr lang="en-US"/>
          </a:p>
        </p:txBody>
      </p:sp>
      <p:sp>
        <p:nvSpPr>
          <p:cNvPr id="5" name="Slide Number Placeholder 4"/>
          <p:cNvSpPr>
            <a:spLocks noGrp="1"/>
          </p:cNvSpPr>
          <p:nvPr>
            <p:ph type="sldNum" sz="quarter" idx="3"/>
          </p:nvPr>
        </p:nvSpPr>
        <p:spPr>
          <a:xfrm>
            <a:off x="3927184" y="8769510"/>
            <a:ext cx="3005448" cy="461804"/>
          </a:xfrm>
          <a:prstGeom prst="rect">
            <a:avLst/>
          </a:prstGeom>
        </p:spPr>
        <p:txBody>
          <a:bodyPr vert="horz" lIns="90986" tIns="45492" rIns="90986" bIns="45492" rtlCol="0" anchor="b"/>
          <a:lstStyle>
            <a:lvl1pPr algn="r">
              <a:defRPr sz="1200"/>
            </a:lvl1pPr>
          </a:lstStyle>
          <a:p>
            <a:fld id="{5A6982BA-8E65-43F5-A169-0A825F430828}" type="slidenum">
              <a:rPr lang="en-US" smtClean="0"/>
              <a:pPr/>
              <a:t>‹#›</a:t>
            </a:fld>
            <a:endParaRPr lang="en-US"/>
          </a:p>
        </p:txBody>
      </p:sp>
    </p:spTree>
    <p:extLst>
      <p:ext uri="{BB962C8B-B14F-4D97-AF65-F5344CB8AC3E}">
        <p14:creationId xmlns:p14="http://schemas.microsoft.com/office/powerpoint/2010/main" val="3920299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1645"/>
          </a:xfrm>
          <a:prstGeom prst="rect">
            <a:avLst/>
          </a:prstGeom>
        </p:spPr>
        <p:txBody>
          <a:bodyPr vert="horz" lIns="92368" tIns="46184" rIns="92368" bIns="46184" rtlCol="0"/>
          <a:lstStyle>
            <a:lvl1pPr algn="l">
              <a:defRPr sz="1200"/>
            </a:lvl1pPr>
          </a:lstStyle>
          <a:p>
            <a:endParaRPr lang="en-US"/>
          </a:p>
        </p:txBody>
      </p:sp>
      <p:sp>
        <p:nvSpPr>
          <p:cNvPr id="3" name="Date Placeholder 2"/>
          <p:cNvSpPr>
            <a:spLocks noGrp="1"/>
          </p:cNvSpPr>
          <p:nvPr>
            <p:ph type="dt" idx="1"/>
          </p:nvPr>
        </p:nvSpPr>
        <p:spPr>
          <a:xfrm>
            <a:off x="3927776" y="1"/>
            <a:ext cx="3004820" cy="461645"/>
          </a:xfrm>
          <a:prstGeom prst="rect">
            <a:avLst/>
          </a:prstGeom>
        </p:spPr>
        <p:txBody>
          <a:bodyPr vert="horz" lIns="92368" tIns="46184" rIns="92368" bIns="46184" rtlCol="0"/>
          <a:lstStyle>
            <a:lvl1pPr algn="r">
              <a:defRPr sz="1200"/>
            </a:lvl1pPr>
          </a:lstStyle>
          <a:p>
            <a:fld id="{96FCCE9C-97C6-4127-8839-CAB1314A3683}" type="datetimeFigureOut">
              <a:rPr lang="en-US" smtClean="0"/>
              <a:pPr/>
              <a:t>7/9/2018</a:t>
            </a:fld>
            <a:endParaRPr lang="en-US"/>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68" tIns="46184" rIns="92368" bIns="46184"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68" tIns="46184" rIns="92368" bIns="461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2"/>
            <a:ext cx="3004820" cy="461645"/>
          </a:xfrm>
          <a:prstGeom prst="rect">
            <a:avLst/>
          </a:prstGeom>
        </p:spPr>
        <p:txBody>
          <a:bodyPr vert="horz" lIns="92368" tIns="46184" rIns="92368" bIns="46184"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2"/>
            <a:ext cx="3004820" cy="461645"/>
          </a:xfrm>
          <a:prstGeom prst="rect">
            <a:avLst/>
          </a:prstGeom>
        </p:spPr>
        <p:txBody>
          <a:bodyPr vert="horz" lIns="92368" tIns="46184" rIns="92368" bIns="46184" rtlCol="0" anchor="b"/>
          <a:lstStyle>
            <a:lvl1pPr algn="r">
              <a:defRPr sz="1200"/>
            </a:lvl1pPr>
          </a:lstStyle>
          <a:p>
            <a:fld id="{AF3C882C-6931-48D7-9B18-809CA6FAEAE8}" type="slidenum">
              <a:rPr lang="en-US" smtClean="0"/>
              <a:pPr/>
              <a:t>‹#›</a:t>
            </a:fld>
            <a:endParaRPr lang="en-US"/>
          </a:p>
        </p:txBody>
      </p:sp>
    </p:spTree>
    <p:extLst>
      <p:ext uri="{BB962C8B-B14F-4D97-AF65-F5344CB8AC3E}">
        <p14:creationId xmlns:p14="http://schemas.microsoft.com/office/powerpoint/2010/main" val="24837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b="1" dirty="0"/>
              <a:t>Advocacy:</a:t>
            </a:r>
            <a:r>
              <a:rPr lang="en-US" dirty="0"/>
              <a:t> to demonstrate the benefits of supporting research, enhance understanding of research and its processes among policymakers and the public; to make the case for policy and practice change.</a:t>
            </a:r>
          </a:p>
          <a:p>
            <a:r>
              <a:rPr lang="en-US" dirty="0"/>
              <a:t> </a:t>
            </a:r>
          </a:p>
          <a:p>
            <a:r>
              <a:rPr lang="en-US" b="1" dirty="0"/>
              <a:t>Accountability:</a:t>
            </a:r>
            <a:r>
              <a:rPr lang="en-US" dirty="0"/>
              <a:t> to show that money has been used efficiently and effectively, and hold researchers to account.</a:t>
            </a:r>
          </a:p>
          <a:p>
            <a:r>
              <a:rPr lang="en-US" dirty="0"/>
              <a:t> </a:t>
            </a:r>
          </a:p>
          <a:p>
            <a:r>
              <a:rPr lang="en-US" b="1" dirty="0"/>
              <a:t>Analysis:</a:t>
            </a:r>
            <a:r>
              <a:rPr lang="en-US" dirty="0"/>
              <a:t> to understand how and why research is effective and how it can be better supported, feeding into research strategy and decision-making by providing a stronger evidence base.</a:t>
            </a:r>
          </a:p>
          <a:p>
            <a:r>
              <a:rPr lang="en-US" dirty="0"/>
              <a:t> </a:t>
            </a:r>
          </a:p>
          <a:p>
            <a:r>
              <a:rPr lang="en-US" b="1" dirty="0"/>
              <a:t>Allocation:</a:t>
            </a:r>
            <a:r>
              <a:rPr lang="en-US" dirty="0"/>
              <a:t> to determine where best to allocate funds in the future, making the best use possible of a limited funding pot. </a:t>
            </a:r>
            <a:endParaRPr lang="en-US" dirty="0" smtClean="0"/>
          </a:p>
          <a:p>
            <a:endParaRPr lang="en-US" dirty="0" smtClean="0"/>
          </a:p>
          <a:p>
            <a:endParaRPr lang="en-US" dirty="0" smtClean="0"/>
          </a:p>
          <a:p>
            <a:endParaRPr lang="en-US" dirty="0" smtClean="0"/>
          </a:p>
          <a:p>
            <a:r>
              <a:rPr lang="en-US" i="1" dirty="0" smtClean="0"/>
              <a:t>“Interest in and demand for the evaluation of research is increasing internationally. This is linked to a growing accountability agenda, driven by the demand for good governance and management growing in profile on national and international stages and fiscal austerity in a number of countries. There is a need to show that policymaking is evidence based and, particularly in the current economic climate, to demonstrate accountability for the investment of public funds in research…Given this growing need for effective and appropriate evaluation of research, it is increasingly important to understand how research can and should be evaluated in different contexts and to meet different needs.”</a:t>
            </a:r>
          </a:p>
          <a:p>
            <a:r>
              <a:rPr lang="en-US" i="0" dirty="0" smtClean="0"/>
              <a:t>http://www.rand.org/pubs/monographs/MG1217.html</a:t>
            </a:r>
          </a:p>
          <a:p>
            <a:endParaRPr lang="en-US" i="1" dirty="0"/>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3</a:t>
            </a:fld>
            <a:endParaRPr lang="en-US"/>
          </a:p>
        </p:txBody>
      </p:sp>
    </p:spTree>
    <p:extLst>
      <p:ext uri="{BB962C8B-B14F-4D97-AF65-F5344CB8AC3E}">
        <p14:creationId xmlns:p14="http://schemas.microsoft.com/office/powerpoint/2010/main" val="115778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defTabSz="931774">
              <a:defRPr/>
            </a:pPr>
            <a:r>
              <a:rPr lang="en-US" dirty="0"/>
              <a:t>Shows an example of a traditional “cause and effect” logic model which describes how the available resources (also known as inputs) and program activities will lead to desired outputs and outcomes (both of which can be measured in the short , intermediate,  or long term), given a specific environmental context.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12</a:t>
            </a:fld>
            <a:endParaRPr lang="en-US"/>
          </a:p>
        </p:txBody>
      </p:sp>
    </p:spTree>
    <p:extLst>
      <p:ext uri="{BB962C8B-B14F-4D97-AF65-F5344CB8AC3E}">
        <p14:creationId xmlns:p14="http://schemas.microsoft.com/office/powerpoint/2010/main" val="3127570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defTabSz="931774">
              <a:defRPr/>
            </a:pPr>
            <a:r>
              <a:rPr lang="en-US" dirty="0"/>
              <a:t>Shows an example of a traditional “cause and effect” logic model which describes how the available resources (also known as inputs) and program activities will lead to desired outputs and outcomes (both of which can be measured in the short , intermediate,  or long term), given a specific environmental context. </a:t>
            </a:r>
            <a:endParaRPr lang="en-US" dirty="0" smtClean="0"/>
          </a:p>
          <a:p>
            <a:pPr defTabSz="931774">
              <a:defRPr/>
            </a:pPr>
            <a:endParaRPr lang="en-US" dirty="0" smtClean="0"/>
          </a:p>
          <a:p>
            <a:r>
              <a:rPr lang="en-US" sz="1200" b="0" i="0" u="none" strike="noStrike" kern="1200" baseline="0" dirty="0" smtClean="0">
                <a:solidFill>
                  <a:schemeClr val="tx1"/>
                </a:solidFill>
                <a:latin typeface="+mn-lt"/>
                <a:ea typeface="+mn-ea"/>
                <a:cs typeface="+mn-cs"/>
              </a:rPr>
              <a:t>Outcomes and Impacts are downstream measures of performance. </a:t>
            </a:r>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13</a:t>
            </a:fld>
            <a:endParaRPr lang="en-US"/>
          </a:p>
        </p:txBody>
      </p:sp>
    </p:spTree>
    <p:extLst>
      <p:ext uri="{BB962C8B-B14F-4D97-AF65-F5344CB8AC3E}">
        <p14:creationId xmlns:p14="http://schemas.microsoft.com/office/powerpoint/2010/main" val="118529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defTabSz="931774">
              <a:defRPr/>
            </a:pPr>
            <a:r>
              <a:rPr lang="en-US" dirty="0"/>
              <a:t>Shows an example of a traditional “cause and effect” logic model which describes how the available resources (also known as inputs) and program activities will lead to desired outputs and outcomes (both of which can be measured in the short , intermediate,  or long term), given a specific environmental context.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14</a:t>
            </a:fld>
            <a:endParaRPr lang="en-US"/>
          </a:p>
        </p:txBody>
      </p:sp>
    </p:spTree>
    <p:extLst>
      <p:ext uri="{BB962C8B-B14F-4D97-AF65-F5344CB8AC3E}">
        <p14:creationId xmlns:p14="http://schemas.microsoft.com/office/powerpoint/2010/main" val="47535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16</a:t>
            </a:fld>
            <a:endParaRPr lang="en-US"/>
          </a:p>
        </p:txBody>
      </p:sp>
    </p:spTree>
    <p:extLst>
      <p:ext uri="{BB962C8B-B14F-4D97-AF65-F5344CB8AC3E}">
        <p14:creationId xmlns:p14="http://schemas.microsoft.com/office/powerpoint/2010/main" val="1774101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17</a:t>
            </a:fld>
            <a:endParaRPr lang="en-US"/>
          </a:p>
        </p:txBody>
      </p:sp>
    </p:spTree>
    <p:extLst>
      <p:ext uri="{BB962C8B-B14F-4D97-AF65-F5344CB8AC3E}">
        <p14:creationId xmlns:p14="http://schemas.microsoft.com/office/powerpoint/2010/main" val="3227026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18</a:t>
            </a:fld>
            <a:endParaRPr lang="en-US"/>
          </a:p>
        </p:txBody>
      </p:sp>
    </p:spTree>
    <p:extLst>
      <p:ext uri="{BB962C8B-B14F-4D97-AF65-F5344CB8AC3E}">
        <p14:creationId xmlns:p14="http://schemas.microsoft.com/office/powerpoint/2010/main" val="135873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19</a:t>
            </a:fld>
            <a:endParaRPr lang="en-US"/>
          </a:p>
        </p:txBody>
      </p:sp>
    </p:spTree>
    <p:extLst>
      <p:ext uri="{BB962C8B-B14F-4D97-AF65-F5344CB8AC3E}">
        <p14:creationId xmlns:p14="http://schemas.microsoft.com/office/powerpoint/2010/main" val="17429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Metrics Toolkit is a resource for researchers and evaluators that provides guidance for demonstrating and evaluating claims of research impact.  With the Toolkit you can quickly understand what a metric means, how it is calculated, and if it’s good match for your impact question.</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20</a:t>
            </a:fld>
            <a:endParaRPr lang="en-US"/>
          </a:p>
        </p:txBody>
      </p:sp>
    </p:spTree>
    <p:extLst>
      <p:ext uri="{BB962C8B-B14F-4D97-AF65-F5344CB8AC3E}">
        <p14:creationId xmlns:p14="http://schemas.microsoft.com/office/powerpoint/2010/main" val="3146502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sz="1200" dirty="0" smtClean="0"/>
              <a:t>developing successful publishing strategies</a:t>
            </a:r>
          </a:p>
          <a:p>
            <a:r>
              <a:rPr lang="en-US" sz="1200" dirty="0" smtClean="0"/>
              <a:t>managing or tracking publications</a:t>
            </a:r>
          </a:p>
          <a:p>
            <a:r>
              <a:rPr lang="en-US" sz="1200" dirty="0" smtClean="0"/>
              <a:t>maintaining an impactful online identity</a:t>
            </a:r>
          </a:p>
          <a:p>
            <a:r>
              <a:rPr lang="en-US" sz="1200" dirty="0" smtClean="0"/>
              <a:t>measuring or assessing research impact by discipline</a:t>
            </a:r>
          </a:p>
          <a:p>
            <a:r>
              <a:rPr lang="en-US" sz="1200" dirty="0" smtClean="0"/>
              <a:t>communicating research impact to audiences</a:t>
            </a:r>
          </a:p>
          <a:p>
            <a:endParaRPr lang="en-US" sz="1200" dirty="0" smtClean="0"/>
          </a:p>
          <a:p>
            <a:pPr marL="0" indent="0">
              <a:buNone/>
            </a:pPr>
            <a:r>
              <a:rPr lang="en-US" sz="1200" dirty="0" smtClean="0"/>
              <a:t>Karen </a:t>
            </a:r>
            <a:r>
              <a:rPr lang="en-US" sz="1200" dirty="0" err="1" smtClean="0"/>
              <a:t>Gutzman</a:t>
            </a:r>
            <a:r>
              <a:rPr lang="en-US" sz="1200" dirty="0" smtClean="0"/>
              <a:t> is our Impact and Evaluation Librarian. You can contact her directly or through your liaison librarian.</a:t>
            </a:r>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22</a:t>
            </a:fld>
            <a:endParaRPr lang="en-US"/>
          </a:p>
        </p:txBody>
      </p:sp>
    </p:spTree>
    <p:extLst>
      <p:ext uri="{BB962C8B-B14F-4D97-AF65-F5344CB8AC3E}">
        <p14:creationId xmlns:p14="http://schemas.microsoft.com/office/powerpoint/2010/main" val="152164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sz="1200" dirty="0" smtClean="0"/>
              <a:t>developing successful publishing strategies</a:t>
            </a:r>
          </a:p>
          <a:p>
            <a:r>
              <a:rPr lang="en-US" sz="1200" dirty="0" smtClean="0"/>
              <a:t>managing or tracking publications</a:t>
            </a:r>
          </a:p>
          <a:p>
            <a:r>
              <a:rPr lang="en-US" sz="1200" dirty="0" smtClean="0"/>
              <a:t>maintaining an impactful online identity</a:t>
            </a:r>
          </a:p>
          <a:p>
            <a:r>
              <a:rPr lang="en-US" sz="1200" dirty="0" smtClean="0"/>
              <a:t>measuring or assessing research impact by discipline</a:t>
            </a:r>
          </a:p>
          <a:p>
            <a:r>
              <a:rPr lang="en-US" sz="1200" dirty="0" smtClean="0"/>
              <a:t>communicating research impact to audiences</a:t>
            </a:r>
          </a:p>
          <a:p>
            <a:endParaRPr lang="en-US" sz="1200" dirty="0" smtClean="0"/>
          </a:p>
          <a:p>
            <a:pPr marL="0" indent="0">
              <a:buNone/>
            </a:pPr>
            <a:r>
              <a:rPr lang="en-US" sz="1200" dirty="0" smtClean="0"/>
              <a:t>Karen </a:t>
            </a:r>
            <a:r>
              <a:rPr lang="en-US" sz="1200" dirty="0" err="1" smtClean="0"/>
              <a:t>Gutzman</a:t>
            </a:r>
            <a:r>
              <a:rPr lang="en-US" sz="1200" dirty="0" smtClean="0"/>
              <a:t> is our Impact and Evaluation Librarian. You can contact her directly or through your liaison librarian.</a:t>
            </a:r>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23</a:t>
            </a:fld>
            <a:endParaRPr lang="en-US"/>
          </a:p>
        </p:txBody>
      </p:sp>
    </p:spTree>
    <p:extLst>
      <p:ext uri="{BB962C8B-B14F-4D97-AF65-F5344CB8AC3E}">
        <p14:creationId xmlns:p14="http://schemas.microsoft.com/office/powerpoint/2010/main" val="96311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b="1" dirty="0"/>
              <a:t>Advocacy:</a:t>
            </a:r>
            <a:r>
              <a:rPr lang="en-US" dirty="0"/>
              <a:t> to demonstrate the benefits of supporting research, enhance understanding of research and its processes among policymakers and the public; to make the case for policy and practice change.</a:t>
            </a:r>
          </a:p>
          <a:p>
            <a:r>
              <a:rPr lang="en-US" dirty="0"/>
              <a:t> </a:t>
            </a:r>
          </a:p>
          <a:p>
            <a:r>
              <a:rPr lang="en-US" b="1" dirty="0"/>
              <a:t>Accountability:</a:t>
            </a:r>
            <a:r>
              <a:rPr lang="en-US" dirty="0"/>
              <a:t> to show that money has been used efficiently and effectively, and hold researchers to account.</a:t>
            </a:r>
          </a:p>
          <a:p>
            <a:r>
              <a:rPr lang="en-US" dirty="0"/>
              <a:t> </a:t>
            </a:r>
          </a:p>
          <a:p>
            <a:r>
              <a:rPr lang="en-US" b="1" dirty="0"/>
              <a:t>Analysis:</a:t>
            </a:r>
            <a:r>
              <a:rPr lang="en-US" dirty="0"/>
              <a:t> to understand how and why research is effective and how it can be better supported, feeding into research strategy and decision-making by providing a stronger evidence base.</a:t>
            </a:r>
          </a:p>
          <a:p>
            <a:r>
              <a:rPr lang="en-US" dirty="0"/>
              <a:t> </a:t>
            </a:r>
          </a:p>
          <a:p>
            <a:r>
              <a:rPr lang="en-US" b="1" dirty="0"/>
              <a:t>Allocation:</a:t>
            </a:r>
            <a:r>
              <a:rPr lang="en-US" dirty="0"/>
              <a:t> to determine where best to allocate funds in the future, making the best use possible of a limited funding pot.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4</a:t>
            </a:fld>
            <a:endParaRPr lang="en-US"/>
          </a:p>
        </p:txBody>
      </p:sp>
    </p:spTree>
    <p:extLst>
      <p:ext uri="{BB962C8B-B14F-4D97-AF65-F5344CB8AC3E}">
        <p14:creationId xmlns:p14="http://schemas.microsoft.com/office/powerpoint/2010/main" val="3541555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3C882C-6931-48D7-9B18-809CA6FAEAE8}" type="slidenum">
              <a:rPr lang="en-US" smtClean="0"/>
              <a:pPr/>
              <a:t>27</a:t>
            </a:fld>
            <a:endParaRPr lang="en-US"/>
          </a:p>
        </p:txBody>
      </p:sp>
    </p:spTree>
    <p:extLst>
      <p:ext uri="{BB962C8B-B14F-4D97-AF65-F5344CB8AC3E}">
        <p14:creationId xmlns:p14="http://schemas.microsoft.com/office/powerpoint/2010/main" val="503226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defTabSz="931774">
              <a:defRPr/>
            </a:pPr>
            <a:r>
              <a:rPr lang="en-US" b="1" spc="-51" dirty="0" smtClean="0"/>
              <a:t>The</a:t>
            </a:r>
            <a:r>
              <a:rPr lang="en-US" b="1" spc="-51" baseline="0" dirty="0" smtClean="0"/>
              <a:t> study found: </a:t>
            </a:r>
          </a:p>
          <a:p>
            <a:pPr defTabSz="931774">
              <a:defRPr/>
            </a:pPr>
            <a:endParaRPr lang="en-US" spc="-51" baseline="0" dirty="0" smtClean="0"/>
          </a:p>
          <a:p>
            <a:pPr defTabSz="931774">
              <a:defRPr/>
            </a:pPr>
            <a:r>
              <a:rPr lang="en-US" b="1" i="1" dirty="0" smtClean="0">
                <a:effectLst/>
              </a:rPr>
              <a:t>Fast</a:t>
            </a:r>
            <a:r>
              <a:rPr lang="en-US" b="1" i="1" dirty="0" smtClean="0"/>
              <a:t> </a:t>
            </a:r>
            <a:r>
              <a:rPr lang="en-US" b="1" i="1" dirty="0" smtClean="0">
                <a:effectLst/>
              </a:rPr>
              <a:t>food</a:t>
            </a:r>
            <a:r>
              <a:rPr lang="en-US" b="1" i="1" dirty="0" smtClean="0"/>
              <a:t> consumption was related to </a:t>
            </a:r>
            <a:r>
              <a:rPr lang="en-US" b="1" i="1" dirty="0" smtClean="0">
                <a:effectLst/>
              </a:rPr>
              <a:t>fast</a:t>
            </a:r>
            <a:r>
              <a:rPr lang="en-US" b="1" i="1" dirty="0" smtClean="0"/>
              <a:t> </a:t>
            </a:r>
            <a:r>
              <a:rPr lang="en-US" b="1" i="1" dirty="0" smtClean="0">
                <a:effectLst/>
              </a:rPr>
              <a:t>food</a:t>
            </a:r>
            <a:r>
              <a:rPr lang="en-US" b="1" i="1" dirty="0" smtClean="0"/>
              <a:t> availability among low-income respondents, particularly within 1.00 to 2.99 km of home among men </a:t>
            </a:r>
            <a:r>
              <a:rPr lang="en-US" i="1" dirty="0" smtClean="0"/>
              <a:t>(coefficient, 0.34; 95% confidence interval, 0.16-0.51). Greater supermarket availability was generally unrelated to </a:t>
            </a:r>
            <a:r>
              <a:rPr lang="en-US" i="1" dirty="0" smtClean="0">
                <a:effectLst/>
              </a:rPr>
              <a:t>diet</a:t>
            </a:r>
            <a:r>
              <a:rPr lang="en-US" i="1" dirty="0" smtClean="0"/>
              <a:t> quality and fruit and vegetable intake, and relationships between grocery store availability and </a:t>
            </a:r>
            <a:r>
              <a:rPr lang="en-US" i="1" dirty="0" smtClean="0">
                <a:effectLst/>
              </a:rPr>
              <a:t>diet</a:t>
            </a:r>
            <a:r>
              <a:rPr lang="en-US" i="1" dirty="0" smtClean="0"/>
              <a:t> outcomes were mixed.</a:t>
            </a:r>
            <a:endParaRPr lang="en-US" i="1" spc="-51" baseline="0" dirty="0" smtClean="0"/>
          </a:p>
          <a:p>
            <a:pPr defTabSz="931774">
              <a:defRPr/>
            </a:pPr>
            <a:endParaRPr lang="en-US" i="1" spc="-51" dirty="0" smtClean="0"/>
          </a:p>
          <a:p>
            <a:pPr defTabSz="931774">
              <a:defRPr/>
            </a:pPr>
            <a:endParaRPr lang="en-US" i="1" spc="-51" dirty="0" smtClean="0"/>
          </a:p>
          <a:p>
            <a:pPr defTabSz="931774">
              <a:defRPr/>
            </a:pPr>
            <a:r>
              <a:rPr lang="en-US" b="1" spc="-51" dirty="0" smtClean="0"/>
              <a:t>Also relevant: </a:t>
            </a:r>
          </a:p>
          <a:p>
            <a:pPr defTabSz="931774">
              <a:defRPr/>
            </a:pPr>
            <a:endParaRPr lang="en-US" spc="-51" dirty="0" smtClean="0"/>
          </a:p>
          <a:p>
            <a:pPr defTabSz="931774">
              <a:defRPr/>
            </a:pPr>
            <a:r>
              <a:rPr lang="en-US" spc="-51" dirty="0" smtClean="0"/>
              <a:t>2013 </a:t>
            </a:r>
            <a:r>
              <a:rPr lang="en-US" spc="-51" dirty="0"/>
              <a:t>cited by National Center for Health Statistics Data Brief</a:t>
            </a:r>
          </a:p>
          <a:p>
            <a:pPr defTabSz="931774">
              <a:defRPr/>
            </a:pPr>
            <a:r>
              <a:rPr lang="en-US" dirty="0"/>
              <a:t>Fryar, Cheryl, </a:t>
            </a:r>
            <a:r>
              <a:rPr lang="en-US" dirty="0" err="1"/>
              <a:t>Bethene</a:t>
            </a:r>
            <a:r>
              <a:rPr lang="en-US" dirty="0"/>
              <a:t> Ervin, R. Center for Disease Control and Prevention/ National Center for Health Statistics. Caloric Intake From Fast Food Among Adults: United States, 2007-2010. </a:t>
            </a:r>
            <a:r>
              <a:rPr lang="en-US" b="1" dirty="0"/>
              <a:t>NCHS Data Brief </a:t>
            </a:r>
            <a:r>
              <a:rPr lang="en-US" dirty="0"/>
              <a:t>No. 114, Feb. 2013. Available at: http://www.cdc.gov/nchs/data/databriefs/db114.htm</a:t>
            </a:r>
          </a:p>
          <a:p>
            <a:pPr defTabSz="931774">
              <a:defRPr/>
            </a:pPr>
            <a:endParaRPr lang="en-US" spc="-51" dirty="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29</a:t>
            </a:fld>
            <a:endParaRPr lang="en-US"/>
          </a:p>
        </p:txBody>
      </p:sp>
    </p:spTree>
    <p:extLst>
      <p:ext uri="{BB962C8B-B14F-4D97-AF65-F5344CB8AC3E}">
        <p14:creationId xmlns:p14="http://schemas.microsoft.com/office/powerpoint/2010/main" val="75895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b="1" dirty="0"/>
              <a:t>Advocacy:</a:t>
            </a:r>
            <a:r>
              <a:rPr lang="en-US" dirty="0"/>
              <a:t> to demonstrate the benefits of supporting research, enhance understanding of research and its processes among policymakers and the public; to make the case for policy and practice change.</a:t>
            </a:r>
          </a:p>
          <a:p>
            <a:r>
              <a:rPr lang="en-US" dirty="0"/>
              <a:t> </a:t>
            </a:r>
          </a:p>
          <a:p>
            <a:r>
              <a:rPr lang="en-US" b="1" dirty="0"/>
              <a:t>Accountability:</a:t>
            </a:r>
            <a:r>
              <a:rPr lang="en-US" dirty="0"/>
              <a:t> to show that money has been used efficiently and effectively, and hold researchers to account.</a:t>
            </a:r>
          </a:p>
          <a:p>
            <a:r>
              <a:rPr lang="en-US" dirty="0"/>
              <a:t> </a:t>
            </a:r>
          </a:p>
          <a:p>
            <a:r>
              <a:rPr lang="en-US" b="1" dirty="0"/>
              <a:t>Analysis:</a:t>
            </a:r>
            <a:r>
              <a:rPr lang="en-US" dirty="0"/>
              <a:t> to understand how and why research is effective and how it can be better supported, feeding into research strategy and decision-making by providing a stronger evidence base.</a:t>
            </a:r>
          </a:p>
          <a:p>
            <a:r>
              <a:rPr lang="en-US" dirty="0"/>
              <a:t> </a:t>
            </a:r>
          </a:p>
          <a:p>
            <a:r>
              <a:rPr lang="en-US" b="1" dirty="0"/>
              <a:t>Allocation:</a:t>
            </a:r>
            <a:r>
              <a:rPr lang="en-US" dirty="0"/>
              <a:t> to determine where best to allocate funds in the future, making the best use possible of a limited funding pot.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5</a:t>
            </a:fld>
            <a:endParaRPr lang="en-US"/>
          </a:p>
        </p:txBody>
      </p:sp>
    </p:spTree>
    <p:extLst>
      <p:ext uri="{BB962C8B-B14F-4D97-AF65-F5344CB8AC3E}">
        <p14:creationId xmlns:p14="http://schemas.microsoft.com/office/powerpoint/2010/main" val="124241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b="1" dirty="0"/>
              <a:t>Advocacy:</a:t>
            </a:r>
            <a:r>
              <a:rPr lang="en-US" dirty="0"/>
              <a:t> to demonstrate the benefits of supporting research, enhance understanding of research and its processes among policymakers and the public; to make the case for policy and practice change.</a:t>
            </a:r>
          </a:p>
          <a:p>
            <a:r>
              <a:rPr lang="en-US" dirty="0"/>
              <a:t> </a:t>
            </a:r>
          </a:p>
          <a:p>
            <a:r>
              <a:rPr lang="en-US" b="1" dirty="0"/>
              <a:t>Accountability:</a:t>
            </a:r>
            <a:r>
              <a:rPr lang="en-US" dirty="0"/>
              <a:t> to show that money has been used efficiently and effectively, and hold researchers to account.</a:t>
            </a:r>
          </a:p>
          <a:p>
            <a:r>
              <a:rPr lang="en-US" dirty="0"/>
              <a:t> </a:t>
            </a:r>
          </a:p>
          <a:p>
            <a:r>
              <a:rPr lang="en-US" b="1" dirty="0"/>
              <a:t>Analysis:</a:t>
            </a:r>
            <a:r>
              <a:rPr lang="en-US" dirty="0"/>
              <a:t> to understand how and why research is effective and how it can be better supported, feeding into research strategy and decision-making by providing a stronger evidence base.</a:t>
            </a:r>
          </a:p>
          <a:p>
            <a:r>
              <a:rPr lang="en-US" dirty="0"/>
              <a:t> </a:t>
            </a:r>
          </a:p>
          <a:p>
            <a:r>
              <a:rPr lang="en-US" b="1" dirty="0"/>
              <a:t>Allocation:</a:t>
            </a:r>
            <a:r>
              <a:rPr lang="en-US" dirty="0"/>
              <a:t> to determine where best to allocate funds in the future, making the best use possible of a limited funding pot.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6</a:t>
            </a:fld>
            <a:endParaRPr lang="en-US"/>
          </a:p>
        </p:txBody>
      </p:sp>
    </p:spTree>
    <p:extLst>
      <p:ext uri="{BB962C8B-B14F-4D97-AF65-F5344CB8AC3E}">
        <p14:creationId xmlns:p14="http://schemas.microsoft.com/office/powerpoint/2010/main" val="1080878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b="1" dirty="0"/>
              <a:t>Advocacy:</a:t>
            </a:r>
            <a:r>
              <a:rPr lang="en-US" dirty="0"/>
              <a:t> to demonstrate the benefits of supporting research, enhance understanding of research and its processes among policymakers and the public; to make the case for policy and practice change.</a:t>
            </a:r>
          </a:p>
          <a:p>
            <a:r>
              <a:rPr lang="en-US" dirty="0"/>
              <a:t> </a:t>
            </a:r>
          </a:p>
          <a:p>
            <a:r>
              <a:rPr lang="en-US" b="1" dirty="0"/>
              <a:t>Accountability:</a:t>
            </a:r>
            <a:r>
              <a:rPr lang="en-US" dirty="0"/>
              <a:t> to show that money has been used efficiently and effectively, and hold researchers to account.</a:t>
            </a:r>
          </a:p>
          <a:p>
            <a:r>
              <a:rPr lang="en-US" dirty="0"/>
              <a:t> </a:t>
            </a:r>
          </a:p>
          <a:p>
            <a:r>
              <a:rPr lang="en-US" b="1" dirty="0"/>
              <a:t>Analysis:</a:t>
            </a:r>
            <a:r>
              <a:rPr lang="en-US" dirty="0"/>
              <a:t> to understand how and why research is effective and how it can be better supported, feeding into research strategy and decision-making by providing a stronger evidence base.</a:t>
            </a:r>
          </a:p>
          <a:p>
            <a:r>
              <a:rPr lang="en-US" dirty="0"/>
              <a:t> </a:t>
            </a:r>
          </a:p>
          <a:p>
            <a:r>
              <a:rPr lang="en-US" b="1" dirty="0"/>
              <a:t>Allocation:</a:t>
            </a:r>
            <a:r>
              <a:rPr lang="en-US" dirty="0"/>
              <a:t> to determine where best to allocate funds in the future, making the best use possible of a limited funding pot.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7</a:t>
            </a:fld>
            <a:endParaRPr lang="en-US"/>
          </a:p>
        </p:txBody>
      </p:sp>
    </p:spTree>
    <p:extLst>
      <p:ext uri="{BB962C8B-B14F-4D97-AF65-F5344CB8AC3E}">
        <p14:creationId xmlns:p14="http://schemas.microsoft.com/office/powerpoint/2010/main" val="194485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b="1" dirty="0"/>
              <a:t>Advocacy:</a:t>
            </a:r>
            <a:r>
              <a:rPr lang="en-US" dirty="0"/>
              <a:t> to demonstrate the benefits of supporting research, enhance understanding of research and its processes among policymakers and the public; to make the case for policy and practice change.</a:t>
            </a:r>
          </a:p>
          <a:p>
            <a:r>
              <a:rPr lang="en-US" dirty="0"/>
              <a:t> </a:t>
            </a:r>
          </a:p>
          <a:p>
            <a:r>
              <a:rPr lang="en-US" b="1" dirty="0"/>
              <a:t>Accountability:</a:t>
            </a:r>
            <a:r>
              <a:rPr lang="en-US" dirty="0"/>
              <a:t> to show that money has been used efficiently and effectively, and hold researchers to account.</a:t>
            </a:r>
          </a:p>
          <a:p>
            <a:r>
              <a:rPr lang="en-US" dirty="0"/>
              <a:t> </a:t>
            </a:r>
          </a:p>
          <a:p>
            <a:r>
              <a:rPr lang="en-US" b="1" dirty="0"/>
              <a:t>Analysis:</a:t>
            </a:r>
            <a:r>
              <a:rPr lang="en-US" dirty="0"/>
              <a:t> to understand how and why research is effective and how it can be better supported, feeding into research strategy and decision-making by providing a stronger evidence base.</a:t>
            </a:r>
          </a:p>
          <a:p>
            <a:r>
              <a:rPr lang="en-US" dirty="0"/>
              <a:t> </a:t>
            </a:r>
          </a:p>
          <a:p>
            <a:r>
              <a:rPr lang="en-US" b="1" dirty="0"/>
              <a:t>Allocation:</a:t>
            </a:r>
            <a:r>
              <a:rPr lang="en-US" dirty="0"/>
              <a:t> to determine where best to allocate funds in the future, making the best use possible of a limited funding pot.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8</a:t>
            </a:fld>
            <a:endParaRPr lang="en-US"/>
          </a:p>
        </p:txBody>
      </p:sp>
    </p:spTree>
    <p:extLst>
      <p:ext uri="{BB962C8B-B14F-4D97-AF65-F5344CB8AC3E}">
        <p14:creationId xmlns:p14="http://schemas.microsoft.com/office/powerpoint/2010/main" val="422676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defTabSz="931774">
              <a:defRPr/>
            </a:pPr>
            <a:r>
              <a:rPr lang="en-US" dirty="0"/>
              <a:t>Shows an example of a traditional “cause and effect” logic model which describes how the available resources (also known as inputs) and program activities will lead to desired outputs and outcomes (both of which can be measured in the short , intermediate,  or long term), given a specific environmental context.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9</a:t>
            </a:fld>
            <a:endParaRPr lang="en-US"/>
          </a:p>
        </p:txBody>
      </p:sp>
    </p:spTree>
    <p:extLst>
      <p:ext uri="{BB962C8B-B14F-4D97-AF65-F5344CB8AC3E}">
        <p14:creationId xmlns:p14="http://schemas.microsoft.com/office/powerpoint/2010/main" val="195212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defTabSz="931774">
              <a:defRPr/>
            </a:pPr>
            <a:r>
              <a:rPr lang="en-US" dirty="0"/>
              <a:t>Shows an example of a traditional “cause and effect” logic model which describes how the available resources (also known as inputs) and program activities will lead to desired outputs and outcomes (both of which can be measured in the short , intermediate,  or long term), given a specific environmental context.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10</a:t>
            </a:fld>
            <a:endParaRPr lang="en-US"/>
          </a:p>
        </p:txBody>
      </p:sp>
    </p:spTree>
    <p:extLst>
      <p:ext uri="{BB962C8B-B14F-4D97-AF65-F5344CB8AC3E}">
        <p14:creationId xmlns:p14="http://schemas.microsoft.com/office/powerpoint/2010/main" val="3545351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pPr defTabSz="931774">
              <a:defRPr/>
            </a:pPr>
            <a:r>
              <a:rPr lang="en-US" dirty="0"/>
              <a:t>Shows an example of a traditional “cause and effect” logic model which describes how the available resources (also known as inputs) and program activities will lead to desired outputs and outcomes (both of which can be measured in the short , intermediate,  or long term), given a specific environmental context. </a:t>
            </a:r>
          </a:p>
          <a:p>
            <a:endParaRPr lang="en-US" dirty="0"/>
          </a:p>
        </p:txBody>
      </p:sp>
      <p:sp>
        <p:nvSpPr>
          <p:cNvPr id="4" name="Slide Number Placeholder 3"/>
          <p:cNvSpPr>
            <a:spLocks noGrp="1"/>
          </p:cNvSpPr>
          <p:nvPr>
            <p:ph type="sldNum" sz="quarter" idx="10"/>
          </p:nvPr>
        </p:nvSpPr>
        <p:spPr/>
        <p:txBody>
          <a:bodyPr/>
          <a:lstStyle/>
          <a:p>
            <a:fld id="{BF5DF3E3-42B1-4367-8DB4-AF9880A42A36}" type="slidenum">
              <a:rPr lang="en-US" smtClean="0"/>
              <a:t>11</a:t>
            </a:fld>
            <a:endParaRPr lang="en-US"/>
          </a:p>
        </p:txBody>
      </p:sp>
    </p:spTree>
    <p:extLst>
      <p:ext uri="{BB962C8B-B14F-4D97-AF65-F5344CB8AC3E}">
        <p14:creationId xmlns:p14="http://schemas.microsoft.com/office/powerpoint/2010/main" val="240605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Rectangle 6"/>
          <p:cNvSpPr/>
          <p:nvPr userDrawn="1"/>
        </p:nvSpPr>
        <p:spPr>
          <a:xfrm>
            <a:off x="-60953" y="-4157"/>
            <a:ext cx="529187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4" name="Date Placeholder 3"/>
          <p:cNvSpPr>
            <a:spLocks noGrp="1"/>
          </p:cNvSpPr>
          <p:nvPr>
            <p:ph type="dt" sz="half" idx="10"/>
          </p:nvPr>
        </p:nvSpPr>
        <p:spPr bwMode="gray">
          <a:xfrm>
            <a:off x="1898032" y="6528817"/>
            <a:ext cx="1133856"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7/9/2018</a:t>
            </a:fld>
            <a:endParaRPr lang="en-US">
              <a:solidFill>
                <a:prstClr val="white"/>
              </a:solidFill>
            </a:endParaRPr>
          </a:p>
        </p:txBody>
      </p:sp>
      <p:sp>
        <p:nvSpPr>
          <p:cNvPr id="2" name="Title 1"/>
          <p:cNvSpPr>
            <a:spLocks noGrp="1"/>
          </p:cNvSpPr>
          <p:nvPr>
            <p:ph type="ctrTitle" hasCustomPrompt="1"/>
          </p:nvPr>
        </p:nvSpPr>
        <p:spPr bwMode="gray">
          <a:xfrm>
            <a:off x="1898032" y="2212883"/>
            <a:ext cx="8963171" cy="876329"/>
          </a:xfrm>
          <a:prstGeom prst="rect">
            <a:avLst/>
          </a:prstGeom>
        </p:spPr>
        <p:txBody>
          <a:bodyPr rIns="0" bIns="0" anchor="b" anchorCtr="0"/>
          <a:lstStyle>
            <a:lvl1pPr>
              <a:lnSpc>
                <a:spcPct val="90000"/>
              </a:lnSpc>
              <a:defRPr sz="40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1898032" y="3166257"/>
            <a:ext cx="8534400"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04345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77492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11"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3"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73092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4034240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bwMode="gray">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7195"/>
          <a:stretch/>
        </p:blipFill>
        <p:spPr>
          <a:xfrm>
            <a:off x="4534738" y="-7892"/>
            <a:ext cx="7657263" cy="6858000"/>
          </a:xfrm>
          <a:prstGeom prst="rect">
            <a:avLst/>
          </a:prstGeom>
        </p:spPr>
      </p:pic>
      <p:sp>
        <p:nvSpPr>
          <p:cNvPr id="9" name="TextBox 8"/>
          <p:cNvSpPr txBox="1"/>
          <p:nvPr userDrawn="1"/>
        </p:nvSpPr>
        <p:spPr>
          <a:xfrm>
            <a:off x="12293600" y="877304"/>
            <a:ext cx="2189949"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smtClean="0">
                <a:solidFill>
                  <a:schemeClr val="bg1"/>
                </a:solidFill>
              </a:rPr>
              <a:t>How to put in your own Photo:</a:t>
            </a:r>
          </a:p>
          <a:p>
            <a:pPr>
              <a:lnSpc>
                <a:spcPct val="90000"/>
              </a:lnSpc>
              <a:spcBef>
                <a:spcPts val="600"/>
              </a:spcBef>
            </a:pPr>
            <a:r>
              <a:rPr lang="en-US" sz="1200" spc="-50" dirty="0" smtClean="0">
                <a:solidFill>
                  <a:schemeClr val="bg1"/>
                </a:solidFill>
              </a:rPr>
              <a:t>Go to ‘View-Slide Master’</a:t>
            </a:r>
          </a:p>
          <a:p>
            <a:pPr>
              <a:lnSpc>
                <a:spcPct val="90000"/>
              </a:lnSpc>
              <a:spcBef>
                <a:spcPts val="600"/>
              </a:spcBef>
            </a:pPr>
            <a:r>
              <a:rPr lang="en-US" sz="1200" spc="-50" dirty="0" smtClean="0">
                <a:solidFill>
                  <a:schemeClr val="bg1"/>
                </a:solidFill>
              </a:rPr>
              <a:t>Go to ‘Insert-Picture’</a:t>
            </a:r>
          </a:p>
          <a:p>
            <a:pPr>
              <a:lnSpc>
                <a:spcPct val="90000"/>
              </a:lnSpc>
              <a:spcBef>
                <a:spcPts val="600"/>
              </a:spcBef>
            </a:pPr>
            <a:r>
              <a:rPr lang="en-US" sz="1200" spc="-50" dirty="0" smtClean="0">
                <a:solidFill>
                  <a:schemeClr val="bg1"/>
                </a:solidFill>
              </a:rPr>
              <a:t>Browse to the</a:t>
            </a:r>
            <a:r>
              <a:rPr lang="en-US" sz="1200" spc="-50" baseline="0" dirty="0" smtClean="0">
                <a:solidFill>
                  <a:schemeClr val="bg1"/>
                </a:solidFill>
              </a:rPr>
              <a:t> image you would like to place. Image should be 1024x768, 1200x900, or other 4:3 aspect ratio</a:t>
            </a:r>
          </a:p>
          <a:p>
            <a:pPr>
              <a:lnSpc>
                <a:spcPct val="90000"/>
              </a:lnSpc>
              <a:spcBef>
                <a:spcPts val="600"/>
              </a:spcBef>
            </a:pPr>
            <a:r>
              <a:rPr lang="en-US" sz="1200" spc="-50" dirty="0" smtClean="0">
                <a:solidFill>
                  <a:schemeClr val="bg1"/>
                </a:solidFill>
              </a:rPr>
              <a:t>Select image and click OK</a:t>
            </a:r>
          </a:p>
          <a:p>
            <a:pPr>
              <a:lnSpc>
                <a:spcPct val="90000"/>
              </a:lnSpc>
              <a:spcBef>
                <a:spcPts val="600"/>
              </a:spcBef>
            </a:pPr>
            <a:r>
              <a:rPr lang="en-US" sz="1200" spc="-50" dirty="0" smtClean="0">
                <a:solidFill>
                  <a:schemeClr val="bg1"/>
                </a:solidFill>
              </a:rPr>
              <a:t>Scale to full screen size if necessary.</a:t>
            </a:r>
          </a:p>
          <a:p>
            <a:pPr>
              <a:lnSpc>
                <a:spcPct val="90000"/>
              </a:lnSpc>
              <a:spcBef>
                <a:spcPts val="600"/>
              </a:spcBef>
            </a:pPr>
            <a:r>
              <a:rPr lang="en-US" sz="1200" spc="-50" dirty="0" smtClean="0">
                <a:solidFill>
                  <a:schemeClr val="bg1"/>
                </a:solidFill>
              </a:rPr>
              <a:t>Click image, go</a:t>
            </a:r>
            <a:r>
              <a:rPr lang="en-US" sz="1200" spc="-50" baseline="0" dirty="0" smtClean="0">
                <a:solidFill>
                  <a:schemeClr val="bg1"/>
                </a:solidFill>
              </a:rPr>
              <a:t> to ‘Format-</a:t>
            </a:r>
            <a:r>
              <a:rPr lang="en-US" sz="1200" spc="-50" dirty="0" smtClean="0">
                <a:solidFill>
                  <a:schemeClr val="bg1"/>
                </a:solidFill>
              </a:rPr>
              <a:t>Send to Back’</a:t>
            </a:r>
          </a:p>
          <a:p>
            <a:pPr>
              <a:lnSpc>
                <a:spcPct val="90000"/>
              </a:lnSpc>
              <a:spcBef>
                <a:spcPts val="600"/>
              </a:spcBef>
            </a:pPr>
            <a:r>
              <a:rPr lang="en-US" sz="1200" spc="-50" dirty="0" smtClean="0">
                <a:solidFill>
                  <a:schemeClr val="bg1"/>
                </a:solidFill>
              </a:rPr>
              <a:t>Go to ‘View-Normal’ to return to slides</a:t>
            </a:r>
          </a:p>
        </p:txBody>
      </p:sp>
      <p:sp>
        <p:nvSpPr>
          <p:cNvPr id="18"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19"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20"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16100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68264" y="1621971"/>
            <a:ext cx="9399585" cy="409302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7/9/2018</a:t>
            </a:fld>
            <a:endParaRPr lang="en-US">
              <a:solidFill>
                <a:srgbClr val="605F62"/>
              </a:solidFill>
            </a:endParaRPr>
          </a:p>
        </p:txBody>
      </p:sp>
      <p:sp>
        <p:nvSpPr>
          <p:cNvPr id="5" name="Footer Placeholder 4"/>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6" name="Slide Number Placeholder 5"/>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800" y="914400"/>
            <a:ext cx="9139936"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76429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68263" y="1621971"/>
            <a:ext cx="5023104" cy="4093029"/>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533896" y="1621971"/>
            <a:ext cx="5023104" cy="4093029"/>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7/9/2018</a:t>
            </a:fld>
            <a:endParaRPr lang="en-US">
              <a:solidFill>
                <a:srgbClr val="605F62"/>
              </a:solidFill>
            </a:endParaRPr>
          </a:p>
        </p:txBody>
      </p:sp>
      <p:sp>
        <p:nvSpPr>
          <p:cNvPr id="6" name="Footer Placeholder 5"/>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7" name="Slide Number Placeholder 6"/>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799" y="914400"/>
            <a:ext cx="9143999"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96783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20800" y="1624013"/>
            <a:ext cx="4775200" cy="357187"/>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8264" y="1981200"/>
            <a:ext cx="5025193" cy="3733800"/>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544049" y="1624012"/>
            <a:ext cx="5027167" cy="357188"/>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302833" y="1981200"/>
            <a:ext cx="5027167" cy="3733800"/>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7/9/2018</a:t>
            </a:fld>
            <a:endParaRPr lang="en-US">
              <a:solidFill>
                <a:srgbClr val="605F62"/>
              </a:solidFill>
            </a:endParaRPr>
          </a:p>
        </p:txBody>
      </p:sp>
      <p:sp>
        <p:nvSpPr>
          <p:cNvPr id="8" name="Footer Placeholder 7"/>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1320799" y="914400"/>
            <a:ext cx="913674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474714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13544" y="3724712"/>
            <a:ext cx="4782457" cy="347472"/>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320800" y="4038600"/>
            <a:ext cx="4772656" cy="1676400"/>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6544048" y="3724712"/>
            <a:ext cx="4779264" cy="347472"/>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544048" y="4038600"/>
            <a:ext cx="4774531" cy="1676400"/>
          </a:xfrm>
          <a:prstGeom prst="rect">
            <a:avLst/>
          </a:prstGeo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7/9/2018</a:t>
            </a:fld>
            <a:endParaRPr lang="en-US">
              <a:solidFill>
                <a:srgbClr val="605F62"/>
              </a:solidFill>
            </a:endParaRPr>
          </a:p>
        </p:txBody>
      </p:sp>
      <p:sp>
        <p:nvSpPr>
          <p:cNvPr id="8" name="Footer Placeholder 7"/>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1320799" y="914400"/>
            <a:ext cx="913674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3" name="Picture Placeholder 12"/>
          <p:cNvSpPr>
            <a:spLocks noGrp="1"/>
          </p:cNvSpPr>
          <p:nvPr>
            <p:ph type="pic" sz="quarter" idx="14" hasCustomPrompt="1"/>
          </p:nvPr>
        </p:nvSpPr>
        <p:spPr>
          <a:xfrm>
            <a:off x="1320800" y="1622425"/>
            <a:ext cx="4572000" cy="1994355"/>
          </a:xfrm>
          <a:prstGeom prst="rect">
            <a:avLst/>
          </a:prstGeo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6544048" y="1622425"/>
            <a:ext cx="4572000" cy="1994355"/>
          </a:xfrm>
          <a:prstGeom prst="rect">
            <a:avLst/>
          </a:prstGeom>
        </p:spPr>
        <p:txBody>
          <a:bodyPr anchor="ctr"/>
          <a:lstStyle>
            <a:lvl1pPr marL="0" indent="0" algn="ctr">
              <a:buNone/>
              <a:defRPr/>
            </a:lvl1pPr>
          </a:lstStyle>
          <a:p>
            <a:r>
              <a:rPr lang="en-US" dirty="0" smtClean="0"/>
              <a:t>Insert image</a:t>
            </a:r>
            <a:endParaRPr lang="en-US" dirty="0"/>
          </a:p>
        </p:txBody>
      </p:sp>
    </p:spTree>
    <p:extLst>
      <p:ext uri="{BB962C8B-B14F-4D97-AF65-F5344CB8AC3E}">
        <p14:creationId xmlns:p14="http://schemas.microsoft.com/office/powerpoint/2010/main" val="639949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20800" y="1624013"/>
            <a:ext cx="4775200" cy="357187"/>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8264" y="1981201"/>
            <a:ext cx="5030785" cy="171132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1320799" y="3652124"/>
            <a:ext cx="4775201" cy="349526"/>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1071882" y="4012036"/>
            <a:ext cx="5027167" cy="1558925"/>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7/9/2018</a:t>
            </a:fld>
            <a:endParaRPr lang="en-US">
              <a:solidFill>
                <a:srgbClr val="605F62"/>
              </a:solidFill>
            </a:endParaRPr>
          </a:p>
        </p:txBody>
      </p:sp>
      <p:sp>
        <p:nvSpPr>
          <p:cNvPr id="8" name="Footer Placeholder 7"/>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Content Placeholder 13"/>
          <p:cNvSpPr>
            <a:spLocks noGrp="1"/>
          </p:cNvSpPr>
          <p:nvPr>
            <p:ph sz="quarter" idx="13"/>
          </p:nvPr>
        </p:nvSpPr>
        <p:spPr>
          <a:xfrm>
            <a:off x="6946085" y="1676400"/>
            <a:ext cx="5245916" cy="3810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ext Placeholder 10"/>
          <p:cNvSpPr>
            <a:spLocks noGrp="1"/>
          </p:cNvSpPr>
          <p:nvPr>
            <p:ph type="body" sz="quarter" idx="14" hasCustomPrompt="1"/>
          </p:nvPr>
        </p:nvSpPr>
        <p:spPr>
          <a:xfrm>
            <a:off x="1320800" y="914400"/>
            <a:ext cx="9144000"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67193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60953" y="-4157"/>
            <a:ext cx="529187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2" name="Title 1"/>
          <p:cNvSpPr>
            <a:spLocks noGrp="1"/>
          </p:cNvSpPr>
          <p:nvPr>
            <p:ph type="title"/>
          </p:nvPr>
        </p:nvSpPr>
        <p:spPr bwMode="gray">
          <a:xfrm>
            <a:off x="1320799" y="155448"/>
            <a:ext cx="10285292" cy="762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1320800" y="1624013"/>
            <a:ext cx="3251201" cy="349526"/>
          </a:xfrm>
          <a:prstGeom prst="rect">
            <a:avLst/>
          </a:prstGeo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bwMode="gray">
          <a:xfrm>
            <a:off x="1068264" y="1981200"/>
            <a:ext cx="3198937" cy="3733800"/>
          </a:xfrm>
          <a:prstGeom prst="rect">
            <a:avLst/>
          </a:prstGeo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bwMode="gray">
          <a:xfrm>
            <a:off x="3133344" y="6528817"/>
            <a:ext cx="1133856"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7/9/2018</a:t>
            </a:fld>
            <a:endParaRPr lang="en-US">
              <a:solidFill>
                <a:prstClr val="white"/>
              </a:solidFill>
            </a:endParaRPr>
          </a:p>
        </p:txBody>
      </p:sp>
      <p:sp>
        <p:nvSpPr>
          <p:cNvPr id="8" name="Footer Placeholder 7"/>
          <p:cNvSpPr>
            <a:spLocks noGrp="1"/>
          </p:cNvSpPr>
          <p:nvPr>
            <p:ph type="ftr" sz="quarter" idx="11"/>
          </p:nvPr>
        </p:nvSpPr>
        <p:spPr bwMode="gray">
          <a:xfrm>
            <a:off x="4162659" y="6485609"/>
            <a:ext cx="6908800" cy="231266"/>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8"/>
          <p:cNvSpPr>
            <a:spLocks noGrp="1"/>
          </p:cNvSpPr>
          <p:nvPr>
            <p:ph type="sldNum" sz="quarter" idx="12"/>
          </p:nvPr>
        </p:nvSpPr>
        <p:spPr bwMode="gray">
          <a:xfrm>
            <a:off x="11074399" y="6485609"/>
            <a:ext cx="462327"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5" name="Text Placeholder 10"/>
          <p:cNvSpPr>
            <a:spLocks noGrp="1"/>
          </p:cNvSpPr>
          <p:nvPr>
            <p:ph type="body" sz="quarter" idx="14" hasCustomPrompt="1"/>
          </p:nvPr>
        </p:nvSpPr>
        <p:spPr bwMode="gray">
          <a:xfrm>
            <a:off x="1320800" y="914400"/>
            <a:ext cx="9144000" cy="457200"/>
          </a:xfrm>
          <a:prstGeom prst="rect">
            <a:avLst/>
          </a:prstGeo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2" name="Picture Placeholder 11"/>
          <p:cNvSpPr>
            <a:spLocks noGrp="1"/>
          </p:cNvSpPr>
          <p:nvPr>
            <p:ph type="pic" sz="quarter" idx="15" hasCustomPrompt="1"/>
          </p:nvPr>
        </p:nvSpPr>
        <p:spPr bwMode="gray">
          <a:xfrm>
            <a:off x="4673600" y="1622425"/>
            <a:ext cx="2946400" cy="3657600"/>
          </a:xfrm>
          <a:prstGeom prst="rect">
            <a:avLst/>
          </a:prstGeom>
        </p:spPr>
        <p:txBody>
          <a:bodyPr anchor="ctr"/>
          <a:lstStyle>
            <a:lvl1pPr marL="0" indent="0" algn="ctr">
              <a:buNone/>
              <a:defRPr>
                <a:solidFill>
                  <a:schemeClr val="bg1"/>
                </a:solidFill>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bwMode="gray">
          <a:xfrm>
            <a:off x="8026400" y="1622425"/>
            <a:ext cx="2946400" cy="3657600"/>
          </a:xfrm>
          <a:prstGeom prst="rect">
            <a:avLst/>
          </a:prstGeom>
        </p:spPr>
        <p:txBody>
          <a:bodyPr anchor="ctr"/>
          <a:lstStyle>
            <a:lvl1pPr marL="0" indent="0" algn="ctr">
              <a:buNone/>
              <a:defRPr>
                <a:solidFill>
                  <a:schemeClr val="bg1"/>
                </a:solidFill>
              </a:defRPr>
            </a:lvl1pPr>
          </a:lstStyle>
          <a:p>
            <a:r>
              <a:rPr lang="en-US" dirty="0" smtClean="0"/>
              <a:t>Insert image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7903" y="6400800"/>
            <a:ext cx="1896024" cy="265285"/>
          </a:xfrm>
          <a:prstGeom prst="rect">
            <a:avLst/>
          </a:prstGeom>
        </p:spPr>
      </p:pic>
    </p:spTree>
    <p:extLst>
      <p:ext uri="{BB962C8B-B14F-4D97-AF65-F5344CB8AC3E}">
        <p14:creationId xmlns:p14="http://schemas.microsoft.com/office/powerpoint/2010/main" val="381676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11"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3"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649407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7/9/2018</a:t>
            </a:fld>
            <a:endParaRPr lang="en-US">
              <a:solidFill>
                <a:srgbClr val="605F62"/>
              </a:solidFill>
            </a:endParaRPr>
          </a:p>
        </p:txBody>
      </p:sp>
      <p:sp>
        <p:nvSpPr>
          <p:cNvPr id="4" name="Footer Placeholder 3"/>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5" name="Slide Number Placeholder 4"/>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7" name="Text Placeholder 10"/>
          <p:cNvSpPr>
            <a:spLocks noGrp="1"/>
          </p:cNvSpPr>
          <p:nvPr>
            <p:ph type="body" sz="quarter" idx="13" hasCustomPrompt="1"/>
          </p:nvPr>
        </p:nvSpPr>
        <p:spPr>
          <a:xfrm>
            <a:off x="1320800" y="914400"/>
            <a:ext cx="9144000"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066191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End Slide">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0" t="523" r="16287" b="2704"/>
          <a:stretch/>
        </p:blipFill>
        <p:spPr>
          <a:xfrm>
            <a:off x="-86688" y="6315"/>
            <a:ext cx="12278687" cy="6858000"/>
          </a:xfrm>
          <a:prstGeom prst="rect">
            <a:avLst/>
          </a:prstGeom>
        </p:spPr>
      </p:pic>
      <p:sp>
        <p:nvSpPr>
          <p:cNvPr id="13" name="Rectangle 6"/>
          <p:cNvSpPr/>
          <p:nvPr userDrawn="1"/>
        </p:nvSpPr>
        <p:spPr>
          <a:xfrm>
            <a:off x="-60953" y="-4157"/>
            <a:ext cx="529187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2" name="Title 1"/>
          <p:cNvSpPr>
            <a:spLocks noGrp="1"/>
          </p:cNvSpPr>
          <p:nvPr>
            <p:ph type="ctrTitle" hasCustomPrompt="1"/>
          </p:nvPr>
        </p:nvSpPr>
        <p:spPr bwMode="gray">
          <a:xfrm>
            <a:off x="1320800" y="2731513"/>
            <a:ext cx="8963171" cy="876329"/>
          </a:xfrm>
          <a:prstGeom prst="rect">
            <a:avLst/>
          </a:prstGeom>
        </p:spPr>
        <p:txBody>
          <a:bodyPr rIns="0" bIns="0" anchor="b" anchorCtr="0"/>
          <a:lstStyle>
            <a:lvl1pPr>
              <a:lnSpc>
                <a:spcPct val="90000"/>
              </a:lnSpc>
              <a:defRPr sz="66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1320800" y="3581400"/>
            <a:ext cx="8534400"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8" name="Date Placeholder 6"/>
          <p:cNvSpPr>
            <a:spLocks noGrp="1"/>
          </p:cNvSpPr>
          <p:nvPr>
            <p:ph type="dt" sz="half" idx="10"/>
          </p:nvPr>
        </p:nvSpPr>
        <p:spPr bwMode="gray">
          <a:xfrm>
            <a:off x="9141059" y="6232525"/>
            <a:ext cx="1930400"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7/9/2018</a:t>
            </a:fld>
            <a:endParaRPr lang="en-US">
              <a:solidFill>
                <a:prstClr val="white"/>
              </a:solidFill>
            </a:endParaRPr>
          </a:p>
        </p:txBody>
      </p:sp>
      <p:sp>
        <p:nvSpPr>
          <p:cNvPr id="10" name="Footer Placeholder 7"/>
          <p:cNvSpPr>
            <a:spLocks noGrp="1"/>
          </p:cNvSpPr>
          <p:nvPr>
            <p:ph type="ftr" sz="quarter" idx="11"/>
          </p:nvPr>
        </p:nvSpPr>
        <p:spPr bwMode="gray">
          <a:xfrm>
            <a:off x="4162659" y="6397689"/>
            <a:ext cx="6908800" cy="231266"/>
          </a:xfrm>
          <a:prstGeom prst="rect">
            <a:avLst/>
          </a:prstGeom>
        </p:spPr>
        <p:txBody>
          <a:bodyPr/>
          <a:lstStyle>
            <a:lvl1pPr>
              <a:defRPr>
                <a:solidFill>
                  <a:schemeClr val="bg1"/>
                </a:solidFill>
              </a:defRPr>
            </a:lvl1pPr>
          </a:lstStyle>
          <a:p>
            <a:endParaRPr lang="en-US">
              <a:solidFill>
                <a:prstClr val="white"/>
              </a:solidFill>
            </a:endParaRPr>
          </a:p>
        </p:txBody>
      </p:sp>
      <p:sp>
        <p:nvSpPr>
          <p:cNvPr id="11" name="Slide Number Placeholder 8"/>
          <p:cNvSpPr>
            <a:spLocks noGrp="1"/>
          </p:cNvSpPr>
          <p:nvPr>
            <p:ph type="sldNum" sz="quarter" idx="12"/>
          </p:nvPr>
        </p:nvSpPr>
        <p:spPr bwMode="gray">
          <a:xfrm>
            <a:off x="11074399" y="6397689"/>
            <a:ext cx="462327"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7903" y="6400800"/>
            <a:ext cx="1896024" cy="265285"/>
          </a:xfrm>
          <a:prstGeom prst="rect">
            <a:avLst/>
          </a:prstGeom>
        </p:spPr>
      </p:pic>
    </p:spTree>
    <p:extLst>
      <p:ext uri="{BB962C8B-B14F-4D97-AF65-F5344CB8AC3E}">
        <p14:creationId xmlns:p14="http://schemas.microsoft.com/office/powerpoint/2010/main" val="2728957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841EC6-3166-4D56-822C-CC4971642914}" type="datetimeFigureOut">
              <a:rPr lang="en-US" smtClean="0"/>
              <a:t>7/9/2018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5E860-80D2-498C-BBB6-16AE9311F0A9}" type="slidenum">
              <a:rPr lang="en-US" smtClean="0"/>
              <a:t>‹#›</a:t>
            </a:fld>
            <a:endParaRPr lang="en-US"/>
          </a:p>
        </p:txBody>
      </p:sp>
    </p:spTree>
    <p:extLst>
      <p:ext uri="{BB962C8B-B14F-4D97-AF65-F5344CB8AC3E}">
        <p14:creationId xmlns:p14="http://schemas.microsoft.com/office/powerpoint/2010/main" val="191626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1243327" y="2399682"/>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
          <p:cNvSpPr>
            <a:spLocks noGrp="1"/>
          </p:cNvSpPr>
          <p:nvPr>
            <p:ph type="body" idx="1"/>
          </p:nvPr>
        </p:nvSpPr>
        <p:spPr>
          <a:xfrm>
            <a:off x="1476554" y="2031619"/>
            <a:ext cx="4549607" cy="393593"/>
          </a:xfrm>
          <a:prstGeom prst="rect">
            <a:avLst/>
          </a:prstGeom>
        </p:spPr>
        <p:txBody>
          <a:bodyPr anchor="b"/>
          <a:lstStyle>
            <a:lvl1pPr marL="0" indent="0">
              <a:buNone/>
              <a:defRPr sz="1700" b="0">
                <a:solidFill>
                  <a:srgbClr val="5146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Date Placeholder 11"/>
          <p:cNvSpPr>
            <a:spLocks noGrp="1"/>
          </p:cNvSpPr>
          <p:nvPr>
            <p:ph type="dt" sz="half" idx="14"/>
          </p:nvPr>
        </p:nvSpPr>
        <p:spPr>
          <a:xfrm>
            <a:off x="3730752" y="6373977"/>
            <a:ext cx="631043" cy="308356"/>
          </a:xfrm>
          <a:prstGeom prst="rect">
            <a:avLst/>
          </a:prstGeom>
        </p:spPr>
        <p:txBody>
          <a:bodyPr/>
          <a:lstStyle/>
          <a:p>
            <a:fld id="{7390B150-5DE9-D249-9EDB-A4FEB84366A7}" type="datetime1">
              <a:rPr lang="en-US" smtClean="0"/>
              <a:t>7/9/2018</a:t>
            </a:fld>
            <a:endParaRPr lang="en-US" dirty="0"/>
          </a:p>
        </p:txBody>
      </p:sp>
      <p:sp>
        <p:nvSpPr>
          <p:cNvPr id="21" name="Footer Placeholder 12"/>
          <p:cNvSpPr>
            <a:spLocks noGrp="1"/>
          </p:cNvSpPr>
          <p:nvPr>
            <p:ph type="ftr" sz="quarter" idx="15"/>
          </p:nvPr>
        </p:nvSpPr>
        <p:spPr>
          <a:xfrm>
            <a:off x="4364736" y="6374245"/>
            <a:ext cx="6706723"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6251353" y="2399682"/>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20"/>
          </p:nvPr>
        </p:nvSpPr>
        <p:spPr>
          <a:xfrm>
            <a:off x="6484579" y="2031619"/>
            <a:ext cx="4549607" cy="393593"/>
          </a:xfrm>
          <a:prstGeom prst="rect">
            <a:avLst/>
          </a:prstGeom>
        </p:spPr>
        <p:txBody>
          <a:bodyPr anchor="b"/>
          <a:lstStyle>
            <a:lvl1pPr marL="0" indent="0">
              <a:buNone/>
              <a:defRPr sz="1700" b="0">
                <a:solidFill>
                  <a:srgbClr val="5146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6" name="Title 1"/>
          <p:cNvSpPr>
            <a:spLocks noGrp="1"/>
          </p:cNvSpPr>
          <p:nvPr>
            <p:ph type="title"/>
          </p:nvPr>
        </p:nvSpPr>
        <p:spPr>
          <a:xfrm>
            <a:off x="1464743" y="389336"/>
            <a:ext cx="9570720" cy="999744"/>
          </a:xfrm>
          <a:prstGeom prst="rect">
            <a:avLst/>
          </a:prstGeom>
        </p:spPr>
        <p:txBody>
          <a:bodyPr/>
          <a:lstStyle>
            <a:lvl1pPr>
              <a:lnSpc>
                <a:spcPct val="90000"/>
              </a:lnSpc>
              <a:defRPr>
                <a:solidFill>
                  <a:srgbClr val="514689"/>
                </a:solidFill>
              </a:defRPr>
            </a:lvl1pPr>
          </a:lstStyle>
          <a:p>
            <a:r>
              <a:rPr lang="en-US" dirty="0" smtClean="0"/>
              <a:t>Click to edit Master title style</a:t>
            </a:r>
            <a:endParaRPr lang="en-US" dirty="0"/>
          </a:p>
        </p:txBody>
      </p:sp>
      <p:sp>
        <p:nvSpPr>
          <p:cNvPr id="23" name="Text Placeholder 10"/>
          <p:cNvSpPr>
            <a:spLocks noGrp="1"/>
          </p:cNvSpPr>
          <p:nvPr>
            <p:ph type="body" sz="quarter" idx="21" hasCustomPrompt="1"/>
          </p:nvPr>
        </p:nvSpPr>
        <p:spPr>
          <a:xfrm>
            <a:off x="1464743" y="1380204"/>
            <a:ext cx="9573684" cy="521749"/>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535237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68264" y="1621971"/>
            <a:ext cx="9399585" cy="409302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133344" y="6528817"/>
            <a:ext cx="1133856" cy="168275"/>
          </a:xfrm>
          <a:prstGeom prst="rect">
            <a:avLst/>
          </a:prstGeom>
        </p:spPr>
        <p:txBody>
          <a:bodyPr/>
          <a:lstStyle/>
          <a:p>
            <a:fld id="{10267F69-AC5F-4FA5-BB0F-3D739CD983D7}" type="datetime1">
              <a:rPr lang="en-US" smtClean="0">
                <a:solidFill>
                  <a:srgbClr val="605F62"/>
                </a:solidFill>
              </a:rPr>
              <a:t>7/9/2018</a:t>
            </a:fld>
            <a:endParaRPr lang="en-US">
              <a:solidFill>
                <a:srgbClr val="605F62"/>
              </a:solidFill>
            </a:endParaRPr>
          </a:p>
        </p:txBody>
      </p:sp>
      <p:sp>
        <p:nvSpPr>
          <p:cNvPr id="5" name="Footer Placeholder 4"/>
          <p:cNvSpPr>
            <a:spLocks noGrp="1"/>
          </p:cNvSpPr>
          <p:nvPr>
            <p:ph type="ftr" sz="quarter" idx="11"/>
          </p:nvPr>
        </p:nvSpPr>
        <p:spPr>
          <a:xfrm>
            <a:off x="4162659" y="6485609"/>
            <a:ext cx="6908800" cy="231266"/>
          </a:xfrm>
          <a:prstGeom prst="rect">
            <a:avLst/>
          </a:prstGeom>
        </p:spPr>
        <p:txBody>
          <a:bodyPr/>
          <a:lstStyle/>
          <a:p>
            <a:r>
              <a:rPr lang="en-US" smtClean="0">
                <a:solidFill>
                  <a:srgbClr val="605F62"/>
                </a:solidFill>
              </a:rPr>
              <a:t>All data are preliminary</a:t>
            </a:r>
            <a:endParaRPr lang="en-US" dirty="0">
              <a:solidFill>
                <a:srgbClr val="605F62"/>
              </a:solidFill>
            </a:endParaRPr>
          </a:p>
        </p:txBody>
      </p:sp>
      <p:sp>
        <p:nvSpPr>
          <p:cNvPr id="6" name="Slide Number Placeholder 5"/>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800" y="914400"/>
            <a:ext cx="9139936"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346537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68264" y="1621971"/>
            <a:ext cx="9399585" cy="409302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133344" y="6528817"/>
            <a:ext cx="1133856" cy="168275"/>
          </a:xfrm>
          <a:prstGeom prst="rect">
            <a:avLst/>
          </a:prstGeom>
        </p:spPr>
        <p:txBody>
          <a:bodyPr/>
          <a:lstStyle/>
          <a:p>
            <a:fld id="{10267F69-AC5F-4FA5-BB0F-3D739CD983D7}" type="datetime1">
              <a:rPr lang="en-US" smtClean="0">
                <a:solidFill>
                  <a:srgbClr val="605F62"/>
                </a:solidFill>
              </a:rPr>
              <a:t>7/9/2018</a:t>
            </a:fld>
            <a:endParaRPr lang="en-US">
              <a:solidFill>
                <a:srgbClr val="605F62"/>
              </a:solidFill>
            </a:endParaRPr>
          </a:p>
        </p:txBody>
      </p:sp>
      <p:sp>
        <p:nvSpPr>
          <p:cNvPr id="5" name="Footer Placeholder 4"/>
          <p:cNvSpPr>
            <a:spLocks noGrp="1"/>
          </p:cNvSpPr>
          <p:nvPr>
            <p:ph type="ftr" sz="quarter" idx="11"/>
          </p:nvPr>
        </p:nvSpPr>
        <p:spPr>
          <a:xfrm>
            <a:off x="4162659" y="6485609"/>
            <a:ext cx="6908800" cy="231266"/>
          </a:xfrm>
          <a:prstGeom prst="rect">
            <a:avLst/>
          </a:prstGeom>
        </p:spPr>
        <p:txBody>
          <a:bodyPr/>
          <a:lstStyle/>
          <a:p>
            <a:r>
              <a:rPr lang="en-US" smtClean="0">
                <a:solidFill>
                  <a:srgbClr val="605F62"/>
                </a:solidFill>
              </a:rPr>
              <a:t>All data are preliminary</a:t>
            </a:r>
            <a:endParaRPr lang="en-US" dirty="0">
              <a:solidFill>
                <a:srgbClr val="605F62"/>
              </a:solidFill>
            </a:endParaRPr>
          </a:p>
        </p:txBody>
      </p:sp>
      <p:sp>
        <p:nvSpPr>
          <p:cNvPr id="6" name="Slide Number Placeholder 5"/>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800" y="914400"/>
            <a:ext cx="9139936"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528851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13" name="Picture 12" descr="Cadence image 2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7"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8"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79698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9"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1"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41570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4" name="Picture 3" descr="Cadence Building rgb.jpg"/>
          <p:cNvPicPr>
            <a:picLocks noChangeAspect="1"/>
          </p:cNvPicPr>
          <p:nvPr userDrawn="1"/>
        </p:nvPicPr>
        <p:blipFill rotWithShape="1">
          <a:blip r:embed="rId2">
            <a:extLst>
              <a:ext uri="{28A0092B-C50C-407E-A947-70E740481C1C}">
                <a14:useLocalDpi xmlns:a14="http://schemas.microsoft.com/office/drawing/2010/main"/>
              </a:ext>
            </a:extLst>
          </a:blip>
          <a:srcRect r="27500"/>
          <a:stretch/>
        </p:blipFill>
        <p:spPr>
          <a:xfrm>
            <a:off x="3352800" y="0"/>
            <a:ext cx="8839200" cy="6858000"/>
          </a:xfrm>
          <a:prstGeom prst="rect">
            <a:avLst/>
          </a:prstGeom>
        </p:spPr>
      </p:pic>
      <p:sp>
        <p:nvSpPr>
          <p:cNvPr id="6"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2"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087835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12" name="Picture 11" descr="Cadence image 1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43876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2" name="Picture 1" descr="Lake Forest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401819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9"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0"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58311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8">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smtClean="0">
                <a:solidFill>
                  <a:schemeClr val="tx2"/>
                </a:solidFill>
              </a:rPr>
              <a:t>   </a:t>
            </a:r>
            <a:endParaRPr lang="en-US" sz="1800" kern="1200" dirty="0">
              <a:solidFill>
                <a:schemeClr val="tx2"/>
              </a:solidFill>
            </a:endParaRP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54102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NM_Logo_RGB.eps"/>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711200" y="6400382"/>
            <a:ext cx="1930400" cy="271711"/>
          </a:xfrm>
          <a:prstGeom prst="rect">
            <a:avLst/>
          </a:prstGeom>
        </p:spPr>
      </p:pic>
      <p:sp>
        <p:nvSpPr>
          <p:cNvPr id="11" name="Title Placeholder 1"/>
          <p:cNvSpPr>
            <a:spLocks noGrp="1"/>
          </p:cNvSpPr>
          <p:nvPr>
            <p:ph type="title"/>
          </p:nvPr>
        </p:nvSpPr>
        <p:spPr>
          <a:xfrm>
            <a:off x="1320799" y="137160"/>
            <a:ext cx="10285292" cy="7620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13" name="Text Placeholder 2"/>
          <p:cNvSpPr>
            <a:spLocks noGrp="1"/>
          </p:cNvSpPr>
          <p:nvPr>
            <p:ph type="body" idx="1"/>
          </p:nvPr>
        </p:nvSpPr>
        <p:spPr>
          <a:xfrm>
            <a:off x="1068264" y="1621971"/>
            <a:ext cx="9399585" cy="4093029"/>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Date Placeholder 3"/>
          <p:cNvSpPr>
            <a:spLocks noGrp="1"/>
          </p:cNvSpPr>
          <p:nvPr>
            <p:ph type="dt" sz="half" idx="2"/>
          </p:nvPr>
        </p:nvSpPr>
        <p:spPr>
          <a:xfrm>
            <a:off x="3135375" y="6525842"/>
            <a:ext cx="1143119" cy="168275"/>
          </a:xfrm>
          <a:prstGeom prst="rect">
            <a:avLst/>
          </a:prstGeom>
        </p:spPr>
        <p:txBody>
          <a:bodyPr vert="horz" wrap="none" lIns="0" tIns="0" rIns="0" bIns="0" rtlCol="0" anchor="b"/>
          <a:lstStyle>
            <a:lvl1pPr algn="l">
              <a:defRPr sz="800">
                <a:solidFill>
                  <a:schemeClr val="tx1"/>
                </a:solidFill>
              </a:defRPr>
            </a:lvl1pPr>
          </a:lstStyle>
          <a:p>
            <a:fld id="{9623C80F-5998-4C5A-8426-1B9517C724DD}" type="datetimeFigureOut">
              <a:rPr lang="en-US" smtClean="0"/>
              <a:pPr/>
              <a:t>7/9/2018</a:t>
            </a:fld>
            <a:endParaRPr lang="en-US" dirty="0"/>
          </a:p>
        </p:txBody>
      </p:sp>
      <p:sp>
        <p:nvSpPr>
          <p:cNvPr id="15" name="Footer Placeholder 4"/>
          <p:cNvSpPr>
            <a:spLocks noGrp="1"/>
          </p:cNvSpPr>
          <p:nvPr>
            <p:ph type="ftr" sz="quarter" idx="3"/>
          </p:nvPr>
        </p:nvSpPr>
        <p:spPr>
          <a:xfrm>
            <a:off x="4162659" y="6484127"/>
            <a:ext cx="6908800" cy="231266"/>
          </a:xfrm>
          <a:prstGeom prst="rect">
            <a:avLst/>
          </a:prstGeom>
        </p:spPr>
        <p:txBody>
          <a:bodyPr vert="horz" lIns="0" tIns="0" rIns="0" bIns="0" rtlCol="0" anchor="b"/>
          <a:lstStyle>
            <a:lvl1pPr algn="r">
              <a:defRPr sz="1400">
                <a:solidFill>
                  <a:schemeClr val="tx1"/>
                </a:solidFill>
              </a:defRPr>
            </a:lvl1pPr>
          </a:lstStyle>
          <a:p>
            <a:endParaRPr lang="en-US" dirty="0"/>
          </a:p>
        </p:txBody>
      </p:sp>
      <p:sp>
        <p:nvSpPr>
          <p:cNvPr id="16" name="Slide Number Placeholder 5"/>
          <p:cNvSpPr>
            <a:spLocks noGrp="1"/>
          </p:cNvSpPr>
          <p:nvPr>
            <p:ph type="sldNum" sz="quarter" idx="4"/>
          </p:nvPr>
        </p:nvSpPr>
        <p:spPr>
          <a:xfrm>
            <a:off x="11074399" y="6484127"/>
            <a:ext cx="462327"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sp>
        <p:nvSpPr>
          <p:cNvPr id="17" name="Rectangle 6"/>
          <p:cNvSpPr/>
          <p:nvPr userDrawn="1"/>
        </p:nvSpPr>
        <p:spPr>
          <a:xfrm>
            <a:off x="0" y="515327"/>
            <a:ext cx="914400" cy="26156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2"/>
                </a:solidFill>
              </a:rPr>
              <a:t>  </a:t>
            </a:r>
            <a:endParaRPr lang="en-US" sz="1800" dirty="0">
              <a:solidFill>
                <a:schemeClr val="tx2"/>
              </a:solidFill>
            </a:endParaRPr>
          </a:p>
        </p:txBody>
      </p:sp>
    </p:spTree>
    <p:extLst>
      <p:ext uri="{BB962C8B-B14F-4D97-AF65-F5344CB8AC3E}">
        <p14:creationId xmlns:p14="http://schemas.microsoft.com/office/powerpoint/2010/main" val="1014940469"/>
      </p:ext>
    </p:extLst>
  </p:cSld>
  <p:clrMap bg1="lt1" tx1="dk1" bg2="lt2" tx2="dk2" accent1="accent1" accent2="accent2" accent3="accent3" accent4="accent4" accent5="accent5" accent6="accent6" hlink="hlink" folHlink="folHlink"/>
  <p:sldLayoutIdLst>
    <p:sldLayoutId id="2147483678" r:id="rId1"/>
    <p:sldLayoutId id="2147483711" r:id="rId2"/>
    <p:sldLayoutId id="2147483708" r:id="rId3"/>
    <p:sldLayoutId id="2147483709" r:id="rId4"/>
    <p:sldLayoutId id="2147483707" r:id="rId5"/>
    <p:sldLayoutId id="2147483710" r:id="rId6"/>
    <p:sldLayoutId id="2147483712" r:id="rId7"/>
    <p:sldLayoutId id="2147483713" r:id="rId8"/>
    <p:sldLayoutId id="2147483714" r:id="rId9"/>
    <p:sldLayoutId id="2147483715" r:id="rId10"/>
    <p:sldLayoutId id="2147483716" r:id="rId11"/>
    <p:sldLayoutId id="2147483717" r:id="rId12"/>
    <p:sldLayoutId id="2147483720" r:id="rId13"/>
    <p:sldLayoutId id="2147483685" r:id="rId14"/>
    <p:sldLayoutId id="2147483686" r:id="rId15"/>
    <p:sldLayoutId id="2147483687" r:id="rId16"/>
    <p:sldLayoutId id="2147483688" r:id="rId17"/>
    <p:sldLayoutId id="2147483689" r:id="rId18"/>
    <p:sldLayoutId id="2147483690" r:id="rId19"/>
    <p:sldLayoutId id="2147483691" r:id="rId20"/>
    <p:sldLayoutId id="2147483721" r:id="rId21"/>
    <p:sldLayoutId id="2147483722" r:id="rId22"/>
    <p:sldLayoutId id="2147483723" r:id="rId23"/>
    <p:sldLayoutId id="2147483724" r:id="rId24"/>
    <p:sldLayoutId id="2147483725" r:id="rId25"/>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26.tmp"/><Relationship Id="rId5" Type="http://schemas.openxmlformats.org/officeDocument/2006/relationships/image" Target="../media/image25.PNG"/><Relationship Id="rId4" Type="http://schemas.openxmlformats.org/officeDocument/2006/relationships/image" Target="../media/image24.tm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hyperlink" Target="https://help.github.com/articles/github-glossary/" TargetMode="External"/><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galter.northwestern.edu/course_info/210"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www.feinberg.northwestern.edu/research/about/newsletter/index.html" TargetMode="External"/><Relationship Id="rId7" Type="http://schemas.openxmlformats.org/officeDocument/2006/relationships/hyperlink" Target="http://galter.northwestern.edu/news/matchmaker-make-me-a-match-choosing-a-journal"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hyperlink" Target="http://galter.northwestern.edu/news/visualizing-science-at-feinberg-school-of-medicine" TargetMode="External"/><Relationship Id="rId5" Type="http://schemas.openxmlformats.org/officeDocument/2006/relationships/hyperlink" Target="http://galter.northwestern.edu/news/sharing-publishing-and-archiving-your-work" TargetMode="External"/><Relationship Id="rId4" Type="http://schemas.openxmlformats.org/officeDocument/2006/relationships/hyperlink" Target="http://galter.northwestern.edu/news/writing-about-your-impact-in-the-new-nih-biosketch" TargetMode="External"/><Relationship Id="rId9" Type="http://schemas.openxmlformats.org/officeDocument/2006/relationships/hyperlink" Target="http://www.feinberg.northwestern.edu/research/docs/newsletters/May2016.pd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hyperlink" Target="http://www.slate.com/articles/life/food/2014/02/food_deserts_and_fresh_food_access_aren_t_the_problem_poverty_not_obesity.html" TargetMode="External"/><Relationship Id="rId4" Type="http://schemas.openxmlformats.org/officeDocument/2006/relationships/hyperlink" Target="http://dish.andrewsullivan.com/2014/02/11/the-importance-of-food-deserts-is-a-mirage/?utm_source=feedburner&amp;utm_medium=feed&amp;utm_campaign=Feed:+andrewsullivan/rApM+(The+Dis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gray">
          <a:xfrm>
            <a:off x="762000" y="2514600"/>
            <a:ext cx="5042878" cy="13716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kern="1200" spc="-50" baseline="0">
                <a:solidFill>
                  <a:schemeClr val="bg1"/>
                </a:solidFill>
                <a:latin typeface="+mj-lt"/>
                <a:ea typeface="+mj-ea"/>
                <a:cs typeface="+mj-cs"/>
              </a:defRPr>
            </a:lvl1pPr>
          </a:lstStyle>
          <a:p>
            <a:r>
              <a:rPr lang="en-US" b="1" dirty="0"/>
              <a:t>Evaluating Research Impact:</a:t>
            </a:r>
          </a:p>
          <a:p>
            <a:r>
              <a:rPr lang="en-US" sz="2000" b="1" dirty="0"/>
              <a:t>Tools, resources, and ideas for getting involved</a:t>
            </a:r>
          </a:p>
        </p:txBody>
      </p:sp>
      <p:sp>
        <p:nvSpPr>
          <p:cNvPr id="5" name="Rectangle 4"/>
          <p:cNvSpPr/>
          <p:nvPr/>
        </p:nvSpPr>
        <p:spPr>
          <a:xfrm>
            <a:off x="762000" y="4495800"/>
            <a:ext cx="5728678" cy="2031325"/>
          </a:xfrm>
          <a:prstGeom prst="rect">
            <a:avLst/>
          </a:prstGeom>
        </p:spPr>
        <p:txBody>
          <a:bodyPr wrap="square">
            <a:spAutoFit/>
          </a:bodyPr>
          <a:lstStyle/>
          <a:p>
            <a:pPr>
              <a:buClr>
                <a:schemeClr val="bg2"/>
              </a:buClr>
            </a:pPr>
            <a:r>
              <a:rPr lang="en-US" b="1" dirty="0">
                <a:solidFill>
                  <a:srgbClr val="FFFFFF"/>
                </a:solidFill>
              </a:rPr>
              <a:t>Karen E </a:t>
            </a:r>
            <a:r>
              <a:rPr lang="en-US" b="1" dirty="0" err="1">
                <a:solidFill>
                  <a:srgbClr val="FFFFFF"/>
                </a:solidFill>
              </a:rPr>
              <a:t>Gutzman</a:t>
            </a:r>
            <a:endParaRPr lang="en-US" b="1" dirty="0">
              <a:solidFill>
                <a:srgbClr val="FFFFFF"/>
              </a:solidFill>
            </a:endParaRPr>
          </a:p>
          <a:p>
            <a:pPr>
              <a:buClr>
                <a:schemeClr val="bg2"/>
              </a:buClr>
            </a:pPr>
            <a:r>
              <a:rPr lang="en-US" dirty="0" err="1">
                <a:solidFill>
                  <a:srgbClr val="FFFFFF"/>
                </a:solidFill>
              </a:rPr>
              <a:t>Galter</a:t>
            </a:r>
            <a:r>
              <a:rPr lang="en-US" dirty="0">
                <a:solidFill>
                  <a:srgbClr val="FFFFFF"/>
                </a:solidFill>
              </a:rPr>
              <a:t> Health Sciences Library &amp; Learning Center</a:t>
            </a:r>
          </a:p>
          <a:p>
            <a:pPr>
              <a:buClr>
                <a:schemeClr val="bg2"/>
              </a:buClr>
            </a:pPr>
            <a:r>
              <a:rPr lang="en-US" dirty="0">
                <a:solidFill>
                  <a:srgbClr val="FFFFFF"/>
                </a:solidFill>
              </a:rPr>
              <a:t>Northwestern University Feinberg School of Medicine</a:t>
            </a:r>
          </a:p>
          <a:p>
            <a:pPr>
              <a:buClr>
                <a:schemeClr val="bg2"/>
              </a:buClr>
            </a:pPr>
            <a:endParaRPr lang="en-US" dirty="0">
              <a:solidFill>
                <a:srgbClr val="FFFFFF"/>
              </a:solidFill>
            </a:endParaRPr>
          </a:p>
          <a:p>
            <a:pPr>
              <a:buClr>
                <a:schemeClr val="bg2"/>
              </a:buClr>
            </a:pPr>
            <a:r>
              <a:rPr lang="en-US" dirty="0">
                <a:solidFill>
                  <a:srgbClr val="FFFFFF"/>
                </a:solidFill>
              </a:rPr>
              <a:t>Library Connect Webinar Series</a:t>
            </a:r>
          </a:p>
          <a:p>
            <a:pPr>
              <a:buClr>
                <a:schemeClr val="bg2"/>
              </a:buClr>
            </a:pPr>
            <a:r>
              <a:rPr lang="en-US" dirty="0">
                <a:solidFill>
                  <a:srgbClr val="FFFFFF"/>
                </a:solidFill>
              </a:rPr>
              <a:t>Thursday, July 12, 2018</a:t>
            </a:r>
          </a:p>
          <a:p>
            <a:pPr>
              <a:buClr>
                <a:schemeClr val="bg2"/>
              </a:buClr>
            </a:pPr>
            <a:endParaRPr lang="en-US" dirty="0">
              <a:solidFill>
                <a:srgbClr val="FFFFFF"/>
              </a:solidFill>
            </a:endParaRPr>
          </a:p>
        </p:txBody>
      </p:sp>
    </p:spTree>
    <p:extLst>
      <p:ext uri="{BB962C8B-B14F-4D97-AF65-F5344CB8AC3E}">
        <p14:creationId xmlns:p14="http://schemas.microsoft.com/office/powerpoint/2010/main" val="2640588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057400" y="-502086"/>
            <a:ext cx="7886700" cy="1325563"/>
          </a:xfrm>
        </p:spPr>
        <p:txBody>
          <a:bodyPr/>
          <a:lstStyle/>
          <a:p>
            <a:r>
              <a:rPr lang="en-US" b="1" dirty="0" smtClean="0">
                <a:solidFill>
                  <a:schemeClr val="bg1"/>
                </a:solidFill>
              </a:rPr>
              <a:t>Evaluating a Pre-doctoral Training Program</a:t>
            </a:r>
            <a:endParaRPr lang="en-US" b="1" dirty="0">
              <a:solidFill>
                <a:schemeClr val="bg1"/>
              </a:solidFill>
            </a:endParaRPr>
          </a:p>
        </p:txBody>
      </p:sp>
      <p:grpSp>
        <p:nvGrpSpPr>
          <p:cNvPr id="8" name="Group 7"/>
          <p:cNvGrpSpPr/>
          <p:nvPr/>
        </p:nvGrpSpPr>
        <p:grpSpPr>
          <a:xfrm>
            <a:off x="2296997" y="1470580"/>
            <a:ext cx="1847654" cy="1630437"/>
            <a:chOff x="801278" y="2479247"/>
            <a:chExt cx="1847654" cy="1630437"/>
          </a:xfrm>
        </p:grpSpPr>
        <p:sp>
          <p:nvSpPr>
            <p:cNvPr id="31" name="Rectangle 30"/>
            <p:cNvSpPr/>
            <p:nvPr/>
          </p:nvSpPr>
          <p:spPr>
            <a:xfrm>
              <a:off x="801279" y="2479247"/>
              <a:ext cx="1847653" cy="163043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8" name="TextBox 37"/>
            <p:cNvSpPr txBox="1"/>
            <p:nvPr/>
          </p:nvSpPr>
          <p:spPr>
            <a:xfrm>
              <a:off x="801278" y="2504759"/>
              <a:ext cx="1772239"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RESOURCES</a:t>
              </a:r>
            </a:p>
            <a:p>
              <a:pPr algn="ctr"/>
              <a:r>
                <a:rPr lang="en-US" dirty="0">
                  <a:solidFill>
                    <a:schemeClr val="tx1">
                      <a:lumMod val="50000"/>
                    </a:schemeClr>
                  </a:solidFill>
                </a:rPr>
                <a:t>are used?</a:t>
              </a:r>
            </a:p>
          </p:txBody>
        </p:sp>
      </p:grpSp>
      <p:grpSp>
        <p:nvGrpSpPr>
          <p:cNvPr id="9" name="Group 8"/>
          <p:cNvGrpSpPr/>
          <p:nvPr/>
        </p:nvGrpSpPr>
        <p:grpSpPr>
          <a:xfrm>
            <a:off x="4372467" y="1470580"/>
            <a:ext cx="1847653" cy="1630436"/>
            <a:chOff x="2876747" y="2479248"/>
            <a:chExt cx="1847653" cy="1630436"/>
          </a:xfrm>
        </p:grpSpPr>
        <p:sp>
          <p:nvSpPr>
            <p:cNvPr id="35" name="Rectangle 34"/>
            <p:cNvSpPr/>
            <p:nvPr/>
          </p:nvSpPr>
          <p:spPr>
            <a:xfrm>
              <a:off x="2876747"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9" name="TextBox 38"/>
            <p:cNvSpPr txBox="1"/>
            <p:nvPr/>
          </p:nvSpPr>
          <p:spPr>
            <a:xfrm>
              <a:off x="2964852" y="2480535"/>
              <a:ext cx="1613309" cy="1569660"/>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ACTIVITIES </a:t>
              </a:r>
              <a:r>
                <a:rPr lang="en-US" dirty="0">
                  <a:solidFill>
                    <a:schemeClr val="tx1">
                      <a:lumMod val="50000"/>
                    </a:schemeClr>
                  </a:solidFill>
                </a:rPr>
                <a:t>do we do with those resources?</a:t>
              </a:r>
            </a:p>
          </p:txBody>
        </p:sp>
      </p:grpSp>
      <p:grpSp>
        <p:nvGrpSpPr>
          <p:cNvPr id="10" name="Group 9"/>
          <p:cNvGrpSpPr/>
          <p:nvPr/>
        </p:nvGrpSpPr>
        <p:grpSpPr>
          <a:xfrm>
            <a:off x="6447935" y="1445476"/>
            <a:ext cx="1847653" cy="1655540"/>
            <a:chOff x="4952215" y="2454144"/>
            <a:chExt cx="1847653" cy="1655540"/>
          </a:xfrm>
        </p:grpSpPr>
        <p:sp>
          <p:nvSpPr>
            <p:cNvPr id="36" name="Rectangle 35"/>
            <p:cNvSpPr/>
            <p:nvPr/>
          </p:nvSpPr>
          <p:spPr>
            <a:xfrm>
              <a:off x="4952215"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1" name="TextBox 40"/>
            <p:cNvSpPr txBox="1"/>
            <p:nvPr/>
          </p:nvSpPr>
          <p:spPr>
            <a:xfrm>
              <a:off x="4967924" y="2454144"/>
              <a:ext cx="1765956"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OUTPUTS </a:t>
              </a:r>
            </a:p>
            <a:p>
              <a:pPr algn="ctr"/>
              <a:r>
                <a:rPr lang="en-US" dirty="0">
                  <a:solidFill>
                    <a:schemeClr val="tx1">
                      <a:lumMod val="50000"/>
                    </a:schemeClr>
                  </a:solidFill>
                </a:rPr>
                <a:t>are produced?</a:t>
              </a:r>
            </a:p>
          </p:txBody>
        </p:sp>
      </p:grpSp>
      <p:grpSp>
        <p:nvGrpSpPr>
          <p:cNvPr id="11" name="Group 10"/>
          <p:cNvGrpSpPr/>
          <p:nvPr/>
        </p:nvGrpSpPr>
        <p:grpSpPr>
          <a:xfrm>
            <a:off x="8466447" y="1450694"/>
            <a:ext cx="1961562" cy="1684551"/>
            <a:chOff x="6970728" y="2459361"/>
            <a:chExt cx="1961562" cy="1684551"/>
          </a:xfrm>
        </p:grpSpPr>
        <p:sp>
          <p:nvSpPr>
            <p:cNvPr id="37" name="Rectangle 36"/>
            <p:cNvSpPr/>
            <p:nvPr/>
          </p:nvSpPr>
          <p:spPr>
            <a:xfrm>
              <a:off x="7027683" y="2479248"/>
              <a:ext cx="1847653" cy="1664664"/>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2" name="TextBox 41"/>
            <p:cNvSpPr txBox="1"/>
            <p:nvPr/>
          </p:nvSpPr>
          <p:spPr>
            <a:xfrm>
              <a:off x="6970728" y="2459361"/>
              <a:ext cx="1961562"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OUTCOMES </a:t>
              </a:r>
              <a:r>
                <a:rPr lang="en-US" dirty="0">
                  <a:solidFill>
                    <a:schemeClr val="tx1">
                      <a:lumMod val="50000"/>
                    </a:schemeClr>
                  </a:solidFill>
                </a:rPr>
                <a:t>do they create?</a:t>
              </a:r>
            </a:p>
          </p:txBody>
        </p:sp>
      </p:grpSp>
      <p:sp>
        <p:nvSpPr>
          <p:cNvPr id="7" name="TextBox 6"/>
          <p:cNvSpPr txBox="1"/>
          <p:nvPr/>
        </p:nvSpPr>
        <p:spPr>
          <a:xfrm>
            <a:off x="1154881" y="1168650"/>
            <a:ext cx="9750262" cy="307777"/>
          </a:xfrm>
          <a:prstGeom prst="rect">
            <a:avLst/>
          </a:prstGeom>
          <a:noFill/>
        </p:spPr>
        <p:txBody>
          <a:bodyPr wrap="square" rtlCol="0">
            <a:spAutoFit/>
          </a:bodyPr>
          <a:lstStyle/>
          <a:p>
            <a:pPr algn="ctr"/>
            <a:r>
              <a:rPr lang="en-US" sz="1400" dirty="0">
                <a:solidFill>
                  <a:schemeClr val="tx1">
                    <a:lumMod val="50000"/>
                  </a:schemeClr>
                </a:solidFill>
              </a:rPr>
              <a:t>Environmental factors: external influences on the process or program</a:t>
            </a:r>
            <a:endParaRPr lang="en-US" sz="1400" i="1" dirty="0">
              <a:solidFill>
                <a:schemeClr val="tx1">
                  <a:lumMod val="50000"/>
                </a:schemeClr>
              </a:solidFill>
            </a:endParaRPr>
          </a:p>
        </p:txBody>
      </p:sp>
      <p:sp>
        <p:nvSpPr>
          <p:cNvPr id="2" name="TextBox 1"/>
          <p:cNvSpPr txBox="1"/>
          <p:nvPr/>
        </p:nvSpPr>
        <p:spPr>
          <a:xfrm>
            <a:off x="2321622" y="3157581"/>
            <a:ext cx="1965218" cy="1569660"/>
          </a:xfrm>
          <a:prstGeom prst="rect">
            <a:avLst/>
          </a:prstGeom>
          <a:noFill/>
        </p:spPr>
        <p:txBody>
          <a:bodyPr wrap="square" rtlCol="0">
            <a:spAutoFit/>
          </a:bodyPr>
          <a:lstStyle/>
          <a:p>
            <a:r>
              <a:rPr lang="en-US" sz="1600" dirty="0">
                <a:solidFill>
                  <a:schemeClr val="tx1">
                    <a:lumMod val="50000"/>
                  </a:schemeClr>
                </a:solidFill>
              </a:rPr>
              <a:t>Program Manager</a:t>
            </a:r>
          </a:p>
          <a:p>
            <a:endParaRPr lang="en-US" sz="800" dirty="0">
              <a:solidFill>
                <a:schemeClr val="tx1">
                  <a:lumMod val="50000"/>
                </a:schemeClr>
              </a:solidFill>
            </a:endParaRPr>
          </a:p>
          <a:p>
            <a:r>
              <a:rPr lang="en-US" sz="1600" dirty="0">
                <a:solidFill>
                  <a:schemeClr val="tx1">
                    <a:lumMod val="50000"/>
                  </a:schemeClr>
                </a:solidFill>
              </a:rPr>
              <a:t>Researchers</a:t>
            </a:r>
          </a:p>
          <a:p>
            <a:endParaRPr lang="en-US" sz="800" dirty="0">
              <a:solidFill>
                <a:schemeClr val="tx1">
                  <a:lumMod val="50000"/>
                </a:schemeClr>
              </a:solidFill>
            </a:endParaRPr>
          </a:p>
          <a:p>
            <a:r>
              <a:rPr lang="en-US" sz="1600" dirty="0">
                <a:solidFill>
                  <a:schemeClr val="tx1">
                    <a:lumMod val="50000"/>
                  </a:schemeClr>
                </a:solidFill>
              </a:rPr>
              <a:t>Conference Room</a:t>
            </a:r>
          </a:p>
          <a:p>
            <a:endParaRPr lang="en-US" sz="1600" dirty="0">
              <a:solidFill>
                <a:schemeClr val="tx1">
                  <a:lumMod val="50000"/>
                </a:schemeClr>
              </a:solidFill>
            </a:endParaRPr>
          </a:p>
          <a:p>
            <a:r>
              <a:rPr lang="en-US" sz="1600" dirty="0">
                <a:solidFill>
                  <a:schemeClr val="tx1">
                    <a:lumMod val="50000"/>
                  </a:schemeClr>
                </a:solidFill>
              </a:rPr>
              <a:t>Funding </a:t>
            </a:r>
          </a:p>
        </p:txBody>
      </p:sp>
      <p:sp>
        <p:nvSpPr>
          <p:cNvPr id="15" name="TextBox 14"/>
          <p:cNvSpPr txBox="1"/>
          <p:nvPr/>
        </p:nvSpPr>
        <p:spPr>
          <a:xfrm>
            <a:off x="6529510" y="3220088"/>
            <a:ext cx="1965218" cy="2062103"/>
          </a:xfrm>
          <a:prstGeom prst="rect">
            <a:avLst/>
          </a:prstGeom>
          <a:noFill/>
        </p:spPr>
        <p:txBody>
          <a:bodyPr wrap="square" rtlCol="0">
            <a:spAutoFit/>
          </a:bodyPr>
          <a:lstStyle/>
          <a:p>
            <a:r>
              <a:rPr lang="en-US" sz="1600" dirty="0">
                <a:solidFill>
                  <a:schemeClr val="tx1">
                    <a:lumMod val="50000"/>
                  </a:schemeClr>
                </a:solidFill>
              </a:rPr>
              <a:t>Certificate of completion</a:t>
            </a:r>
          </a:p>
          <a:p>
            <a:endParaRPr lang="en-US" sz="1600" dirty="0">
              <a:solidFill>
                <a:schemeClr val="tx1">
                  <a:lumMod val="50000"/>
                </a:schemeClr>
              </a:solidFill>
            </a:endParaRPr>
          </a:p>
          <a:p>
            <a:r>
              <a:rPr lang="en-US" sz="1600" dirty="0">
                <a:solidFill>
                  <a:schemeClr val="tx1">
                    <a:lumMod val="50000"/>
                  </a:schemeClr>
                </a:solidFill>
              </a:rPr>
              <a:t>Joint publications between mentees and mentors</a:t>
            </a:r>
          </a:p>
          <a:p>
            <a:endParaRPr lang="en-US" sz="1600" dirty="0">
              <a:solidFill>
                <a:schemeClr val="tx1">
                  <a:lumMod val="50000"/>
                </a:schemeClr>
              </a:solidFill>
            </a:endParaRPr>
          </a:p>
          <a:p>
            <a:endParaRPr lang="en-US" sz="1600" dirty="0">
              <a:solidFill>
                <a:schemeClr val="tx1">
                  <a:lumMod val="50000"/>
                </a:schemeClr>
              </a:solidFill>
            </a:endParaRPr>
          </a:p>
        </p:txBody>
      </p:sp>
      <p:sp>
        <p:nvSpPr>
          <p:cNvPr id="16" name="TextBox 15"/>
          <p:cNvSpPr txBox="1"/>
          <p:nvPr/>
        </p:nvSpPr>
        <p:spPr>
          <a:xfrm>
            <a:off x="4352967" y="3182932"/>
            <a:ext cx="1965218" cy="1077218"/>
          </a:xfrm>
          <a:prstGeom prst="rect">
            <a:avLst/>
          </a:prstGeom>
          <a:noFill/>
        </p:spPr>
        <p:txBody>
          <a:bodyPr wrap="square" rtlCol="0">
            <a:spAutoFit/>
          </a:bodyPr>
          <a:lstStyle/>
          <a:p>
            <a:r>
              <a:rPr lang="en-US" sz="1600" dirty="0">
                <a:solidFill>
                  <a:schemeClr val="tx1">
                    <a:lumMod val="50000"/>
                  </a:schemeClr>
                </a:solidFill>
              </a:rPr>
              <a:t>Mentorship sessions</a:t>
            </a:r>
          </a:p>
          <a:p>
            <a:r>
              <a:rPr lang="en-US" sz="1600" dirty="0">
                <a:solidFill>
                  <a:schemeClr val="tx1">
                    <a:lumMod val="50000"/>
                  </a:schemeClr>
                </a:solidFill>
              </a:rPr>
              <a:t>Training sessions</a:t>
            </a:r>
          </a:p>
          <a:p>
            <a:endParaRPr lang="en-US" sz="1600" dirty="0"/>
          </a:p>
          <a:p>
            <a:endParaRPr lang="en-US" sz="1600" dirty="0"/>
          </a:p>
        </p:txBody>
      </p:sp>
      <p:sp>
        <p:nvSpPr>
          <p:cNvPr id="17" name="TextBox 16"/>
          <p:cNvSpPr txBox="1"/>
          <p:nvPr/>
        </p:nvSpPr>
        <p:spPr>
          <a:xfrm>
            <a:off x="8604978" y="3185861"/>
            <a:ext cx="1965218" cy="1815882"/>
          </a:xfrm>
          <a:prstGeom prst="rect">
            <a:avLst/>
          </a:prstGeom>
          <a:noFill/>
        </p:spPr>
        <p:txBody>
          <a:bodyPr wrap="square" rtlCol="0">
            <a:spAutoFit/>
          </a:bodyPr>
          <a:lstStyle/>
          <a:p>
            <a:r>
              <a:rPr lang="en-US" sz="1600" dirty="0">
                <a:solidFill>
                  <a:schemeClr val="tx1">
                    <a:lumMod val="50000"/>
                  </a:schemeClr>
                </a:solidFill>
              </a:rPr>
              <a:t>Increased career prospects of mentees</a:t>
            </a:r>
          </a:p>
          <a:p>
            <a:endParaRPr lang="en-US" sz="1600" dirty="0"/>
          </a:p>
          <a:p>
            <a:endParaRPr lang="en-US" sz="1600" dirty="0"/>
          </a:p>
          <a:p>
            <a:endParaRPr lang="en-US" sz="1600" dirty="0"/>
          </a:p>
          <a:p>
            <a:endParaRPr lang="en-US" sz="1600" dirty="0"/>
          </a:p>
        </p:txBody>
      </p:sp>
      <p:sp>
        <p:nvSpPr>
          <p:cNvPr id="6" name="TextBox 5"/>
          <p:cNvSpPr txBox="1"/>
          <p:nvPr/>
        </p:nvSpPr>
        <p:spPr>
          <a:xfrm rot="16200000">
            <a:off x="-222929" y="4111069"/>
            <a:ext cx="4285717" cy="461665"/>
          </a:xfrm>
          <a:prstGeom prst="rect">
            <a:avLst/>
          </a:prstGeom>
          <a:noFill/>
        </p:spPr>
        <p:txBody>
          <a:bodyPr wrap="square" rtlCol="0">
            <a:spAutoFit/>
          </a:bodyPr>
          <a:lstStyle/>
          <a:p>
            <a:pPr algn="ctr"/>
            <a:r>
              <a:rPr lang="en-US" sz="2400" b="1" dirty="0">
                <a:solidFill>
                  <a:schemeClr val="tx1">
                    <a:lumMod val="50000"/>
                  </a:schemeClr>
                </a:solidFill>
              </a:rPr>
              <a:t>Pre-doctoral Training Program</a:t>
            </a:r>
          </a:p>
        </p:txBody>
      </p:sp>
      <p:sp>
        <p:nvSpPr>
          <p:cNvPr id="12" name="Slide Number Placeholder 11"/>
          <p:cNvSpPr>
            <a:spLocks noGrp="1"/>
          </p:cNvSpPr>
          <p:nvPr>
            <p:ph type="sldNum" sz="quarter" idx="12"/>
          </p:nvPr>
        </p:nvSpPr>
        <p:spPr/>
        <p:txBody>
          <a:bodyPr/>
          <a:lstStyle/>
          <a:p>
            <a:fld id="{3136BCC5-68C6-402A-A9A3-77E6255B2086}" type="slidenum">
              <a:rPr lang="en-US" smtClean="0"/>
              <a:t>10</a:t>
            </a:fld>
            <a:endParaRPr lang="en-US"/>
          </a:p>
        </p:txBody>
      </p:sp>
    </p:spTree>
    <p:extLst>
      <p:ext uri="{BB962C8B-B14F-4D97-AF65-F5344CB8AC3E}">
        <p14:creationId xmlns:p14="http://schemas.microsoft.com/office/powerpoint/2010/main" val="2134279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05439" y="3252318"/>
            <a:ext cx="1951349" cy="923330"/>
          </a:xfrm>
          <a:prstGeom prst="rect">
            <a:avLst/>
          </a:prstGeom>
          <a:noFill/>
        </p:spPr>
        <p:txBody>
          <a:bodyPr wrap="square" rtlCol="0">
            <a:spAutoFit/>
          </a:bodyPr>
          <a:lstStyle/>
          <a:p>
            <a:r>
              <a:rPr lang="en-US" dirty="0">
                <a:solidFill>
                  <a:schemeClr val="tx1">
                    <a:lumMod val="50000"/>
                  </a:schemeClr>
                </a:solidFill>
              </a:rPr>
              <a:t>What amount of time and money was used?</a:t>
            </a:r>
          </a:p>
        </p:txBody>
      </p:sp>
      <p:sp>
        <p:nvSpPr>
          <p:cNvPr id="20" name="TextBox 19"/>
          <p:cNvSpPr txBox="1"/>
          <p:nvPr/>
        </p:nvSpPr>
        <p:spPr>
          <a:xfrm>
            <a:off x="4452886" y="3248989"/>
            <a:ext cx="1951349" cy="2308324"/>
          </a:xfrm>
          <a:prstGeom prst="rect">
            <a:avLst/>
          </a:prstGeom>
          <a:noFill/>
        </p:spPr>
        <p:txBody>
          <a:bodyPr wrap="square" rtlCol="0">
            <a:spAutoFit/>
          </a:bodyPr>
          <a:lstStyle/>
          <a:p>
            <a:r>
              <a:rPr lang="en-US" dirty="0">
                <a:solidFill>
                  <a:schemeClr val="tx1">
                    <a:lumMod val="50000"/>
                  </a:schemeClr>
                </a:solidFill>
              </a:rPr>
              <a:t>How many mentorship sessions?</a:t>
            </a:r>
          </a:p>
          <a:p>
            <a:endParaRPr lang="en-US" dirty="0">
              <a:solidFill>
                <a:schemeClr val="tx1">
                  <a:lumMod val="50000"/>
                </a:schemeClr>
              </a:solidFill>
            </a:endParaRPr>
          </a:p>
          <a:p>
            <a:r>
              <a:rPr lang="en-US" dirty="0">
                <a:solidFill>
                  <a:schemeClr val="tx1">
                    <a:lumMod val="50000"/>
                  </a:schemeClr>
                </a:solidFill>
              </a:rPr>
              <a:t>How many attended or did not attend?</a:t>
            </a:r>
          </a:p>
          <a:p>
            <a:endParaRPr lang="en-US" dirty="0">
              <a:solidFill>
                <a:schemeClr val="tx1">
                  <a:lumMod val="50000"/>
                </a:schemeClr>
              </a:solidFill>
            </a:endParaRPr>
          </a:p>
        </p:txBody>
      </p:sp>
      <p:sp>
        <p:nvSpPr>
          <p:cNvPr id="21" name="TextBox 20"/>
          <p:cNvSpPr txBox="1"/>
          <p:nvPr/>
        </p:nvSpPr>
        <p:spPr>
          <a:xfrm>
            <a:off x="6515099" y="3236929"/>
            <a:ext cx="1951349" cy="2677656"/>
          </a:xfrm>
          <a:prstGeom prst="rect">
            <a:avLst/>
          </a:prstGeom>
          <a:noFill/>
        </p:spPr>
        <p:txBody>
          <a:bodyPr wrap="square" rtlCol="0">
            <a:spAutoFit/>
          </a:bodyPr>
          <a:lstStyle/>
          <a:p>
            <a:r>
              <a:rPr lang="en-US" dirty="0">
                <a:solidFill>
                  <a:schemeClr val="tx1">
                    <a:lumMod val="50000"/>
                  </a:schemeClr>
                </a:solidFill>
              </a:rPr>
              <a:t>How many trainees completed the program?</a:t>
            </a:r>
          </a:p>
          <a:p>
            <a:endParaRPr lang="en-US" sz="600" dirty="0">
              <a:solidFill>
                <a:schemeClr val="tx1">
                  <a:lumMod val="50000"/>
                </a:schemeClr>
              </a:solidFill>
            </a:endParaRPr>
          </a:p>
          <a:p>
            <a:r>
              <a:rPr lang="en-US" dirty="0">
                <a:solidFill>
                  <a:schemeClr val="tx1">
                    <a:lumMod val="50000"/>
                  </a:schemeClr>
                </a:solidFill>
              </a:rPr>
              <a:t>How many documents were published in scholarly literature?</a:t>
            </a:r>
          </a:p>
        </p:txBody>
      </p:sp>
      <p:sp>
        <p:nvSpPr>
          <p:cNvPr id="22" name="TextBox 21"/>
          <p:cNvSpPr txBox="1"/>
          <p:nvPr/>
        </p:nvSpPr>
        <p:spPr>
          <a:xfrm>
            <a:off x="8577312" y="3248990"/>
            <a:ext cx="1951349" cy="2585323"/>
          </a:xfrm>
          <a:prstGeom prst="rect">
            <a:avLst/>
          </a:prstGeom>
          <a:noFill/>
        </p:spPr>
        <p:txBody>
          <a:bodyPr wrap="square" rtlCol="0">
            <a:spAutoFit/>
          </a:bodyPr>
          <a:lstStyle/>
          <a:p>
            <a:r>
              <a:rPr lang="en-US" dirty="0">
                <a:solidFill>
                  <a:schemeClr val="tx1">
                    <a:lumMod val="50000"/>
                  </a:schemeClr>
                </a:solidFill>
              </a:rPr>
              <a:t>Did mentees have improved career prospects?</a:t>
            </a:r>
          </a:p>
          <a:p>
            <a:endParaRPr lang="en-US" dirty="0">
              <a:solidFill>
                <a:schemeClr val="tx1">
                  <a:lumMod val="50000"/>
                </a:schemeClr>
              </a:solidFill>
            </a:endParaRPr>
          </a:p>
          <a:p>
            <a:r>
              <a:rPr lang="en-US" dirty="0">
                <a:solidFill>
                  <a:schemeClr val="tx1">
                    <a:lumMod val="50000"/>
                  </a:schemeClr>
                </a:solidFill>
              </a:rPr>
              <a:t>To what extent has the program developed the careers of mentees?</a:t>
            </a:r>
          </a:p>
        </p:txBody>
      </p:sp>
      <p:sp>
        <p:nvSpPr>
          <p:cNvPr id="8" name="TextBox 7"/>
          <p:cNvSpPr txBox="1"/>
          <p:nvPr/>
        </p:nvSpPr>
        <p:spPr>
          <a:xfrm rot="16200000">
            <a:off x="538904" y="4249263"/>
            <a:ext cx="2823603" cy="400110"/>
          </a:xfrm>
          <a:prstGeom prst="rect">
            <a:avLst/>
          </a:prstGeom>
          <a:noFill/>
        </p:spPr>
        <p:txBody>
          <a:bodyPr wrap="square" rtlCol="0">
            <a:spAutoFit/>
          </a:bodyPr>
          <a:lstStyle/>
          <a:p>
            <a:pPr algn="ctr"/>
            <a:r>
              <a:rPr lang="en-US" sz="2000" b="1" dirty="0">
                <a:solidFill>
                  <a:schemeClr val="tx1">
                    <a:lumMod val="50000"/>
                  </a:schemeClr>
                </a:solidFill>
              </a:rPr>
              <a:t>Evaluation Questions</a:t>
            </a:r>
          </a:p>
        </p:txBody>
      </p:sp>
      <p:grpSp>
        <p:nvGrpSpPr>
          <p:cNvPr id="18" name="Group 17"/>
          <p:cNvGrpSpPr/>
          <p:nvPr/>
        </p:nvGrpSpPr>
        <p:grpSpPr>
          <a:xfrm>
            <a:off x="2296997" y="1470580"/>
            <a:ext cx="1847654" cy="1630437"/>
            <a:chOff x="801278" y="2479247"/>
            <a:chExt cx="1847654" cy="1630437"/>
          </a:xfrm>
        </p:grpSpPr>
        <p:sp>
          <p:nvSpPr>
            <p:cNvPr id="19" name="Rectangle 18"/>
            <p:cNvSpPr/>
            <p:nvPr/>
          </p:nvSpPr>
          <p:spPr>
            <a:xfrm>
              <a:off x="801279" y="2479247"/>
              <a:ext cx="1847653" cy="163043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3" name="TextBox 22"/>
            <p:cNvSpPr txBox="1"/>
            <p:nvPr/>
          </p:nvSpPr>
          <p:spPr>
            <a:xfrm>
              <a:off x="801278" y="2504759"/>
              <a:ext cx="1772239"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RESOURCES</a:t>
              </a:r>
            </a:p>
            <a:p>
              <a:pPr algn="ctr"/>
              <a:r>
                <a:rPr lang="en-US" dirty="0">
                  <a:solidFill>
                    <a:schemeClr val="tx1">
                      <a:lumMod val="50000"/>
                    </a:schemeClr>
                  </a:solidFill>
                </a:rPr>
                <a:t>are used?</a:t>
              </a:r>
            </a:p>
          </p:txBody>
        </p:sp>
      </p:grpSp>
      <p:grpSp>
        <p:nvGrpSpPr>
          <p:cNvPr id="24" name="Group 23"/>
          <p:cNvGrpSpPr/>
          <p:nvPr/>
        </p:nvGrpSpPr>
        <p:grpSpPr>
          <a:xfrm>
            <a:off x="4372467" y="1470580"/>
            <a:ext cx="1847653" cy="1630436"/>
            <a:chOff x="2876747" y="2479248"/>
            <a:chExt cx="1847653" cy="1630436"/>
          </a:xfrm>
        </p:grpSpPr>
        <p:sp>
          <p:nvSpPr>
            <p:cNvPr id="25" name="Rectangle 24"/>
            <p:cNvSpPr/>
            <p:nvPr/>
          </p:nvSpPr>
          <p:spPr>
            <a:xfrm>
              <a:off x="2876747"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6" name="TextBox 25"/>
            <p:cNvSpPr txBox="1"/>
            <p:nvPr/>
          </p:nvSpPr>
          <p:spPr>
            <a:xfrm>
              <a:off x="2964852" y="2480535"/>
              <a:ext cx="1613309" cy="1569660"/>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ACTIVITIES </a:t>
              </a:r>
              <a:r>
                <a:rPr lang="en-US" dirty="0">
                  <a:solidFill>
                    <a:schemeClr val="tx1">
                      <a:lumMod val="50000"/>
                    </a:schemeClr>
                  </a:solidFill>
                </a:rPr>
                <a:t>do we do with those resources?</a:t>
              </a:r>
            </a:p>
          </p:txBody>
        </p:sp>
      </p:grpSp>
      <p:grpSp>
        <p:nvGrpSpPr>
          <p:cNvPr id="27" name="Group 26"/>
          <p:cNvGrpSpPr/>
          <p:nvPr/>
        </p:nvGrpSpPr>
        <p:grpSpPr>
          <a:xfrm>
            <a:off x="6447935" y="1445476"/>
            <a:ext cx="1847653" cy="1655540"/>
            <a:chOff x="4952215" y="2454144"/>
            <a:chExt cx="1847653" cy="1655540"/>
          </a:xfrm>
        </p:grpSpPr>
        <p:sp>
          <p:nvSpPr>
            <p:cNvPr id="28" name="Rectangle 27"/>
            <p:cNvSpPr/>
            <p:nvPr/>
          </p:nvSpPr>
          <p:spPr>
            <a:xfrm>
              <a:off x="4952215"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9" name="TextBox 28"/>
            <p:cNvSpPr txBox="1"/>
            <p:nvPr/>
          </p:nvSpPr>
          <p:spPr>
            <a:xfrm>
              <a:off x="4967924" y="2454144"/>
              <a:ext cx="1765956"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OUTPUTS </a:t>
              </a:r>
            </a:p>
            <a:p>
              <a:pPr algn="ctr"/>
              <a:r>
                <a:rPr lang="en-US" dirty="0">
                  <a:solidFill>
                    <a:schemeClr val="tx1">
                      <a:lumMod val="50000"/>
                    </a:schemeClr>
                  </a:solidFill>
                </a:rPr>
                <a:t>are produced?</a:t>
              </a:r>
            </a:p>
          </p:txBody>
        </p:sp>
      </p:grpSp>
      <p:grpSp>
        <p:nvGrpSpPr>
          <p:cNvPr id="30" name="Group 29"/>
          <p:cNvGrpSpPr/>
          <p:nvPr/>
        </p:nvGrpSpPr>
        <p:grpSpPr>
          <a:xfrm>
            <a:off x="8466447" y="1450694"/>
            <a:ext cx="1961562" cy="1684551"/>
            <a:chOff x="6970728" y="2459361"/>
            <a:chExt cx="1961562" cy="1684551"/>
          </a:xfrm>
        </p:grpSpPr>
        <p:sp>
          <p:nvSpPr>
            <p:cNvPr id="32" name="Rectangle 31"/>
            <p:cNvSpPr/>
            <p:nvPr/>
          </p:nvSpPr>
          <p:spPr>
            <a:xfrm>
              <a:off x="7027683" y="2479248"/>
              <a:ext cx="1847653" cy="1664664"/>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3" name="TextBox 32"/>
            <p:cNvSpPr txBox="1"/>
            <p:nvPr/>
          </p:nvSpPr>
          <p:spPr>
            <a:xfrm>
              <a:off x="6970728" y="2459361"/>
              <a:ext cx="1961562"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OUTCOMES </a:t>
              </a:r>
              <a:r>
                <a:rPr lang="en-US" dirty="0">
                  <a:solidFill>
                    <a:schemeClr val="tx1">
                      <a:lumMod val="50000"/>
                    </a:schemeClr>
                  </a:solidFill>
                </a:rPr>
                <a:t>do they create?</a:t>
              </a:r>
            </a:p>
          </p:txBody>
        </p:sp>
      </p:grpSp>
      <p:sp>
        <p:nvSpPr>
          <p:cNvPr id="2" name="Slide Number Placeholder 1"/>
          <p:cNvSpPr>
            <a:spLocks noGrp="1"/>
          </p:cNvSpPr>
          <p:nvPr>
            <p:ph type="sldNum" sz="quarter" idx="12"/>
          </p:nvPr>
        </p:nvSpPr>
        <p:spPr/>
        <p:txBody>
          <a:bodyPr/>
          <a:lstStyle/>
          <a:p>
            <a:fld id="{3136BCC5-68C6-402A-A9A3-77E6255B2086}" type="slidenum">
              <a:rPr lang="en-US" smtClean="0"/>
              <a:t>11</a:t>
            </a:fld>
            <a:endParaRPr lang="en-US"/>
          </a:p>
        </p:txBody>
      </p:sp>
      <p:sp>
        <p:nvSpPr>
          <p:cNvPr id="31" name="Rectangle 30"/>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4"/>
          <p:cNvSpPr>
            <a:spLocks noGrp="1"/>
          </p:cNvSpPr>
          <p:nvPr>
            <p:ph type="title"/>
          </p:nvPr>
        </p:nvSpPr>
        <p:spPr>
          <a:xfrm>
            <a:off x="2057400" y="-502086"/>
            <a:ext cx="7886700" cy="1325563"/>
          </a:xfrm>
        </p:spPr>
        <p:txBody>
          <a:bodyPr/>
          <a:lstStyle/>
          <a:p>
            <a:r>
              <a:rPr lang="en-US" b="1" dirty="0" smtClean="0">
                <a:solidFill>
                  <a:schemeClr val="bg1"/>
                </a:solidFill>
              </a:rPr>
              <a:t>Evaluating a Pre-doctoral Training Program</a:t>
            </a:r>
            <a:endParaRPr lang="en-US" b="1" dirty="0">
              <a:solidFill>
                <a:schemeClr val="bg1"/>
              </a:solidFill>
            </a:endParaRPr>
          </a:p>
        </p:txBody>
      </p:sp>
    </p:spTree>
    <p:extLst>
      <p:ext uri="{BB962C8B-B14F-4D97-AF65-F5344CB8AC3E}">
        <p14:creationId xmlns:p14="http://schemas.microsoft.com/office/powerpoint/2010/main" val="839657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64360" y="3242821"/>
            <a:ext cx="1951349" cy="769441"/>
          </a:xfrm>
          <a:prstGeom prst="rect">
            <a:avLst/>
          </a:prstGeom>
          <a:noFill/>
        </p:spPr>
        <p:txBody>
          <a:bodyPr wrap="square" rtlCol="0">
            <a:spAutoFit/>
          </a:bodyPr>
          <a:lstStyle/>
          <a:p>
            <a:r>
              <a:rPr lang="en-US" dirty="0">
                <a:solidFill>
                  <a:schemeClr val="tx1">
                    <a:lumMod val="50000"/>
                  </a:schemeClr>
                </a:solidFill>
              </a:rPr>
              <a:t># of Staff</a:t>
            </a:r>
          </a:p>
          <a:p>
            <a:endParaRPr lang="en-US" sz="800" dirty="0">
              <a:solidFill>
                <a:schemeClr val="tx1">
                  <a:lumMod val="50000"/>
                </a:schemeClr>
              </a:solidFill>
            </a:endParaRPr>
          </a:p>
          <a:p>
            <a:r>
              <a:rPr lang="en-US" dirty="0">
                <a:solidFill>
                  <a:schemeClr val="tx1">
                    <a:lumMod val="50000"/>
                  </a:schemeClr>
                </a:solidFill>
              </a:rPr>
              <a:t>Costs</a:t>
            </a:r>
          </a:p>
        </p:txBody>
      </p:sp>
      <p:sp>
        <p:nvSpPr>
          <p:cNvPr id="20" name="TextBox 19"/>
          <p:cNvSpPr txBox="1"/>
          <p:nvPr/>
        </p:nvSpPr>
        <p:spPr>
          <a:xfrm>
            <a:off x="4400945" y="3187585"/>
            <a:ext cx="1951349" cy="1600438"/>
          </a:xfrm>
          <a:prstGeom prst="rect">
            <a:avLst/>
          </a:prstGeom>
          <a:noFill/>
        </p:spPr>
        <p:txBody>
          <a:bodyPr wrap="square" rtlCol="0">
            <a:spAutoFit/>
          </a:bodyPr>
          <a:lstStyle/>
          <a:p>
            <a:r>
              <a:rPr lang="en-US" dirty="0">
                <a:solidFill>
                  <a:schemeClr val="tx1">
                    <a:lumMod val="50000"/>
                  </a:schemeClr>
                </a:solidFill>
              </a:rPr>
              <a:t># of sessions held</a:t>
            </a:r>
          </a:p>
          <a:p>
            <a:endParaRPr lang="en-US" sz="800" dirty="0">
              <a:solidFill>
                <a:schemeClr val="tx1">
                  <a:lumMod val="50000"/>
                </a:schemeClr>
              </a:solidFill>
            </a:endParaRPr>
          </a:p>
          <a:p>
            <a:r>
              <a:rPr lang="en-US" dirty="0">
                <a:solidFill>
                  <a:schemeClr val="tx1">
                    <a:lumMod val="50000"/>
                  </a:schemeClr>
                </a:solidFill>
              </a:rPr>
              <a:t>Quality criteria of sessions</a:t>
            </a:r>
          </a:p>
          <a:p>
            <a:endParaRPr lang="en-US" dirty="0">
              <a:solidFill>
                <a:schemeClr val="tx1">
                  <a:lumMod val="50000"/>
                </a:schemeClr>
              </a:solidFill>
            </a:endParaRPr>
          </a:p>
          <a:p>
            <a:r>
              <a:rPr lang="en-US" dirty="0">
                <a:solidFill>
                  <a:schemeClr val="tx1">
                    <a:lumMod val="50000"/>
                  </a:schemeClr>
                </a:solidFill>
              </a:rPr>
              <a:t># of mentees</a:t>
            </a:r>
          </a:p>
        </p:txBody>
      </p:sp>
      <p:sp>
        <p:nvSpPr>
          <p:cNvPr id="21" name="TextBox 20"/>
          <p:cNvSpPr txBox="1"/>
          <p:nvPr/>
        </p:nvSpPr>
        <p:spPr>
          <a:xfrm>
            <a:off x="6515099" y="3187585"/>
            <a:ext cx="1951349" cy="1477328"/>
          </a:xfrm>
          <a:prstGeom prst="rect">
            <a:avLst/>
          </a:prstGeom>
          <a:noFill/>
        </p:spPr>
        <p:txBody>
          <a:bodyPr wrap="square" rtlCol="0">
            <a:spAutoFit/>
          </a:bodyPr>
          <a:lstStyle/>
          <a:p>
            <a:r>
              <a:rPr lang="en-US" dirty="0">
                <a:solidFill>
                  <a:schemeClr val="tx1">
                    <a:lumMod val="50000"/>
                  </a:schemeClr>
                </a:solidFill>
              </a:rPr>
              <a:t># and types of mentees reached</a:t>
            </a:r>
          </a:p>
          <a:p>
            <a:endParaRPr lang="en-US" dirty="0">
              <a:solidFill>
                <a:schemeClr val="tx1">
                  <a:lumMod val="50000"/>
                </a:schemeClr>
              </a:solidFill>
            </a:endParaRPr>
          </a:p>
          <a:p>
            <a:r>
              <a:rPr lang="en-US" dirty="0">
                <a:solidFill>
                  <a:schemeClr val="tx1">
                    <a:lumMod val="50000"/>
                  </a:schemeClr>
                </a:solidFill>
              </a:rPr>
              <a:t># of publications</a:t>
            </a:r>
          </a:p>
          <a:p>
            <a:endParaRPr lang="en-US" dirty="0">
              <a:solidFill>
                <a:schemeClr val="tx1">
                  <a:lumMod val="50000"/>
                </a:schemeClr>
              </a:solidFill>
            </a:endParaRPr>
          </a:p>
        </p:txBody>
      </p:sp>
      <p:sp>
        <p:nvSpPr>
          <p:cNvPr id="22" name="TextBox 21"/>
          <p:cNvSpPr txBox="1"/>
          <p:nvPr/>
        </p:nvSpPr>
        <p:spPr>
          <a:xfrm>
            <a:off x="8541082" y="3242820"/>
            <a:ext cx="1951349" cy="1600438"/>
          </a:xfrm>
          <a:prstGeom prst="rect">
            <a:avLst/>
          </a:prstGeom>
          <a:noFill/>
        </p:spPr>
        <p:txBody>
          <a:bodyPr wrap="square" rtlCol="0">
            <a:spAutoFit/>
          </a:bodyPr>
          <a:lstStyle/>
          <a:p>
            <a:r>
              <a:rPr lang="en-US" dirty="0">
                <a:solidFill>
                  <a:schemeClr val="tx1">
                    <a:lumMod val="50000"/>
                  </a:schemeClr>
                </a:solidFill>
              </a:rPr>
              <a:t>% employed </a:t>
            </a:r>
          </a:p>
          <a:p>
            <a:endParaRPr lang="en-US" sz="800" dirty="0">
              <a:solidFill>
                <a:schemeClr val="tx1">
                  <a:lumMod val="50000"/>
                </a:schemeClr>
              </a:solidFill>
            </a:endParaRPr>
          </a:p>
          <a:p>
            <a:r>
              <a:rPr lang="en-US" dirty="0">
                <a:solidFill>
                  <a:schemeClr val="tx1">
                    <a:lumMod val="50000"/>
                  </a:schemeClr>
                </a:solidFill>
              </a:rPr>
              <a:t>% remain in research over time</a:t>
            </a:r>
          </a:p>
          <a:p>
            <a:endParaRPr lang="en-US" dirty="0"/>
          </a:p>
          <a:p>
            <a:endParaRPr lang="en-US" dirty="0"/>
          </a:p>
        </p:txBody>
      </p:sp>
      <p:sp>
        <p:nvSpPr>
          <p:cNvPr id="2" name="TextBox 1"/>
          <p:cNvSpPr txBox="1"/>
          <p:nvPr/>
        </p:nvSpPr>
        <p:spPr>
          <a:xfrm rot="16200000">
            <a:off x="881784" y="3225468"/>
            <a:ext cx="2130495" cy="461665"/>
          </a:xfrm>
          <a:prstGeom prst="rect">
            <a:avLst/>
          </a:prstGeom>
          <a:noFill/>
        </p:spPr>
        <p:txBody>
          <a:bodyPr wrap="square" rtlCol="0">
            <a:spAutoFit/>
          </a:bodyPr>
          <a:lstStyle/>
          <a:p>
            <a:r>
              <a:rPr lang="en-US" sz="2400" b="1" dirty="0">
                <a:solidFill>
                  <a:schemeClr val="tx1">
                    <a:lumMod val="50000"/>
                  </a:schemeClr>
                </a:solidFill>
              </a:rPr>
              <a:t>Indicators</a:t>
            </a:r>
          </a:p>
        </p:txBody>
      </p:sp>
      <p:grpSp>
        <p:nvGrpSpPr>
          <p:cNvPr id="19" name="Group 18"/>
          <p:cNvGrpSpPr/>
          <p:nvPr/>
        </p:nvGrpSpPr>
        <p:grpSpPr>
          <a:xfrm>
            <a:off x="2296997" y="1470580"/>
            <a:ext cx="1847654" cy="1630437"/>
            <a:chOff x="801278" y="2479247"/>
            <a:chExt cx="1847654" cy="1630437"/>
          </a:xfrm>
        </p:grpSpPr>
        <p:sp>
          <p:nvSpPr>
            <p:cNvPr id="23" name="Rectangle 22"/>
            <p:cNvSpPr/>
            <p:nvPr/>
          </p:nvSpPr>
          <p:spPr>
            <a:xfrm>
              <a:off x="801279" y="2479247"/>
              <a:ext cx="1847653" cy="163043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TextBox 23"/>
            <p:cNvSpPr txBox="1"/>
            <p:nvPr/>
          </p:nvSpPr>
          <p:spPr>
            <a:xfrm>
              <a:off x="801278" y="2504759"/>
              <a:ext cx="1772239"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RESOURCES</a:t>
              </a:r>
            </a:p>
            <a:p>
              <a:pPr algn="ctr"/>
              <a:r>
                <a:rPr lang="en-US" dirty="0">
                  <a:solidFill>
                    <a:schemeClr val="tx1">
                      <a:lumMod val="50000"/>
                    </a:schemeClr>
                  </a:solidFill>
                </a:rPr>
                <a:t>are used?</a:t>
              </a:r>
            </a:p>
          </p:txBody>
        </p:sp>
      </p:grpSp>
      <p:grpSp>
        <p:nvGrpSpPr>
          <p:cNvPr id="25" name="Group 24"/>
          <p:cNvGrpSpPr/>
          <p:nvPr/>
        </p:nvGrpSpPr>
        <p:grpSpPr>
          <a:xfrm>
            <a:off x="4372467" y="1470580"/>
            <a:ext cx="1847653" cy="1630436"/>
            <a:chOff x="2876747" y="2479248"/>
            <a:chExt cx="1847653" cy="1630436"/>
          </a:xfrm>
        </p:grpSpPr>
        <p:sp>
          <p:nvSpPr>
            <p:cNvPr id="26" name="Rectangle 25"/>
            <p:cNvSpPr/>
            <p:nvPr/>
          </p:nvSpPr>
          <p:spPr>
            <a:xfrm>
              <a:off x="2876747"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7" name="TextBox 26"/>
            <p:cNvSpPr txBox="1"/>
            <p:nvPr/>
          </p:nvSpPr>
          <p:spPr>
            <a:xfrm>
              <a:off x="2964852" y="2480535"/>
              <a:ext cx="1613309" cy="1569660"/>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ACTIVITIES </a:t>
              </a:r>
              <a:r>
                <a:rPr lang="en-US" dirty="0">
                  <a:solidFill>
                    <a:schemeClr val="tx1">
                      <a:lumMod val="50000"/>
                    </a:schemeClr>
                  </a:solidFill>
                </a:rPr>
                <a:t>do we do with those resources?</a:t>
              </a:r>
            </a:p>
          </p:txBody>
        </p:sp>
      </p:grpSp>
      <p:grpSp>
        <p:nvGrpSpPr>
          <p:cNvPr id="28" name="Group 27"/>
          <p:cNvGrpSpPr/>
          <p:nvPr/>
        </p:nvGrpSpPr>
        <p:grpSpPr>
          <a:xfrm>
            <a:off x="6447935" y="1445476"/>
            <a:ext cx="1847653" cy="1655540"/>
            <a:chOff x="4952215" y="2454144"/>
            <a:chExt cx="1847653" cy="1655540"/>
          </a:xfrm>
        </p:grpSpPr>
        <p:sp>
          <p:nvSpPr>
            <p:cNvPr id="30" name="Rectangle 29"/>
            <p:cNvSpPr/>
            <p:nvPr/>
          </p:nvSpPr>
          <p:spPr>
            <a:xfrm>
              <a:off x="4952215"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2" name="TextBox 31"/>
            <p:cNvSpPr txBox="1"/>
            <p:nvPr/>
          </p:nvSpPr>
          <p:spPr>
            <a:xfrm>
              <a:off x="4967924" y="2454144"/>
              <a:ext cx="1765956"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OUTPUTS </a:t>
              </a:r>
            </a:p>
            <a:p>
              <a:pPr algn="ctr"/>
              <a:r>
                <a:rPr lang="en-US" dirty="0">
                  <a:solidFill>
                    <a:schemeClr val="tx1">
                      <a:lumMod val="50000"/>
                    </a:schemeClr>
                  </a:solidFill>
                </a:rPr>
                <a:t>are produced?</a:t>
              </a:r>
            </a:p>
          </p:txBody>
        </p:sp>
      </p:grpSp>
      <p:grpSp>
        <p:nvGrpSpPr>
          <p:cNvPr id="33" name="Group 32"/>
          <p:cNvGrpSpPr/>
          <p:nvPr/>
        </p:nvGrpSpPr>
        <p:grpSpPr>
          <a:xfrm>
            <a:off x="8466447" y="1450694"/>
            <a:ext cx="1961562" cy="1684551"/>
            <a:chOff x="6970728" y="2459361"/>
            <a:chExt cx="1961562" cy="1684551"/>
          </a:xfrm>
        </p:grpSpPr>
        <p:sp>
          <p:nvSpPr>
            <p:cNvPr id="34" name="Rectangle 33"/>
            <p:cNvSpPr/>
            <p:nvPr/>
          </p:nvSpPr>
          <p:spPr>
            <a:xfrm>
              <a:off x="7027683" y="2479248"/>
              <a:ext cx="1847653" cy="1664664"/>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0" name="TextBox 39"/>
            <p:cNvSpPr txBox="1"/>
            <p:nvPr/>
          </p:nvSpPr>
          <p:spPr>
            <a:xfrm>
              <a:off x="6970728" y="2459361"/>
              <a:ext cx="1961562"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OUTCOMES </a:t>
              </a:r>
              <a:r>
                <a:rPr lang="en-US" dirty="0">
                  <a:solidFill>
                    <a:schemeClr val="tx1">
                      <a:lumMod val="50000"/>
                    </a:schemeClr>
                  </a:solidFill>
                </a:rPr>
                <a:t>do they create?</a:t>
              </a:r>
            </a:p>
          </p:txBody>
        </p:sp>
      </p:grpSp>
      <p:sp>
        <p:nvSpPr>
          <p:cNvPr id="9" name="Slide Number Placeholder 8"/>
          <p:cNvSpPr>
            <a:spLocks noGrp="1"/>
          </p:cNvSpPr>
          <p:nvPr>
            <p:ph type="sldNum" sz="quarter" idx="12"/>
          </p:nvPr>
        </p:nvSpPr>
        <p:spPr/>
        <p:txBody>
          <a:bodyPr/>
          <a:lstStyle/>
          <a:p>
            <a:fld id="{3136BCC5-68C6-402A-A9A3-77E6255B2086}" type="slidenum">
              <a:rPr lang="en-US" smtClean="0"/>
              <a:t>12</a:t>
            </a:fld>
            <a:endParaRPr lang="en-US"/>
          </a:p>
        </p:txBody>
      </p:sp>
      <p:sp>
        <p:nvSpPr>
          <p:cNvPr id="3" name="Title 2"/>
          <p:cNvSpPr>
            <a:spLocks noGrp="1"/>
          </p:cNvSpPr>
          <p:nvPr>
            <p:ph type="title"/>
          </p:nvPr>
        </p:nvSpPr>
        <p:spPr/>
        <p:txBody>
          <a:bodyPr/>
          <a:lstStyle/>
          <a:p>
            <a:endParaRPr lang="en-US"/>
          </a:p>
        </p:txBody>
      </p:sp>
      <p:sp>
        <p:nvSpPr>
          <p:cNvPr id="29" name="Rectangle 28"/>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4"/>
          <p:cNvSpPr txBox="1">
            <a:spLocks/>
          </p:cNvSpPr>
          <p:nvPr/>
        </p:nvSpPr>
        <p:spPr>
          <a:xfrm>
            <a:off x="2057400" y="-502086"/>
            <a:ext cx="7886700" cy="1325563"/>
          </a:xfrm>
          <a:prstGeom prst="rect">
            <a:avLst/>
          </a:prstGeom>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b="1">
                <a:solidFill>
                  <a:schemeClr val="bg1"/>
                </a:solidFill>
              </a:rPr>
              <a:t>Evaluating a Pre-doctoral Training Program</a:t>
            </a:r>
            <a:endParaRPr lang="en-US" b="1" dirty="0">
              <a:solidFill>
                <a:schemeClr val="bg1"/>
              </a:solidFill>
            </a:endParaRPr>
          </a:p>
        </p:txBody>
      </p:sp>
    </p:spTree>
    <p:extLst>
      <p:ext uri="{BB962C8B-B14F-4D97-AF65-F5344CB8AC3E}">
        <p14:creationId xmlns:p14="http://schemas.microsoft.com/office/powerpoint/2010/main" val="1734167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64360" y="3242821"/>
            <a:ext cx="1951349" cy="769441"/>
          </a:xfrm>
          <a:prstGeom prst="rect">
            <a:avLst/>
          </a:prstGeom>
          <a:noFill/>
        </p:spPr>
        <p:txBody>
          <a:bodyPr wrap="square" rtlCol="0">
            <a:spAutoFit/>
          </a:bodyPr>
          <a:lstStyle/>
          <a:p>
            <a:r>
              <a:rPr lang="en-US" dirty="0">
                <a:solidFill>
                  <a:schemeClr val="tx1">
                    <a:lumMod val="50000"/>
                  </a:schemeClr>
                </a:solidFill>
              </a:rPr>
              <a:t># of Staff</a:t>
            </a:r>
          </a:p>
          <a:p>
            <a:endParaRPr lang="en-US" sz="800" dirty="0">
              <a:solidFill>
                <a:schemeClr val="tx1">
                  <a:lumMod val="50000"/>
                </a:schemeClr>
              </a:solidFill>
            </a:endParaRPr>
          </a:p>
          <a:p>
            <a:r>
              <a:rPr lang="en-US" dirty="0">
                <a:solidFill>
                  <a:schemeClr val="tx1">
                    <a:lumMod val="50000"/>
                  </a:schemeClr>
                </a:solidFill>
              </a:rPr>
              <a:t>Costs</a:t>
            </a:r>
          </a:p>
        </p:txBody>
      </p:sp>
      <p:sp>
        <p:nvSpPr>
          <p:cNvPr id="20" name="TextBox 19"/>
          <p:cNvSpPr txBox="1"/>
          <p:nvPr/>
        </p:nvSpPr>
        <p:spPr>
          <a:xfrm>
            <a:off x="4400945" y="3187585"/>
            <a:ext cx="1951349" cy="1046440"/>
          </a:xfrm>
          <a:prstGeom prst="rect">
            <a:avLst/>
          </a:prstGeom>
          <a:noFill/>
        </p:spPr>
        <p:txBody>
          <a:bodyPr wrap="square" rtlCol="0">
            <a:spAutoFit/>
          </a:bodyPr>
          <a:lstStyle/>
          <a:p>
            <a:r>
              <a:rPr lang="en-US" dirty="0">
                <a:solidFill>
                  <a:schemeClr val="tx1">
                    <a:lumMod val="50000"/>
                  </a:schemeClr>
                </a:solidFill>
              </a:rPr>
              <a:t># of sessions held</a:t>
            </a:r>
          </a:p>
          <a:p>
            <a:endParaRPr lang="en-US" sz="800" dirty="0">
              <a:solidFill>
                <a:schemeClr val="tx1">
                  <a:lumMod val="50000"/>
                </a:schemeClr>
              </a:solidFill>
            </a:endParaRPr>
          </a:p>
          <a:p>
            <a:r>
              <a:rPr lang="en-US" dirty="0">
                <a:solidFill>
                  <a:schemeClr val="tx1">
                    <a:lumMod val="50000"/>
                  </a:schemeClr>
                </a:solidFill>
              </a:rPr>
              <a:t>Quality criteria of sessions</a:t>
            </a:r>
          </a:p>
        </p:txBody>
      </p:sp>
      <p:sp>
        <p:nvSpPr>
          <p:cNvPr id="21" name="TextBox 20"/>
          <p:cNvSpPr txBox="1"/>
          <p:nvPr/>
        </p:nvSpPr>
        <p:spPr>
          <a:xfrm>
            <a:off x="6515099" y="3187585"/>
            <a:ext cx="1951349" cy="923330"/>
          </a:xfrm>
          <a:prstGeom prst="rect">
            <a:avLst/>
          </a:prstGeom>
          <a:noFill/>
        </p:spPr>
        <p:txBody>
          <a:bodyPr wrap="square" rtlCol="0">
            <a:spAutoFit/>
          </a:bodyPr>
          <a:lstStyle/>
          <a:p>
            <a:r>
              <a:rPr lang="en-US" dirty="0">
                <a:solidFill>
                  <a:schemeClr val="tx1">
                    <a:lumMod val="50000"/>
                  </a:schemeClr>
                </a:solidFill>
              </a:rPr>
              <a:t># and types of mentees reached</a:t>
            </a:r>
          </a:p>
          <a:p>
            <a:endParaRPr lang="en-US" dirty="0">
              <a:solidFill>
                <a:schemeClr val="tx1">
                  <a:lumMod val="50000"/>
                </a:schemeClr>
              </a:solidFill>
            </a:endParaRPr>
          </a:p>
        </p:txBody>
      </p:sp>
      <p:sp>
        <p:nvSpPr>
          <p:cNvPr id="2" name="TextBox 1"/>
          <p:cNvSpPr txBox="1"/>
          <p:nvPr/>
        </p:nvSpPr>
        <p:spPr>
          <a:xfrm rot="16200000">
            <a:off x="881784" y="3225468"/>
            <a:ext cx="2130495" cy="461665"/>
          </a:xfrm>
          <a:prstGeom prst="rect">
            <a:avLst/>
          </a:prstGeom>
          <a:noFill/>
        </p:spPr>
        <p:txBody>
          <a:bodyPr wrap="square" rtlCol="0">
            <a:spAutoFit/>
          </a:bodyPr>
          <a:lstStyle/>
          <a:p>
            <a:r>
              <a:rPr lang="en-US" sz="2400" b="1" dirty="0">
                <a:solidFill>
                  <a:schemeClr val="tx1">
                    <a:lumMod val="50000"/>
                  </a:schemeClr>
                </a:solidFill>
              </a:rPr>
              <a:t>Indicators</a:t>
            </a:r>
          </a:p>
        </p:txBody>
      </p:sp>
      <p:grpSp>
        <p:nvGrpSpPr>
          <p:cNvPr id="19" name="Group 18"/>
          <p:cNvGrpSpPr/>
          <p:nvPr/>
        </p:nvGrpSpPr>
        <p:grpSpPr>
          <a:xfrm>
            <a:off x="2296997" y="1470580"/>
            <a:ext cx="1847654" cy="1630437"/>
            <a:chOff x="801278" y="2479247"/>
            <a:chExt cx="1847654" cy="1630437"/>
          </a:xfrm>
        </p:grpSpPr>
        <p:sp>
          <p:nvSpPr>
            <p:cNvPr id="23" name="Rectangle 22"/>
            <p:cNvSpPr/>
            <p:nvPr/>
          </p:nvSpPr>
          <p:spPr>
            <a:xfrm>
              <a:off x="801279" y="2479247"/>
              <a:ext cx="1847653" cy="163043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TextBox 23"/>
            <p:cNvSpPr txBox="1"/>
            <p:nvPr/>
          </p:nvSpPr>
          <p:spPr>
            <a:xfrm>
              <a:off x="801278" y="2504759"/>
              <a:ext cx="1772239"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RESOURCES</a:t>
              </a:r>
            </a:p>
            <a:p>
              <a:pPr algn="ctr"/>
              <a:r>
                <a:rPr lang="en-US" dirty="0">
                  <a:solidFill>
                    <a:schemeClr val="tx1">
                      <a:lumMod val="50000"/>
                    </a:schemeClr>
                  </a:solidFill>
                </a:rPr>
                <a:t>are used?</a:t>
              </a:r>
            </a:p>
          </p:txBody>
        </p:sp>
      </p:grpSp>
      <p:grpSp>
        <p:nvGrpSpPr>
          <p:cNvPr id="25" name="Group 24"/>
          <p:cNvGrpSpPr/>
          <p:nvPr/>
        </p:nvGrpSpPr>
        <p:grpSpPr>
          <a:xfrm>
            <a:off x="4372467" y="1470580"/>
            <a:ext cx="1847653" cy="1630436"/>
            <a:chOff x="2876747" y="2479248"/>
            <a:chExt cx="1847653" cy="1630436"/>
          </a:xfrm>
        </p:grpSpPr>
        <p:sp>
          <p:nvSpPr>
            <p:cNvPr id="26" name="Rectangle 25"/>
            <p:cNvSpPr/>
            <p:nvPr/>
          </p:nvSpPr>
          <p:spPr>
            <a:xfrm>
              <a:off x="2876747"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7" name="TextBox 26"/>
            <p:cNvSpPr txBox="1"/>
            <p:nvPr/>
          </p:nvSpPr>
          <p:spPr>
            <a:xfrm>
              <a:off x="2964852" y="2480535"/>
              <a:ext cx="1613309" cy="1569660"/>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ACTIVITIES </a:t>
              </a:r>
              <a:r>
                <a:rPr lang="en-US" dirty="0">
                  <a:solidFill>
                    <a:schemeClr val="tx1">
                      <a:lumMod val="50000"/>
                    </a:schemeClr>
                  </a:solidFill>
                </a:rPr>
                <a:t>do we do with those resources?</a:t>
              </a:r>
            </a:p>
          </p:txBody>
        </p:sp>
      </p:grpSp>
      <p:grpSp>
        <p:nvGrpSpPr>
          <p:cNvPr id="28" name="Group 27"/>
          <p:cNvGrpSpPr/>
          <p:nvPr/>
        </p:nvGrpSpPr>
        <p:grpSpPr>
          <a:xfrm>
            <a:off x="6447935" y="1445476"/>
            <a:ext cx="1847653" cy="1655540"/>
            <a:chOff x="4952215" y="2454144"/>
            <a:chExt cx="1847653" cy="1655540"/>
          </a:xfrm>
        </p:grpSpPr>
        <p:sp>
          <p:nvSpPr>
            <p:cNvPr id="30" name="Rectangle 29"/>
            <p:cNvSpPr/>
            <p:nvPr/>
          </p:nvSpPr>
          <p:spPr>
            <a:xfrm>
              <a:off x="4952215"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2" name="TextBox 31"/>
            <p:cNvSpPr txBox="1"/>
            <p:nvPr/>
          </p:nvSpPr>
          <p:spPr>
            <a:xfrm>
              <a:off x="4967924" y="2454144"/>
              <a:ext cx="1765956"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OUTPUTS </a:t>
              </a:r>
            </a:p>
            <a:p>
              <a:pPr algn="ctr"/>
              <a:r>
                <a:rPr lang="en-US" dirty="0">
                  <a:solidFill>
                    <a:schemeClr val="tx1">
                      <a:lumMod val="50000"/>
                    </a:schemeClr>
                  </a:solidFill>
                </a:rPr>
                <a:t>are produced?</a:t>
              </a:r>
            </a:p>
          </p:txBody>
        </p:sp>
      </p:grpSp>
      <p:grpSp>
        <p:nvGrpSpPr>
          <p:cNvPr id="33" name="Group 32"/>
          <p:cNvGrpSpPr/>
          <p:nvPr/>
        </p:nvGrpSpPr>
        <p:grpSpPr>
          <a:xfrm>
            <a:off x="8466447" y="1450694"/>
            <a:ext cx="1961562" cy="1684551"/>
            <a:chOff x="6970728" y="2459361"/>
            <a:chExt cx="1961562" cy="1684551"/>
          </a:xfrm>
        </p:grpSpPr>
        <p:sp>
          <p:nvSpPr>
            <p:cNvPr id="34" name="Rectangle 33"/>
            <p:cNvSpPr/>
            <p:nvPr/>
          </p:nvSpPr>
          <p:spPr>
            <a:xfrm>
              <a:off x="7027683" y="2479248"/>
              <a:ext cx="1847653" cy="1664664"/>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0" name="TextBox 39"/>
            <p:cNvSpPr txBox="1"/>
            <p:nvPr/>
          </p:nvSpPr>
          <p:spPr>
            <a:xfrm>
              <a:off x="6970728" y="2459361"/>
              <a:ext cx="1961562"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OUTCOMES </a:t>
              </a:r>
              <a:r>
                <a:rPr lang="en-US" dirty="0">
                  <a:solidFill>
                    <a:schemeClr val="tx1">
                      <a:lumMod val="50000"/>
                    </a:schemeClr>
                  </a:solidFill>
                </a:rPr>
                <a:t>do they create?</a:t>
              </a:r>
            </a:p>
          </p:txBody>
        </p:sp>
      </p:grpSp>
      <p:sp>
        <p:nvSpPr>
          <p:cNvPr id="3" name="TextBox 2"/>
          <p:cNvSpPr txBox="1"/>
          <p:nvPr/>
        </p:nvSpPr>
        <p:spPr>
          <a:xfrm>
            <a:off x="2066513" y="5464741"/>
            <a:ext cx="3987218" cy="369332"/>
          </a:xfrm>
          <a:prstGeom prst="rect">
            <a:avLst/>
          </a:prstGeom>
          <a:noFill/>
        </p:spPr>
        <p:txBody>
          <a:bodyPr wrap="square" rtlCol="0">
            <a:spAutoFit/>
          </a:bodyPr>
          <a:lstStyle/>
          <a:p>
            <a:pPr algn="ctr"/>
            <a:r>
              <a:rPr lang="en-US" b="1" dirty="0">
                <a:solidFill>
                  <a:schemeClr val="tx1">
                    <a:lumMod val="50000"/>
                  </a:schemeClr>
                </a:solidFill>
              </a:rPr>
              <a:t>Process Indicators</a:t>
            </a:r>
          </a:p>
        </p:txBody>
      </p:sp>
      <p:sp>
        <p:nvSpPr>
          <p:cNvPr id="43" name="TextBox 42"/>
          <p:cNvSpPr txBox="1"/>
          <p:nvPr/>
        </p:nvSpPr>
        <p:spPr>
          <a:xfrm>
            <a:off x="6440791" y="5464741"/>
            <a:ext cx="3987218" cy="369332"/>
          </a:xfrm>
          <a:prstGeom prst="rect">
            <a:avLst/>
          </a:prstGeom>
          <a:noFill/>
        </p:spPr>
        <p:txBody>
          <a:bodyPr wrap="square" rtlCol="0">
            <a:spAutoFit/>
          </a:bodyPr>
          <a:lstStyle/>
          <a:p>
            <a:pPr algn="ctr"/>
            <a:r>
              <a:rPr lang="en-US" b="1" dirty="0">
                <a:solidFill>
                  <a:schemeClr val="tx1">
                    <a:lumMod val="50000"/>
                  </a:schemeClr>
                </a:solidFill>
              </a:rPr>
              <a:t>Impact Indicators</a:t>
            </a:r>
          </a:p>
        </p:txBody>
      </p:sp>
      <p:sp>
        <p:nvSpPr>
          <p:cNvPr id="8" name="Rectangle 7"/>
          <p:cNvSpPr/>
          <p:nvPr/>
        </p:nvSpPr>
        <p:spPr>
          <a:xfrm>
            <a:off x="2177863" y="1263192"/>
            <a:ext cx="4174430" cy="46191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350649" y="1263192"/>
            <a:ext cx="4174430" cy="46191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541082" y="3242820"/>
            <a:ext cx="1951349" cy="1600438"/>
          </a:xfrm>
          <a:prstGeom prst="rect">
            <a:avLst/>
          </a:prstGeom>
          <a:noFill/>
        </p:spPr>
        <p:txBody>
          <a:bodyPr wrap="square" rtlCol="0">
            <a:spAutoFit/>
          </a:bodyPr>
          <a:lstStyle/>
          <a:p>
            <a:r>
              <a:rPr lang="en-US" dirty="0">
                <a:solidFill>
                  <a:schemeClr val="tx1">
                    <a:lumMod val="50000"/>
                  </a:schemeClr>
                </a:solidFill>
              </a:rPr>
              <a:t>% employed </a:t>
            </a:r>
          </a:p>
          <a:p>
            <a:endParaRPr lang="en-US" sz="800" dirty="0">
              <a:solidFill>
                <a:schemeClr val="tx1">
                  <a:lumMod val="50000"/>
                </a:schemeClr>
              </a:solidFill>
            </a:endParaRPr>
          </a:p>
          <a:p>
            <a:r>
              <a:rPr lang="en-US" dirty="0">
                <a:solidFill>
                  <a:schemeClr val="tx1">
                    <a:lumMod val="50000"/>
                  </a:schemeClr>
                </a:solidFill>
              </a:rPr>
              <a:t>% remain in research over time</a:t>
            </a:r>
          </a:p>
          <a:p>
            <a:endParaRPr lang="en-US" dirty="0"/>
          </a:p>
          <a:p>
            <a:endParaRPr lang="en-US" dirty="0"/>
          </a:p>
        </p:txBody>
      </p:sp>
      <p:sp>
        <p:nvSpPr>
          <p:cNvPr id="7" name="Slide Number Placeholder 6"/>
          <p:cNvSpPr>
            <a:spLocks noGrp="1"/>
          </p:cNvSpPr>
          <p:nvPr>
            <p:ph type="sldNum" sz="quarter" idx="12"/>
          </p:nvPr>
        </p:nvSpPr>
        <p:spPr/>
        <p:txBody>
          <a:bodyPr/>
          <a:lstStyle/>
          <a:p>
            <a:fld id="{3136BCC5-68C6-402A-A9A3-77E6255B2086}" type="slidenum">
              <a:rPr lang="en-US" smtClean="0"/>
              <a:t>13</a:t>
            </a:fld>
            <a:endParaRPr lang="en-US"/>
          </a:p>
        </p:txBody>
      </p:sp>
      <p:sp>
        <p:nvSpPr>
          <p:cNvPr id="31" name="Rectangle 30"/>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p:cNvSpPr>
            <a:spLocks noGrp="1"/>
          </p:cNvSpPr>
          <p:nvPr>
            <p:ph type="title"/>
          </p:nvPr>
        </p:nvSpPr>
        <p:spPr>
          <a:xfrm>
            <a:off x="2057400" y="-502086"/>
            <a:ext cx="7886700" cy="1325563"/>
          </a:xfrm>
        </p:spPr>
        <p:txBody>
          <a:bodyPr/>
          <a:lstStyle/>
          <a:p>
            <a:r>
              <a:rPr lang="en-US" b="1" dirty="0" smtClean="0">
                <a:solidFill>
                  <a:schemeClr val="bg1"/>
                </a:solidFill>
              </a:rPr>
              <a:t>Evaluating a Pre-doctoral Training Program</a:t>
            </a:r>
            <a:endParaRPr lang="en-US" b="1" dirty="0">
              <a:solidFill>
                <a:schemeClr val="bg1"/>
              </a:solidFill>
            </a:endParaRPr>
          </a:p>
        </p:txBody>
      </p:sp>
    </p:spTree>
    <p:extLst>
      <p:ext uri="{BB962C8B-B14F-4D97-AF65-F5344CB8AC3E}">
        <p14:creationId xmlns:p14="http://schemas.microsoft.com/office/powerpoint/2010/main" val="35711279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64360" y="3242821"/>
            <a:ext cx="1951349" cy="769441"/>
          </a:xfrm>
          <a:prstGeom prst="rect">
            <a:avLst/>
          </a:prstGeom>
          <a:noFill/>
        </p:spPr>
        <p:txBody>
          <a:bodyPr wrap="square" rtlCol="0">
            <a:spAutoFit/>
          </a:bodyPr>
          <a:lstStyle/>
          <a:p>
            <a:r>
              <a:rPr lang="en-US" dirty="0">
                <a:solidFill>
                  <a:schemeClr val="tx1">
                    <a:lumMod val="50000"/>
                  </a:schemeClr>
                </a:solidFill>
              </a:rPr>
              <a:t># of Staff</a:t>
            </a:r>
          </a:p>
          <a:p>
            <a:endParaRPr lang="en-US" sz="800" dirty="0">
              <a:solidFill>
                <a:schemeClr val="tx1">
                  <a:lumMod val="50000"/>
                </a:schemeClr>
              </a:solidFill>
            </a:endParaRPr>
          </a:p>
          <a:p>
            <a:r>
              <a:rPr lang="en-US" dirty="0">
                <a:solidFill>
                  <a:schemeClr val="tx1">
                    <a:lumMod val="50000"/>
                  </a:schemeClr>
                </a:solidFill>
              </a:rPr>
              <a:t>Costs</a:t>
            </a:r>
          </a:p>
        </p:txBody>
      </p:sp>
      <p:sp>
        <p:nvSpPr>
          <p:cNvPr id="20" name="TextBox 19"/>
          <p:cNvSpPr txBox="1"/>
          <p:nvPr/>
        </p:nvSpPr>
        <p:spPr>
          <a:xfrm>
            <a:off x="4400945" y="3187585"/>
            <a:ext cx="1951349" cy="1046440"/>
          </a:xfrm>
          <a:prstGeom prst="rect">
            <a:avLst/>
          </a:prstGeom>
          <a:noFill/>
        </p:spPr>
        <p:txBody>
          <a:bodyPr wrap="square" rtlCol="0">
            <a:spAutoFit/>
          </a:bodyPr>
          <a:lstStyle/>
          <a:p>
            <a:r>
              <a:rPr lang="en-US" dirty="0">
                <a:solidFill>
                  <a:schemeClr val="tx1">
                    <a:lumMod val="50000"/>
                  </a:schemeClr>
                </a:solidFill>
              </a:rPr>
              <a:t># of sessions held</a:t>
            </a:r>
          </a:p>
          <a:p>
            <a:endParaRPr lang="en-US" sz="800" dirty="0">
              <a:solidFill>
                <a:schemeClr val="tx1">
                  <a:lumMod val="50000"/>
                </a:schemeClr>
              </a:solidFill>
            </a:endParaRPr>
          </a:p>
          <a:p>
            <a:r>
              <a:rPr lang="en-US" dirty="0">
                <a:solidFill>
                  <a:schemeClr val="tx1">
                    <a:lumMod val="50000"/>
                  </a:schemeClr>
                </a:solidFill>
              </a:rPr>
              <a:t>Quality criteria of sessions</a:t>
            </a:r>
          </a:p>
        </p:txBody>
      </p:sp>
      <p:sp>
        <p:nvSpPr>
          <p:cNvPr id="21" name="TextBox 20"/>
          <p:cNvSpPr txBox="1"/>
          <p:nvPr/>
        </p:nvSpPr>
        <p:spPr>
          <a:xfrm>
            <a:off x="6515099" y="3187585"/>
            <a:ext cx="1951349" cy="923330"/>
          </a:xfrm>
          <a:prstGeom prst="rect">
            <a:avLst/>
          </a:prstGeom>
          <a:noFill/>
        </p:spPr>
        <p:txBody>
          <a:bodyPr wrap="square" rtlCol="0">
            <a:spAutoFit/>
          </a:bodyPr>
          <a:lstStyle/>
          <a:p>
            <a:r>
              <a:rPr lang="en-US" dirty="0">
                <a:solidFill>
                  <a:schemeClr val="tx1">
                    <a:lumMod val="50000"/>
                  </a:schemeClr>
                </a:solidFill>
              </a:rPr>
              <a:t># and types of mentees reached</a:t>
            </a:r>
          </a:p>
          <a:p>
            <a:endParaRPr lang="en-US" dirty="0"/>
          </a:p>
        </p:txBody>
      </p:sp>
      <p:sp>
        <p:nvSpPr>
          <p:cNvPr id="2" name="TextBox 1"/>
          <p:cNvSpPr txBox="1"/>
          <p:nvPr/>
        </p:nvSpPr>
        <p:spPr>
          <a:xfrm rot="16200000">
            <a:off x="881784" y="3225468"/>
            <a:ext cx="2130495" cy="461665"/>
          </a:xfrm>
          <a:prstGeom prst="rect">
            <a:avLst/>
          </a:prstGeom>
          <a:noFill/>
        </p:spPr>
        <p:txBody>
          <a:bodyPr wrap="square" rtlCol="0">
            <a:spAutoFit/>
          </a:bodyPr>
          <a:lstStyle/>
          <a:p>
            <a:r>
              <a:rPr lang="en-US" sz="2400" b="1" dirty="0">
                <a:solidFill>
                  <a:schemeClr val="tx1">
                    <a:lumMod val="50000"/>
                  </a:schemeClr>
                </a:solidFill>
              </a:rPr>
              <a:t>Indicators</a:t>
            </a:r>
          </a:p>
        </p:txBody>
      </p:sp>
      <p:grpSp>
        <p:nvGrpSpPr>
          <p:cNvPr id="19" name="Group 18"/>
          <p:cNvGrpSpPr/>
          <p:nvPr/>
        </p:nvGrpSpPr>
        <p:grpSpPr>
          <a:xfrm>
            <a:off x="2296997" y="1470580"/>
            <a:ext cx="1847654" cy="1630437"/>
            <a:chOff x="801278" y="2479247"/>
            <a:chExt cx="1847654" cy="1630437"/>
          </a:xfrm>
        </p:grpSpPr>
        <p:sp>
          <p:nvSpPr>
            <p:cNvPr id="23" name="Rectangle 22"/>
            <p:cNvSpPr/>
            <p:nvPr/>
          </p:nvSpPr>
          <p:spPr>
            <a:xfrm>
              <a:off x="801279" y="2479247"/>
              <a:ext cx="1847653" cy="163043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TextBox 23"/>
            <p:cNvSpPr txBox="1"/>
            <p:nvPr/>
          </p:nvSpPr>
          <p:spPr>
            <a:xfrm>
              <a:off x="801278" y="2504759"/>
              <a:ext cx="1772239" cy="1015663"/>
            </a:xfrm>
            <a:prstGeom prst="rect">
              <a:avLst/>
            </a:prstGeom>
            <a:noFill/>
          </p:spPr>
          <p:txBody>
            <a:bodyPr wrap="square" rtlCol="0">
              <a:spAutoFit/>
            </a:bodyPr>
            <a:lstStyle/>
            <a:p>
              <a:pPr algn="ctr"/>
              <a:r>
                <a:rPr lang="en-US" dirty="0"/>
                <a:t>What </a:t>
              </a:r>
              <a:r>
                <a:rPr lang="en-US" sz="2400" b="1" dirty="0"/>
                <a:t>RESOURCES</a:t>
              </a:r>
            </a:p>
            <a:p>
              <a:pPr algn="ctr"/>
              <a:r>
                <a:rPr lang="en-US" dirty="0"/>
                <a:t>are used?</a:t>
              </a:r>
            </a:p>
          </p:txBody>
        </p:sp>
      </p:grpSp>
      <p:grpSp>
        <p:nvGrpSpPr>
          <p:cNvPr id="25" name="Group 24"/>
          <p:cNvGrpSpPr/>
          <p:nvPr/>
        </p:nvGrpSpPr>
        <p:grpSpPr>
          <a:xfrm>
            <a:off x="4372467" y="1470580"/>
            <a:ext cx="1847653" cy="1630436"/>
            <a:chOff x="2876747" y="2479248"/>
            <a:chExt cx="1847653" cy="1630436"/>
          </a:xfrm>
        </p:grpSpPr>
        <p:sp>
          <p:nvSpPr>
            <p:cNvPr id="26" name="Rectangle 25"/>
            <p:cNvSpPr/>
            <p:nvPr/>
          </p:nvSpPr>
          <p:spPr>
            <a:xfrm>
              <a:off x="2876747"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7" name="TextBox 26"/>
            <p:cNvSpPr txBox="1"/>
            <p:nvPr/>
          </p:nvSpPr>
          <p:spPr>
            <a:xfrm>
              <a:off x="2964852" y="2480535"/>
              <a:ext cx="1613309" cy="1569660"/>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ACTIVITIES </a:t>
              </a:r>
              <a:r>
                <a:rPr lang="en-US" dirty="0">
                  <a:solidFill>
                    <a:schemeClr val="tx1">
                      <a:lumMod val="50000"/>
                    </a:schemeClr>
                  </a:solidFill>
                </a:rPr>
                <a:t>do we do with those resources?</a:t>
              </a:r>
            </a:p>
          </p:txBody>
        </p:sp>
      </p:grpSp>
      <p:grpSp>
        <p:nvGrpSpPr>
          <p:cNvPr id="28" name="Group 27"/>
          <p:cNvGrpSpPr/>
          <p:nvPr/>
        </p:nvGrpSpPr>
        <p:grpSpPr>
          <a:xfrm>
            <a:off x="6447935" y="1445476"/>
            <a:ext cx="1847653" cy="1655540"/>
            <a:chOff x="4952215" y="2454144"/>
            <a:chExt cx="1847653" cy="1655540"/>
          </a:xfrm>
        </p:grpSpPr>
        <p:sp>
          <p:nvSpPr>
            <p:cNvPr id="30" name="Rectangle 29"/>
            <p:cNvSpPr/>
            <p:nvPr/>
          </p:nvSpPr>
          <p:spPr>
            <a:xfrm>
              <a:off x="4952215" y="2479248"/>
              <a:ext cx="1847653" cy="163043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2" name="TextBox 31"/>
            <p:cNvSpPr txBox="1"/>
            <p:nvPr/>
          </p:nvSpPr>
          <p:spPr>
            <a:xfrm>
              <a:off x="4967924" y="2454144"/>
              <a:ext cx="1765956"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OUTPUTS </a:t>
              </a:r>
            </a:p>
            <a:p>
              <a:pPr algn="ctr"/>
              <a:r>
                <a:rPr lang="en-US" dirty="0">
                  <a:solidFill>
                    <a:schemeClr val="tx1">
                      <a:lumMod val="50000"/>
                    </a:schemeClr>
                  </a:solidFill>
                </a:rPr>
                <a:t>are produced?</a:t>
              </a:r>
            </a:p>
          </p:txBody>
        </p:sp>
      </p:grpSp>
      <p:grpSp>
        <p:nvGrpSpPr>
          <p:cNvPr id="33" name="Group 32"/>
          <p:cNvGrpSpPr/>
          <p:nvPr/>
        </p:nvGrpSpPr>
        <p:grpSpPr>
          <a:xfrm>
            <a:off x="8466447" y="1450694"/>
            <a:ext cx="1961562" cy="1684551"/>
            <a:chOff x="6970728" y="2459361"/>
            <a:chExt cx="1961562" cy="1684551"/>
          </a:xfrm>
        </p:grpSpPr>
        <p:sp>
          <p:nvSpPr>
            <p:cNvPr id="34" name="Rectangle 33"/>
            <p:cNvSpPr/>
            <p:nvPr/>
          </p:nvSpPr>
          <p:spPr>
            <a:xfrm>
              <a:off x="7027683" y="2479248"/>
              <a:ext cx="1847653" cy="1664664"/>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0" name="TextBox 39"/>
            <p:cNvSpPr txBox="1"/>
            <p:nvPr/>
          </p:nvSpPr>
          <p:spPr>
            <a:xfrm>
              <a:off x="6970728" y="2459361"/>
              <a:ext cx="1961562"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OUTCOMES </a:t>
              </a:r>
              <a:r>
                <a:rPr lang="en-US" dirty="0">
                  <a:solidFill>
                    <a:schemeClr val="tx1">
                      <a:lumMod val="50000"/>
                    </a:schemeClr>
                  </a:solidFill>
                </a:rPr>
                <a:t>do they create?</a:t>
              </a:r>
            </a:p>
          </p:txBody>
        </p:sp>
      </p:grpSp>
      <p:sp>
        <p:nvSpPr>
          <p:cNvPr id="3" name="TextBox 2"/>
          <p:cNvSpPr txBox="1"/>
          <p:nvPr/>
        </p:nvSpPr>
        <p:spPr>
          <a:xfrm>
            <a:off x="2066513" y="5464741"/>
            <a:ext cx="3987218" cy="369332"/>
          </a:xfrm>
          <a:prstGeom prst="rect">
            <a:avLst/>
          </a:prstGeom>
          <a:noFill/>
        </p:spPr>
        <p:txBody>
          <a:bodyPr wrap="square" rtlCol="0">
            <a:spAutoFit/>
          </a:bodyPr>
          <a:lstStyle/>
          <a:p>
            <a:pPr algn="ctr"/>
            <a:r>
              <a:rPr lang="en-US" b="1" dirty="0">
                <a:solidFill>
                  <a:schemeClr val="tx1">
                    <a:lumMod val="50000"/>
                  </a:schemeClr>
                </a:solidFill>
              </a:rPr>
              <a:t>Process Indicators</a:t>
            </a:r>
          </a:p>
        </p:txBody>
      </p:sp>
      <p:sp>
        <p:nvSpPr>
          <p:cNvPr id="43" name="TextBox 42"/>
          <p:cNvSpPr txBox="1"/>
          <p:nvPr/>
        </p:nvSpPr>
        <p:spPr>
          <a:xfrm>
            <a:off x="6440791" y="5464741"/>
            <a:ext cx="3987218" cy="369332"/>
          </a:xfrm>
          <a:prstGeom prst="rect">
            <a:avLst/>
          </a:prstGeom>
          <a:noFill/>
        </p:spPr>
        <p:txBody>
          <a:bodyPr wrap="square" rtlCol="0">
            <a:spAutoFit/>
          </a:bodyPr>
          <a:lstStyle/>
          <a:p>
            <a:pPr algn="ctr"/>
            <a:r>
              <a:rPr lang="en-US" b="1" dirty="0">
                <a:solidFill>
                  <a:schemeClr val="tx1">
                    <a:lumMod val="50000"/>
                  </a:schemeClr>
                </a:solidFill>
              </a:rPr>
              <a:t>Impact Indicators</a:t>
            </a:r>
          </a:p>
        </p:txBody>
      </p:sp>
      <p:sp>
        <p:nvSpPr>
          <p:cNvPr id="8" name="Rectangle 7"/>
          <p:cNvSpPr/>
          <p:nvPr/>
        </p:nvSpPr>
        <p:spPr>
          <a:xfrm>
            <a:off x="2177863" y="1263192"/>
            <a:ext cx="4174430" cy="46191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350649" y="1263192"/>
            <a:ext cx="4174430" cy="46191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7-Point Star 6"/>
          <p:cNvSpPr/>
          <p:nvPr/>
        </p:nvSpPr>
        <p:spPr>
          <a:xfrm>
            <a:off x="6795153" y="4012261"/>
            <a:ext cx="1110794" cy="1013148"/>
          </a:xfrm>
          <a:prstGeom prst="star7">
            <a:avLst>
              <a:gd name="adj" fmla="val 26642"/>
              <a:gd name="hf" fmla="val 102572"/>
              <a:gd name="vf" fmla="val 10521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9" name="TextBox 28"/>
          <p:cNvSpPr txBox="1"/>
          <p:nvPr/>
        </p:nvSpPr>
        <p:spPr>
          <a:xfrm>
            <a:off x="8541082" y="3242820"/>
            <a:ext cx="1951349" cy="1600438"/>
          </a:xfrm>
          <a:prstGeom prst="rect">
            <a:avLst/>
          </a:prstGeom>
          <a:noFill/>
        </p:spPr>
        <p:txBody>
          <a:bodyPr wrap="square" rtlCol="0">
            <a:spAutoFit/>
          </a:bodyPr>
          <a:lstStyle/>
          <a:p>
            <a:r>
              <a:rPr lang="en-US" dirty="0">
                <a:solidFill>
                  <a:schemeClr val="tx1">
                    <a:lumMod val="50000"/>
                  </a:schemeClr>
                </a:solidFill>
              </a:rPr>
              <a:t>% employed </a:t>
            </a:r>
          </a:p>
          <a:p>
            <a:endParaRPr lang="en-US" sz="800" dirty="0">
              <a:solidFill>
                <a:schemeClr val="tx1">
                  <a:lumMod val="50000"/>
                </a:schemeClr>
              </a:solidFill>
            </a:endParaRPr>
          </a:p>
          <a:p>
            <a:r>
              <a:rPr lang="en-US" dirty="0">
                <a:solidFill>
                  <a:schemeClr val="tx1">
                    <a:lumMod val="50000"/>
                  </a:schemeClr>
                </a:solidFill>
              </a:rPr>
              <a:t>% remain in research over time</a:t>
            </a:r>
          </a:p>
          <a:p>
            <a:endParaRPr lang="en-US" dirty="0"/>
          </a:p>
          <a:p>
            <a:endParaRPr lang="en-US" dirty="0"/>
          </a:p>
        </p:txBody>
      </p:sp>
      <p:sp>
        <p:nvSpPr>
          <p:cNvPr id="9" name="Slide Number Placeholder 8"/>
          <p:cNvSpPr>
            <a:spLocks noGrp="1"/>
          </p:cNvSpPr>
          <p:nvPr>
            <p:ph type="sldNum" sz="quarter" idx="12"/>
          </p:nvPr>
        </p:nvSpPr>
        <p:spPr/>
        <p:txBody>
          <a:bodyPr/>
          <a:lstStyle/>
          <a:p>
            <a:fld id="{3136BCC5-68C6-402A-A9A3-77E6255B2086}" type="slidenum">
              <a:rPr lang="en-US" smtClean="0"/>
              <a:t>14</a:t>
            </a:fld>
            <a:endParaRPr lang="en-US"/>
          </a:p>
        </p:txBody>
      </p:sp>
      <p:sp>
        <p:nvSpPr>
          <p:cNvPr id="31" name="Rectangle 30"/>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p:cNvSpPr>
            <a:spLocks noGrp="1"/>
          </p:cNvSpPr>
          <p:nvPr>
            <p:ph type="title"/>
          </p:nvPr>
        </p:nvSpPr>
        <p:spPr>
          <a:xfrm>
            <a:off x="2057400" y="-502086"/>
            <a:ext cx="7886700" cy="1325563"/>
          </a:xfrm>
        </p:spPr>
        <p:txBody>
          <a:bodyPr/>
          <a:lstStyle/>
          <a:p>
            <a:r>
              <a:rPr lang="en-US" b="1" dirty="0" smtClean="0">
                <a:solidFill>
                  <a:schemeClr val="bg1"/>
                </a:solidFill>
              </a:rPr>
              <a:t>Evaluating a Pre-doctoral Training Program</a:t>
            </a:r>
            <a:endParaRPr lang="en-US" b="1" dirty="0">
              <a:solidFill>
                <a:schemeClr val="bg1"/>
              </a:solidFill>
            </a:endParaRPr>
          </a:p>
        </p:txBody>
      </p:sp>
    </p:spTree>
    <p:extLst>
      <p:ext uri="{BB962C8B-B14F-4D97-AF65-F5344CB8AC3E}">
        <p14:creationId xmlns:p14="http://schemas.microsoft.com/office/powerpoint/2010/main" val="564667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987956"/>
            <a:ext cx="6477000" cy="587004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7592" y="1409909"/>
            <a:ext cx="4461608" cy="1831551"/>
          </a:xfrm>
        </p:spPr>
        <p:txBody>
          <a:bodyPr>
            <a:noAutofit/>
          </a:bodyPr>
          <a:lstStyle/>
          <a:p>
            <a:pPr marL="0" indent="0">
              <a:buNone/>
            </a:pPr>
            <a:r>
              <a:rPr lang="en-US" sz="2200" b="1" dirty="0">
                <a:solidFill>
                  <a:schemeClr val="accent1">
                    <a:lumMod val="40000"/>
                    <a:lumOff val="60000"/>
                  </a:schemeClr>
                </a:solidFill>
              </a:rPr>
              <a:t>Part 1. </a:t>
            </a:r>
          </a:p>
          <a:p>
            <a:pPr marL="0" indent="0">
              <a:buNone/>
            </a:pPr>
            <a:r>
              <a:rPr lang="en-US" sz="2200" b="1" dirty="0">
                <a:solidFill>
                  <a:schemeClr val="accent1">
                    <a:lumMod val="40000"/>
                    <a:lumOff val="60000"/>
                  </a:schemeClr>
                </a:solidFill>
              </a:rPr>
              <a:t>What is research evaluation?</a:t>
            </a:r>
          </a:p>
          <a:p>
            <a:pPr marL="0" indent="0">
              <a:buNone/>
            </a:pPr>
            <a:endParaRPr lang="en-US" sz="2200" b="1" dirty="0">
              <a:solidFill>
                <a:schemeClr val="bg1"/>
              </a:solidFill>
            </a:endParaRPr>
          </a:p>
          <a:p>
            <a:pPr marL="0" indent="0">
              <a:buNone/>
            </a:pPr>
            <a:r>
              <a:rPr lang="en-US" sz="2200" b="1" dirty="0">
                <a:solidFill>
                  <a:schemeClr val="bg1"/>
                </a:solidFill>
              </a:rPr>
              <a:t>Part 2.</a:t>
            </a:r>
          </a:p>
          <a:p>
            <a:pPr marL="0" indent="0">
              <a:buNone/>
            </a:pPr>
            <a:r>
              <a:rPr lang="en-US" sz="2200" b="1" dirty="0">
                <a:solidFill>
                  <a:schemeClr val="bg1"/>
                </a:solidFill>
              </a:rPr>
              <a:t>Tools and resources for evaluation</a:t>
            </a:r>
          </a:p>
          <a:p>
            <a:pPr marL="0" indent="0">
              <a:buNone/>
            </a:pPr>
            <a:endParaRPr lang="en-US" sz="2200" b="1" dirty="0">
              <a:solidFill>
                <a:schemeClr val="bg1"/>
              </a:solidFill>
            </a:endParaRPr>
          </a:p>
          <a:p>
            <a:pPr marL="0" indent="0">
              <a:buNone/>
            </a:pPr>
            <a:r>
              <a:rPr lang="en-US" sz="2200" b="1" dirty="0">
                <a:solidFill>
                  <a:schemeClr val="accent1">
                    <a:lumMod val="40000"/>
                    <a:lumOff val="60000"/>
                  </a:schemeClr>
                </a:solidFill>
              </a:rPr>
              <a:t>Part 3.</a:t>
            </a:r>
          </a:p>
          <a:p>
            <a:pPr marL="0" indent="0">
              <a:buNone/>
            </a:pPr>
            <a:r>
              <a:rPr lang="en-US" sz="2200" b="1" dirty="0">
                <a:solidFill>
                  <a:schemeClr val="accent1">
                    <a:lumMod val="40000"/>
                    <a:lumOff val="60000"/>
                  </a:schemeClr>
                </a:solidFill>
              </a:rPr>
              <a:t>Options for library involvement </a:t>
            </a:r>
          </a:p>
        </p:txBody>
      </p:sp>
      <p:sp>
        <p:nvSpPr>
          <p:cNvPr id="4" name="Title 1"/>
          <p:cNvSpPr txBox="1">
            <a:spLocks/>
          </p:cNvSpPr>
          <p:nvPr/>
        </p:nvSpPr>
        <p:spPr>
          <a:xfrm>
            <a:off x="2029374" y="-8539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chemeClr val="bg1"/>
                </a:solidFill>
              </a:rPr>
              <a:t>Overview</a:t>
            </a:r>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2479" t="2735" r="3248" b="5671"/>
          <a:stretch/>
        </p:blipFill>
        <p:spPr>
          <a:xfrm>
            <a:off x="6928157" y="1114828"/>
            <a:ext cx="4790914" cy="2510281"/>
          </a:xfrm>
          <a:prstGeom prst="rect">
            <a:avLst/>
          </a:prstGeom>
        </p:spPr>
      </p:pic>
      <p:pic>
        <p:nvPicPr>
          <p:cNvPr id="29" name="Picture 28"/>
          <p:cNvPicPr/>
          <p:nvPr/>
        </p:nvPicPr>
        <p:blipFill rotWithShape="1">
          <a:blip r:embed="rId3">
            <a:extLst>
              <a:ext uri="{28A0092B-C50C-407E-A947-70E740481C1C}">
                <a14:useLocalDpi xmlns:a14="http://schemas.microsoft.com/office/drawing/2010/main" val="0"/>
              </a:ext>
            </a:extLst>
          </a:blip>
          <a:srcRect l="34616" t="47839" r="16346" b="9761"/>
          <a:stretch/>
        </p:blipFill>
        <p:spPr bwMode="auto">
          <a:xfrm>
            <a:off x="6963891" y="3799762"/>
            <a:ext cx="4780405" cy="2509712"/>
          </a:xfrm>
          <a:prstGeom prst="rect">
            <a:avLst/>
          </a:prstGeom>
          <a:ln w="19050" cap="sq">
            <a:noFill/>
            <a:prstDash val="solid"/>
            <a:miter lim="800000"/>
          </a:ln>
          <a:effectLst/>
          <a:extLst>
            <a:ext uri="{53640926-AAD7-44d8-BBD7-CCE9431645EC}">
              <a14:shadowObscured xmlns="" xmlns:a14="http://schemas.microsoft.com/office/drawing/2010/main"/>
            </a:ext>
          </a:extLst>
        </p:spPr>
      </p:pic>
      <p:sp>
        <p:nvSpPr>
          <p:cNvPr id="31" name="Rectangle 30"/>
          <p:cNvSpPr/>
          <p:nvPr/>
        </p:nvSpPr>
        <p:spPr>
          <a:xfrm>
            <a:off x="0" y="6510330"/>
            <a:ext cx="12192000" cy="347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136BCC5-68C6-402A-A9A3-77E6255B2086}" type="slidenum">
              <a:rPr lang="en-US" smtClean="0"/>
              <a:t>15</a:t>
            </a:fld>
            <a:endParaRPr lang="en-US"/>
          </a:p>
        </p:txBody>
      </p:sp>
    </p:spTree>
    <p:extLst>
      <p:ext uri="{BB962C8B-B14F-4D97-AF65-F5344CB8AC3E}">
        <p14:creationId xmlns:p14="http://schemas.microsoft.com/office/powerpoint/2010/main" val="3131193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105961" y="-546552"/>
            <a:ext cx="7886700" cy="1325563"/>
          </a:xfrm>
        </p:spPr>
        <p:txBody>
          <a:bodyPr/>
          <a:lstStyle/>
          <a:p>
            <a:r>
              <a:rPr lang="en-US" b="1" dirty="0" smtClean="0">
                <a:solidFill>
                  <a:schemeClr val="bg1"/>
                </a:solidFill>
              </a:rPr>
              <a:t>Building a library of indicators</a:t>
            </a:r>
            <a:endParaRPr lang="en-US" b="1" dirty="0">
              <a:solidFill>
                <a:schemeClr val="bg1"/>
              </a:solidFill>
            </a:endParaRPr>
          </a:p>
        </p:txBody>
      </p:sp>
      <p:sp>
        <p:nvSpPr>
          <p:cNvPr id="3" name="Rectangle 2"/>
          <p:cNvSpPr/>
          <p:nvPr/>
        </p:nvSpPr>
        <p:spPr>
          <a:xfrm>
            <a:off x="7867154" y="6121022"/>
            <a:ext cx="4083267" cy="253916"/>
          </a:xfrm>
          <a:prstGeom prst="rect">
            <a:avLst/>
          </a:prstGeom>
        </p:spPr>
        <p:txBody>
          <a:bodyPr wrap="square">
            <a:spAutoFit/>
          </a:bodyPr>
          <a:lstStyle/>
          <a:p>
            <a:r>
              <a:rPr lang="en-US" sz="1050" dirty="0"/>
              <a:t>above: http://www.rand.org/pubs/research_reports/RR1606.html</a:t>
            </a:r>
          </a:p>
        </p:txBody>
      </p:sp>
      <p:grpSp>
        <p:nvGrpSpPr>
          <p:cNvPr id="10" name="Group 9"/>
          <p:cNvGrpSpPr/>
          <p:nvPr/>
        </p:nvGrpSpPr>
        <p:grpSpPr>
          <a:xfrm>
            <a:off x="5791200" y="1225059"/>
            <a:ext cx="4201461" cy="2626861"/>
            <a:chOff x="1233403" y="1183634"/>
            <a:chExt cx="4252997" cy="2653075"/>
          </a:xfrm>
        </p:grpSpPr>
        <p:grpSp>
          <p:nvGrpSpPr>
            <p:cNvPr id="8" name="Group 7"/>
            <p:cNvGrpSpPr/>
            <p:nvPr/>
          </p:nvGrpSpPr>
          <p:grpSpPr>
            <a:xfrm>
              <a:off x="1233403" y="1183634"/>
              <a:ext cx="4245044" cy="2601803"/>
              <a:chOff x="354645" y="1707335"/>
              <a:chExt cx="4245044" cy="2601803"/>
            </a:xfrm>
          </p:grpSpPr>
          <p:pic>
            <p:nvPicPr>
              <p:cNvPr id="6" name="Picture 5" descr="Assessing the Impact of Research | Becker Medical Library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618" t="11305" r="63505" b="26324"/>
              <a:stretch/>
            </p:blipFill>
            <p:spPr>
              <a:xfrm>
                <a:off x="354645" y="1707336"/>
                <a:ext cx="2382702" cy="2601802"/>
              </a:xfrm>
              <a:prstGeom prst="rect">
                <a:avLst/>
              </a:prstGeom>
            </p:spPr>
          </p:pic>
          <p:pic>
            <p:nvPicPr>
              <p:cNvPr id="7" name="Picture 6" descr="Assessing the Impact of Research | Becker Medical Library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70413" t="11305" r="1250" b="26324"/>
              <a:stretch/>
            </p:blipFill>
            <p:spPr>
              <a:xfrm>
                <a:off x="2737347" y="1707335"/>
                <a:ext cx="1862342" cy="2601802"/>
              </a:xfrm>
              <a:prstGeom prst="rect">
                <a:avLst/>
              </a:prstGeom>
            </p:spPr>
          </p:pic>
        </p:grpSp>
        <p:sp>
          <p:nvSpPr>
            <p:cNvPr id="9" name="Rectangle 8"/>
            <p:cNvSpPr/>
            <p:nvPr/>
          </p:nvSpPr>
          <p:spPr>
            <a:xfrm>
              <a:off x="1253765" y="1183634"/>
              <a:ext cx="4232635" cy="2653075"/>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5765271" y="3884348"/>
            <a:ext cx="2317308" cy="646331"/>
          </a:xfrm>
          <a:prstGeom prst="rect">
            <a:avLst/>
          </a:prstGeom>
        </p:spPr>
        <p:txBody>
          <a:bodyPr wrap="square">
            <a:spAutoFit/>
          </a:bodyPr>
          <a:lstStyle/>
          <a:p>
            <a:r>
              <a:rPr lang="en-US" sz="1200" dirty="0"/>
              <a:t>above: https://becker.wustl.edu/impact-assessment</a:t>
            </a:r>
          </a:p>
        </p:txBody>
      </p:sp>
      <p:pic>
        <p:nvPicPr>
          <p:cNvPr id="12" name="Picture 11" descr="A review of the characteristics of 108 author-level bibliometric indicators | SpringerLink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l="13299" t="30509" r="31959" b="29770"/>
          <a:stretch/>
        </p:blipFill>
        <p:spPr>
          <a:xfrm>
            <a:off x="898088" y="4213141"/>
            <a:ext cx="4165034" cy="1898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3036946" y="6211659"/>
            <a:ext cx="3152671" cy="253916"/>
          </a:xfrm>
          <a:prstGeom prst="rect">
            <a:avLst/>
          </a:prstGeom>
        </p:spPr>
        <p:txBody>
          <a:bodyPr wrap="square">
            <a:spAutoFit/>
          </a:bodyPr>
          <a:lstStyle/>
          <a:p>
            <a:r>
              <a:rPr lang="en-US" sz="1050" dirty="0" smtClean="0"/>
              <a:t>above: </a:t>
            </a:r>
            <a:r>
              <a:rPr lang="en-US" sz="1050" dirty="0"/>
              <a:t>https://arxiv.org/abs/1408.5700</a:t>
            </a:r>
          </a:p>
        </p:txBody>
      </p:sp>
      <p:sp>
        <p:nvSpPr>
          <p:cNvPr id="14" name="Slide Number Placeholder 13"/>
          <p:cNvSpPr>
            <a:spLocks noGrp="1"/>
          </p:cNvSpPr>
          <p:nvPr>
            <p:ph type="sldNum" sz="quarter" idx="12"/>
          </p:nvPr>
        </p:nvSpPr>
        <p:spPr/>
        <p:txBody>
          <a:bodyPr/>
          <a:lstStyle/>
          <a:p>
            <a:fld id="{3136BCC5-68C6-402A-A9A3-77E6255B2086}" type="slidenum">
              <a:rPr lang="en-US" smtClean="0"/>
              <a:t>16</a:t>
            </a:fld>
            <a:endParaRPr lang="en-US"/>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607" y="1166977"/>
            <a:ext cx="4813669" cy="2478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597607" y="3745849"/>
            <a:ext cx="3064746" cy="276999"/>
          </a:xfrm>
          <a:prstGeom prst="rect">
            <a:avLst/>
          </a:prstGeom>
        </p:spPr>
        <p:txBody>
          <a:bodyPr wrap="square">
            <a:spAutoFit/>
          </a:bodyPr>
          <a:lstStyle/>
          <a:p>
            <a:r>
              <a:rPr lang="en-US" sz="1200" dirty="0" smtClean="0"/>
              <a:t>above: </a:t>
            </a:r>
            <a:r>
              <a:rPr lang="en-US" sz="1200" dirty="0"/>
              <a:t>http://www.metrics-toolkit.org/</a:t>
            </a:r>
          </a:p>
        </p:txBody>
      </p:sp>
      <p:pic>
        <p:nvPicPr>
          <p:cNvPr id="2" name="Picture 1" descr="RAND_RR1606.pdf (SECURED) - Adobe Acrobat Pro"/>
          <p:cNvPicPr>
            <a:picLocks noChangeAspect="1"/>
          </p:cNvPicPr>
          <p:nvPr/>
        </p:nvPicPr>
        <p:blipFill rotWithShape="1">
          <a:blip r:embed="rId6" cstate="print">
            <a:extLst>
              <a:ext uri="{28A0092B-C50C-407E-A947-70E740481C1C}">
                <a14:useLocalDpi xmlns:a14="http://schemas.microsoft.com/office/drawing/2010/main" val="0"/>
              </a:ext>
            </a:extLst>
          </a:blip>
          <a:srcRect l="29381" t="10484" r="28144" b="1375"/>
          <a:stretch/>
        </p:blipFill>
        <p:spPr>
          <a:xfrm>
            <a:off x="8597319" y="2229527"/>
            <a:ext cx="2900388" cy="378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1869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3136BCC5-68C6-402A-A9A3-77E6255B2086}" type="slidenum">
              <a:rPr lang="en-US" smtClean="0"/>
              <a:t>17</a:t>
            </a:fld>
            <a:endParaRPr lang="en-US"/>
          </a:p>
        </p:txBody>
      </p:sp>
      <p:pic>
        <p:nvPicPr>
          <p:cNvPr id="16" name="Picture 15" descr="RAND_RR1606.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29381" t="10484" r="28144" b="1375"/>
          <a:stretch/>
        </p:blipFill>
        <p:spPr>
          <a:xfrm>
            <a:off x="1371600" y="1185812"/>
            <a:ext cx="1876007" cy="2445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5" name="Table 14"/>
          <p:cNvGraphicFramePr>
            <a:graphicFrameLocks noGrp="1"/>
          </p:cNvGraphicFramePr>
          <p:nvPr>
            <p:extLst/>
          </p:nvPr>
        </p:nvGraphicFramePr>
        <p:xfrm>
          <a:off x="3795663" y="2365679"/>
          <a:ext cx="6375662" cy="3822700"/>
        </p:xfrm>
        <a:graphic>
          <a:graphicData uri="http://schemas.openxmlformats.org/drawingml/2006/table">
            <a:tbl>
              <a:tblPr firstRow="1" bandRow="1">
                <a:tableStyleId>{073A0DAA-6AF3-43AB-8588-CEC1D06C72B9}</a:tableStyleId>
              </a:tblPr>
              <a:tblGrid>
                <a:gridCol w="1718821"/>
                <a:gridCol w="4656841"/>
              </a:tblGrid>
              <a:tr h="370840">
                <a:tc gridSpan="2">
                  <a:txBody>
                    <a:bodyPr/>
                    <a:lstStyle/>
                    <a:p>
                      <a:r>
                        <a:rPr lang="en-US" sz="1800" dirty="0" smtClean="0"/>
                        <a:t>Research Impacts </a:t>
                      </a:r>
                      <a:endParaRPr lang="en-US" sz="1800" dirty="0"/>
                    </a:p>
                  </a:txBody>
                  <a:tcPr/>
                </a:tc>
                <a:tc hMerge="1">
                  <a:txBody>
                    <a:bodyPr/>
                    <a:lstStyle/>
                    <a:p>
                      <a:endParaRPr lang="en-US" dirty="0"/>
                    </a:p>
                  </a:txBody>
                  <a:tcPr/>
                </a:tc>
              </a:tr>
              <a:tr h="370840">
                <a:tc>
                  <a:txBody>
                    <a:bodyPr/>
                    <a:lstStyle/>
                    <a:p>
                      <a:r>
                        <a:rPr lang="en-US" dirty="0" smtClean="0"/>
                        <a:t>Number of journal articles published</a:t>
                      </a:r>
                      <a:endParaRPr lang="en-US" dirty="0"/>
                    </a:p>
                  </a:txBody>
                  <a:tcPr/>
                </a:tc>
                <a:tc>
                  <a:txBody>
                    <a:bodyPr/>
                    <a:lstStyle/>
                    <a:p>
                      <a:r>
                        <a:rPr lang="en-US" sz="1350" b="0" i="0" u="none" strike="noStrike" kern="1200" baseline="0" dirty="0" smtClean="0">
                          <a:solidFill>
                            <a:schemeClr val="dk1"/>
                          </a:solidFill>
                          <a:latin typeface="+mn-lt"/>
                          <a:ea typeface="+mn-ea"/>
                          <a:cs typeface="+mn-cs"/>
                        </a:rPr>
                        <a:t>The number of peer-reviewed journal articles published over a particular timeframe is a quantitative metric of the volume of research produced by an individual or institution.</a:t>
                      </a:r>
                      <a:endParaRPr lang="en-US" dirty="0"/>
                    </a:p>
                  </a:txBody>
                  <a:tcPr/>
                </a:tc>
              </a:tr>
              <a:tr h="370840">
                <a:tc>
                  <a:txBody>
                    <a:bodyPr/>
                    <a:lstStyle/>
                    <a:p>
                      <a:r>
                        <a:rPr lang="en-US" dirty="0" smtClean="0"/>
                        <a:t>Number of citations</a:t>
                      </a:r>
                      <a:endParaRPr lang="en-US" dirty="0"/>
                    </a:p>
                  </a:txBody>
                  <a:tcPr/>
                </a:tc>
                <a:tc>
                  <a:txBody>
                    <a:bodyPr/>
                    <a:lstStyle/>
                    <a:p>
                      <a:r>
                        <a:rPr lang="en-US" sz="1350" b="0" i="0" u="none" strike="noStrike" kern="1200" baseline="0" dirty="0" smtClean="0">
                          <a:solidFill>
                            <a:schemeClr val="dk1"/>
                          </a:solidFill>
                          <a:latin typeface="+mn-lt"/>
                          <a:ea typeface="+mn-ea"/>
                          <a:cs typeface="+mn-cs"/>
                        </a:rPr>
                        <a:t>Measures of citations to published articles are used as a proxy for article quality. Can include Highly Cited Papers, Normalized Citation Score, etc. </a:t>
                      </a:r>
                      <a:endParaRPr lang="en-US" dirty="0"/>
                    </a:p>
                  </a:txBody>
                  <a:tcPr/>
                </a:tc>
              </a:tr>
              <a:tr h="370840">
                <a:tc>
                  <a:txBody>
                    <a:bodyPr/>
                    <a:lstStyle/>
                    <a:p>
                      <a:r>
                        <a:rPr lang="en-US" dirty="0" smtClean="0"/>
                        <a:t>Number of research output downloads</a:t>
                      </a:r>
                      <a:endParaRPr lang="en-US" dirty="0"/>
                    </a:p>
                  </a:txBody>
                  <a:tcPr/>
                </a:tc>
                <a:tc>
                  <a:txBody>
                    <a:bodyPr/>
                    <a:lstStyle/>
                    <a:p>
                      <a:r>
                        <a:rPr lang="en-US" sz="1350" b="0" i="0" u="none" strike="noStrike" kern="1200" baseline="0" dirty="0" smtClean="0">
                          <a:solidFill>
                            <a:schemeClr val="dk1"/>
                          </a:solidFill>
                          <a:latin typeface="+mn-lt"/>
                          <a:ea typeface="+mn-ea"/>
                          <a:cs typeface="+mn-cs"/>
                        </a:rPr>
                        <a:t>The number of times a research output has been downloaded gives an indication of how much it is being of use and the level of interest in it.</a:t>
                      </a:r>
                      <a:endParaRPr lang="en-US" dirty="0"/>
                    </a:p>
                  </a:txBody>
                  <a:tcPr/>
                </a:tc>
              </a:tr>
              <a:tr h="370840">
                <a:tc>
                  <a:txBody>
                    <a:bodyPr/>
                    <a:lstStyle/>
                    <a:p>
                      <a:r>
                        <a:rPr lang="en-US" dirty="0" smtClean="0"/>
                        <a:t>Mentions in Social Media</a:t>
                      </a:r>
                      <a:endParaRPr lang="en-US" dirty="0"/>
                    </a:p>
                  </a:txBody>
                  <a:tcPr/>
                </a:tc>
                <a:tc>
                  <a:txBody>
                    <a:bodyPr/>
                    <a:lstStyle/>
                    <a:p>
                      <a:r>
                        <a:rPr lang="en-US" sz="1350" b="0" i="0" u="none" strike="noStrike" kern="1200" baseline="0" dirty="0" smtClean="0">
                          <a:solidFill>
                            <a:schemeClr val="dk1"/>
                          </a:solidFill>
                          <a:latin typeface="+mn-lt"/>
                          <a:ea typeface="+mn-ea"/>
                          <a:cs typeface="+mn-cs"/>
                        </a:rPr>
                        <a:t>Information on who is citing the institution in social media can help identify where the influence of the medical school or teaching hospital is being felt across the sector, noting that this may be within academia.</a:t>
                      </a:r>
                      <a:endParaRPr lang="en-US" dirty="0"/>
                    </a:p>
                  </a:txBody>
                  <a:tcPr/>
                </a:tc>
              </a:tr>
            </a:tbl>
          </a:graphicData>
        </a:graphic>
      </p:graphicFrame>
      <p:sp>
        <p:nvSpPr>
          <p:cNvPr id="17" name="Rectangle 16"/>
          <p:cNvSpPr/>
          <p:nvPr/>
        </p:nvSpPr>
        <p:spPr>
          <a:xfrm>
            <a:off x="1268805" y="3788900"/>
            <a:ext cx="1674312" cy="646331"/>
          </a:xfrm>
          <a:prstGeom prst="rect">
            <a:avLst/>
          </a:prstGeom>
        </p:spPr>
        <p:txBody>
          <a:bodyPr wrap="square">
            <a:spAutoFit/>
          </a:bodyPr>
          <a:lstStyle/>
          <a:p>
            <a:r>
              <a:rPr lang="en-US" sz="1200" dirty="0"/>
              <a:t>http://www.rand.org/pubs/research_reports/RR1606.html</a:t>
            </a:r>
          </a:p>
        </p:txBody>
      </p:sp>
      <p:sp>
        <p:nvSpPr>
          <p:cNvPr id="2" name="TextBox 1"/>
          <p:cNvSpPr txBox="1"/>
          <p:nvPr/>
        </p:nvSpPr>
        <p:spPr>
          <a:xfrm>
            <a:off x="3701592" y="1183635"/>
            <a:ext cx="6337758" cy="830997"/>
          </a:xfrm>
          <a:prstGeom prst="rect">
            <a:avLst/>
          </a:prstGeom>
          <a:noFill/>
        </p:spPr>
        <p:txBody>
          <a:bodyPr wrap="square" rtlCol="0">
            <a:spAutoFit/>
          </a:bodyPr>
          <a:lstStyle/>
          <a:p>
            <a:r>
              <a:rPr lang="en-US" sz="2400" b="1" dirty="0"/>
              <a:t>100 Metrics to Assess and Communicate the Value of Biomedical Research</a:t>
            </a:r>
          </a:p>
        </p:txBody>
      </p:sp>
      <p:sp>
        <p:nvSpPr>
          <p:cNvPr id="10" name="Rectangle 9"/>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p:cNvSpPr>
            <a:spLocks noGrp="1"/>
          </p:cNvSpPr>
          <p:nvPr>
            <p:ph type="title"/>
          </p:nvPr>
        </p:nvSpPr>
        <p:spPr>
          <a:xfrm>
            <a:off x="2105961" y="-546552"/>
            <a:ext cx="7886700" cy="1325563"/>
          </a:xfrm>
        </p:spPr>
        <p:txBody>
          <a:bodyPr/>
          <a:lstStyle/>
          <a:p>
            <a:r>
              <a:rPr lang="en-US" b="1" dirty="0" smtClean="0">
                <a:solidFill>
                  <a:schemeClr val="bg1"/>
                </a:solidFill>
              </a:rPr>
              <a:t>Building a library of indicators</a:t>
            </a:r>
            <a:endParaRPr lang="en-US" b="1" dirty="0">
              <a:solidFill>
                <a:schemeClr val="bg1"/>
              </a:solidFill>
            </a:endParaRPr>
          </a:p>
        </p:txBody>
      </p:sp>
    </p:spTree>
    <p:extLst>
      <p:ext uri="{BB962C8B-B14F-4D97-AF65-F5344CB8AC3E}">
        <p14:creationId xmlns:p14="http://schemas.microsoft.com/office/powerpoint/2010/main" val="2450501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3136BCC5-68C6-402A-A9A3-77E6255B2086}" type="slidenum">
              <a:rPr lang="en-US" smtClean="0"/>
              <a:t>18</a:t>
            </a:fld>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4256742026"/>
              </p:ext>
            </p:extLst>
          </p:nvPr>
        </p:nvGraphicFramePr>
        <p:xfrm>
          <a:off x="4495800" y="2667000"/>
          <a:ext cx="6375662" cy="2903220"/>
        </p:xfrm>
        <a:graphic>
          <a:graphicData uri="http://schemas.openxmlformats.org/drawingml/2006/table">
            <a:tbl>
              <a:tblPr firstRow="1" bandRow="1">
                <a:tableStyleId>{073A0DAA-6AF3-43AB-8588-CEC1D06C72B9}</a:tableStyleId>
              </a:tblPr>
              <a:tblGrid>
                <a:gridCol w="1718821"/>
                <a:gridCol w="4656841"/>
              </a:tblGrid>
              <a:tr h="338958">
                <a:tc gridSpan="2">
                  <a:txBody>
                    <a:bodyPr/>
                    <a:lstStyle/>
                    <a:p>
                      <a:r>
                        <a:rPr lang="en-US" sz="1800" dirty="0" smtClean="0"/>
                        <a:t>Advancement of Knowledge</a:t>
                      </a:r>
                      <a:endParaRPr lang="en-US" sz="1800" dirty="0"/>
                    </a:p>
                  </a:txBody>
                  <a:tcPr/>
                </a:tc>
                <a:tc hMerge="1">
                  <a:txBody>
                    <a:bodyPr/>
                    <a:lstStyle/>
                    <a:p>
                      <a:endParaRPr lang="en-US" dirty="0"/>
                    </a:p>
                  </a:txBody>
                  <a:tcPr/>
                </a:tc>
              </a:tr>
              <a:tr h="370840">
                <a:tc>
                  <a:txBody>
                    <a:bodyPr/>
                    <a:lstStyle/>
                    <a:p>
                      <a:r>
                        <a:rPr lang="en-US" dirty="0" smtClean="0"/>
                        <a:t>Books</a:t>
                      </a:r>
                      <a:r>
                        <a:rPr lang="en-US" baseline="0" dirty="0" smtClean="0"/>
                        <a:t> or Book Chapters</a:t>
                      </a:r>
                      <a:endParaRPr lang="en-US" dirty="0"/>
                    </a:p>
                  </a:txBody>
                  <a:tcPr/>
                </a:tc>
                <a:tc>
                  <a:txBody>
                    <a:bodyPr/>
                    <a:lstStyle/>
                    <a:p>
                      <a:r>
                        <a:rPr lang="en-US" sz="1350" b="0" i="0" u="none" strike="noStrike" kern="1200" baseline="0" dirty="0" smtClean="0">
                          <a:solidFill>
                            <a:schemeClr val="dk1"/>
                          </a:solidFill>
                          <a:latin typeface="+mn-lt"/>
                          <a:ea typeface="+mn-ea"/>
                          <a:cs typeface="+mn-cs"/>
                        </a:rPr>
                        <a:t>Book or book chapters generated by the research study is noted in a bibliography. Book is used as a textbook for higher education. Translations of the book. Book or book chapter cited in subsequent publications. </a:t>
                      </a:r>
                      <a:endParaRPr lang="en-US" dirty="0"/>
                    </a:p>
                  </a:txBody>
                  <a:tcPr/>
                </a:tc>
              </a:tr>
              <a:tr h="370840">
                <a:tc>
                  <a:txBody>
                    <a:bodyPr/>
                    <a:lstStyle/>
                    <a:p>
                      <a:r>
                        <a:rPr lang="en-US" sz="1350" kern="1200" dirty="0" smtClean="0">
                          <a:solidFill>
                            <a:schemeClr val="dk1"/>
                          </a:solidFill>
                          <a:latin typeface="+mn-lt"/>
                          <a:ea typeface="+mn-ea"/>
                          <a:cs typeface="+mn-cs"/>
                        </a:rPr>
                        <a:t>Change in Understanding and Awareness 	</a:t>
                      </a:r>
                    </a:p>
                  </a:txBody>
                  <a:tcPr/>
                </a:tc>
                <a:tc>
                  <a:txBody>
                    <a:bodyPr/>
                    <a:lstStyle/>
                    <a:p>
                      <a:r>
                        <a:rPr lang="en-US" sz="1350" b="0" i="0" u="none" strike="noStrike" kern="1200" baseline="0" dirty="0" smtClean="0">
                          <a:solidFill>
                            <a:schemeClr val="dk1"/>
                          </a:solidFill>
                          <a:latin typeface="+mn-lt"/>
                          <a:ea typeface="+mn-ea"/>
                          <a:cs typeface="+mn-cs"/>
                        </a:rPr>
                        <a:t>Research study findings represent a paradigm shift in a field. </a:t>
                      </a:r>
                    </a:p>
                    <a:p>
                      <a:r>
                        <a:rPr lang="en-US" sz="1350" b="0" i="0" u="none" strike="noStrike" kern="1200" baseline="0" dirty="0" smtClean="0">
                          <a:solidFill>
                            <a:schemeClr val="dk1"/>
                          </a:solidFill>
                          <a:latin typeface="+mn-lt"/>
                          <a:ea typeface="+mn-ea"/>
                          <a:cs typeface="+mn-cs"/>
                        </a:rPr>
                        <a:t>Research study findings lead to change in understanding a problem. </a:t>
                      </a:r>
                    </a:p>
                  </a:txBody>
                  <a:tcPr/>
                </a:tc>
              </a:tr>
              <a:tr h="370840">
                <a:tc>
                  <a:txBody>
                    <a:bodyPr/>
                    <a:lstStyle/>
                    <a:p>
                      <a:r>
                        <a:rPr lang="en-US" sz="1350" kern="1200" dirty="0" smtClean="0">
                          <a:solidFill>
                            <a:schemeClr val="dk1"/>
                          </a:solidFill>
                          <a:latin typeface="+mn-lt"/>
                          <a:ea typeface="+mn-ea"/>
                          <a:cs typeface="+mn-cs"/>
                        </a:rPr>
                        <a:t>Citations to Publications 	</a:t>
                      </a:r>
                    </a:p>
                  </a:txBody>
                  <a:tcPr/>
                </a:tc>
                <a:tc>
                  <a:txBody>
                    <a:bodyPr/>
                    <a:lstStyle/>
                    <a:p>
                      <a:r>
                        <a:rPr lang="en-US" sz="1350" b="0" i="0" u="none" strike="noStrike" kern="1200" baseline="0" dirty="0" smtClean="0">
                          <a:solidFill>
                            <a:schemeClr val="dk1"/>
                          </a:solidFill>
                          <a:latin typeface="+mn-lt"/>
                          <a:ea typeface="+mn-ea"/>
                          <a:cs typeface="+mn-cs"/>
                        </a:rPr>
                        <a:t>Number of first generation citations. Number of second generation citations. Countries represented by citations. Institutions represented by citations. Languages represented by citations. </a:t>
                      </a:r>
                    </a:p>
                  </a:txBody>
                  <a:tcPr/>
                </a:tc>
              </a:tr>
            </a:tbl>
          </a:graphicData>
        </a:graphic>
      </p:graphicFrame>
      <p:grpSp>
        <p:nvGrpSpPr>
          <p:cNvPr id="11" name="Group 10"/>
          <p:cNvGrpSpPr/>
          <p:nvPr/>
        </p:nvGrpSpPr>
        <p:grpSpPr>
          <a:xfrm>
            <a:off x="838200" y="1183635"/>
            <a:ext cx="3135972" cy="1956260"/>
            <a:chOff x="1233403" y="1183634"/>
            <a:chExt cx="4252997" cy="2653075"/>
          </a:xfrm>
        </p:grpSpPr>
        <p:grpSp>
          <p:nvGrpSpPr>
            <p:cNvPr id="12" name="Group 11"/>
            <p:cNvGrpSpPr/>
            <p:nvPr/>
          </p:nvGrpSpPr>
          <p:grpSpPr>
            <a:xfrm>
              <a:off x="1233403" y="1183634"/>
              <a:ext cx="4245044" cy="2601803"/>
              <a:chOff x="354645" y="1707335"/>
              <a:chExt cx="4245044" cy="2601803"/>
            </a:xfrm>
          </p:grpSpPr>
          <p:pic>
            <p:nvPicPr>
              <p:cNvPr id="16" name="Picture 15" descr="Assessing the Impact of Research | Becker Medical Library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618" t="11305" r="63505" b="26324"/>
              <a:stretch/>
            </p:blipFill>
            <p:spPr>
              <a:xfrm>
                <a:off x="354645" y="1707336"/>
                <a:ext cx="2382702" cy="2601802"/>
              </a:xfrm>
              <a:prstGeom prst="rect">
                <a:avLst/>
              </a:prstGeom>
            </p:spPr>
          </p:pic>
          <p:pic>
            <p:nvPicPr>
              <p:cNvPr id="17" name="Picture 16" descr="Assessing the Impact of Research | Becker Medical Library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l="70413" t="11305" r="1250" b="26324"/>
              <a:stretch/>
            </p:blipFill>
            <p:spPr>
              <a:xfrm>
                <a:off x="2737347" y="1707335"/>
                <a:ext cx="1862342" cy="2601802"/>
              </a:xfrm>
              <a:prstGeom prst="rect">
                <a:avLst/>
              </a:prstGeom>
            </p:spPr>
          </p:pic>
        </p:grpSp>
        <p:sp>
          <p:nvSpPr>
            <p:cNvPr id="13" name="Rectangle 12"/>
            <p:cNvSpPr/>
            <p:nvPr/>
          </p:nvSpPr>
          <p:spPr>
            <a:xfrm>
              <a:off x="1253765" y="1183634"/>
              <a:ext cx="4232635" cy="2653075"/>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914400" y="3290695"/>
            <a:ext cx="3109580" cy="276999"/>
          </a:xfrm>
          <a:prstGeom prst="rect">
            <a:avLst/>
          </a:prstGeom>
        </p:spPr>
        <p:txBody>
          <a:bodyPr wrap="square">
            <a:spAutoFit/>
          </a:bodyPr>
          <a:lstStyle/>
          <a:p>
            <a:r>
              <a:rPr lang="en-US" sz="1200" dirty="0"/>
              <a:t>https://becker.wustl.edu/impact-assessment</a:t>
            </a:r>
          </a:p>
        </p:txBody>
      </p:sp>
      <p:sp>
        <p:nvSpPr>
          <p:cNvPr id="2" name="TextBox 1"/>
          <p:cNvSpPr txBox="1"/>
          <p:nvPr/>
        </p:nvSpPr>
        <p:spPr>
          <a:xfrm>
            <a:off x="4495800" y="1158962"/>
            <a:ext cx="4791762" cy="830997"/>
          </a:xfrm>
          <a:prstGeom prst="rect">
            <a:avLst/>
          </a:prstGeom>
          <a:noFill/>
        </p:spPr>
        <p:txBody>
          <a:bodyPr wrap="square" rtlCol="0">
            <a:spAutoFit/>
          </a:bodyPr>
          <a:lstStyle/>
          <a:p>
            <a:r>
              <a:rPr lang="en-US" sz="2400" b="1" dirty="0"/>
              <a:t>Becker Medical Library Model for Assessment of Research Impact</a:t>
            </a:r>
          </a:p>
        </p:txBody>
      </p:sp>
      <p:sp>
        <p:nvSpPr>
          <p:cNvPr id="19" name="Rectangle 18"/>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p:cNvSpPr>
            <a:spLocks noGrp="1"/>
          </p:cNvSpPr>
          <p:nvPr>
            <p:ph type="title"/>
          </p:nvPr>
        </p:nvSpPr>
        <p:spPr>
          <a:xfrm>
            <a:off x="2105961" y="-546552"/>
            <a:ext cx="7886700" cy="1325563"/>
          </a:xfrm>
        </p:spPr>
        <p:txBody>
          <a:bodyPr/>
          <a:lstStyle/>
          <a:p>
            <a:r>
              <a:rPr lang="en-US" b="1" dirty="0" smtClean="0">
                <a:solidFill>
                  <a:schemeClr val="bg1"/>
                </a:solidFill>
              </a:rPr>
              <a:t>Building a library of indicators</a:t>
            </a:r>
            <a:endParaRPr lang="en-US" b="1" dirty="0">
              <a:solidFill>
                <a:schemeClr val="bg1"/>
              </a:solidFill>
            </a:endParaRPr>
          </a:p>
        </p:txBody>
      </p:sp>
    </p:spTree>
    <p:extLst>
      <p:ext uri="{BB962C8B-B14F-4D97-AF65-F5344CB8AC3E}">
        <p14:creationId xmlns:p14="http://schemas.microsoft.com/office/powerpoint/2010/main" val="129574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3136BCC5-68C6-402A-A9A3-77E6255B2086}" type="slidenum">
              <a:rPr lang="en-US" smtClean="0"/>
              <a:t>19</a:t>
            </a:fld>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652690461"/>
              </p:ext>
            </p:extLst>
          </p:nvPr>
        </p:nvGraphicFramePr>
        <p:xfrm>
          <a:off x="4302034" y="2777966"/>
          <a:ext cx="6375662" cy="3068320"/>
        </p:xfrm>
        <a:graphic>
          <a:graphicData uri="http://schemas.openxmlformats.org/drawingml/2006/table">
            <a:tbl>
              <a:tblPr firstRow="1" bandRow="1">
                <a:tableStyleId>{073A0DAA-6AF3-43AB-8588-CEC1D06C72B9}</a:tableStyleId>
              </a:tblPr>
              <a:tblGrid>
                <a:gridCol w="1718821"/>
                <a:gridCol w="4656841"/>
              </a:tblGrid>
              <a:tr h="370840">
                <a:tc gridSpan="2">
                  <a:txBody>
                    <a:bodyPr/>
                    <a:lstStyle/>
                    <a:p>
                      <a:r>
                        <a:rPr lang="en-US" sz="1800" dirty="0" smtClean="0"/>
                        <a:t>Indicators of publication count</a:t>
                      </a:r>
                      <a:endParaRPr lang="en-US" sz="1800" dirty="0"/>
                    </a:p>
                  </a:txBody>
                  <a:tcPr/>
                </a:tc>
                <a:tc hMerge="1">
                  <a:txBody>
                    <a:bodyPr/>
                    <a:lstStyle/>
                    <a:p>
                      <a:endParaRPr lang="en-US" dirty="0"/>
                    </a:p>
                  </a:txBody>
                  <a:tcPr/>
                </a:tc>
              </a:tr>
              <a:tr h="370840">
                <a:tc>
                  <a:txBody>
                    <a:bodyPr/>
                    <a:lstStyle/>
                    <a:p>
                      <a:r>
                        <a:rPr lang="en-US" dirty="0" smtClean="0"/>
                        <a:t>P (total publications)</a:t>
                      </a:r>
                      <a:endParaRPr lang="en-US" dirty="0"/>
                    </a:p>
                  </a:txBody>
                  <a:tcPr/>
                </a:tc>
                <a:tc>
                  <a:txBody>
                    <a:bodyPr/>
                    <a:lstStyle/>
                    <a:p>
                      <a:r>
                        <a:rPr lang="en-US" sz="1350" b="0" i="0" u="none" strike="noStrike" kern="1200" baseline="0" dirty="0" smtClean="0">
                          <a:solidFill>
                            <a:schemeClr val="dk1"/>
                          </a:solidFill>
                          <a:latin typeface="+mn-lt"/>
                          <a:ea typeface="+mn-ea"/>
                          <a:cs typeface="+mn-cs"/>
                        </a:rPr>
                        <a:t>Count of production used in formal communications</a:t>
                      </a:r>
                      <a:endParaRPr lang="en-US" dirty="0"/>
                    </a:p>
                  </a:txBody>
                  <a:tcPr/>
                </a:tc>
              </a:tr>
              <a:tr h="370840">
                <a:tc>
                  <a:txBody>
                    <a:bodyPr/>
                    <a:lstStyle/>
                    <a:p>
                      <a:r>
                        <a:rPr lang="en-US" dirty="0" smtClean="0"/>
                        <a:t>FA</a:t>
                      </a:r>
                      <a:r>
                        <a:rPr lang="en-US" baseline="0" dirty="0" smtClean="0"/>
                        <a:t> (first author counting)</a:t>
                      </a:r>
                      <a:endParaRPr lang="en-US" dirty="0"/>
                    </a:p>
                  </a:txBody>
                  <a:tcPr/>
                </a:tc>
                <a:tc>
                  <a:txBody>
                    <a:bodyPr/>
                    <a:lstStyle/>
                    <a:p>
                      <a:r>
                        <a:rPr lang="en-US" sz="1350" b="0" i="0" u="none" strike="noStrike" kern="1200" baseline="0" dirty="0" smtClean="0">
                          <a:solidFill>
                            <a:schemeClr val="dk1"/>
                          </a:solidFill>
                          <a:latin typeface="+mn-lt"/>
                          <a:ea typeface="+mn-ea"/>
                          <a:cs typeface="+mn-cs"/>
                        </a:rPr>
                        <a:t>Credit given to first author only</a:t>
                      </a:r>
                      <a:endParaRPr lang="en-US" dirty="0"/>
                    </a:p>
                  </a:txBody>
                  <a:tcPr/>
                </a:tc>
              </a:tr>
              <a:tr h="370840">
                <a:tc>
                  <a:txBody>
                    <a:bodyPr/>
                    <a:lstStyle/>
                    <a:p>
                      <a:r>
                        <a:rPr lang="en-US" dirty="0" smtClean="0"/>
                        <a:t>Co-authors</a:t>
                      </a:r>
                      <a:endParaRPr lang="en-US" dirty="0"/>
                    </a:p>
                  </a:txBody>
                  <a:tcPr/>
                </a:tc>
                <a:tc>
                  <a:txBody>
                    <a:bodyPr/>
                    <a:lstStyle/>
                    <a:p>
                      <a:r>
                        <a:rPr lang="en-US" sz="1350" b="0" i="0" u="none" strike="noStrike" kern="1200" baseline="0" dirty="0" smtClean="0">
                          <a:solidFill>
                            <a:schemeClr val="dk1"/>
                          </a:solidFill>
                          <a:latin typeface="+mn-lt"/>
                          <a:ea typeface="+mn-ea"/>
                          <a:cs typeface="+mn-cs"/>
                        </a:rPr>
                        <a:t>Indicates cooperation and growth of cooperation at inter- and national level</a:t>
                      </a:r>
                      <a:endParaRPr lang="en-US" dirty="0"/>
                    </a:p>
                  </a:txBody>
                  <a:tcPr/>
                </a:tc>
              </a:tr>
              <a:tr h="370840">
                <a:tc>
                  <a:txBody>
                    <a:bodyPr/>
                    <a:lstStyle/>
                    <a:p>
                      <a:r>
                        <a:rPr lang="en-US" dirty="0" smtClean="0"/>
                        <a:t>Noblesse Oblige (last author counting)</a:t>
                      </a:r>
                      <a:endParaRPr lang="en-US" dirty="0"/>
                    </a:p>
                  </a:txBody>
                  <a:tcPr/>
                </a:tc>
                <a:tc>
                  <a:txBody>
                    <a:bodyPr/>
                    <a:lstStyle/>
                    <a:p>
                      <a:r>
                        <a:rPr lang="en-US" sz="1350" b="0" i="0" u="none" strike="noStrike" kern="1200" baseline="0" dirty="0" smtClean="0">
                          <a:solidFill>
                            <a:schemeClr val="dk1"/>
                          </a:solidFill>
                          <a:latin typeface="+mn-lt"/>
                          <a:ea typeface="+mn-ea"/>
                          <a:cs typeface="+mn-cs"/>
                        </a:rPr>
                        <a:t>Indicates importance of the last author for the project behind the paper</a:t>
                      </a:r>
                      <a:endParaRPr lang="en-US" dirty="0"/>
                    </a:p>
                  </a:txBody>
                  <a:tcPr/>
                </a:tc>
              </a:tr>
            </a:tbl>
          </a:graphicData>
        </a:graphic>
      </p:graphicFrame>
      <p:pic>
        <p:nvPicPr>
          <p:cNvPr id="8" name="Picture 7" descr="A review of the characteristics of 108 author-level bibliometric indicators | SpringerLink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l="13299" t="30509" r="31959" b="29770"/>
          <a:stretch/>
        </p:blipFill>
        <p:spPr>
          <a:xfrm>
            <a:off x="685800" y="1303793"/>
            <a:ext cx="3327661" cy="1516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609600" y="2957739"/>
            <a:ext cx="2192588" cy="276999"/>
          </a:xfrm>
          <a:prstGeom prst="rect">
            <a:avLst/>
          </a:prstGeom>
        </p:spPr>
        <p:txBody>
          <a:bodyPr wrap="none">
            <a:spAutoFit/>
          </a:bodyPr>
          <a:lstStyle/>
          <a:p>
            <a:r>
              <a:rPr lang="en-US" sz="1200" dirty="0"/>
              <a:t>https://arxiv.org/abs/1408.5700</a:t>
            </a:r>
          </a:p>
        </p:txBody>
      </p:sp>
      <p:sp>
        <p:nvSpPr>
          <p:cNvPr id="10" name="TextBox 9"/>
          <p:cNvSpPr txBox="1"/>
          <p:nvPr/>
        </p:nvSpPr>
        <p:spPr>
          <a:xfrm>
            <a:off x="4419600" y="1248493"/>
            <a:ext cx="6248400" cy="830997"/>
          </a:xfrm>
          <a:prstGeom prst="rect">
            <a:avLst/>
          </a:prstGeom>
          <a:noFill/>
        </p:spPr>
        <p:txBody>
          <a:bodyPr wrap="square" rtlCol="0">
            <a:spAutoFit/>
          </a:bodyPr>
          <a:lstStyle/>
          <a:p>
            <a:r>
              <a:rPr lang="en-US" sz="2400" b="1" dirty="0"/>
              <a:t>A review of the characteristics of 108 author-level </a:t>
            </a:r>
            <a:r>
              <a:rPr lang="en-US" sz="2400" b="1" dirty="0" err="1"/>
              <a:t>bibliometric</a:t>
            </a:r>
            <a:r>
              <a:rPr lang="en-US" sz="2400" b="1" dirty="0"/>
              <a:t> indicators</a:t>
            </a:r>
          </a:p>
        </p:txBody>
      </p:sp>
      <p:sp>
        <p:nvSpPr>
          <p:cNvPr id="11" name="Rectangle 10"/>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p:cNvSpPr>
            <a:spLocks noGrp="1"/>
          </p:cNvSpPr>
          <p:nvPr>
            <p:ph type="title"/>
          </p:nvPr>
        </p:nvSpPr>
        <p:spPr>
          <a:xfrm>
            <a:off x="2105961" y="-546552"/>
            <a:ext cx="7886700" cy="1325563"/>
          </a:xfrm>
        </p:spPr>
        <p:txBody>
          <a:bodyPr/>
          <a:lstStyle/>
          <a:p>
            <a:r>
              <a:rPr lang="en-US" b="1" dirty="0" smtClean="0">
                <a:solidFill>
                  <a:schemeClr val="bg1"/>
                </a:solidFill>
              </a:rPr>
              <a:t>Building a library of indicators</a:t>
            </a:r>
            <a:endParaRPr lang="en-US" b="1" dirty="0">
              <a:solidFill>
                <a:schemeClr val="bg1"/>
              </a:solidFill>
            </a:endParaRPr>
          </a:p>
        </p:txBody>
      </p:sp>
    </p:spTree>
    <p:extLst>
      <p:ext uri="{BB962C8B-B14F-4D97-AF65-F5344CB8AC3E}">
        <p14:creationId xmlns:p14="http://schemas.microsoft.com/office/powerpoint/2010/main" val="2200154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987956"/>
            <a:ext cx="6477000" cy="587004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7592" y="1409909"/>
            <a:ext cx="4461608" cy="1831551"/>
          </a:xfrm>
        </p:spPr>
        <p:txBody>
          <a:bodyPr>
            <a:noAutofit/>
          </a:bodyPr>
          <a:lstStyle/>
          <a:p>
            <a:pPr marL="0" indent="0">
              <a:buNone/>
            </a:pPr>
            <a:r>
              <a:rPr lang="en-US" sz="2200" b="1" dirty="0">
                <a:solidFill>
                  <a:schemeClr val="bg1"/>
                </a:solidFill>
              </a:rPr>
              <a:t>Part 1. </a:t>
            </a:r>
          </a:p>
          <a:p>
            <a:pPr marL="0" indent="0">
              <a:buNone/>
            </a:pPr>
            <a:r>
              <a:rPr lang="en-US" sz="2200" b="1" dirty="0">
                <a:solidFill>
                  <a:schemeClr val="bg1"/>
                </a:solidFill>
              </a:rPr>
              <a:t>What is research evaluation?</a:t>
            </a:r>
          </a:p>
          <a:p>
            <a:pPr marL="0" indent="0">
              <a:buNone/>
            </a:pPr>
            <a:endParaRPr lang="en-US" sz="2200" b="1" dirty="0">
              <a:solidFill>
                <a:schemeClr val="bg1"/>
              </a:solidFill>
            </a:endParaRPr>
          </a:p>
          <a:p>
            <a:pPr marL="0" indent="0">
              <a:buNone/>
            </a:pPr>
            <a:r>
              <a:rPr lang="en-US" sz="2200" b="1" dirty="0">
                <a:solidFill>
                  <a:schemeClr val="accent1">
                    <a:lumMod val="40000"/>
                    <a:lumOff val="60000"/>
                  </a:schemeClr>
                </a:solidFill>
              </a:rPr>
              <a:t>Part 2.</a:t>
            </a:r>
          </a:p>
          <a:p>
            <a:pPr marL="0" indent="0">
              <a:buNone/>
            </a:pPr>
            <a:r>
              <a:rPr lang="en-US" sz="2200" b="1" dirty="0">
                <a:solidFill>
                  <a:schemeClr val="accent1">
                    <a:lumMod val="40000"/>
                    <a:lumOff val="60000"/>
                  </a:schemeClr>
                </a:solidFill>
              </a:rPr>
              <a:t>Tools and resources for evaluation</a:t>
            </a:r>
          </a:p>
          <a:p>
            <a:pPr marL="0" indent="0">
              <a:buNone/>
            </a:pPr>
            <a:endParaRPr lang="en-US" sz="2200" b="1" dirty="0">
              <a:solidFill>
                <a:schemeClr val="bg1"/>
              </a:solidFill>
            </a:endParaRPr>
          </a:p>
          <a:p>
            <a:pPr marL="0" indent="0">
              <a:buNone/>
            </a:pPr>
            <a:r>
              <a:rPr lang="en-US" sz="2200" b="1" dirty="0">
                <a:solidFill>
                  <a:schemeClr val="accent1">
                    <a:lumMod val="40000"/>
                    <a:lumOff val="60000"/>
                  </a:schemeClr>
                </a:solidFill>
              </a:rPr>
              <a:t>Part 3.</a:t>
            </a:r>
          </a:p>
          <a:p>
            <a:pPr marL="0" indent="0">
              <a:buNone/>
            </a:pPr>
            <a:r>
              <a:rPr lang="en-US" sz="2200" b="1" dirty="0">
                <a:solidFill>
                  <a:schemeClr val="accent1">
                    <a:lumMod val="40000"/>
                    <a:lumOff val="60000"/>
                  </a:schemeClr>
                </a:solidFill>
              </a:rPr>
              <a:t>Options for library involvement </a:t>
            </a:r>
          </a:p>
        </p:txBody>
      </p:sp>
      <p:sp>
        <p:nvSpPr>
          <p:cNvPr id="4" name="Title 1"/>
          <p:cNvSpPr txBox="1">
            <a:spLocks/>
          </p:cNvSpPr>
          <p:nvPr/>
        </p:nvSpPr>
        <p:spPr>
          <a:xfrm>
            <a:off x="2029374" y="-8539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chemeClr val="bg1"/>
                </a:solidFill>
              </a:rPr>
              <a:t>Overview</a:t>
            </a:r>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2479" t="2735" r="3248" b="5671"/>
          <a:stretch/>
        </p:blipFill>
        <p:spPr>
          <a:xfrm>
            <a:off x="6928157" y="1114828"/>
            <a:ext cx="4790914" cy="2510281"/>
          </a:xfrm>
          <a:prstGeom prst="rect">
            <a:avLst/>
          </a:prstGeom>
        </p:spPr>
      </p:pic>
      <p:pic>
        <p:nvPicPr>
          <p:cNvPr id="29" name="Picture 28"/>
          <p:cNvPicPr/>
          <p:nvPr/>
        </p:nvPicPr>
        <p:blipFill rotWithShape="1">
          <a:blip r:embed="rId3">
            <a:extLst>
              <a:ext uri="{28A0092B-C50C-407E-A947-70E740481C1C}">
                <a14:useLocalDpi xmlns:a14="http://schemas.microsoft.com/office/drawing/2010/main" val="0"/>
              </a:ext>
            </a:extLst>
          </a:blip>
          <a:srcRect l="34616" t="47839" r="16346" b="9761"/>
          <a:stretch/>
        </p:blipFill>
        <p:spPr bwMode="auto">
          <a:xfrm>
            <a:off x="6963891" y="3799762"/>
            <a:ext cx="4780405" cy="2509712"/>
          </a:xfrm>
          <a:prstGeom prst="rect">
            <a:avLst/>
          </a:prstGeom>
          <a:ln w="19050" cap="sq">
            <a:noFill/>
            <a:prstDash val="solid"/>
            <a:miter lim="800000"/>
          </a:ln>
          <a:effectLst/>
          <a:extLst>
            <a:ext uri="{53640926-AAD7-44d8-BBD7-CCE9431645EC}">
              <a14:shadowObscured xmlns="" xmlns:a14="http://schemas.microsoft.com/office/drawing/2010/main"/>
            </a:ext>
          </a:extLst>
        </p:spPr>
      </p:pic>
      <p:sp>
        <p:nvSpPr>
          <p:cNvPr id="31" name="Rectangle 30"/>
          <p:cNvSpPr/>
          <p:nvPr/>
        </p:nvSpPr>
        <p:spPr>
          <a:xfrm>
            <a:off x="0" y="6510330"/>
            <a:ext cx="12192000" cy="347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136BCC5-68C6-402A-A9A3-77E6255B2086}" type="slidenum">
              <a:rPr lang="en-US" smtClean="0"/>
              <a:t>2</a:t>
            </a:fld>
            <a:endParaRPr lang="en-US"/>
          </a:p>
        </p:txBody>
      </p:sp>
    </p:spTree>
    <p:extLst>
      <p:ext uri="{BB962C8B-B14F-4D97-AF65-F5344CB8AC3E}">
        <p14:creationId xmlns:p14="http://schemas.microsoft.com/office/powerpoint/2010/main" val="2175725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3136BCC5-68C6-402A-A9A3-77E6255B2086}" type="slidenum">
              <a:rPr lang="en-US" smtClean="0"/>
              <a:t>20</a:t>
            </a:fld>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760440992"/>
              </p:ext>
            </p:extLst>
          </p:nvPr>
        </p:nvGraphicFramePr>
        <p:xfrm>
          <a:off x="4495800" y="2362200"/>
          <a:ext cx="6375662" cy="3149600"/>
        </p:xfrm>
        <a:graphic>
          <a:graphicData uri="http://schemas.openxmlformats.org/drawingml/2006/table">
            <a:tbl>
              <a:tblPr firstRow="1" bandRow="1">
                <a:tableStyleId>{073A0DAA-6AF3-43AB-8588-CEC1D06C72B9}</a:tableStyleId>
              </a:tblPr>
              <a:tblGrid>
                <a:gridCol w="1718821"/>
                <a:gridCol w="4656841"/>
              </a:tblGrid>
              <a:tr h="370840">
                <a:tc gridSpan="2">
                  <a:txBody>
                    <a:bodyPr/>
                    <a:lstStyle/>
                    <a:p>
                      <a:r>
                        <a:rPr lang="en-US" sz="1800" dirty="0" smtClean="0"/>
                        <a:t>Indicators of Attention, Research,</a:t>
                      </a:r>
                      <a:r>
                        <a:rPr lang="en-US" sz="1800" baseline="0" dirty="0" smtClean="0"/>
                        <a:t> or Diffusion</a:t>
                      </a:r>
                      <a:endParaRPr lang="en-US" sz="1800" dirty="0"/>
                    </a:p>
                  </a:txBody>
                  <a:tcPr/>
                </a:tc>
                <a:tc hMerge="1">
                  <a:txBody>
                    <a:bodyPr/>
                    <a:lstStyle/>
                    <a:p>
                      <a:endParaRPr lang="en-US" dirty="0"/>
                    </a:p>
                  </a:txBody>
                  <a:tcPr/>
                </a:tc>
              </a:tr>
              <a:tr h="370840">
                <a:tc>
                  <a:txBody>
                    <a:bodyPr/>
                    <a:lstStyle/>
                    <a:p>
                      <a:r>
                        <a:rPr lang="en-US" sz="1600" dirty="0" smtClean="0"/>
                        <a:t>Blog Mentions</a:t>
                      </a:r>
                      <a:endParaRPr lang="en-US" sz="1600" dirty="0"/>
                    </a:p>
                  </a:txBody>
                  <a:tcPr/>
                </a:tc>
                <a:tc>
                  <a:txBody>
                    <a:bodyPr/>
                    <a:lstStyle/>
                    <a:p>
                      <a:r>
                        <a:rPr lang="en-US" sz="1200" dirty="0" smtClean="0"/>
                        <a:t>The number of times a scholarly output has been linked to from a blog.</a:t>
                      </a:r>
                      <a:endParaRPr lang="en-US" sz="1600" dirty="0"/>
                    </a:p>
                  </a:txBody>
                  <a:tcPr/>
                </a:tc>
              </a:tr>
              <a:tr h="370840">
                <a:tc>
                  <a:txBody>
                    <a:bodyPr/>
                    <a:lstStyle/>
                    <a:p>
                      <a:r>
                        <a:rPr lang="en-US" sz="1600" dirty="0" smtClean="0"/>
                        <a:t>Software Citations</a:t>
                      </a:r>
                      <a:endParaRPr lang="en-US" sz="1600" dirty="0"/>
                    </a:p>
                  </a:txBody>
                  <a:tcPr/>
                </a:tc>
                <a:tc>
                  <a:txBody>
                    <a:bodyPr/>
                    <a:lstStyle/>
                    <a:p>
                      <a:r>
                        <a:rPr lang="en-US" sz="1200" dirty="0" smtClean="0"/>
                        <a:t>The number of times a piece of software or code (or a paper that describes software or code) has been cited as a resource in a journal article or book.</a:t>
                      </a:r>
                      <a:endParaRPr lang="en-US" sz="1600" dirty="0"/>
                    </a:p>
                  </a:txBody>
                  <a:tcPr/>
                </a:tc>
              </a:tr>
              <a:tr h="370840">
                <a:tc>
                  <a:txBody>
                    <a:bodyPr/>
                    <a:lstStyle/>
                    <a:p>
                      <a:r>
                        <a:rPr lang="en-US" sz="1600" dirty="0" smtClean="0"/>
                        <a:t>Software Downloads</a:t>
                      </a:r>
                      <a:endParaRPr lang="en-US" sz="1600" dirty="0"/>
                    </a:p>
                  </a:txBody>
                  <a:tcPr/>
                </a:tc>
                <a:tc>
                  <a:txBody>
                    <a:bodyPr/>
                    <a:lstStyle/>
                    <a:p>
                      <a:r>
                        <a:rPr lang="en-US" sz="1200" dirty="0" smtClean="0"/>
                        <a:t>File downloads over a period of time.</a:t>
                      </a:r>
                      <a:endParaRPr lang="en-US" sz="1600" dirty="0"/>
                    </a:p>
                  </a:txBody>
                  <a:tcPr/>
                </a:tc>
              </a:tr>
              <a:tr h="370840">
                <a:tc>
                  <a:txBody>
                    <a:bodyPr/>
                    <a:lstStyle/>
                    <a:p>
                      <a:r>
                        <a:rPr lang="en-US" sz="1600" dirty="0" err="1" smtClean="0"/>
                        <a:t>Github</a:t>
                      </a:r>
                      <a:r>
                        <a:rPr lang="en-US" sz="1600" dirty="0" smtClean="0"/>
                        <a:t>:</a:t>
                      </a:r>
                      <a:r>
                        <a:rPr lang="en-US" sz="1600" baseline="0" dirty="0" smtClean="0"/>
                        <a:t> Forks, Collaborators, Watchers</a:t>
                      </a:r>
                      <a:endParaRPr lang="en-US" sz="1600" dirty="0"/>
                    </a:p>
                  </a:txBody>
                  <a:tcPr/>
                </a:tc>
                <a:tc>
                  <a:txBody>
                    <a:bodyPr/>
                    <a:lstStyle/>
                    <a:p>
                      <a:r>
                        <a:rPr lang="en-US" sz="1200" dirty="0" err="1" smtClean="0"/>
                        <a:t>Github</a:t>
                      </a:r>
                      <a:r>
                        <a:rPr lang="en-US" sz="1200" dirty="0" smtClean="0"/>
                        <a:t> “</a:t>
                      </a:r>
                      <a:r>
                        <a:rPr lang="en-US" sz="1200" dirty="0" smtClean="0">
                          <a:hlinkClick r:id="rId3"/>
                        </a:rPr>
                        <a:t>Forks</a:t>
                      </a:r>
                      <a:r>
                        <a:rPr lang="en-US" sz="1200" dirty="0" smtClean="0"/>
                        <a:t>” are created when a user makes a copy of a </a:t>
                      </a:r>
                      <a:r>
                        <a:rPr lang="en-US" sz="1200" dirty="0" smtClean="0">
                          <a:hlinkClick r:id="rId3"/>
                        </a:rPr>
                        <a:t>repository</a:t>
                      </a:r>
                      <a:r>
                        <a:rPr lang="en-US" sz="1200" dirty="0" smtClean="0"/>
                        <a:t> (i.e., a group of files). A “</a:t>
                      </a:r>
                      <a:r>
                        <a:rPr lang="en-US" sz="1200" dirty="0" smtClean="0">
                          <a:hlinkClick r:id="rId3"/>
                        </a:rPr>
                        <a:t>collaborator</a:t>
                      </a:r>
                      <a:r>
                        <a:rPr lang="en-US" sz="1200" dirty="0" smtClean="0"/>
                        <a:t>” is another </a:t>
                      </a:r>
                      <a:r>
                        <a:rPr lang="en-US" sz="1200" dirty="0" err="1" smtClean="0"/>
                        <a:t>Github</a:t>
                      </a:r>
                      <a:r>
                        <a:rPr lang="en-US" sz="1200" dirty="0" smtClean="0"/>
                        <a:t> user who is able to perform many actions on the files within the repository, including edits. “</a:t>
                      </a:r>
                      <a:r>
                        <a:rPr lang="en-US" sz="1200" dirty="0" smtClean="0">
                          <a:hlinkClick r:id="rId3"/>
                        </a:rPr>
                        <a:t>Watchers</a:t>
                      </a:r>
                      <a:r>
                        <a:rPr lang="en-US" sz="1200" dirty="0" smtClean="0"/>
                        <a:t>” are </a:t>
                      </a:r>
                      <a:r>
                        <a:rPr lang="en-US" sz="1200" dirty="0" err="1" smtClean="0"/>
                        <a:t>Github</a:t>
                      </a:r>
                      <a:r>
                        <a:rPr lang="en-US" sz="1200" dirty="0" smtClean="0"/>
                        <a:t> users who have asked to be notified of activity in a repository, but have not become collaborators. Watching a repository is similar to following an RSS feed to see changes.</a:t>
                      </a:r>
                      <a:endParaRPr lang="en-US" sz="1200" dirty="0"/>
                    </a:p>
                  </a:txBody>
                  <a:tcPr/>
                </a:tc>
              </a:tr>
            </a:tbl>
          </a:graphicData>
        </a:graphic>
      </p:graphicFrame>
      <p:sp>
        <p:nvSpPr>
          <p:cNvPr id="9" name="Rectangle 8"/>
          <p:cNvSpPr/>
          <p:nvPr/>
        </p:nvSpPr>
        <p:spPr>
          <a:xfrm>
            <a:off x="1828800" y="3310000"/>
            <a:ext cx="2192588" cy="276999"/>
          </a:xfrm>
          <a:prstGeom prst="rect">
            <a:avLst/>
          </a:prstGeom>
        </p:spPr>
        <p:txBody>
          <a:bodyPr wrap="none">
            <a:spAutoFit/>
          </a:bodyPr>
          <a:lstStyle/>
          <a:p>
            <a:r>
              <a:rPr lang="en-US" sz="1200" dirty="0"/>
              <a:t>http://www.metrics-toolkit.org/</a:t>
            </a:r>
          </a:p>
        </p:txBody>
      </p:sp>
      <p:sp>
        <p:nvSpPr>
          <p:cNvPr id="10" name="TextBox 9"/>
          <p:cNvSpPr txBox="1"/>
          <p:nvPr/>
        </p:nvSpPr>
        <p:spPr>
          <a:xfrm>
            <a:off x="4419600" y="1198611"/>
            <a:ext cx="4791762" cy="1200329"/>
          </a:xfrm>
          <a:prstGeom prst="rect">
            <a:avLst/>
          </a:prstGeom>
          <a:noFill/>
        </p:spPr>
        <p:txBody>
          <a:bodyPr wrap="square" rtlCol="0">
            <a:spAutoFit/>
          </a:bodyPr>
          <a:lstStyle/>
          <a:p>
            <a:r>
              <a:rPr lang="en-US" sz="2400" b="1" dirty="0"/>
              <a:t>Metrics Toolkit</a:t>
            </a:r>
          </a:p>
          <a:p>
            <a:endParaRPr lang="en-US" sz="2400" b="1" dirty="0"/>
          </a:p>
          <a:p>
            <a:endParaRPr lang="en-US" sz="2400" b="1" dirty="0"/>
          </a:p>
        </p:txBody>
      </p:sp>
      <p:sp>
        <p:nvSpPr>
          <p:cNvPr id="11" name="Rectangle 10"/>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p:cNvSpPr>
            <a:spLocks noGrp="1"/>
          </p:cNvSpPr>
          <p:nvPr>
            <p:ph type="title"/>
          </p:nvPr>
        </p:nvSpPr>
        <p:spPr>
          <a:xfrm>
            <a:off x="2105961" y="-546552"/>
            <a:ext cx="7886700" cy="1325563"/>
          </a:xfrm>
        </p:spPr>
        <p:txBody>
          <a:bodyPr/>
          <a:lstStyle/>
          <a:p>
            <a:r>
              <a:rPr lang="en-US" b="1" dirty="0" smtClean="0">
                <a:solidFill>
                  <a:schemeClr val="bg1"/>
                </a:solidFill>
              </a:rPr>
              <a:t>Building a library of indicators</a:t>
            </a:r>
            <a:endParaRPr lang="en-US" b="1"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173" y="1332095"/>
            <a:ext cx="3519575" cy="1812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1461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987956"/>
            <a:ext cx="6477000" cy="587004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7592" y="1409909"/>
            <a:ext cx="4461608" cy="1831551"/>
          </a:xfrm>
        </p:spPr>
        <p:txBody>
          <a:bodyPr>
            <a:noAutofit/>
          </a:bodyPr>
          <a:lstStyle/>
          <a:p>
            <a:pPr marL="0" indent="0">
              <a:buNone/>
            </a:pPr>
            <a:r>
              <a:rPr lang="en-US" sz="2200" b="1" dirty="0">
                <a:solidFill>
                  <a:schemeClr val="accent1">
                    <a:lumMod val="40000"/>
                    <a:lumOff val="60000"/>
                  </a:schemeClr>
                </a:solidFill>
              </a:rPr>
              <a:t>Part 1. </a:t>
            </a:r>
          </a:p>
          <a:p>
            <a:pPr marL="0" indent="0">
              <a:buNone/>
            </a:pPr>
            <a:r>
              <a:rPr lang="en-US" sz="2200" b="1" dirty="0">
                <a:solidFill>
                  <a:schemeClr val="accent1">
                    <a:lumMod val="40000"/>
                    <a:lumOff val="60000"/>
                  </a:schemeClr>
                </a:solidFill>
              </a:rPr>
              <a:t>What is research evaluation?</a:t>
            </a:r>
          </a:p>
          <a:p>
            <a:pPr marL="0" indent="0">
              <a:buNone/>
            </a:pPr>
            <a:endParaRPr lang="en-US" sz="2200" b="1" dirty="0">
              <a:solidFill>
                <a:schemeClr val="bg1"/>
              </a:solidFill>
            </a:endParaRPr>
          </a:p>
          <a:p>
            <a:pPr marL="0" indent="0">
              <a:buNone/>
            </a:pPr>
            <a:r>
              <a:rPr lang="en-US" sz="2200" b="1" dirty="0">
                <a:solidFill>
                  <a:schemeClr val="accent1">
                    <a:lumMod val="40000"/>
                    <a:lumOff val="60000"/>
                  </a:schemeClr>
                </a:solidFill>
              </a:rPr>
              <a:t>Part 2.</a:t>
            </a:r>
          </a:p>
          <a:p>
            <a:pPr marL="0" indent="0">
              <a:buNone/>
            </a:pPr>
            <a:r>
              <a:rPr lang="en-US" sz="2200" b="1" dirty="0">
                <a:solidFill>
                  <a:schemeClr val="accent1">
                    <a:lumMod val="40000"/>
                    <a:lumOff val="60000"/>
                  </a:schemeClr>
                </a:solidFill>
              </a:rPr>
              <a:t>Tools and resources for evaluation</a:t>
            </a:r>
          </a:p>
          <a:p>
            <a:pPr marL="0" indent="0">
              <a:buNone/>
            </a:pPr>
            <a:endParaRPr lang="en-US" sz="2200" b="1" dirty="0">
              <a:solidFill>
                <a:schemeClr val="bg1"/>
              </a:solidFill>
            </a:endParaRPr>
          </a:p>
          <a:p>
            <a:pPr marL="0" indent="0">
              <a:buNone/>
            </a:pPr>
            <a:r>
              <a:rPr lang="en-US" sz="2200" b="1" dirty="0">
                <a:solidFill>
                  <a:schemeClr val="bg1"/>
                </a:solidFill>
              </a:rPr>
              <a:t>Part 3.</a:t>
            </a:r>
          </a:p>
          <a:p>
            <a:pPr marL="0" indent="0">
              <a:buNone/>
            </a:pPr>
            <a:r>
              <a:rPr lang="en-US" sz="2200" b="1" dirty="0">
                <a:solidFill>
                  <a:schemeClr val="bg1"/>
                </a:solidFill>
              </a:rPr>
              <a:t>Options for library involvement </a:t>
            </a:r>
          </a:p>
        </p:txBody>
      </p:sp>
      <p:sp>
        <p:nvSpPr>
          <p:cNvPr id="4" name="Title 1"/>
          <p:cNvSpPr txBox="1">
            <a:spLocks/>
          </p:cNvSpPr>
          <p:nvPr/>
        </p:nvSpPr>
        <p:spPr>
          <a:xfrm>
            <a:off x="2029374" y="-8539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chemeClr val="bg1"/>
                </a:solidFill>
              </a:rPr>
              <a:t>Overview</a:t>
            </a:r>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2479" t="2735" r="3248" b="5671"/>
          <a:stretch/>
        </p:blipFill>
        <p:spPr>
          <a:xfrm>
            <a:off x="6928157" y="1114828"/>
            <a:ext cx="4790914" cy="2510281"/>
          </a:xfrm>
          <a:prstGeom prst="rect">
            <a:avLst/>
          </a:prstGeom>
        </p:spPr>
      </p:pic>
      <p:pic>
        <p:nvPicPr>
          <p:cNvPr id="29" name="Picture 28"/>
          <p:cNvPicPr/>
          <p:nvPr/>
        </p:nvPicPr>
        <p:blipFill rotWithShape="1">
          <a:blip r:embed="rId3">
            <a:extLst>
              <a:ext uri="{28A0092B-C50C-407E-A947-70E740481C1C}">
                <a14:useLocalDpi xmlns:a14="http://schemas.microsoft.com/office/drawing/2010/main" val="0"/>
              </a:ext>
            </a:extLst>
          </a:blip>
          <a:srcRect l="34616" t="47839" r="16346" b="9761"/>
          <a:stretch/>
        </p:blipFill>
        <p:spPr bwMode="auto">
          <a:xfrm>
            <a:off x="6963891" y="3799762"/>
            <a:ext cx="4780405" cy="2509712"/>
          </a:xfrm>
          <a:prstGeom prst="rect">
            <a:avLst/>
          </a:prstGeom>
          <a:ln w="19050" cap="sq">
            <a:noFill/>
            <a:prstDash val="solid"/>
            <a:miter lim="800000"/>
          </a:ln>
          <a:effectLst/>
          <a:extLst>
            <a:ext uri="{53640926-AAD7-44d8-BBD7-CCE9431645EC}">
              <a14:shadowObscured xmlns="" xmlns:a14="http://schemas.microsoft.com/office/drawing/2010/main"/>
            </a:ext>
          </a:extLst>
        </p:spPr>
      </p:pic>
      <p:sp>
        <p:nvSpPr>
          <p:cNvPr id="31" name="Rectangle 30"/>
          <p:cNvSpPr/>
          <p:nvPr/>
        </p:nvSpPr>
        <p:spPr>
          <a:xfrm>
            <a:off x="0" y="6510330"/>
            <a:ext cx="12192000" cy="347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136BCC5-68C6-402A-A9A3-77E6255B2086}" type="slidenum">
              <a:rPr lang="en-US" smtClean="0"/>
              <a:t>21</a:t>
            </a:fld>
            <a:endParaRPr lang="en-US"/>
          </a:p>
        </p:txBody>
      </p:sp>
    </p:spTree>
    <p:extLst>
      <p:ext uri="{BB962C8B-B14F-4D97-AF65-F5344CB8AC3E}">
        <p14:creationId xmlns:p14="http://schemas.microsoft.com/office/powerpoint/2010/main" val="1270855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6"/>
          </p:nvPr>
        </p:nvSpPr>
        <p:spPr/>
        <p:txBody>
          <a:bodyPr/>
          <a:lstStyle/>
          <a:p>
            <a:fld id="{0D558541-60C9-42A2-8392-FF12533A6B7A}" type="slidenum">
              <a:rPr lang="en-US" smtClean="0"/>
              <a:pPr/>
              <a:t>22</a:t>
            </a:fld>
            <a:endParaRPr lang="en-US" dirty="0"/>
          </a:p>
        </p:txBody>
      </p:sp>
      <p:sp>
        <p:nvSpPr>
          <p:cNvPr id="9" name="Title 8"/>
          <p:cNvSpPr>
            <a:spLocks noGrp="1"/>
          </p:cNvSpPr>
          <p:nvPr>
            <p:ph type="title"/>
          </p:nvPr>
        </p:nvSpPr>
        <p:spPr>
          <a:xfrm>
            <a:off x="2290950" y="106012"/>
            <a:ext cx="7178040" cy="749808"/>
          </a:xfrm>
        </p:spPr>
        <p:txBody>
          <a:bodyPr>
            <a:normAutofit/>
          </a:bodyPr>
          <a:lstStyle/>
          <a:p>
            <a:r>
              <a:rPr lang="en-US" b="1" dirty="0" smtClean="0">
                <a:solidFill>
                  <a:schemeClr val="bg1"/>
                </a:solidFill>
              </a:rPr>
              <a:t>Host a class at your library</a:t>
            </a:r>
            <a:endParaRPr lang="en-US" b="1" dirty="0">
              <a:solidFill>
                <a:schemeClr val="bg1"/>
              </a:solidFill>
            </a:endParaRPr>
          </a:p>
        </p:txBody>
      </p:sp>
      <p:sp>
        <p:nvSpPr>
          <p:cNvPr id="4" name="Text Placeholder 3"/>
          <p:cNvSpPr>
            <a:spLocks noGrp="1"/>
          </p:cNvSpPr>
          <p:nvPr>
            <p:ph type="body" sz="quarter" idx="21"/>
          </p:nvPr>
        </p:nvSpPr>
        <p:spPr>
          <a:xfrm>
            <a:off x="838200" y="1779703"/>
            <a:ext cx="5536644" cy="2514600"/>
          </a:xfrm>
        </p:spPr>
        <p:txBody>
          <a:bodyPr/>
          <a:lstStyle/>
          <a:p>
            <a:pPr>
              <a:lnSpc>
                <a:spcPct val="90000"/>
              </a:lnSpc>
              <a:spcBef>
                <a:spcPct val="20000"/>
              </a:spcBef>
              <a:buSzPct val="80000"/>
            </a:pPr>
            <a:r>
              <a:rPr lang="en-US" spc="-50" dirty="0">
                <a:solidFill>
                  <a:schemeClr val="tx1"/>
                </a:solidFill>
                <a:hlinkClick r:id="rId3"/>
              </a:rPr>
              <a:t>Enhancing the Impact of Your Research</a:t>
            </a:r>
            <a:endParaRPr lang="en-US" spc="-50" dirty="0">
              <a:solidFill>
                <a:schemeClr val="tx1"/>
              </a:solidFill>
            </a:endParaRPr>
          </a:p>
          <a:p>
            <a:endParaRPr lang="en-US" sz="1200" dirty="0">
              <a:solidFill>
                <a:schemeClr val="tx1"/>
              </a:solidFill>
            </a:endParaRPr>
          </a:p>
          <a:p>
            <a:pPr lvl="1">
              <a:spcBef>
                <a:spcPts val="0"/>
              </a:spcBef>
            </a:pPr>
            <a:r>
              <a:rPr lang="en-US" sz="1400" dirty="0"/>
              <a:t>Want to make your research more discoverable? Wonder how to discuss your research impact? Join us for this practical class in learning how to enhance your research impact. The class briefly covers the concept of research impact, including definitions and a discussion on why thinking about research impact is important, and is offered to faculty, students or staff.</a:t>
            </a:r>
          </a:p>
          <a:p>
            <a:endParaRPr lang="en-US" sz="1400" dirty="0">
              <a:solidFill>
                <a:schemeClr val="tx1"/>
              </a:solidFill>
            </a:endParaRPr>
          </a:p>
          <a:p>
            <a:pPr lvl="1">
              <a:spcBef>
                <a:spcPts val="0"/>
              </a:spcBef>
            </a:pPr>
            <a:r>
              <a:rPr lang="en-US" sz="1400" dirty="0"/>
              <a:t>Participants will learn practical strategies on:</a:t>
            </a:r>
          </a:p>
          <a:p>
            <a:pPr marL="708025" lvl="2" indent="-250825">
              <a:lnSpc>
                <a:spcPct val="90000"/>
              </a:lnSpc>
              <a:spcBef>
                <a:spcPts val="0"/>
              </a:spcBef>
              <a:buSzPct val="80000"/>
              <a:buFont typeface="Symbol" pitchFamily="18" charset="2"/>
              <a:buChar char="-"/>
            </a:pPr>
            <a:r>
              <a:rPr lang="en-US" dirty="0" smtClean="0"/>
              <a:t>establishing </a:t>
            </a:r>
            <a:r>
              <a:rPr lang="en-US" dirty="0"/>
              <a:t>an online presence</a:t>
            </a:r>
          </a:p>
          <a:p>
            <a:pPr marL="708025" lvl="2" indent="-250825">
              <a:lnSpc>
                <a:spcPct val="90000"/>
              </a:lnSpc>
              <a:spcBef>
                <a:spcPts val="0"/>
              </a:spcBef>
              <a:buSzPct val="80000"/>
              <a:buFont typeface="Symbol" pitchFamily="18" charset="2"/>
              <a:buChar char="-"/>
            </a:pPr>
            <a:r>
              <a:rPr lang="en-US" dirty="0"/>
              <a:t>enhancing the discovery of scholarly outputs</a:t>
            </a:r>
          </a:p>
          <a:p>
            <a:pPr marL="708025" lvl="2" indent="-250825">
              <a:lnSpc>
                <a:spcPct val="90000"/>
              </a:lnSpc>
              <a:spcBef>
                <a:spcPts val="0"/>
              </a:spcBef>
              <a:buSzPct val="80000"/>
              <a:buFont typeface="Symbol" pitchFamily="18" charset="2"/>
              <a:buChar char="-"/>
            </a:pPr>
            <a:r>
              <a:rPr lang="en-US" dirty="0"/>
              <a:t>increasing the dissemination of scholarly outputs</a:t>
            </a:r>
          </a:p>
          <a:p>
            <a:pPr marL="708025" lvl="2" indent="-250825">
              <a:lnSpc>
                <a:spcPct val="90000"/>
              </a:lnSpc>
              <a:spcBef>
                <a:spcPts val="0"/>
              </a:spcBef>
              <a:buSzPct val="80000"/>
              <a:buFont typeface="Symbol" pitchFamily="18" charset="2"/>
              <a:buChar char="-"/>
            </a:pPr>
            <a:r>
              <a:rPr lang="en-US" dirty="0"/>
              <a:t>communicating the impact of your research</a:t>
            </a:r>
          </a:p>
          <a:p>
            <a:pPr>
              <a:lnSpc>
                <a:spcPct val="90000"/>
              </a:lnSpc>
              <a:spcBef>
                <a:spcPct val="20000"/>
              </a:spcBef>
              <a:buSzPct val="80000"/>
            </a:pPr>
            <a:endParaRPr lang="en-US" sz="900" spc="-50" dirty="0">
              <a:solidFill>
                <a:schemeClr val="tx1"/>
              </a:solidFill>
            </a:endParaRPr>
          </a:p>
        </p:txBody>
      </p:sp>
      <p:pic>
        <p:nvPicPr>
          <p:cNvPr id="8" name="Picture 7"/>
          <p:cNvPicPr>
            <a:picLocks noChangeAspect="1"/>
          </p:cNvPicPr>
          <p:nvPr/>
        </p:nvPicPr>
        <p:blipFill rotWithShape="1">
          <a:blip r:embed="rId4"/>
          <a:srcRect l="31353" t="15566" r="13875" b="17101"/>
          <a:stretch/>
        </p:blipFill>
        <p:spPr>
          <a:xfrm>
            <a:off x="7018699" y="1905000"/>
            <a:ext cx="3649301" cy="2792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391400" y="5181600"/>
            <a:ext cx="3276600" cy="457200"/>
          </a:xfrm>
          <a:prstGeom prst="rect">
            <a:avLst/>
          </a:prstGeom>
          <a:noFill/>
        </p:spPr>
        <p:txBody>
          <a:bodyPr wrap="square" lIns="0" tIns="0" rIns="0" bIns="0" rtlCol="0">
            <a:noAutofit/>
          </a:bodyPr>
          <a:lstStyle/>
          <a:p>
            <a:pPr>
              <a:lnSpc>
                <a:spcPct val="90000"/>
              </a:lnSpc>
              <a:spcBef>
                <a:spcPts val="600"/>
              </a:spcBef>
            </a:pPr>
            <a:r>
              <a:rPr lang="en-US" sz="1200" i="1" spc="-50" dirty="0"/>
              <a:t>above: screenshot of Enhancing the Impact of Your Research opening slide</a:t>
            </a:r>
          </a:p>
        </p:txBody>
      </p:sp>
    </p:spTree>
    <p:extLst>
      <p:ext uri="{BB962C8B-B14F-4D97-AF65-F5344CB8AC3E}">
        <p14:creationId xmlns:p14="http://schemas.microsoft.com/office/powerpoint/2010/main" val="3638150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6"/>
          </p:nvPr>
        </p:nvSpPr>
        <p:spPr/>
        <p:txBody>
          <a:bodyPr/>
          <a:lstStyle/>
          <a:p>
            <a:fld id="{0D558541-60C9-42A2-8392-FF12533A6B7A}" type="slidenum">
              <a:rPr lang="en-US" smtClean="0"/>
              <a:pPr/>
              <a:t>23</a:t>
            </a:fld>
            <a:endParaRPr lang="en-US" dirty="0"/>
          </a:p>
        </p:txBody>
      </p:sp>
      <p:sp>
        <p:nvSpPr>
          <p:cNvPr id="9" name="Title 8"/>
          <p:cNvSpPr>
            <a:spLocks noGrp="1"/>
          </p:cNvSpPr>
          <p:nvPr>
            <p:ph type="title"/>
          </p:nvPr>
        </p:nvSpPr>
        <p:spPr>
          <a:xfrm>
            <a:off x="2290950" y="106012"/>
            <a:ext cx="7885595" cy="749808"/>
          </a:xfrm>
        </p:spPr>
        <p:txBody>
          <a:bodyPr>
            <a:normAutofit/>
          </a:bodyPr>
          <a:lstStyle/>
          <a:p>
            <a:r>
              <a:rPr lang="en-US" b="1" dirty="0" smtClean="0">
                <a:solidFill>
                  <a:schemeClr val="bg1"/>
                </a:solidFill>
              </a:rPr>
              <a:t>Disseminate information about metrics and indicators</a:t>
            </a:r>
            <a:endParaRPr lang="en-US" b="1" dirty="0">
              <a:solidFill>
                <a:schemeClr val="bg1"/>
              </a:solidFill>
            </a:endParaRPr>
          </a:p>
        </p:txBody>
      </p:sp>
      <p:sp>
        <p:nvSpPr>
          <p:cNvPr id="3" name="TextBox 2"/>
          <p:cNvSpPr txBox="1"/>
          <p:nvPr/>
        </p:nvSpPr>
        <p:spPr>
          <a:xfrm>
            <a:off x="2290950" y="967148"/>
            <a:ext cx="6710066" cy="533400"/>
          </a:xfrm>
          <a:prstGeom prst="rect">
            <a:avLst/>
          </a:prstGeom>
          <a:noFill/>
        </p:spPr>
        <p:txBody>
          <a:bodyPr wrap="square" lIns="0" tIns="0" rIns="0" bIns="0" rtlCol="0">
            <a:noAutofit/>
          </a:bodyPr>
          <a:lstStyle/>
          <a:p>
            <a:pPr>
              <a:lnSpc>
                <a:spcPct val="90000"/>
              </a:lnSpc>
              <a:spcBef>
                <a:spcPts val="600"/>
              </a:spcBef>
            </a:pPr>
            <a:endParaRPr lang="en-US" sz="1850" b="1" spc="-50" dirty="0"/>
          </a:p>
        </p:txBody>
      </p:sp>
      <p:sp>
        <p:nvSpPr>
          <p:cNvPr id="11" name="TextBox 10"/>
          <p:cNvSpPr txBox="1"/>
          <p:nvPr/>
        </p:nvSpPr>
        <p:spPr>
          <a:xfrm>
            <a:off x="1295400" y="1371601"/>
            <a:ext cx="5182300" cy="4759413"/>
          </a:xfrm>
          <a:prstGeom prst="rect">
            <a:avLst/>
          </a:prstGeom>
          <a:noFill/>
        </p:spPr>
        <p:txBody>
          <a:bodyPr wrap="square" lIns="0" tIns="0" rIns="0" bIns="0" rtlCol="0">
            <a:noAutofit/>
          </a:bodyPr>
          <a:lstStyle/>
          <a:p>
            <a:pPr marL="174625" indent="-174625">
              <a:lnSpc>
                <a:spcPct val="90000"/>
              </a:lnSpc>
              <a:spcBef>
                <a:spcPct val="20000"/>
              </a:spcBef>
              <a:buClr>
                <a:schemeClr val="accent1"/>
              </a:buClr>
              <a:buSzPct val="80000"/>
              <a:buFont typeface="Arial" pitchFamily="34" charset="0"/>
              <a:buChar char="•"/>
            </a:pPr>
            <a:r>
              <a:rPr lang="en-US" sz="2000" spc="-50" dirty="0"/>
              <a:t>We write content for </a:t>
            </a:r>
            <a:r>
              <a:rPr lang="en-US" sz="2000" spc="-50" dirty="0">
                <a:hlinkClick r:id="rId3"/>
              </a:rPr>
              <a:t>Breakthroughs</a:t>
            </a:r>
            <a:r>
              <a:rPr lang="en-US" sz="2000" spc="-50" dirty="0"/>
              <a:t> </a:t>
            </a:r>
          </a:p>
          <a:p>
            <a:pPr marL="173038">
              <a:lnSpc>
                <a:spcPct val="90000"/>
              </a:lnSpc>
              <a:spcBef>
                <a:spcPct val="20000"/>
              </a:spcBef>
              <a:buClr>
                <a:schemeClr val="accent1"/>
              </a:buClr>
              <a:buSzPct val="80000"/>
            </a:pPr>
            <a:r>
              <a:rPr lang="en-US" sz="1400" spc="-50" dirty="0"/>
              <a:t>(FSM Office of Research monthly newsletter) and </a:t>
            </a:r>
            <a:r>
              <a:rPr lang="en-US" sz="1400" spc="-50" dirty="0" err="1"/>
              <a:t>Galter</a:t>
            </a:r>
            <a:r>
              <a:rPr lang="en-US" sz="1400" spc="-50" dirty="0"/>
              <a:t> News</a:t>
            </a:r>
          </a:p>
          <a:p>
            <a:pPr lvl="1" indent="-250825">
              <a:lnSpc>
                <a:spcPct val="90000"/>
              </a:lnSpc>
              <a:spcBef>
                <a:spcPct val="20000"/>
              </a:spcBef>
              <a:buClr>
                <a:srgbClr val="605F62"/>
              </a:buClr>
              <a:buSzPct val="80000"/>
              <a:buFont typeface="Symbol" pitchFamily="18" charset="2"/>
              <a:buChar char="-"/>
            </a:pPr>
            <a:r>
              <a:rPr lang="en-US" sz="1600" spc="-50" dirty="0"/>
              <a:t>Recent news items include: </a:t>
            </a:r>
          </a:p>
          <a:p>
            <a:pPr marL="663575" lvl="2">
              <a:lnSpc>
                <a:spcPct val="90000"/>
              </a:lnSpc>
              <a:spcBef>
                <a:spcPct val="20000"/>
              </a:spcBef>
              <a:buClr>
                <a:srgbClr val="605F62"/>
              </a:buClr>
            </a:pPr>
            <a:r>
              <a:rPr lang="en-US" sz="1600" spc="-50" dirty="0">
                <a:hlinkClick r:id="rId4"/>
              </a:rPr>
              <a:t>Writing About Your Impact on the New NIH </a:t>
            </a:r>
            <a:r>
              <a:rPr lang="en-US" sz="1600" spc="-50" dirty="0" err="1">
                <a:hlinkClick r:id="rId4"/>
              </a:rPr>
              <a:t>Biosketch</a:t>
            </a:r>
            <a:r>
              <a:rPr lang="en-US" sz="1600" spc="-50" dirty="0">
                <a:hlinkClick r:id="rId4"/>
              </a:rPr>
              <a:t> </a:t>
            </a:r>
            <a:endParaRPr lang="en-US" sz="1600" spc="-50" dirty="0"/>
          </a:p>
          <a:p>
            <a:pPr marL="663575" lvl="2">
              <a:lnSpc>
                <a:spcPct val="90000"/>
              </a:lnSpc>
              <a:spcBef>
                <a:spcPct val="20000"/>
              </a:spcBef>
              <a:buClr>
                <a:srgbClr val="605F62"/>
              </a:buClr>
            </a:pPr>
            <a:r>
              <a:rPr lang="en-US" sz="1600" spc="-50" dirty="0">
                <a:hlinkClick r:id="rId5"/>
              </a:rPr>
              <a:t>Sharing, Publishing, and Archiving Your Work</a:t>
            </a:r>
            <a:endParaRPr lang="en-US" sz="1600" spc="-50" dirty="0"/>
          </a:p>
          <a:p>
            <a:pPr marL="663575" lvl="2">
              <a:lnSpc>
                <a:spcPct val="90000"/>
              </a:lnSpc>
              <a:spcBef>
                <a:spcPct val="20000"/>
              </a:spcBef>
              <a:buClr>
                <a:srgbClr val="605F62"/>
              </a:buClr>
            </a:pPr>
            <a:r>
              <a:rPr lang="en-US" sz="1600" spc="-50" dirty="0">
                <a:hlinkClick r:id="rId6"/>
              </a:rPr>
              <a:t>Visualizing Science at Feinberg School of Medicine</a:t>
            </a:r>
            <a:endParaRPr lang="en-US" sz="1600" spc="-50" dirty="0"/>
          </a:p>
          <a:p>
            <a:pPr marL="663575" lvl="2">
              <a:lnSpc>
                <a:spcPct val="90000"/>
              </a:lnSpc>
              <a:spcBef>
                <a:spcPct val="20000"/>
              </a:spcBef>
              <a:buClr>
                <a:srgbClr val="605F62"/>
              </a:buClr>
            </a:pPr>
            <a:r>
              <a:rPr lang="en-US" sz="1600" spc="-50" dirty="0">
                <a:hlinkClick r:id="rId7"/>
              </a:rPr>
              <a:t>Matchmaker, Make Me a Match: Choosing a Journal</a:t>
            </a:r>
            <a:endParaRPr lang="en-US" sz="1600" spc="-50" dirty="0"/>
          </a:p>
          <a:p>
            <a:endParaRPr lang="en-US" sz="1000" dirty="0"/>
          </a:p>
          <a:p>
            <a:endParaRPr lang="en-US" sz="1000" dirty="0"/>
          </a:p>
          <a:p>
            <a:endParaRPr lang="en-US" sz="1000" dirty="0"/>
          </a:p>
          <a:p>
            <a:pPr marL="631825" lvl="1" indent="-174625">
              <a:lnSpc>
                <a:spcPct val="90000"/>
              </a:lnSpc>
              <a:spcBef>
                <a:spcPct val="20000"/>
              </a:spcBef>
              <a:buClr>
                <a:schemeClr val="accent1"/>
              </a:buClr>
              <a:buSzPct val="80000"/>
              <a:buFont typeface="Arial" pitchFamily="34" charset="0"/>
              <a:buChar char="•"/>
            </a:pPr>
            <a:endParaRPr lang="en-US" sz="2000" spc="-50" dirty="0"/>
          </a:p>
          <a:p>
            <a:pPr>
              <a:lnSpc>
                <a:spcPct val="90000"/>
              </a:lnSpc>
              <a:spcBef>
                <a:spcPct val="20000"/>
              </a:spcBef>
              <a:buClr>
                <a:schemeClr val="accent1"/>
              </a:buClr>
              <a:buSzPct val="80000"/>
            </a:pPr>
            <a:endParaRPr lang="en-US" sz="2000" spc="-50" dirty="0"/>
          </a:p>
        </p:txBody>
      </p:sp>
      <p:sp>
        <p:nvSpPr>
          <p:cNvPr id="7" name="Rectangle 6"/>
          <p:cNvSpPr/>
          <p:nvPr/>
        </p:nvSpPr>
        <p:spPr>
          <a:xfrm>
            <a:off x="2438400" y="7025629"/>
            <a:ext cx="2579678" cy="954107"/>
          </a:xfrm>
          <a:prstGeom prst="rect">
            <a:avLst/>
          </a:prstGeom>
        </p:spPr>
        <p:txBody>
          <a:bodyPr wrap="square">
            <a:spAutoFit/>
          </a:bodyPr>
          <a:lstStyle/>
          <a:p>
            <a:r>
              <a:rPr lang="en-US" b="1" dirty="0"/>
              <a:t>Optimizing Your Article for Discovery</a:t>
            </a:r>
          </a:p>
          <a:p>
            <a:r>
              <a:rPr lang="en-US" sz="1000" dirty="0"/>
              <a:t>https://galter.northwestern.edu/news/optimizing-your-article-for-discovery</a:t>
            </a:r>
          </a:p>
        </p:txBody>
      </p:sp>
      <p:pic>
        <p:nvPicPr>
          <p:cNvPr id="14" name="Picture 13"/>
          <p:cNvPicPr>
            <a:picLocks noChangeAspect="1"/>
          </p:cNvPicPr>
          <p:nvPr/>
        </p:nvPicPr>
        <p:blipFill rotWithShape="1">
          <a:blip r:embed="rId8"/>
          <a:srcRect l="9167" t="14667" r="30000" b="18000"/>
          <a:stretch/>
        </p:blipFill>
        <p:spPr>
          <a:xfrm>
            <a:off x="7086600" y="1371600"/>
            <a:ext cx="2995316" cy="4144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985236" y="5673813"/>
            <a:ext cx="3096681" cy="457200"/>
          </a:xfrm>
          <a:prstGeom prst="rect">
            <a:avLst/>
          </a:prstGeom>
          <a:noFill/>
        </p:spPr>
        <p:txBody>
          <a:bodyPr wrap="square" lIns="0" tIns="0" rIns="0" bIns="0" rtlCol="0">
            <a:noAutofit/>
          </a:bodyPr>
          <a:lstStyle/>
          <a:p>
            <a:pPr>
              <a:lnSpc>
                <a:spcPct val="90000"/>
              </a:lnSpc>
            </a:pPr>
            <a:r>
              <a:rPr lang="en-US" sz="1200" i="1" spc="-50" dirty="0"/>
              <a:t>above: screenshot of Breakthroughs article : </a:t>
            </a:r>
            <a:r>
              <a:rPr lang="en-US" sz="1200" i="1" spc="-50" dirty="0">
                <a:hlinkClick r:id="rId9"/>
              </a:rPr>
              <a:t>Dissemination of Research in the Wild World Wide Web</a:t>
            </a:r>
            <a:endParaRPr lang="en-US" sz="1200" i="1" spc="-50" dirty="0"/>
          </a:p>
        </p:txBody>
      </p:sp>
    </p:spTree>
    <p:extLst>
      <p:ext uri="{BB962C8B-B14F-4D97-AF65-F5344CB8AC3E}">
        <p14:creationId xmlns:p14="http://schemas.microsoft.com/office/powerpoint/2010/main" val="3398739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40153" y="49391"/>
            <a:ext cx="7713969" cy="762000"/>
          </a:xfrm>
        </p:spPr>
        <p:txBody>
          <a:bodyPr/>
          <a:lstStyle/>
          <a:p>
            <a:r>
              <a:rPr lang="en-US" b="1" dirty="0" smtClean="0">
                <a:solidFill>
                  <a:schemeClr val="bg1"/>
                </a:solidFill>
              </a:rPr>
              <a:t>Create an impact report template for groups</a:t>
            </a:r>
            <a:endParaRPr lang="en-US" b="1" dirty="0">
              <a:solidFill>
                <a:schemeClr val="bg1"/>
              </a:solidFill>
            </a:endParaRPr>
          </a:p>
        </p:txBody>
      </p:sp>
      <p:sp>
        <p:nvSpPr>
          <p:cNvPr id="4" name="Rectangle 3"/>
          <p:cNvSpPr/>
          <p:nvPr/>
        </p:nvSpPr>
        <p:spPr>
          <a:xfrm>
            <a:off x="1447800" y="1236692"/>
            <a:ext cx="6705600" cy="2769989"/>
          </a:xfrm>
          <a:prstGeom prst="rect">
            <a:avLst/>
          </a:prstGeom>
        </p:spPr>
        <p:txBody>
          <a:bodyPr wrap="square">
            <a:spAutoFit/>
          </a:bodyPr>
          <a:lstStyle/>
          <a:p>
            <a:r>
              <a:rPr lang="en-US" sz="1400" b="1" dirty="0"/>
              <a:t>Productivity</a:t>
            </a:r>
            <a:r>
              <a:rPr lang="en-US" sz="1400" dirty="0"/>
              <a:t>: how much research was produced and who produced it</a:t>
            </a:r>
          </a:p>
          <a:p>
            <a:pPr lvl="1"/>
            <a:r>
              <a:rPr lang="en-US" sz="1100" dirty="0"/>
              <a:t># of researchers in department</a:t>
            </a:r>
          </a:p>
          <a:p>
            <a:pPr lvl="1"/>
            <a:r>
              <a:rPr lang="en-US" sz="1100" dirty="0"/>
              <a:t># of articles published by faculty</a:t>
            </a:r>
          </a:p>
          <a:p>
            <a:pPr lvl="1"/>
            <a:r>
              <a:rPr lang="en-US" sz="1100" dirty="0"/>
              <a:t>Average articles per year</a:t>
            </a:r>
          </a:p>
          <a:p>
            <a:pPr lvl="1"/>
            <a:r>
              <a:rPr lang="en-US" sz="1100" dirty="0"/>
              <a:t># of unique source (journal) titles </a:t>
            </a:r>
          </a:p>
          <a:p>
            <a:pPr lvl="1"/>
            <a:r>
              <a:rPr lang="en-US" sz="1100" dirty="0"/>
              <a:t> </a:t>
            </a:r>
          </a:p>
          <a:p>
            <a:r>
              <a:rPr lang="en-US" sz="1400" b="1" dirty="0"/>
              <a:t>Collaboration</a:t>
            </a:r>
            <a:r>
              <a:rPr lang="en-US" sz="1400" dirty="0"/>
              <a:t>: who worked together to make the research happen</a:t>
            </a:r>
          </a:p>
          <a:p>
            <a:pPr lvl="1"/>
            <a:r>
              <a:rPr lang="en-US" sz="1100" dirty="0"/>
              <a:t># of country affiliations of co-authors</a:t>
            </a:r>
          </a:p>
          <a:p>
            <a:pPr lvl="1"/>
            <a:r>
              <a:rPr lang="en-US" sz="1100" dirty="0"/>
              <a:t># of top institutional affiliations of co-authors</a:t>
            </a:r>
          </a:p>
          <a:p>
            <a:pPr lvl="1"/>
            <a:r>
              <a:rPr lang="en-US" sz="1100" dirty="0"/>
              <a:t>Listing of funding organizations from 2014 to present</a:t>
            </a:r>
          </a:p>
          <a:p>
            <a:pPr lvl="1"/>
            <a:endParaRPr lang="en-US" sz="1100" dirty="0"/>
          </a:p>
          <a:p>
            <a:r>
              <a:rPr lang="en-US" sz="1400" b="1" dirty="0"/>
              <a:t>Research Topics</a:t>
            </a:r>
            <a:r>
              <a:rPr lang="en-US" sz="1400" dirty="0"/>
              <a:t>: what the research was about</a:t>
            </a:r>
          </a:p>
          <a:p>
            <a:pPr lvl="1"/>
            <a:r>
              <a:rPr lang="en-US" sz="1100" dirty="0"/>
              <a:t>Document types for published articles</a:t>
            </a:r>
          </a:p>
          <a:p>
            <a:pPr lvl="1"/>
            <a:r>
              <a:rPr lang="en-US" sz="1100" dirty="0"/>
              <a:t>Top key words used in articles</a:t>
            </a:r>
          </a:p>
          <a:p>
            <a:pPr lvl="1"/>
            <a:r>
              <a:rPr lang="en-US" sz="1100" dirty="0"/>
              <a:t>Top subject areas of source (journal) titles</a:t>
            </a:r>
          </a:p>
        </p:txBody>
      </p:sp>
      <p:sp>
        <p:nvSpPr>
          <p:cNvPr id="5" name="TextBox 4"/>
          <p:cNvSpPr txBox="1"/>
          <p:nvPr/>
        </p:nvSpPr>
        <p:spPr>
          <a:xfrm>
            <a:off x="7239000" y="5418028"/>
            <a:ext cx="2743200" cy="228600"/>
          </a:xfrm>
          <a:prstGeom prst="rect">
            <a:avLst/>
          </a:prstGeom>
          <a:noFill/>
        </p:spPr>
        <p:txBody>
          <a:bodyPr wrap="square" lIns="0" tIns="0" rIns="0" bIns="0" rtlCol="0">
            <a:noAutofit/>
          </a:bodyPr>
          <a:lstStyle/>
          <a:p>
            <a:pPr>
              <a:lnSpc>
                <a:spcPct val="90000"/>
              </a:lnSpc>
              <a:spcBef>
                <a:spcPts val="600"/>
              </a:spcBef>
            </a:pPr>
            <a:r>
              <a:rPr lang="en-US" sz="1200" i="1" spc="-50" dirty="0"/>
              <a:t>Please note: this is not an exhaustive list of indicators. Indicator categories by Chris Belter, NIH Library</a:t>
            </a:r>
          </a:p>
        </p:txBody>
      </p:sp>
      <p:grpSp>
        <p:nvGrpSpPr>
          <p:cNvPr id="6" name="Group 5"/>
          <p:cNvGrpSpPr/>
          <p:nvPr/>
        </p:nvGrpSpPr>
        <p:grpSpPr>
          <a:xfrm>
            <a:off x="7239001" y="1219200"/>
            <a:ext cx="2815121" cy="3645864"/>
            <a:chOff x="5595849" y="2393954"/>
            <a:chExt cx="2815121" cy="3645864"/>
          </a:xfrm>
        </p:grpSpPr>
        <p:pic>
          <p:nvPicPr>
            <p:cNvPr id="7" name="Picture 6"/>
            <p:cNvPicPr>
              <a:picLocks noChangeAspect="1"/>
            </p:cNvPicPr>
            <p:nvPr/>
          </p:nvPicPr>
          <p:blipFill rotWithShape="1">
            <a:blip r:embed="rId2"/>
            <a:srcRect l="5413" t="8023" r="25281" b="12433"/>
            <a:stretch/>
          </p:blipFill>
          <p:spPr>
            <a:xfrm>
              <a:off x="5595849" y="2393954"/>
              <a:ext cx="2815121" cy="3645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5863771" y="3389086"/>
              <a:ext cx="2329543" cy="224971"/>
            </a:xfrm>
            <a:prstGeom prst="rect">
              <a:avLst/>
            </a:prstGeom>
            <a:solidFill>
              <a:srgbClr val="520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809262" y="5257801"/>
            <a:ext cx="5105400" cy="584775"/>
          </a:xfrm>
          <a:prstGeom prst="rect">
            <a:avLst/>
          </a:prstGeom>
          <a:noFill/>
        </p:spPr>
        <p:txBody>
          <a:bodyPr wrap="square" rtlCol="0">
            <a:spAutoFit/>
          </a:bodyPr>
          <a:lstStyle/>
          <a:p>
            <a:r>
              <a:rPr lang="en-US" sz="1600" b="1" i="1" dirty="0"/>
              <a:t>Requestor: </a:t>
            </a:r>
            <a:r>
              <a:rPr lang="en-US" sz="1600" i="1" dirty="0"/>
              <a:t>Office of Finance and Administration or departmental administrators, NU FSM</a:t>
            </a:r>
          </a:p>
        </p:txBody>
      </p:sp>
      <p:sp>
        <p:nvSpPr>
          <p:cNvPr id="10" name="TextBox 9"/>
          <p:cNvSpPr txBox="1"/>
          <p:nvPr/>
        </p:nvSpPr>
        <p:spPr>
          <a:xfrm>
            <a:off x="7239000" y="5029201"/>
            <a:ext cx="3048000" cy="336121"/>
          </a:xfrm>
          <a:prstGeom prst="rect">
            <a:avLst/>
          </a:prstGeom>
          <a:noFill/>
        </p:spPr>
        <p:txBody>
          <a:bodyPr wrap="square" lIns="0" tIns="0" rIns="0" bIns="0" rtlCol="0">
            <a:noAutofit/>
          </a:bodyPr>
          <a:lstStyle/>
          <a:p>
            <a:pPr>
              <a:lnSpc>
                <a:spcPct val="90000"/>
              </a:lnSpc>
              <a:spcBef>
                <a:spcPts val="600"/>
              </a:spcBef>
            </a:pPr>
            <a:r>
              <a:rPr lang="en-US" sz="1200" i="1" spc="-50" dirty="0"/>
              <a:t>above: screenshot of title page of group publication summary</a:t>
            </a:r>
          </a:p>
        </p:txBody>
      </p:sp>
    </p:spTree>
    <p:extLst>
      <p:ext uri="{BB962C8B-B14F-4D97-AF65-F5344CB8AC3E}">
        <p14:creationId xmlns:p14="http://schemas.microsoft.com/office/powerpoint/2010/main" val="833836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Publication </a:t>
            </a:r>
            <a:r>
              <a:rPr lang="en-US" dirty="0"/>
              <a:t>Summaries continued…</a:t>
            </a:r>
          </a:p>
        </p:txBody>
      </p:sp>
      <p:sp>
        <p:nvSpPr>
          <p:cNvPr id="4" name="Content Placeholder 2"/>
          <p:cNvSpPr txBox="1">
            <a:spLocks/>
          </p:cNvSpPr>
          <p:nvPr/>
        </p:nvSpPr>
        <p:spPr>
          <a:xfrm>
            <a:off x="1396288" y="1174965"/>
            <a:ext cx="4267458" cy="4351338"/>
          </a:xfrm>
          <a:prstGeom prst="rect">
            <a:avLst/>
          </a:prstGeom>
        </p:spPr>
        <p:txBody>
          <a:bodyPr>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t>Citation Impact for Department: </a:t>
            </a:r>
            <a:r>
              <a:rPr lang="en-US" sz="1400" dirty="0"/>
              <a:t>the impact it had on subsequent scientific research</a:t>
            </a:r>
          </a:p>
          <a:p>
            <a:pPr marL="206375" lvl="1" indent="0">
              <a:buNone/>
            </a:pPr>
            <a:r>
              <a:rPr lang="en-US" sz="1100" dirty="0"/>
              <a:t>Total citations</a:t>
            </a:r>
          </a:p>
          <a:p>
            <a:pPr marL="206375" lvl="1" indent="0">
              <a:buNone/>
            </a:pPr>
            <a:r>
              <a:rPr lang="en-US" sz="1100" dirty="0"/>
              <a:t>Average citations per year</a:t>
            </a:r>
          </a:p>
          <a:p>
            <a:pPr marL="206375" lvl="1" indent="0">
              <a:buNone/>
            </a:pPr>
            <a:r>
              <a:rPr lang="en-US" sz="1100" dirty="0"/>
              <a:t>Average citations per publication</a:t>
            </a:r>
          </a:p>
          <a:p>
            <a:pPr marL="206375" lvl="1" indent="0">
              <a:buNone/>
            </a:pPr>
            <a:r>
              <a:rPr lang="en-US" sz="1100" dirty="0"/>
              <a:t>Citations by year of publication</a:t>
            </a:r>
          </a:p>
          <a:p>
            <a:pPr marL="206375" lvl="1" indent="0">
              <a:buNone/>
            </a:pPr>
            <a:r>
              <a:rPr lang="en-US" sz="1100" dirty="0"/>
              <a:t>Citations cumulative</a:t>
            </a:r>
          </a:p>
          <a:p>
            <a:pPr marL="206375" lvl="1" indent="0">
              <a:buNone/>
            </a:pPr>
            <a:r>
              <a:rPr lang="en-US" sz="1100" dirty="0"/>
              <a:t>Citations by year of publication per publication</a:t>
            </a:r>
          </a:p>
          <a:p>
            <a:pPr marL="206375" lvl="1" indent="0">
              <a:buNone/>
            </a:pPr>
            <a:r>
              <a:rPr lang="en-US" sz="1100" dirty="0"/>
              <a:t>Most highly cited publication</a:t>
            </a:r>
          </a:p>
          <a:p>
            <a:pPr marL="206375" lvl="1" indent="0">
              <a:buNone/>
            </a:pPr>
            <a:r>
              <a:rPr lang="en-US" sz="1100" dirty="0"/>
              <a:t># of country affiliations of citing authors</a:t>
            </a:r>
          </a:p>
          <a:p>
            <a:pPr marL="206375" lvl="1" indent="0">
              <a:buNone/>
            </a:pPr>
            <a:r>
              <a:rPr lang="en-US" sz="1100" dirty="0"/>
              <a:t># of languages of citing articles</a:t>
            </a:r>
          </a:p>
          <a:p>
            <a:pPr marL="206375" lvl="1" indent="0">
              <a:buNone/>
            </a:pPr>
            <a:r>
              <a:rPr lang="en-US" sz="1100" dirty="0"/>
              <a:t># of unique source (journal titles) from citing articles</a:t>
            </a:r>
          </a:p>
          <a:p>
            <a:pPr marL="206375" lvl="1" indent="0">
              <a:buNone/>
            </a:pPr>
            <a:r>
              <a:rPr lang="en-US" sz="1100" dirty="0"/>
              <a:t># of unique country affiliations of citing authors</a:t>
            </a:r>
          </a:p>
          <a:p>
            <a:pPr marL="206375" lvl="1" indent="0">
              <a:buNone/>
            </a:pPr>
            <a:r>
              <a:rPr lang="en-US" sz="1100" dirty="0"/>
              <a:t># of unique institutional affiliations of citing authors</a:t>
            </a:r>
          </a:p>
          <a:p>
            <a:pPr marL="206375" lvl="1" indent="0">
              <a:buNone/>
            </a:pPr>
            <a:r>
              <a:rPr lang="en-US" sz="1100" dirty="0"/>
              <a:t>h- index of departmental documents</a:t>
            </a:r>
          </a:p>
          <a:p>
            <a:pPr marL="206375" lvl="1" indent="0">
              <a:buNone/>
            </a:pPr>
            <a:r>
              <a:rPr lang="en-US" sz="1100" dirty="0"/>
              <a:t># of documents with no citations</a:t>
            </a:r>
          </a:p>
          <a:p>
            <a:pPr marL="206375" lvl="1" indent="0">
              <a:buNone/>
            </a:pPr>
            <a:r>
              <a:rPr lang="en-US" sz="1100" dirty="0"/>
              <a:t>Hot or Highly Cited publications</a:t>
            </a:r>
          </a:p>
        </p:txBody>
      </p:sp>
      <p:sp>
        <p:nvSpPr>
          <p:cNvPr id="5" name="Rectangle 4"/>
          <p:cNvSpPr/>
          <p:nvPr/>
        </p:nvSpPr>
        <p:spPr>
          <a:xfrm>
            <a:off x="6705600" y="1205904"/>
            <a:ext cx="4535805" cy="1659429"/>
          </a:xfrm>
          <a:prstGeom prst="rect">
            <a:avLst/>
          </a:prstGeom>
        </p:spPr>
        <p:txBody>
          <a:bodyPr wrap="square">
            <a:spAutoFit/>
          </a:bodyPr>
          <a:lstStyle/>
          <a:p>
            <a:pPr marL="0" lvl="2">
              <a:spcBef>
                <a:spcPct val="20000"/>
              </a:spcBef>
              <a:buClr>
                <a:schemeClr val="accent1"/>
              </a:buClr>
              <a:buSzPct val="80000"/>
            </a:pPr>
            <a:r>
              <a:rPr lang="en-US" sz="1400" b="1" spc="-50" dirty="0"/>
              <a:t>Citation Impact for Individuals: </a:t>
            </a:r>
            <a:r>
              <a:rPr lang="en-US" sz="1400" spc="-50" dirty="0"/>
              <a:t>the impact he/she had on subsequent scientific research</a:t>
            </a:r>
          </a:p>
          <a:p>
            <a:pPr marL="206375" lvl="1">
              <a:lnSpc>
                <a:spcPct val="90000"/>
              </a:lnSpc>
              <a:spcBef>
                <a:spcPct val="20000"/>
              </a:spcBef>
              <a:spcAft>
                <a:spcPts val="400"/>
              </a:spcAft>
              <a:buClr>
                <a:srgbClr val="605F62"/>
              </a:buClr>
              <a:buSzPct val="80000"/>
            </a:pPr>
            <a:r>
              <a:rPr lang="en-US" sz="1100" spc="-50" dirty="0"/>
              <a:t>Total published articles (career span and report timespan)</a:t>
            </a:r>
          </a:p>
          <a:p>
            <a:pPr marL="206375" lvl="1">
              <a:lnSpc>
                <a:spcPct val="90000"/>
              </a:lnSpc>
              <a:spcBef>
                <a:spcPct val="20000"/>
              </a:spcBef>
              <a:spcAft>
                <a:spcPts val="400"/>
              </a:spcAft>
              <a:buClr>
                <a:srgbClr val="605F62"/>
              </a:buClr>
              <a:buSzPct val="80000"/>
            </a:pPr>
            <a:r>
              <a:rPr lang="en-US" sz="1100" spc="-50" dirty="0"/>
              <a:t>Total citations (career span and report timespan)</a:t>
            </a:r>
          </a:p>
          <a:p>
            <a:pPr marL="206375" lvl="1">
              <a:lnSpc>
                <a:spcPct val="90000"/>
              </a:lnSpc>
              <a:spcBef>
                <a:spcPct val="20000"/>
              </a:spcBef>
              <a:spcAft>
                <a:spcPts val="400"/>
              </a:spcAft>
              <a:buClr>
                <a:srgbClr val="605F62"/>
              </a:buClr>
              <a:buSzPct val="80000"/>
            </a:pPr>
            <a:r>
              <a:rPr lang="en-US" sz="1100" spc="-50" dirty="0"/>
              <a:t>h-index</a:t>
            </a:r>
          </a:p>
          <a:p>
            <a:pPr marL="206375" lvl="1">
              <a:lnSpc>
                <a:spcPct val="90000"/>
              </a:lnSpc>
              <a:spcBef>
                <a:spcPct val="20000"/>
              </a:spcBef>
              <a:spcAft>
                <a:spcPts val="400"/>
              </a:spcAft>
              <a:buClr>
                <a:srgbClr val="605F62"/>
              </a:buClr>
              <a:buSzPct val="80000"/>
            </a:pPr>
            <a:r>
              <a:rPr lang="en-US" sz="1100" spc="-50" dirty="0"/>
              <a:t>m-index</a:t>
            </a:r>
          </a:p>
          <a:p>
            <a:pPr marL="206375" lvl="1">
              <a:lnSpc>
                <a:spcPct val="90000"/>
              </a:lnSpc>
              <a:spcBef>
                <a:spcPct val="20000"/>
              </a:spcBef>
              <a:spcAft>
                <a:spcPts val="400"/>
              </a:spcAft>
              <a:buClr>
                <a:srgbClr val="605F62"/>
              </a:buClr>
              <a:buSzPct val="80000"/>
            </a:pPr>
            <a:r>
              <a:rPr lang="en-US" sz="1100" spc="-50" dirty="0"/>
              <a:t># of co-authors</a:t>
            </a:r>
          </a:p>
        </p:txBody>
      </p:sp>
      <p:sp>
        <p:nvSpPr>
          <p:cNvPr id="8" name="TextBox 7"/>
          <p:cNvSpPr txBox="1"/>
          <p:nvPr/>
        </p:nvSpPr>
        <p:spPr>
          <a:xfrm>
            <a:off x="7696200" y="6109677"/>
            <a:ext cx="3065768" cy="228600"/>
          </a:xfrm>
          <a:prstGeom prst="rect">
            <a:avLst/>
          </a:prstGeom>
          <a:noFill/>
        </p:spPr>
        <p:txBody>
          <a:bodyPr wrap="square" lIns="0" tIns="0" rIns="0" bIns="0" rtlCol="0">
            <a:noAutofit/>
          </a:bodyPr>
          <a:lstStyle/>
          <a:p>
            <a:pPr>
              <a:lnSpc>
                <a:spcPct val="90000"/>
              </a:lnSpc>
              <a:spcBef>
                <a:spcPts val="600"/>
              </a:spcBef>
            </a:pPr>
            <a:r>
              <a:rPr lang="en-US" sz="1200" i="1" spc="-50" dirty="0"/>
              <a:t>above: screenshot of excel data tables file for group publication summary</a:t>
            </a:r>
          </a:p>
        </p:txBody>
      </p:sp>
      <p:sp>
        <p:nvSpPr>
          <p:cNvPr id="3" name="Rectangle 2"/>
          <p:cNvSpPr/>
          <p:nvPr/>
        </p:nvSpPr>
        <p:spPr>
          <a:xfrm>
            <a:off x="685800" y="5828410"/>
            <a:ext cx="3124200" cy="424732"/>
          </a:xfrm>
          <a:prstGeom prst="rect">
            <a:avLst/>
          </a:prstGeom>
        </p:spPr>
        <p:txBody>
          <a:bodyPr wrap="square">
            <a:spAutoFit/>
          </a:bodyPr>
          <a:lstStyle/>
          <a:p>
            <a:pPr>
              <a:lnSpc>
                <a:spcPct val="90000"/>
              </a:lnSpc>
              <a:spcBef>
                <a:spcPts val="600"/>
              </a:spcBef>
            </a:pPr>
            <a:r>
              <a:rPr lang="en-US" sz="1200" i="1" spc="-50" dirty="0"/>
              <a:t>Please note: this is not an exhaustive list of indicators. Indicator categories by Chris Belter, NIH Library</a:t>
            </a:r>
          </a:p>
        </p:txBody>
      </p:sp>
      <p:grpSp>
        <p:nvGrpSpPr>
          <p:cNvPr id="9" name="Group 8"/>
          <p:cNvGrpSpPr/>
          <p:nvPr/>
        </p:nvGrpSpPr>
        <p:grpSpPr>
          <a:xfrm>
            <a:off x="5383892" y="3169476"/>
            <a:ext cx="4850538" cy="2607346"/>
            <a:chOff x="3859892" y="3169476"/>
            <a:chExt cx="4850538" cy="2607346"/>
          </a:xfrm>
        </p:grpSpPr>
        <p:pic>
          <p:nvPicPr>
            <p:cNvPr id="7" name="Picture 6"/>
            <p:cNvPicPr>
              <a:picLocks noChangeAspect="1"/>
            </p:cNvPicPr>
            <p:nvPr/>
          </p:nvPicPr>
          <p:blipFill rotWithShape="1">
            <a:blip r:embed="rId2"/>
            <a:srcRect l="1729" t="18985" r="16051" b="10007"/>
            <a:stretch/>
          </p:blipFill>
          <p:spPr>
            <a:xfrm>
              <a:off x="3859892" y="3169476"/>
              <a:ext cx="4850538" cy="2607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419600" y="3429000"/>
              <a:ext cx="1219200" cy="304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2340153" y="49391"/>
            <a:ext cx="7713969" cy="762000"/>
          </a:xfrm>
          <a:prstGeom prst="rect">
            <a:avLst/>
          </a:prstGeom>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b="1">
                <a:solidFill>
                  <a:schemeClr val="bg1"/>
                </a:solidFill>
              </a:rPr>
              <a:t>Create an impact report template for groups</a:t>
            </a:r>
            <a:endParaRPr lang="en-US" b="1" dirty="0">
              <a:solidFill>
                <a:schemeClr val="bg1"/>
              </a:solidFill>
            </a:endParaRPr>
          </a:p>
        </p:txBody>
      </p:sp>
    </p:spTree>
    <p:extLst>
      <p:ext uri="{BB962C8B-B14F-4D97-AF65-F5344CB8AC3E}">
        <p14:creationId xmlns:p14="http://schemas.microsoft.com/office/powerpoint/2010/main" val="3880701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Publication Summary</a:t>
            </a:r>
            <a:endParaRPr lang="en-US" dirty="0"/>
          </a:p>
        </p:txBody>
      </p:sp>
      <p:sp>
        <p:nvSpPr>
          <p:cNvPr id="4" name="Rectangle 3"/>
          <p:cNvSpPr/>
          <p:nvPr/>
        </p:nvSpPr>
        <p:spPr>
          <a:xfrm>
            <a:off x="685800" y="1118370"/>
            <a:ext cx="5257800" cy="2600712"/>
          </a:xfrm>
          <a:prstGeom prst="rect">
            <a:avLst/>
          </a:prstGeom>
        </p:spPr>
        <p:txBody>
          <a:bodyPr wrap="square">
            <a:spAutoFit/>
          </a:bodyPr>
          <a:lstStyle/>
          <a:p>
            <a:r>
              <a:rPr lang="en-US" sz="1400" b="1" dirty="0"/>
              <a:t>Productivity</a:t>
            </a:r>
            <a:r>
              <a:rPr lang="en-US" sz="1400" dirty="0"/>
              <a:t>: how much research was produced and who produced it</a:t>
            </a:r>
          </a:p>
          <a:p>
            <a:pPr lvl="1"/>
            <a:r>
              <a:rPr lang="en-US" sz="1100" dirty="0"/>
              <a:t># of articles published by faculty</a:t>
            </a:r>
          </a:p>
          <a:p>
            <a:pPr lvl="1"/>
            <a:r>
              <a:rPr lang="en-US" sz="1100" dirty="0"/>
              <a:t>Average articles per year</a:t>
            </a:r>
          </a:p>
          <a:p>
            <a:pPr lvl="1"/>
            <a:r>
              <a:rPr lang="en-US" sz="1100" dirty="0"/>
              <a:t># of unique source (journal) titles </a:t>
            </a:r>
          </a:p>
          <a:p>
            <a:pPr lvl="1"/>
            <a:r>
              <a:rPr lang="en-US" sz="1100" dirty="0"/>
              <a:t> </a:t>
            </a:r>
          </a:p>
          <a:p>
            <a:r>
              <a:rPr lang="en-US" sz="1400" b="1" dirty="0"/>
              <a:t>Collaboration</a:t>
            </a:r>
            <a:r>
              <a:rPr lang="en-US" sz="1400" dirty="0"/>
              <a:t>: who worked together to make the research happen</a:t>
            </a:r>
          </a:p>
          <a:p>
            <a:pPr lvl="1"/>
            <a:r>
              <a:rPr lang="en-US" sz="1100" dirty="0"/>
              <a:t># of country affiliations of co-authors</a:t>
            </a:r>
          </a:p>
          <a:p>
            <a:pPr lvl="1"/>
            <a:r>
              <a:rPr lang="en-US" sz="1100" dirty="0"/>
              <a:t># of top institutional affiliations of co-authors</a:t>
            </a:r>
          </a:p>
          <a:p>
            <a:pPr lvl="1"/>
            <a:r>
              <a:rPr lang="en-US" sz="1100" dirty="0"/>
              <a:t>Listing of funding organizations from 2014 to present</a:t>
            </a:r>
          </a:p>
          <a:p>
            <a:pPr lvl="1"/>
            <a:endParaRPr lang="en-US" sz="1100" dirty="0"/>
          </a:p>
          <a:p>
            <a:r>
              <a:rPr lang="en-US" sz="1400" b="1" dirty="0"/>
              <a:t>Research Topics</a:t>
            </a:r>
            <a:r>
              <a:rPr lang="en-US" sz="1400" dirty="0"/>
              <a:t>: what the research was about</a:t>
            </a:r>
          </a:p>
          <a:p>
            <a:pPr lvl="1"/>
            <a:r>
              <a:rPr lang="en-US" sz="1100" dirty="0"/>
              <a:t>Document types for published articles</a:t>
            </a:r>
          </a:p>
          <a:p>
            <a:pPr lvl="1"/>
            <a:r>
              <a:rPr lang="en-US" sz="1100" dirty="0"/>
              <a:t>Top key words used in articles</a:t>
            </a:r>
          </a:p>
          <a:p>
            <a:pPr lvl="1"/>
            <a:r>
              <a:rPr lang="en-US" sz="1100" dirty="0"/>
              <a:t>Top subject areas of source (journal) titles</a:t>
            </a:r>
          </a:p>
        </p:txBody>
      </p:sp>
      <p:sp>
        <p:nvSpPr>
          <p:cNvPr id="5" name="Rectangle 4"/>
          <p:cNvSpPr/>
          <p:nvPr/>
        </p:nvSpPr>
        <p:spPr>
          <a:xfrm>
            <a:off x="609600" y="3944378"/>
            <a:ext cx="6781800" cy="1966692"/>
          </a:xfrm>
          <a:prstGeom prst="rect">
            <a:avLst/>
          </a:prstGeom>
        </p:spPr>
        <p:txBody>
          <a:bodyPr wrap="square">
            <a:spAutoFit/>
          </a:bodyPr>
          <a:lstStyle/>
          <a:p>
            <a:r>
              <a:rPr lang="en-US" sz="1400" b="1" dirty="0"/>
              <a:t>Citation Impact: </a:t>
            </a:r>
            <a:r>
              <a:rPr lang="en-US" sz="1400" dirty="0"/>
              <a:t>the impact it had on subsequent scientific research</a:t>
            </a:r>
          </a:p>
          <a:p>
            <a:pPr marL="206375" lvl="1"/>
            <a:r>
              <a:rPr lang="en-US" sz="1100" dirty="0"/>
              <a:t>Total citations</a:t>
            </a:r>
          </a:p>
          <a:p>
            <a:pPr marL="206375" lvl="1"/>
            <a:r>
              <a:rPr lang="en-US" sz="1100" dirty="0"/>
              <a:t>Average citations per year</a:t>
            </a:r>
          </a:p>
          <a:p>
            <a:pPr marL="206375" lvl="1"/>
            <a:r>
              <a:rPr lang="en-US" sz="1100" dirty="0"/>
              <a:t>Most highly cited publication</a:t>
            </a:r>
          </a:p>
          <a:p>
            <a:pPr marL="206375" lvl="1"/>
            <a:r>
              <a:rPr lang="en-US" sz="1100" dirty="0"/>
              <a:t># of country affiliations of citing authors</a:t>
            </a:r>
          </a:p>
          <a:p>
            <a:pPr marL="206375" lvl="1"/>
            <a:r>
              <a:rPr lang="en-US" sz="1100" dirty="0"/>
              <a:t># of languages of citing articles</a:t>
            </a:r>
          </a:p>
          <a:p>
            <a:pPr marL="206375" lvl="1"/>
            <a:r>
              <a:rPr lang="en-US" sz="1100" dirty="0"/>
              <a:t># of unique institutional affiliations of citing authors</a:t>
            </a:r>
          </a:p>
          <a:p>
            <a:pPr marL="206375" lvl="1"/>
            <a:r>
              <a:rPr lang="en-US" sz="1100" dirty="0"/>
              <a:t>Hot or Highly Cited publications</a:t>
            </a:r>
          </a:p>
          <a:p>
            <a:pPr marL="206375" lvl="1">
              <a:lnSpc>
                <a:spcPct val="90000"/>
              </a:lnSpc>
              <a:buClr>
                <a:srgbClr val="605F62"/>
              </a:buClr>
              <a:buSzPct val="80000"/>
            </a:pPr>
            <a:r>
              <a:rPr lang="en-US" sz="1100" dirty="0"/>
              <a:t>h-index</a:t>
            </a:r>
          </a:p>
          <a:p>
            <a:pPr marL="206375" lvl="1">
              <a:lnSpc>
                <a:spcPct val="90000"/>
              </a:lnSpc>
              <a:buClr>
                <a:srgbClr val="605F62"/>
              </a:buClr>
              <a:buSzPct val="80000"/>
            </a:pPr>
            <a:r>
              <a:rPr lang="en-US" sz="1100" dirty="0"/>
              <a:t>m-index</a:t>
            </a:r>
          </a:p>
          <a:p>
            <a:pPr marL="206375" lvl="1"/>
            <a:endParaRPr lang="en-US" sz="1100" dirty="0"/>
          </a:p>
        </p:txBody>
      </p:sp>
      <p:pic>
        <p:nvPicPr>
          <p:cNvPr id="6" name="Picture 5"/>
          <p:cNvPicPr>
            <a:picLocks noChangeAspect="1"/>
          </p:cNvPicPr>
          <p:nvPr/>
        </p:nvPicPr>
        <p:blipFill rotWithShape="1">
          <a:blip r:embed="rId2"/>
          <a:srcRect l="1660" t="21305" r="20003" b="2050"/>
          <a:stretch/>
        </p:blipFill>
        <p:spPr>
          <a:xfrm>
            <a:off x="6629400" y="1136027"/>
            <a:ext cx="4763660" cy="2823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821060" y="4002906"/>
            <a:ext cx="4572000" cy="834074"/>
          </a:xfrm>
          <a:prstGeom prst="rect">
            <a:avLst/>
          </a:prstGeom>
        </p:spPr>
        <p:txBody>
          <a:bodyPr>
            <a:spAutoFit/>
          </a:bodyPr>
          <a:lstStyle/>
          <a:p>
            <a:pPr>
              <a:lnSpc>
                <a:spcPct val="90000"/>
              </a:lnSpc>
            </a:pPr>
            <a:r>
              <a:rPr lang="en-US" sz="1200" i="1" spc="-50" dirty="0"/>
              <a:t>above: screenshot of excel data tables file for individual publication summary</a:t>
            </a:r>
          </a:p>
          <a:p>
            <a:pPr>
              <a:lnSpc>
                <a:spcPct val="90000"/>
              </a:lnSpc>
            </a:pPr>
            <a:r>
              <a:rPr lang="en-US" sz="1200" i="1" spc="-50" dirty="0"/>
              <a:t>Please note: this is not an exhaustive list of indicators. Indicator categories by Chris Belter, NIH Library</a:t>
            </a:r>
          </a:p>
          <a:p>
            <a:pPr>
              <a:lnSpc>
                <a:spcPct val="90000"/>
              </a:lnSpc>
              <a:spcBef>
                <a:spcPts val="600"/>
              </a:spcBef>
            </a:pPr>
            <a:endParaRPr lang="en-US" sz="1200" i="1" spc="-50" dirty="0"/>
          </a:p>
        </p:txBody>
      </p:sp>
      <p:sp>
        <p:nvSpPr>
          <p:cNvPr id="8" name="TextBox 7"/>
          <p:cNvSpPr txBox="1"/>
          <p:nvPr/>
        </p:nvSpPr>
        <p:spPr>
          <a:xfrm>
            <a:off x="7239000" y="6163230"/>
            <a:ext cx="5105400" cy="338554"/>
          </a:xfrm>
          <a:prstGeom prst="rect">
            <a:avLst/>
          </a:prstGeom>
          <a:noFill/>
        </p:spPr>
        <p:txBody>
          <a:bodyPr wrap="square" rtlCol="0">
            <a:spAutoFit/>
          </a:bodyPr>
          <a:lstStyle/>
          <a:p>
            <a:r>
              <a:rPr lang="en-US" sz="1600" b="1" i="1" dirty="0"/>
              <a:t>Requestor: </a:t>
            </a:r>
            <a:r>
              <a:rPr lang="en-US" sz="1600" i="1" dirty="0"/>
              <a:t>Researchers, NU FSM</a:t>
            </a:r>
          </a:p>
        </p:txBody>
      </p:sp>
      <p:sp>
        <p:nvSpPr>
          <p:cNvPr id="9" name="Rectangle 8"/>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340153" y="49391"/>
            <a:ext cx="7713969" cy="762000"/>
          </a:xfrm>
          <a:prstGeom prst="rect">
            <a:avLst/>
          </a:prstGeom>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b="1" dirty="0">
                <a:solidFill>
                  <a:schemeClr val="bg1"/>
                </a:solidFill>
              </a:rPr>
              <a:t>Create an impact report template for individuals</a:t>
            </a:r>
          </a:p>
        </p:txBody>
      </p:sp>
    </p:spTree>
    <p:extLst>
      <p:ext uri="{BB962C8B-B14F-4D97-AF65-F5344CB8AC3E}">
        <p14:creationId xmlns:p14="http://schemas.microsoft.com/office/powerpoint/2010/main" val="1354072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064992" y="3778643"/>
            <a:ext cx="3829790" cy="225335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 name="Rectangle 23"/>
          <p:cNvSpPr/>
          <p:nvPr/>
        </p:nvSpPr>
        <p:spPr>
          <a:xfrm>
            <a:off x="2189540" y="3787865"/>
            <a:ext cx="3862157" cy="225335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Rectangle 21"/>
          <p:cNvSpPr/>
          <p:nvPr/>
        </p:nvSpPr>
        <p:spPr>
          <a:xfrm>
            <a:off x="6035968" y="1542375"/>
            <a:ext cx="3851389" cy="221813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Rectangle 19"/>
          <p:cNvSpPr/>
          <p:nvPr/>
        </p:nvSpPr>
        <p:spPr>
          <a:xfrm>
            <a:off x="2191212" y="1545049"/>
            <a:ext cx="3860485" cy="221546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500" t="1943" r="833" b="6593"/>
          <a:stretch/>
        </p:blipFill>
        <p:spPr>
          <a:xfrm>
            <a:off x="2306274" y="1749525"/>
            <a:ext cx="3745423" cy="1905000"/>
          </a:xfrm>
          <a:prstGeom prst="rect">
            <a:avLst/>
          </a:prstGeom>
        </p:spPr>
      </p:pic>
      <p:sp>
        <p:nvSpPr>
          <p:cNvPr id="8" name="TextBox 7"/>
          <p:cNvSpPr txBox="1"/>
          <p:nvPr/>
        </p:nvSpPr>
        <p:spPr>
          <a:xfrm>
            <a:off x="2439184" y="1273592"/>
            <a:ext cx="3048000" cy="455246"/>
          </a:xfrm>
          <a:prstGeom prst="rect">
            <a:avLst/>
          </a:prstGeom>
          <a:noFill/>
        </p:spPr>
        <p:txBody>
          <a:bodyPr wrap="none" lIns="0" tIns="0" rIns="0" bIns="0" rtlCol="0">
            <a:noAutofit/>
          </a:bodyPr>
          <a:lstStyle/>
          <a:p>
            <a:pPr>
              <a:lnSpc>
                <a:spcPct val="90000"/>
              </a:lnSpc>
              <a:spcBef>
                <a:spcPts val="600"/>
              </a:spcBef>
            </a:pPr>
            <a:r>
              <a:rPr lang="en-US" sz="1850" b="1" spc="-50" dirty="0"/>
              <a:t>International Policies and Guidelines</a:t>
            </a:r>
          </a:p>
        </p:txBody>
      </p:sp>
      <p:cxnSp>
        <p:nvCxnSpPr>
          <p:cNvPr id="10" name="Straight Connector 9"/>
          <p:cNvCxnSpPr/>
          <p:nvPr/>
        </p:nvCxnSpPr>
        <p:spPr>
          <a:xfrm>
            <a:off x="6051696" y="1550711"/>
            <a:ext cx="0" cy="44905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91212" y="3760511"/>
            <a:ext cx="7696145" cy="2517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89539" y="1544789"/>
            <a:ext cx="800100" cy="3935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oAutofit/>
          </a:bodyPr>
          <a:lstStyle/>
          <a:p>
            <a:pPr algn="ctr">
              <a:lnSpc>
                <a:spcPct val="90000"/>
              </a:lnSpc>
              <a:spcBef>
                <a:spcPts val="600"/>
              </a:spcBef>
            </a:pPr>
            <a:r>
              <a:rPr lang="en-US" sz="2800" b="1" spc="-50" dirty="0"/>
              <a:t>41</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500" t="2124" r="2500" b="5213"/>
          <a:stretch/>
        </p:blipFill>
        <p:spPr>
          <a:xfrm>
            <a:off x="6166760" y="1749526"/>
            <a:ext cx="3510641" cy="1847705"/>
          </a:xfrm>
          <a:prstGeom prst="rect">
            <a:avLst/>
          </a:prstGeom>
        </p:spPr>
      </p:pic>
      <p:sp>
        <p:nvSpPr>
          <p:cNvPr id="16" name="TextBox 15"/>
          <p:cNvSpPr txBox="1"/>
          <p:nvPr/>
        </p:nvSpPr>
        <p:spPr>
          <a:xfrm>
            <a:off x="6166760" y="1249930"/>
            <a:ext cx="4340985" cy="455246"/>
          </a:xfrm>
          <a:prstGeom prst="rect">
            <a:avLst/>
          </a:prstGeom>
          <a:noFill/>
        </p:spPr>
        <p:txBody>
          <a:bodyPr wrap="none" lIns="0" tIns="0" rIns="0" bIns="0" rtlCol="0">
            <a:noAutofit/>
          </a:bodyPr>
          <a:lstStyle/>
          <a:p>
            <a:pPr>
              <a:lnSpc>
                <a:spcPct val="90000"/>
              </a:lnSpc>
              <a:spcBef>
                <a:spcPts val="600"/>
              </a:spcBef>
            </a:pPr>
            <a:r>
              <a:rPr lang="en-US" sz="1850" b="1" spc="-50" dirty="0"/>
              <a:t>US Clinical Guidelines/Scientific Statements</a:t>
            </a:r>
          </a:p>
        </p:txBody>
      </p:sp>
      <p:sp>
        <p:nvSpPr>
          <p:cNvPr id="18" name="TextBox 17"/>
          <p:cNvSpPr txBox="1"/>
          <p:nvPr/>
        </p:nvSpPr>
        <p:spPr>
          <a:xfrm>
            <a:off x="2198636" y="6186039"/>
            <a:ext cx="3048000" cy="455246"/>
          </a:xfrm>
          <a:prstGeom prst="rect">
            <a:avLst/>
          </a:prstGeom>
          <a:noFill/>
        </p:spPr>
        <p:txBody>
          <a:bodyPr wrap="none" lIns="0" tIns="0" rIns="0" bIns="0" rtlCol="0">
            <a:noAutofit/>
          </a:bodyPr>
          <a:lstStyle/>
          <a:p>
            <a:pPr>
              <a:lnSpc>
                <a:spcPct val="90000"/>
              </a:lnSpc>
              <a:spcBef>
                <a:spcPts val="600"/>
              </a:spcBef>
            </a:pPr>
            <a:r>
              <a:rPr lang="en-US" sz="1850" b="1" spc="-50" dirty="0"/>
              <a:t>US Governmental Policies and Guidelines</a:t>
            </a: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2500" t="3233" r="2500" b="4791"/>
          <a:stretch/>
        </p:blipFill>
        <p:spPr>
          <a:xfrm>
            <a:off x="6166760" y="3982470"/>
            <a:ext cx="3626451" cy="1876848"/>
          </a:xfrm>
          <a:prstGeom prst="rect">
            <a:avLst/>
          </a:prstGeom>
        </p:spPr>
      </p:pic>
      <p:sp>
        <p:nvSpPr>
          <p:cNvPr id="23" name="TextBox 22"/>
          <p:cNvSpPr txBox="1"/>
          <p:nvPr/>
        </p:nvSpPr>
        <p:spPr>
          <a:xfrm>
            <a:off x="9078201" y="1535735"/>
            <a:ext cx="808288" cy="3959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noAutofit/>
          </a:bodyPr>
          <a:lstStyle/>
          <a:p>
            <a:pPr algn="ctr">
              <a:lnSpc>
                <a:spcPct val="90000"/>
              </a:lnSpc>
              <a:spcBef>
                <a:spcPts val="600"/>
              </a:spcBef>
            </a:pPr>
            <a:r>
              <a:rPr lang="en-US" sz="2800" b="1" spc="-50" dirty="0"/>
              <a:t>59</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500" t="1943" r="2500" b="5044"/>
          <a:stretch/>
        </p:blipFill>
        <p:spPr>
          <a:xfrm>
            <a:off x="2306273" y="3959326"/>
            <a:ext cx="3667438" cy="1930231"/>
          </a:xfrm>
          <a:prstGeom prst="rect">
            <a:avLst/>
          </a:prstGeom>
        </p:spPr>
      </p:pic>
      <p:sp>
        <p:nvSpPr>
          <p:cNvPr id="29" name="TextBox 28"/>
          <p:cNvSpPr txBox="1"/>
          <p:nvPr/>
        </p:nvSpPr>
        <p:spPr>
          <a:xfrm>
            <a:off x="9094682" y="5646854"/>
            <a:ext cx="800100" cy="3935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oAutofit/>
          </a:bodyPr>
          <a:lstStyle/>
          <a:p>
            <a:pPr algn="ctr">
              <a:lnSpc>
                <a:spcPct val="90000"/>
              </a:lnSpc>
              <a:spcBef>
                <a:spcPts val="600"/>
              </a:spcBef>
            </a:pPr>
            <a:r>
              <a:rPr lang="en-US" sz="2800" b="1" spc="-50" dirty="0"/>
              <a:t>2</a:t>
            </a:r>
          </a:p>
        </p:txBody>
      </p:sp>
      <p:sp>
        <p:nvSpPr>
          <p:cNvPr id="30" name="TextBox 29"/>
          <p:cNvSpPr txBox="1"/>
          <p:nvPr/>
        </p:nvSpPr>
        <p:spPr>
          <a:xfrm>
            <a:off x="6455887" y="6177178"/>
            <a:ext cx="3048000" cy="455246"/>
          </a:xfrm>
          <a:prstGeom prst="rect">
            <a:avLst/>
          </a:prstGeom>
          <a:noFill/>
        </p:spPr>
        <p:txBody>
          <a:bodyPr wrap="none" lIns="0" tIns="0" rIns="0" bIns="0" rtlCol="0">
            <a:noAutofit/>
          </a:bodyPr>
          <a:lstStyle/>
          <a:p>
            <a:pPr>
              <a:lnSpc>
                <a:spcPct val="90000"/>
              </a:lnSpc>
              <a:spcBef>
                <a:spcPts val="600"/>
              </a:spcBef>
            </a:pPr>
            <a:r>
              <a:rPr lang="en-US" sz="1850" b="1" spc="-50" dirty="0"/>
              <a:t>US State Policies and Guidelines</a:t>
            </a:r>
          </a:p>
        </p:txBody>
      </p:sp>
      <p:sp>
        <p:nvSpPr>
          <p:cNvPr id="31" name="TextBox 30"/>
          <p:cNvSpPr txBox="1"/>
          <p:nvPr/>
        </p:nvSpPr>
        <p:spPr>
          <a:xfrm>
            <a:off x="5332428" y="6514532"/>
            <a:ext cx="6506066" cy="404687"/>
          </a:xfrm>
          <a:prstGeom prst="rect">
            <a:avLst/>
          </a:prstGeom>
          <a:noFill/>
        </p:spPr>
        <p:txBody>
          <a:bodyPr wrap="square" lIns="0" tIns="0" rIns="0" bIns="0" rtlCol="0">
            <a:noAutofit/>
          </a:bodyPr>
          <a:lstStyle/>
          <a:p>
            <a:pPr>
              <a:lnSpc>
                <a:spcPct val="90000"/>
              </a:lnSpc>
            </a:pPr>
            <a:r>
              <a:rPr lang="en-US" sz="1100" i="1" spc="-50" dirty="0"/>
              <a:t>Numbers reflect citations in documents. Word clouds of document titles by tagxedo.com</a:t>
            </a:r>
          </a:p>
        </p:txBody>
      </p:sp>
      <p:sp>
        <p:nvSpPr>
          <p:cNvPr id="33" name="Slide Number Placeholder 32"/>
          <p:cNvSpPr>
            <a:spLocks noGrp="1"/>
          </p:cNvSpPr>
          <p:nvPr>
            <p:ph type="sldNum" sz="quarter" idx="12"/>
          </p:nvPr>
        </p:nvSpPr>
        <p:spPr/>
        <p:txBody>
          <a:bodyPr/>
          <a:lstStyle/>
          <a:p>
            <a:fld id="{0D558541-60C9-42A2-8392-FF12533A6B7A}" type="slidenum">
              <a:rPr lang="en-US" smtClean="0"/>
              <a:pPr/>
              <a:t>27</a:t>
            </a:fld>
            <a:endParaRPr lang="en-US" dirty="0"/>
          </a:p>
        </p:txBody>
      </p:sp>
      <p:sp>
        <p:nvSpPr>
          <p:cNvPr id="25" name="TextBox 24"/>
          <p:cNvSpPr txBox="1"/>
          <p:nvPr/>
        </p:nvSpPr>
        <p:spPr>
          <a:xfrm>
            <a:off x="2189538" y="5662537"/>
            <a:ext cx="800100" cy="3935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noAutofit/>
          </a:bodyPr>
          <a:lstStyle/>
          <a:p>
            <a:pPr algn="ctr">
              <a:lnSpc>
                <a:spcPct val="90000"/>
              </a:lnSpc>
              <a:spcBef>
                <a:spcPts val="600"/>
              </a:spcBef>
            </a:pPr>
            <a:r>
              <a:rPr lang="en-US" sz="2800" b="1" spc="-50" dirty="0"/>
              <a:t>16</a:t>
            </a:r>
          </a:p>
        </p:txBody>
      </p:sp>
      <p:sp>
        <p:nvSpPr>
          <p:cNvPr id="28" name="Rectangle 27"/>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4"/>
          <p:cNvSpPr txBox="1">
            <a:spLocks/>
          </p:cNvSpPr>
          <p:nvPr/>
        </p:nvSpPr>
        <p:spPr>
          <a:xfrm>
            <a:off x="1524000" y="-14192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solidFill>
                  <a:schemeClr val="bg1"/>
                </a:solidFill>
              </a:rPr>
              <a:t>Assist with finding citations in policy documents</a:t>
            </a:r>
          </a:p>
        </p:txBody>
      </p:sp>
    </p:spTree>
    <p:extLst>
      <p:ext uri="{BB962C8B-B14F-4D97-AF65-F5344CB8AC3E}">
        <p14:creationId xmlns:p14="http://schemas.microsoft.com/office/powerpoint/2010/main" val="1552140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2506296"/>
            <a:ext cx="4517232" cy="1638910"/>
          </a:xfrm>
          <a:prstGeom prst="rect">
            <a:avLst/>
          </a:prstGeom>
        </p:spPr>
        <p:txBody>
          <a:bodyPr wrap="square">
            <a:spAutoFit/>
          </a:bodyPr>
          <a:lstStyle/>
          <a:p>
            <a:r>
              <a:rPr lang="en-US" sz="1500" b="1" dirty="0">
                <a:solidFill>
                  <a:srgbClr val="000000"/>
                </a:solidFill>
                <a:latin typeface="Adobe Fan Heiti Std B" panose="020B0700000000000000" pitchFamily="34" charset="-128"/>
                <a:ea typeface="Adobe Fan Heiti Std B" panose="020B0700000000000000" pitchFamily="34" charset="-128"/>
              </a:rPr>
              <a:t>55% of the group</a:t>
            </a:r>
            <a:r>
              <a:rPr lang="en-US" sz="1500" b="1" dirty="0">
                <a:solidFill>
                  <a:srgbClr val="000000"/>
                </a:solidFill>
                <a:ea typeface="Adobe Fan Heiti Std B" panose="020B0700000000000000" pitchFamily="34" charset="-128"/>
              </a:rPr>
              <a:t>’</a:t>
            </a:r>
            <a:r>
              <a:rPr lang="en-US" sz="1500" b="1" dirty="0">
                <a:solidFill>
                  <a:srgbClr val="000000"/>
                </a:solidFill>
                <a:latin typeface="Adobe Fan Heiti Std B" panose="020B0700000000000000" pitchFamily="34" charset="-128"/>
                <a:ea typeface="Adobe Fan Heiti Std B" panose="020B0700000000000000" pitchFamily="34" charset="-128"/>
              </a:rPr>
              <a:t>s documents have a citation impact at or above global average </a:t>
            </a:r>
            <a:endParaRPr lang="en-US" sz="1500" dirty="0">
              <a:solidFill>
                <a:srgbClr val="000000"/>
              </a:solidFill>
              <a:latin typeface="Adobe Fan Heiti Std B" panose="020B0700000000000000" pitchFamily="34" charset="-128"/>
              <a:ea typeface="Adobe Fan Heiti Std B" panose="020B0700000000000000" pitchFamily="34" charset="-128"/>
            </a:endParaRPr>
          </a:p>
          <a:p>
            <a:r>
              <a:rPr lang="en-US" sz="675" dirty="0">
                <a:solidFill>
                  <a:srgbClr val="000000"/>
                </a:solidFill>
                <a:latin typeface="Adobe Fan Heiti Std B" panose="020B0700000000000000" pitchFamily="34" charset="-128"/>
                <a:ea typeface="Adobe Fan Heiti Std B" panose="020B0700000000000000" pitchFamily="34" charset="-128"/>
              </a:rPr>
              <a:t>(391 of 710 articles, reviews, conference proceedings indexed in Scopus from 1987 - 2017 have a Field Weighted Citation Impact of &gt;= 1.0) </a:t>
            </a:r>
          </a:p>
          <a:p>
            <a:endParaRPr lang="en-US" sz="675" dirty="0">
              <a:solidFill>
                <a:srgbClr val="000000"/>
              </a:solidFill>
              <a:latin typeface="Adobe Fan Heiti Std B" panose="020B0700000000000000" pitchFamily="34" charset="-128"/>
              <a:ea typeface="Adobe Fan Heiti Std B" panose="020B0700000000000000" pitchFamily="34" charset="-128"/>
            </a:endParaRPr>
          </a:p>
          <a:p>
            <a:endParaRPr lang="en-US" sz="675" dirty="0">
              <a:solidFill>
                <a:srgbClr val="000000"/>
              </a:solidFill>
              <a:latin typeface="Adobe Fan Heiti Std B" panose="020B0700000000000000" pitchFamily="34" charset="-128"/>
              <a:ea typeface="Adobe Fan Heiti Std B" panose="020B0700000000000000" pitchFamily="34" charset="-128"/>
            </a:endParaRPr>
          </a:p>
          <a:p>
            <a:r>
              <a:rPr lang="en-US" sz="1500" b="1" dirty="0">
                <a:solidFill>
                  <a:srgbClr val="000000"/>
                </a:solidFill>
                <a:latin typeface="Adobe Fan Heiti Std B" panose="020B0700000000000000" pitchFamily="34" charset="-128"/>
                <a:ea typeface="Adobe Fan Heiti Std B" panose="020B0700000000000000" pitchFamily="34" charset="-128"/>
              </a:rPr>
              <a:t>15% of the group</a:t>
            </a:r>
            <a:r>
              <a:rPr lang="en-US" sz="1500" b="1" dirty="0">
                <a:solidFill>
                  <a:srgbClr val="000000"/>
                </a:solidFill>
                <a:ea typeface="Adobe Fan Heiti Std B" panose="020B0700000000000000" pitchFamily="34" charset="-128"/>
              </a:rPr>
              <a:t>‘</a:t>
            </a:r>
            <a:r>
              <a:rPr lang="en-US" sz="1500" b="1" dirty="0">
                <a:solidFill>
                  <a:srgbClr val="000000"/>
                </a:solidFill>
                <a:latin typeface="Adobe Fan Heiti Std B" panose="020B0700000000000000" pitchFamily="34" charset="-128"/>
                <a:ea typeface="Adobe Fan Heiti Std B" panose="020B0700000000000000" pitchFamily="34" charset="-128"/>
              </a:rPr>
              <a:t>s documents have a citation impact significantly exceeding the global average </a:t>
            </a:r>
          </a:p>
          <a:p>
            <a:r>
              <a:rPr lang="en-US" sz="675" dirty="0">
                <a:solidFill>
                  <a:srgbClr val="000000"/>
                </a:solidFill>
                <a:latin typeface="Adobe Fan Heiti Std B" panose="020B0700000000000000" pitchFamily="34" charset="-128"/>
                <a:ea typeface="Adobe Fan Heiti Std B" panose="020B0700000000000000" pitchFamily="34" charset="-128"/>
              </a:rPr>
              <a:t>(136 of 710 articles, reviews, conference proceedings indexed in Scopus from 1987 - 2017 have a Field Weighted Citation Impact of &gt;= 3.0) </a:t>
            </a:r>
            <a:endParaRPr lang="en-US" sz="1500" dirty="0">
              <a:latin typeface="Adobe Fan Heiti Std B" panose="020B0700000000000000" pitchFamily="34" charset="-128"/>
              <a:ea typeface="Adobe Fan Heiti Std B" panose="020B0700000000000000" pitchFamily="34" charset="-12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7611" y="2895600"/>
            <a:ext cx="5925787" cy="3200400"/>
          </a:xfrm>
          <a:prstGeom prst="rect">
            <a:avLst/>
          </a:prstGeom>
        </p:spPr>
      </p:pic>
      <p:sp>
        <p:nvSpPr>
          <p:cNvPr id="10" name="TextBox 9"/>
          <p:cNvSpPr txBox="1"/>
          <p:nvPr/>
        </p:nvSpPr>
        <p:spPr>
          <a:xfrm>
            <a:off x="1891903" y="1443936"/>
            <a:ext cx="3157538" cy="646331"/>
          </a:xfrm>
          <a:prstGeom prst="rect">
            <a:avLst/>
          </a:prstGeom>
          <a:solidFill>
            <a:schemeClr val="accent4">
              <a:lumMod val="5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a:latin typeface="Adobe Fan Heiti Std B" panose="020B0700000000000000" pitchFamily="34" charset="-128"/>
                <a:ea typeface="Adobe Fan Heiti Std B" panose="020B0700000000000000" pitchFamily="34" charset="-128"/>
              </a:rPr>
              <a:t>Text for a group of researchers</a:t>
            </a:r>
            <a:r>
              <a:rPr lang="en-US" dirty="0">
                <a:ea typeface="Adobe Fan Heiti Std B" panose="020B0700000000000000" pitchFamily="34" charset="-128"/>
              </a:rPr>
              <a:t>’ </a:t>
            </a:r>
            <a:r>
              <a:rPr lang="en-US" dirty="0">
                <a:latin typeface="Adobe Fan Heiti Std B" panose="020B0700000000000000" pitchFamily="34" charset="-128"/>
                <a:ea typeface="Adobe Fan Heiti Std B" panose="020B0700000000000000" pitchFamily="34" charset="-128"/>
              </a:rPr>
              <a:t>publications</a:t>
            </a:r>
          </a:p>
        </p:txBody>
      </p:sp>
      <p:sp>
        <p:nvSpPr>
          <p:cNvPr id="11" name="TextBox 10"/>
          <p:cNvSpPr txBox="1"/>
          <p:nvPr/>
        </p:nvSpPr>
        <p:spPr>
          <a:xfrm>
            <a:off x="6477001" y="1419552"/>
            <a:ext cx="3186113" cy="646331"/>
          </a:xfrm>
          <a:prstGeom prst="rect">
            <a:avLst/>
          </a:prstGeom>
          <a:solidFill>
            <a:schemeClr val="accent4">
              <a:lumMod val="5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a:latin typeface="Adobe Fan Heiti Std B" panose="020B0700000000000000" pitchFamily="34" charset="-128"/>
                <a:ea typeface="Adobe Fan Heiti Std B" panose="020B0700000000000000" pitchFamily="34" charset="-128"/>
              </a:rPr>
              <a:t>Chart for a group of researchers</a:t>
            </a:r>
            <a:r>
              <a:rPr lang="en-US" dirty="0">
                <a:ea typeface="Adobe Fan Heiti Std B" panose="020B0700000000000000" pitchFamily="34" charset="-128"/>
              </a:rPr>
              <a:t>’ </a:t>
            </a:r>
            <a:r>
              <a:rPr lang="en-US" dirty="0">
                <a:latin typeface="Adobe Fan Heiti Std B" panose="020B0700000000000000" pitchFamily="34" charset="-128"/>
                <a:ea typeface="Adobe Fan Heiti Std B" panose="020B0700000000000000" pitchFamily="34" charset="-128"/>
              </a:rPr>
              <a:t>publications</a:t>
            </a:r>
          </a:p>
        </p:txBody>
      </p:sp>
      <p:sp>
        <p:nvSpPr>
          <p:cNvPr id="2" name="TextBox 1"/>
          <p:cNvSpPr txBox="1"/>
          <p:nvPr/>
        </p:nvSpPr>
        <p:spPr>
          <a:xfrm>
            <a:off x="5791200" y="2260223"/>
            <a:ext cx="5050829" cy="1050288"/>
          </a:xfrm>
          <a:prstGeom prst="rect">
            <a:avLst/>
          </a:prstGeom>
          <a:noFill/>
        </p:spPr>
        <p:txBody>
          <a:bodyPr wrap="square" rtlCol="0">
            <a:spAutoFit/>
          </a:bodyPr>
          <a:lstStyle/>
          <a:p>
            <a:r>
              <a:rPr lang="en-US" sz="1050" b="1" dirty="0">
                <a:latin typeface="Adobe Fan Heiti Std B" panose="020B0700000000000000" pitchFamily="34" charset="-128"/>
                <a:ea typeface="Adobe Fan Heiti Std B" panose="020B0700000000000000" pitchFamily="34" charset="-128"/>
              </a:rPr>
              <a:t>Field Weighted Citation Impact by Year</a:t>
            </a:r>
          </a:p>
          <a:p>
            <a:r>
              <a:rPr lang="en-US" sz="600" b="1" dirty="0">
                <a:latin typeface="Adobe Fan Heiti Std B" panose="020B0700000000000000" pitchFamily="34" charset="-128"/>
                <a:ea typeface="Adobe Fan Heiti Std B" panose="020B0700000000000000" pitchFamily="34" charset="-128"/>
              </a:rPr>
              <a:t> </a:t>
            </a:r>
          </a:p>
          <a:p>
            <a:r>
              <a:rPr lang="en-US" sz="825" dirty="0">
                <a:latin typeface="Adobe Fan Heiti Std B" panose="020B0700000000000000" pitchFamily="34" charset="-128"/>
                <a:ea typeface="Adobe Fan Heiti Std B" panose="020B0700000000000000" pitchFamily="34" charset="-128"/>
              </a:rPr>
              <a:t>Group: Department of Name Here </a:t>
            </a:r>
          </a:p>
          <a:p>
            <a:r>
              <a:rPr lang="en-US" sz="825" dirty="0">
                <a:latin typeface="Adobe Fan Heiti Std B" panose="020B0700000000000000" pitchFamily="34" charset="-128"/>
                <a:ea typeface="Adobe Fan Heiti Std B" panose="020B0700000000000000" pitchFamily="34" charset="-128"/>
              </a:rPr>
              <a:t>Timespan: 2013 - 2017</a:t>
            </a:r>
          </a:p>
          <a:p>
            <a:r>
              <a:rPr lang="en-US" sz="825" dirty="0">
                <a:latin typeface="Adobe Fan Heiti Std B" panose="020B0700000000000000" pitchFamily="34" charset="-128"/>
                <a:ea typeface="Adobe Fan Heiti Std B" panose="020B0700000000000000" pitchFamily="34" charset="-128"/>
              </a:rPr>
              <a:t>Source: Scopus</a:t>
            </a:r>
          </a:p>
          <a:p>
            <a:r>
              <a:rPr lang="en-US" sz="1050" b="1" dirty="0"/>
              <a:t> </a:t>
            </a:r>
            <a:endParaRPr lang="en-US" sz="1050" dirty="0"/>
          </a:p>
          <a:p>
            <a:endParaRPr lang="en-US" sz="1050" i="1" dirty="0"/>
          </a:p>
        </p:txBody>
      </p:sp>
      <p:sp>
        <p:nvSpPr>
          <p:cNvPr id="12" name="Rectangle 11"/>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941623" y="-205823"/>
            <a:ext cx="7886700" cy="994172"/>
          </a:xfrm>
        </p:spPr>
        <p:txBody>
          <a:bodyPr/>
          <a:lstStyle/>
          <a:p>
            <a:r>
              <a:rPr lang="en-US" sz="3200" b="1" dirty="0">
                <a:solidFill>
                  <a:schemeClr val="bg1"/>
                </a:solidFill>
                <a:latin typeface="+mn-lt"/>
                <a:ea typeface="Adobe Fan Heiti Std B" panose="020B0700000000000000" pitchFamily="34" charset="-128"/>
              </a:rPr>
              <a:t>Write simple statements of impact</a:t>
            </a:r>
          </a:p>
        </p:txBody>
      </p:sp>
    </p:spTree>
    <p:extLst>
      <p:ext uri="{BB962C8B-B14F-4D97-AF65-F5344CB8AC3E}">
        <p14:creationId xmlns:p14="http://schemas.microsoft.com/office/powerpoint/2010/main" val="1488869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558541-60C9-42A2-8392-FF12533A6B7A}" type="slidenum">
              <a:rPr lang="en-US" smtClean="0"/>
              <a:pPr/>
              <a:t>29</a:t>
            </a:fld>
            <a:endParaRPr lang="en-US" dirty="0"/>
          </a:p>
        </p:txBody>
      </p:sp>
      <p:sp>
        <p:nvSpPr>
          <p:cNvPr id="3" name="TextBox 2"/>
          <p:cNvSpPr txBox="1"/>
          <p:nvPr/>
        </p:nvSpPr>
        <p:spPr>
          <a:xfrm>
            <a:off x="2132131" y="5852573"/>
            <a:ext cx="533400" cy="294544"/>
          </a:xfrm>
          <a:prstGeom prst="rect">
            <a:avLst/>
          </a:prstGeom>
          <a:noFill/>
        </p:spPr>
        <p:txBody>
          <a:bodyPr wrap="none" lIns="0" tIns="0" rIns="0" bIns="0" rtlCol="0">
            <a:noAutofit/>
          </a:bodyPr>
          <a:lstStyle/>
          <a:p>
            <a:pPr>
              <a:lnSpc>
                <a:spcPct val="90000"/>
              </a:lnSpc>
              <a:spcBef>
                <a:spcPts val="600"/>
              </a:spcBef>
            </a:pPr>
            <a:r>
              <a:rPr lang="en-US" sz="1850" spc="-50" dirty="0"/>
              <a:t>2015</a:t>
            </a:r>
          </a:p>
        </p:txBody>
      </p:sp>
      <p:grpSp>
        <p:nvGrpSpPr>
          <p:cNvPr id="29" name="Group 28"/>
          <p:cNvGrpSpPr/>
          <p:nvPr/>
        </p:nvGrpSpPr>
        <p:grpSpPr>
          <a:xfrm>
            <a:off x="2972592" y="2808959"/>
            <a:ext cx="3429000" cy="2804830"/>
            <a:chOff x="990600" y="2833970"/>
            <a:chExt cx="3429000" cy="2804830"/>
          </a:xfrm>
        </p:grpSpPr>
        <p:sp>
          <p:nvSpPr>
            <p:cNvPr id="25" name="Rectangle 24"/>
            <p:cNvSpPr/>
            <p:nvPr/>
          </p:nvSpPr>
          <p:spPr>
            <a:xfrm>
              <a:off x="990600" y="2833970"/>
              <a:ext cx="3429000" cy="28048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p:cNvPicPr>
              <a:picLocks noChangeAspect="1"/>
            </p:cNvPicPr>
            <p:nvPr/>
          </p:nvPicPr>
          <p:blipFill rotWithShape="1">
            <a:blip r:embed="rId3"/>
            <a:srcRect l="24897" t="10666" r="25311" b="23333"/>
            <a:stretch/>
          </p:blipFill>
          <p:spPr>
            <a:xfrm>
              <a:off x="1054717" y="2849437"/>
              <a:ext cx="3288683" cy="2713163"/>
            </a:xfrm>
            <a:prstGeom prst="rect">
              <a:avLst/>
            </a:prstGeom>
          </p:spPr>
        </p:pic>
      </p:grpSp>
      <p:sp>
        <p:nvSpPr>
          <p:cNvPr id="7" name="Rectangle 6"/>
          <p:cNvSpPr/>
          <p:nvPr/>
        </p:nvSpPr>
        <p:spPr>
          <a:xfrm>
            <a:off x="2874204" y="1022151"/>
            <a:ext cx="7391401" cy="840230"/>
          </a:xfrm>
          <a:prstGeom prst="rect">
            <a:avLst/>
          </a:prstGeom>
        </p:spPr>
        <p:txBody>
          <a:bodyPr wrap="square">
            <a:spAutoFit/>
          </a:bodyPr>
          <a:lstStyle/>
          <a:p>
            <a:pPr>
              <a:lnSpc>
                <a:spcPct val="90000"/>
              </a:lnSpc>
              <a:spcBef>
                <a:spcPts val="600"/>
              </a:spcBef>
            </a:pPr>
            <a:r>
              <a:rPr lang="en-US" sz="1600" spc="-50" dirty="0"/>
              <a:t>Boone-</a:t>
            </a:r>
            <a:r>
              <a:rPr lang="en-US" sz="1600" spc="-50" dirty="0" err="1"/>
              <a:t>Heinonen</a:t>
            </a:r>
            <a:r>
              <a:rPr lang="en-US" sz="1600" spc="-50" dirty="0"/>
              <a:t> J, Gordon-Larsen P, </a:t>
            </a:r>
            <a:r>
              <a:rPr lang="en-US" sz="1600" spc="-50" dirty="0" err="1"/>
              <a:t>Kiefe</a:t>
            </a:r>
            <a:r>
              <a:rPr lang="en-US" sz="1600" spc="-50" dirty="0"/>
              <a:t> CI, </a:t>
            </a:r>
            <a:r>
              <a:rPr lang="en-US" sz="1600" spc="-50" dirty="0" err="1"/>
              <a:t>Shikany</a:t>
            </a:r>
            <a:r>
              <a:rPr lang="en-US" sz="1600" spc="-50" dirty="0"/>
              <a:t> JM, Lewis CE, </a:t>
            </a:r>
            <a:r>
              <a:rPr lang="en-US" sz="1600" spc="-50" dirty="0" err="1"/>
              <a:t>Popkin</a:t>
            </a:r>
            <a:r>
              <a:rPr lang="en-US" sz="1600" spc="-50" dirty="0"/>
              <a:t> BM. </a:t>
            </a:r>
            <a:r>
              <a:rPr lang="en-US" b="1" spc="-50" dirty="0"/>
              <a:t>Fast food restaurants and food stores: Longitudinal associations with diet in young to middle-aged adults: The CARDIA study. </a:t>
            </a:r>
            <a:r>
              <a:rPr lang="en-US" sz="1600" spc="-50" dirty="0"/>
              <a:t>Arch Intern Med 171(13):1162–70. 2011.</a:t>
            </a:r>
          </a:p>
        </p:txBody>
      </p:sp>
      <p:sp>
        <p:nvSpPr>
          <p:cNvPr id="9" name="TextBox 8"/>
          <p:cNvSpPr txBox="1"/>
          <p:nvPr/>
        </p:nvSpPr>
        <p:spPr>
          <a:xfrm>
            <a:off x="2080492" y="1089864"/>
            <a:ext cx="510308" cy="265758"/>
          </a:xfrm>
          <a:prstGeom prst="rect">
            <a:avLst/>
          </a:prstGeom>
          <a:noFill/>
        </p:spPr>
        <p:txBody>
          <a:bodyPr wrap="none" lIns="0" tIns="0" rIns="0" bIns="0" rtlCol="0">
            <a:noAutofit/>
          </a:bodyPr>
          <a:lstStyle/>
          <a:p>
            <a:pPr>
              <a:lnSpc>
                <a:spcPct val="90000"/>
              </a:lnSpc>
              <a:spcBef>
                <a:spcPts val="600"/>
              </a:spcBef>
            </a:pPr>
            <a:r>
              <a:rPr lang="en-US" sz="1850" spc="-50" dirty="0"/>
              <a:t>2011</a:t>
            </a:r>
          </a:p>
        </p:txBody>
      </p:sp>
      <p:grpSp>
        <p:nvGrpSpPr>
          <p:cNvPr id="19" name="Group 18"/>
          <p:cNvGrpSpPr/>
          <p:nvPr/>
        </p:nvGrpSpPr>
        <p:grpSpPr>
          <a:xfrm>
            <a:off x="2874204" y="5851129"/>
            <a:ext cx="6858001" cy="583105"/>
            <a:chOff x="1360053" y="5260489"/>
            <a:chExt cx="6858001" cy="583105"/>
          </a:xfrm>
        </p:grpSpPr>
        <p:sp>
          <p:nvSpPr>
            <p:cNvPr id="8" name="Rectangle 7"/>
            <p:cNvSpPr/>
            <p:nvPr/>
          </p:nvSpPr>
          <p:spPr>
            <a:xfrm>
              <a:off x="1360053" y="5474262"/>
              <a:ext cx="6858001" cy="369332"/>
            </a:xfrm>
            <a:prstGeom prst="rect">
              <a:avLst/>
            </a:prstGeom>
          </p:spPr>
          <p:txBody>
            <a:bodyPr wrap="square">
              <a:spAutoFit/>
            </a:bodyPr>
            <a:lstStyle/>
            <a:p>
              <a:r>
                <a:rPr lang="en-US" sz="900" dirty="0"/>
                <a:t>U.S. Department of Health and Human Services and U.S. Department of Agriculture. </a:t>
              </a:r>
              <a:r>
                <a:rPr lang="en-US" sz="900" b="1" dirty="0"/>
                <a:t>Scientific Report of the 2015 Dietary Guidelines Advisory Committee</a:t>
              </a:r>
              <a:r>
                <a:rPr lang="en-US" sz="900" dirty="0"/>
                <a:t>. December 2015. Available at http://health.gov/dietaryguidelines/2015-scientific-report/</a:t>
              </a:r>
            </a:p>
          </p:txBody>
        </p:sp>
        <p:sp>
          <p:nvSpPr>
            <p:cNvPr id="13" name="TextBox 12"/>
            <p:cNvSpPr txBox="1"/>
            <p:nvPr/>
          </p:nvSpPr>
          <p:spPr>
            <a:xfrm>
              <a:off x="1448592" y="5260489"/>
              <a:ext cx="6745032" cy="427546"/>
            </a:xfrm>
            <a:prstGeom prst="rect">
              <a:avLst/>
            </a:prstGeom>
            <a:noFill/>
          </p:spPr>
          <p:txBody>
            <a:bodyPr wrap="square" lIns="0" tIns="0" rIns="0" bIns="0" rtlCol="0">
              <a:noAutofit/>
            </a:bodyPr>
            <a:lstStyle/>
            <a:p>
              <a:pPr>
                <a:lnSpc>
                  <a:spcPct val="90000"/>
                </a:lnSpc>
                <a:spcBef>
                  <a:spcPts val="600"/>
                </a:spcBef>
              </a:pPr>
              <a:r>
                <a:rPr lang="en-US" sz="1850" spc="-50" dirty="0"/>
                <a:t>cited in report on 2015 Dietary Guidelines</a:t>
              </a:r>
            </a:p>
          </p:txBody>
        </p:sp>
      </p:grpSp>
      <p:sp>
        <p:nvSpPr>
          <p:cNvPr id="14" name="TextBox 13"/>
          <p:cNvSpPr txBox="1"/>
          <p:nvPr/>
        </p:nvSpPr>
        <p:spPr>
          <a:xfrm>
            <a:off x="2080493" y="2002472"/>
            <a:ext cx="528773" cy="288100"/>
          </a:xfrm>
          <a:prstGeom prst="rect">
            <a:avLst/>
          </a:prstGeom>
          <a:noFill/>
        </p:spPr>
        <p:txBody>
          <a:bodyPr wrap="square" lIns="0" tIns="0" rIns="0" bIns="0" rtlCol="0">
            <a:noAutofit/>
          </a:bodyPr>
          <a:lstStyle/>
          <a:p>
            <a:pPr>
              <a:lnSpc>
                <a:spcPct val="90000"/>
              </a:lnSpc>
              <a:spcBef>
                <a:spcPts val="600"/>
              </a:spcBef>
            </a:pPr>
            <a:r>
              <a:rPr lang="en-US" sz="1850" spc="-50" dirty="0"/>
              <a:t>2014</a:t>
            </a:r>
          </a:p>
        </p:txBody>
      </p:sp>
      <p:sp>
        <p:nvSpPr>
          <p:cNvPr id="15" name="TextBox 14"/>
          <p:cNvSpPr txBox="1"/>
          <p:nvPr/>
        </p:nvSpPr>
        <p:spPr>
          <a:xfrm>
            <a:off x="2972593" y="2002473"/>
            <a:ext cx="7471505" cy="683361"/>
          </a:xfrm>
          <a:prstGeom prst="rect">
            <a:avLst/>
          </a:prstGeom>
          <a:noFill/>
        </p:spPr>
        <p:txBody>
          <a:bodyPr wrap="square" lIns="0" tIns="0" rIns="0" bIns="0" rtlCol="0">
            <a:noAutofit/>
          </a:bodyPr>
          <a:lstStyle/>
          <a:p>
            <a:pPr>
              <a:lnSpc>
                <a:spcPct val="90000"/>
              </a:lnSpc>
            </a:pPr>
            <a:r>
              <a:rPr lang="en-US" sz="1850" spc="-50" dirty="0"/>
              <a:t>cited in Andrew Sullivan’s “The Dish” article on </a:t>
            </a:r>
            <a:r>
              <a:rPr lang="en-US" sz="1850" i="1" spc="-50" dirty="0"/>
              <a:t>The Mirage of Food Deserts</a:t>
            </a:r>
          </a:p>
          <a:p>
            <a:pPr>
              <a:lnSpc>
                <a:spcPct val="90000"/>
              </a:lnSpc>
            </a:pPr>
            <a:r>
              <a:rPr lang="en-US" sz="600" spc="-50" dirty="0">
                <a:hlinkClick r:id="rId4"/>
              </a:rPr>
              <a:t>http://dish.andrewsullivan.com/2014/02/11/the-importance-of-food-deserts-is-a-mirage/?utm_source=feedburner&amp;utm_medium=feed&amp;utm_campaign=Feed%3A+andrewsullivan%2FrApM+%28The+Dish%29</a:t>
            </a:r>
            <a:endParaRPr lang="en-US" sz="600" spc="-50" dirty="0"/>
          </a:p>
          <a:p>
            <a:pPr>
              <a:lnSpc>
                <a:spcPct val="90000"/>
              </a:lnSpc>
            </a:pPr>
            <a:endParaRPr lang="en-US" sz="600" spc="-50" dirty="0"/>
          </a:p>
          <a:p>
            <a:pPr>
              <a:lnSpc>
                <a:spcPct val="90000"/>
              </a:lnSpc>
            </a:pPr>
            <a:r>
              <a:rPr lang="en-US" sz="1850" spc="-50" dirty="0"/>
              <a:t>cited in Slate.com article </a:t>
            </a:r>
            <a:r>
              <a:rPr lang="en-US" sz="1850" i="1" spc="-50" dirty="0"/>
              <a:t>Food Deserts Aren’t the Problem</a:t>
            </a:r>
          </a:p>
          <a:p>
            <a:pPr>
              <a:lnSpc>
                <a:spcPct val="90000"/>
              </a:lnSpc>
            </a:pPr>
            <a:r>
              <a:rPr lang="en-US" sz="600" i="1" spc="-50" dirty="0">
                <a:hlinkClick r:id="rId5"/>
              </a:rPr>
              <a:t>http://www.slate.com/articles/life/food/2014/02/food_deserts_and_fresh_food_access_aren_t_the_problem_poverty_not_obesity.html</a:t>
            </a:r>
            <a:endParaRPr lang="en-US" sz="600" i="1" spc="-50" dirty="0"/>
          </a:p>
          <a:p>
            <a:pPr>
              <a:lnSpc>
                <a:spcPct val="90000"/>
              </a:lnSpc>
            </a:pPr>
            <a:endParaRPr lang="en-US" sz="600" i="1" spc="-50" dirty="0"/>
          </a:p>
        </p:txBody>
      </p:sp>
      <p:grpSp>
        <p:nvGrpSpPr>
          <p:cNvPr id="28" name="Group 27"/>
          <p:cNvGrpSpPr/>
          <p:nvPr/>
        </p:nvGrpSpPr>
        <p:grpSpPr>
          <a:xfrm>
            <a:off x="6594026" y="2807792"/>
            <a:ext cx="3429000" cy="2831008"/>
            <a:chOff x="4724400" y="2807792"/>
            <a:chExt cx="3429000" cy="2831008"/>
          </a:xfrm>
        </p:grpSpPr>
        <p:sp>
          <p:nvSpPr>
            <p:cNvPr id="27" name="Rectangle 26"/>
            <p:cNvSpPr/>
            <p:nvPr/>
          </p:nvSpPr>
          <p:spPr>
            <a:xfrm>
              <a:off x="4724400" y="2807792"/>
              <a:ext cx="3429000" cy="283100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8" name="Group 17"/>
            <p:cNvGrpSpPr/>
            <p:nvPr/>
          </p:nvGrpSpPr>
          <p:grpSpPr>
            <a:xfrm>
              <a:off x="5260936" y="2858981"/>
              <a:ext cx="2355928" cy="2754808"/>
              <a:chOff x="-1008310" y="2209800"/>
              <a:chExt cx="6629400" cy="7751816"/>
            </a:xfrm>
          </p:grpSpPr>
          <p:pic>
            <p:nvPicPr>
              <p:cNvPr id="16" name="Picture 15"/>
              <p:cNvPicPr>
                <a:picLocks noChangeAspect="1"/>
              </p:cNvPicPr>
              <p:nvPr/>
            </p:nvPicPr>
            <p:blipFill rotWithShape="1">
              <a:blip r:embed="rId6"/>
              <a:srcRect l="22822" t="13887" r="41079" b="22780"/>
              <a:stretch/>
            </p:blipFill>
            <p:spPr>
              <a:xfrm>
                <a:off x="-1008310" y="2722616"/>
                <a:ext cx="6629400" cy="7239000"/>
              </a:xfrm>
              <a:prstGeom prst="rect">
                <a:avLst/>
              </a:prstGeom>
            </p:spPr>
          </p:pic>
          <p:pic>
            <p:nvPicPr>
              <p:cNvPr id="17" name="Picture 16"/>
              <p:cNvPicPr>
                <a:picLocks noChangeAspect="1"/>
              </p:cNvPicPr>
              <p:nvPr/>
            </p:nvPicPr>
            <p:blipFill rotWithShape="1">
              <a:blip r:embed="rId6"/>
              <a:srcRect l="58720" t="13887" r="22407" b="81447"/>
              <a:stretch/>
            </p:blipFill>
            <p:spPr>
              <a:xfrm>
                <a:off x="-951413" y="2209800"/>
                <a:ext cx="3466013" cy="533400"/>
              </a:xfrm>
              <a:prstGeom prst="rect">
                <a:avLst/>
              </a:prstGeom>
            </p:spPr>
          </p:pic>
        </p:grpSp>
      </p:grpSp>
      <p:sp>
        <p:nvSpPr>
          <p:cNvPr id="21" name="Rectangle 20"/>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4"/>
          <p:cNvSpPr txBox="1">
            <a:spLocks/>
          </p:cNvSpPr>
          <p:nvPr/>
        </p:nvSpPr>
        <p:spPr>
          <a:xfrm>
            <a:off x="2086662" y="-141929"/>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chemeClr val="bg1"/>
                </a:solidFill>
              </a:rPr>
              <a:t>Create a visual timeline of impact</a:t>
            </a:r>
          </a:p>
        </p:txBody>
      </p:sp>
    </p:spTree>
    <p:extLst>
      <p:ext uri="{BB962C8B-B14F-4D97-AF65-F5344CB8AC3E}">
        <p14:creationId xmlns:p14="http://schemas.microsoft.com/office/powerpoint/2010/main" val="1526500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64" y="1479433"/>
            <a:ext cx="1403350" cy="417390"/>
          </a:xfrm>
        </p:spPr>
        <p:txBody>
          <a:bodyPr>
            <a:normAutofit/>
          </a:bodyPr>
          <a:lstStyle/>
          <a:p>
            <a:pPr marL="0" indent="0">
              <a:buNone/>
            </a:pPr>
            <a:r>
              <a:rPr lang="en-US" sz="2000" b="1" dirty="0"/>
              <a:t>Advocacy</a:t>
            </a:r>
          </a:p>
        </p:txBody>
      </p:sp>
      <p:sp>
        <p:nvSpPr>
          <p:cNvPr id="4" name="Rectangle 3"/>
          <p:cNvSpPr/>
          <p:nvPr/>
        </p:nvSpPr>
        <p:spPr>
          <a:xfrm>
            <a:off x="3514949" y="6310090"/>
            <a:ext cx="8241324"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Guthrie S, </a:t>
            </a:r>
            <a:r>
              <a:rPr lang="en-US" sz="1200" dirty="0" err="1">
                <a:latin typeface="Calibri" panose="020F0502020204030204" pitchFamily="34" charset="0"/>
                <a:ea typeface="Calibri" panose="020F0502020204030204" pitchFamily="34" charset="0"/>
                <a:cs typeface="Times New Roman" panose="02020603050405020304" pitchFamily="18" charset="0"/>
              </a:rPr>
              <a:t>Wamae</a:t>
            </a:r>
            <a:r>
              <a:rPr lang="en-US" sz="1200" dirty="0">
                <a:latin typeface="Calibri" panose="020F0502020204030204" pitchFamily="34" charset="0"/>
                <a:ea typeface="Calibri" panose="020F0502020204030204" pitchFamily="34" charset="0"/>
                <a:cs typeface="Times New Roman" panose="02020603050405020304" pitchFamily="18" charset="0"/>
              </a:rPr>
              <a:t> W, </a:t>
            </a:r>
            <a:r>
              <a:rPr lang="en-US" sz="1200" dirty="0" err="1">
                <a:latin typeface="Calibri" panose="020F0502020204030204" pitchFamily="34" charset="0"/>
                <a:ea typeface="Calibri" panose="020F0502020204030204" pitchFamily="34" charset="0"/>
                <a:cs typeface="Times New Roman" panose="02020603050405020304" pitchFamily="18" charset="0"/>
              </a:rPr>
              <a:t>Diepeveen</a:t>
            </a:r>
            <a:r>
              <a:rPr lang="en-US" sz="1200" dirty="0">
                <a:latin typeface="Calibri" panose="020F0502020204030204" pitchFamily="34" charset="0"/>
                <a:ea typeface="Calibri" panose="020F0502020204030204" pitchFamily="34" charset="0"/>
                <a:cs typeface="Times New Roman" panose="02020603050405020304" pitchFamily="18" charset="0"/>
              </a:rPr>
              <a:t> S, Wooding S, Grant J. Measuring research. 2013. http://www.rand.org/pubs/monographs/MG1217.html.</a:t>
            </a:r>
            <a:endParaRPr lang="en-US" sz="1200" dirty="0"/>
          </a:p>
        </p:txBody>
      </p:sp>
      <p:sp>
        <p:nvSpPr>
          <p:cNvPr id="5" name="Rectangle 4"/>
          <p:cNvSpPr/>
          <p:nvPr/>
        </p:nvSpPr>
        <p:spPr>
          <a:xfrm>
            <a:off x="3136073" y="4089222"/>
            <a:ext cx="2004867" cy="400110"/>
          </a:xfrm>
          <a:prstGeom prst="rect">
            <a:avLst/>
          </a:prstGeom>
        </p:spPr>
        <p:txBody>
          <a:bodyPr wrap="square">
            <a:spAutoFit/>
          </a:bodyPr>
          <a:lstStyle/>
          <a:p>
            <a:r>
              <a:rPr lang="en-US" sz="2000" b="1" dirty="0"/>
              <a:t>Accountability</a:t>
            </a:r>
          </a:p>
        </p:txBody>
      </p:sp>
      <p:sp>
        <p:nvSpPr>
          <p:cNvPr id="6" name="Rectangle 5"/>
          <p:cNvSpPr/>
          <p:nvPr/>
        </p:nvSpPr>
        <p:spPr>
          <a:xfrm>
            <a:off x="7635612" y="1466860"/>
            <a:ext cx="1446125" cy="400110"/>
          </a:xfrm>
          <a:prstGeom prst="rect">
            <a:avLst/>
          </a:prstGeom>
        </p:spPr>
        <p:txBody>
          <a:bodyPr wrap="square">
            <a:spAutoFit/>
          </a:bodyPr>
          <a:lstStyle/>
          <a:p>
            <a:r>
              <a:rPr lang="en-US" sz="2000" b="1" dirty="0"/>
              <a:t>Analysis</a:t>
            </a:r>
            <a:r>
              <a:rPr lang="en-US" sz="2000" dirty="0"/>
              <a:t> </a:t>
            </a:r>
          </a:p>
        </p:txBody>
      </p:sp>
      <p:sp>
        <p:nvSpPr>
          <p:cNvPr id="7" name="Rectangle 6"/>
          <p:cNvSpPr/>
          <p:nvPr/>
        </p:nvSpPr>
        <p:spPr>
          <a:xfrm>
            <a:off x="7557058" y="4119307"/>
            <a:ext cx="1259640" cy="400110"/>
          </a:xfrm>
          <a:prstGeom prst="rect">
            <a:avLst/>
          </a:prstGeom>
        </p:spPr>
        <p:txBody>
          <a:bodyPr wrap="none">
            <a:spAutoFit/>
          </a:bodyPr>
          <a:lstStyle/>
          <a:p>
            <a:r>
              <a:rPr lang="en-US" sz="2000" b="1" dirty="0"/>
              <a:t>Allocation</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995" y="4714132"/>
            <a:ext cx="708984" cy="708984"/>
          </a:xfrm>
          <a:prstGeom prst="rect">
            <a:avLst/>
          </a:prstGeom>
        </p:spPr>
      </p:pic>
      <p:sp>
        <p:nvSpPr>
          <p:cNvPr id="9" name="Rectangle 8"/>
          <p:cNvSpPr/>
          <p:nvPr/>
        </p:nvSpPr>
        <p:spPr>
          <a:xfrm>
            <a:off x="0" y="-18925"/>
            <a:ext cx="12191999"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4727" y="-523460"/>
            <a:ext cx="7886700" cy="1325563"/>
          </a:xfrm>
        </p:spPr>
        <p:txBody>
          <a:bodyPr/>
          <a:lstStyle/>
          <a:p>
            <a:r>
              <a:rPr lang="en-US" b="1" dirty="0" smtClean="0">
                <a:solidFill>
                  <a:schemeClr val="bg1"/>
                </a:solidFill>
              </a:rPr>
              <a:t>Why do we evaluate research?</a:t>
            </a:r>
            <a:endParaRPr lang="en-US" b="1"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592" y="1998110"/>
            <a:ext cx="662451" cy="66245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18" y="4742908"/>
            <a:ext cx="686596" cy="68659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6779" y="2041974"/>
            <a:ext cx="660201" cy="660201"/>
          </a:xfrm>
          <a:prstGeom prst="rect">
            <a:avLst/>
          </a:prstGeom>
        </p:spPr>
      </p:pic>
      <p:sp>
        <p:nvSpPr>
          <p:cNvPr id="11" name="Slide Number Placeholder 10"/>
          <p:cNvSpPr>
            <a:spLocks noGrp="1"/>
          </p:cNvSpPr>
          <p:nvPr>
            <p:ph type="sldNum" sz="quarter" idx="12"/>
          </p:nvPr>
        </p:nvSpPr>
        <p:spPr/>
        <p:txBody>
          <a:bodyPr/>
          <a:lstStyle/>
          <a:p>
            <a:fld id="{3136BCC5-68C6-402A-A9A3-77E6255B2086}" type="slidenum">
              <a:rPr lang="en-US" smtClean="0"/>
              <a:t>3</a:t>
            </a:fld>
            <a:endParaRPr lang="en-US"/>
          </a:p>
        </p:txBody>
      </p:sp>
    </p:spTree>
    <p:extLst>
      <p:ext uri="{BB962C8B-B14F-4D97-AF65-F5344CB8AC3E}">
        <p14:creationId xmlns:p14="http://schemas.microsoft.com/office/powerpoint/2010/main" val="1927688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10279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8662"/>
          <a:stretch/>
        </p:blipFill>
        <p:spPr>
          <a:xfrm>
            <a:off x="1905001" y="1118571"/>
            <a:ext cx="4861093"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524001" y="152400"/>
            <a:ext cx="9143999" cy="762000"/>
          </a:xfrm>
        </p:spPr>
        <p:txBody>
          <a:bodyPr/>
          <a:lstStyle/>
          <a:p>
            <a:pPr algn="ctr"/>
            <a:r>
              <a:rPr lang="en-US" sz="3200" b="1" dirty="0">
                <a:solidFill>
                  <a:schemeClr val="bg1"/>
                </a:solidFill>
              </a:rPr>
              <a:t>Create visualizations for exhibits or other reports</a:t>
            </a:r>
          </a:p>
        </p:txBody>
      </p:sp>
      <p:pic>
        <p:nvPicPr>
          <p:cNvPr id="5" name="Picture 4"/>
          <p:cNvPicPr>
            <a:picLocks noChangeAspect="1"/>
          </p:cNvPicPr>
          <p:nvPr/>
        </p:nvPicPr>
        <p:blipFill rotWithShape="1">
          <a:blip r:embed="rId3"/>
          <a:srcRect l="2489" t="10959" r="14283" b="4388"/>
          <a:stretch/>
        </p:blipFill>
        <p:spPr>
          <a:xfrm>
            <a:off x="5791201" y="3200401"/>
            <a:ext cx="4539157" cy="2796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560832" y="6096000"/>
            <a:ext cx="4132568" cy="533400"/>
          </a:xfrm>
          <a:prstGeom prst="rect">
            <a:avLst/>
          </a:prstGeom>
          <a:noFill/>
        </p:spPr>
        <p:txBody>
          <a:bodyPr wrap="square" lIns="0" tIns="0" rIns="0" bIns="0" rtlCol="0">
            <a:noAutofit/>
          </a:bodyPr>
          <a:lstStyle/>
          <a:p>
            <a:pPr>
              <a:lnSpc>
                <a:spcPct val="90000"/>
              </a:lnSpc>
              <a:spcBef>
                <a:spcPts val="600"/>
              </a:spcBef>
            </a:pPr>
            <a:r>
              <a:rPr lang="en-US" sz="1200" i="1" spc="-50" dirty="0"/>
              <a:t>above:  screenshot of visualization for library exhibit celebrating the digitization of the NU Quarterly Bulletin in PubMed Central</a:t>
            </a:r>
          </a:p>
        </p:txBody>
      </p:sp>
      <p:sp>
        <p:nvSpPr>
          <p:cNvPr id="9" name="TextBox 8"/>
          <p:cNvSpPr txBox="1"/>
          <p:nvPr/>
        </p:nvSpPr>
        <p:spPr>
          <a:xfrm>
            <a:off x="1905000" y="4141654"/>
            <a:ext cx="3606800" cy="457200"/>
          </a:xfrm>
          <a:prstGeom prst="rect">
            <a:avLst/>
          </a:prstGeom>
          <a:noFill/>
        </p:spPr>
        <p:txBody>
          <a:bodyPr wrap="square" lIns="0" tIns="0" rIns="0" bIns="0" rtlCol="0">
            <a:noAutofit/>
          </a:bodyPr>
          <a:lstStyle/>
          <a:p>
            <a:pPr>
              <a:lnSpc>
                <a:spcPct val="90000"/>
              </a:lnSpc>
              <a:spcBef>
                <a:spcPts val="600"/>
              </a:spcBef>
            </a:pPr>
            <a:r>
              <a:rPr lang="en-US" sz="1200" i="1" spc="-50" dirty="0"/>
              <a:t>above: screenshot of visualization for library exhibit on the Places and Spaces of science at NU Feinberg School of Medicine</a:t>
            </a:r>
          </a:p>
        </p:txBody>
      </p:sp>
    </p:spTree>
    <p:extLst>
      <p:ext uri="{BB962C8B-B14F-4D97-AF65-F5344CB8AC3E}">
        <p14:creationId xmlns:p14="http://schemas.microsoft.com/office/powerpoint/2010/main" val="1352521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987956"/>
            <a:ext cx="6477000" cy="587004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7592" y="1409909"/>
            <a:ext cx="4461608" cy="1831551"/>
          </a:xfrm>
        </p:spPr>
        <p:txBody>
          <a:bodyPr>
            <a:noAutofit/>
          </a:bodyPr>
          <a:lstStyle/>
          <a:p>
            <a:pPr marL="0" indent="0">
              <a:buNone/>
            </a:pPr>
            <a:r>
              <a:rPr lang="en-US" sz="2200" b="1" dirty="0">
                <a:solidFill>
                  <a:schemeClr val="accent1">
                    <a:lumMod val="40000"/>
                    <a:lumOff val="60000"/>
                  </a:schemeClr>
                </a:solidFill>
              </a:rPr>
              <a:t>Part 1. </a:t>
            </a:r>
          </a:p>
          <a:p>
            <a:pPr marL="0" indent="0">
              <a:buNone/>
            </a:pPr>
            <a:r>
              <a:rPr lang="en-US" sz="2200" b="1" dirty="0">
                <a:solidFill>
                  <a:schemeClr val="accent1">
                    <a:lumMod val="40000"/>
                    <a:lumOff val="60000"/>
                  </a:schemeClr>
                </a:solidFill>
              </a:rPr>
              <a:t>What is research evaluation?</a:t>
            </a:r>
          </a:p>
          <a:p>
            <a:pPr marL="0" indent="0">
              <a:buNone/>
            </a:pPr>
            <a:endParaRPr lang="en-US" sz="2200" b="1" dirty="0">
              <a:solidFill>
                <a:schemeClr val="bg1"/>
              </a:solidFill>
            </a:endParaRPr>
          </a:p>
          <a:p>
            <a:pPr marL="0" indent="0">
              <a:buNone/>
            </a:pPr>
            <a:r>
              <a:rPr lang="en-US" sz="2200" b="1" dirty="0">
                <a:solidFill>
                  <a:schemeClr val="accent1">
                    <a:lumMod val="40000"/>
                    <a:lumOff val="60000"/>
                  </a:schemeClr>
                </a:solidFill>
              </a:rPr>
              <a:t>Part 2.</a:t>
            </a:r>
          </a:p>
          <a:p>
            <a:pPr marL="0" indent="0">
              <a:buNone/>
            </a:pPr>
            <a:r>
              <a:rPr lang="en-US" sz="2200" b="1" dirty="0">
                <a:solidFill>
                  <a:schemeClr val="accent1">
                    <a:lumMod val="40000"/>
                    <a:lumOff val="60000"/>
                  </a:schemeClr>
                </a:solidFill>
              </a:rPr>
              <a:t>Tools and resources for evaluation</a:t>
            </a:r>
          </a:p>
          <a:p>
            <a:pPr marL="0" indent="0">
              <a:buNone/>
            </a:pPr>
            <a:endParaRPr lang="en-US" sz="2200" b="1" dirty="0">
              <a:solidFill>
                <a:schemeClr val="bg1"/>
              </a:solidFill>
            </a:endParaRPr>
          </a:p>
          <a:p>
            <a:pPr marL="0" indent="0">
              <a:buNone/>
            </a:pPr>
            <a:r>
              <a:rPr lang="en-US" sz="2200" b="1" dirty="0">
                <a:solidFill>
                  <a:schemeClr val="accent1">
                    <a:lumMod val="40000"/>
                    <a:lumOff val="60000"/>
                  </a:schemeClr>
                </a:solidFill>
              </a:rPr>
              <a:t>Part 3.</a:t>
            </a:r>
          </a:p>
          <a:p>
            <a:pPr marL="0" indent="0">
              <a:buNone/>
            </a:pPr>
            <a:r>
              <a:rPr lang="en-US" sz="2200" b="1" dirty="0">
                <a:solidFill>
                  <a:schemeClr val="accent1">
                    <a:lumMod val="40000"/>
                    <a:lumOff val="60000"/>
                  </a:schemeClr>
                </a:solidFill>
              </a:rPr>
              <a:t>Options for library involvement </a:t>
            </a:r>
          </a:p>
        </p:txBody>
      </p:sp>
      <p:sp>
        <p:nvSpPr>
          <p:cNvPr id="4" name="Title 1"/>
          <p:cNvSpPr txBox="1">
            <a:spLocks/>
          </p:cNvSpPr>
          <p:nvPr/>
        </p:nvSpPr>
        <p:spPr>
          <a:xfrm>
            <a:off x="2029374" y="-8539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chemeClr val="bg1"/>
                </a:solidFill>
              </a:rPr>
              <a:t>Overview</a:t>
            </a:r>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2479" t="2735" r="3248" b="5671"/>
          <a:stretch/>
        </p:blipFill>
        <p:spPr>
          <a:xfrm>
            <a:off x="6928157" y="1114828"/>
            <a:ext cx="4790914" cy="2510281"/>
          </a:xfrm>
          <a:prstGeom prst="rect">
            <a:avLst/>
          </a:prstGeom>
        </p:spPr>
      </p:pic>
      <p:pic>
        <p:nvPicPr>
          <p:cNvPr id="29" name="Picture 28"/>
          <p:cNvPicPr/>
          <p:nvPr/>
        </p:nvPicPr>
        <p:blipFill rotWithShape="1">
          <a:blip r:embed="rId3">
            <a:extLst>
              <a:ext uri="{28A0092B-C50C-407E-A947-70E740481C1C}">
                <a14:useLocalDpi xmlns:a14="http://schemas.microsoft.com/office/drawing/2010/main" val="0"/>
              </a:ext>
            </a:extLst>
          </a:blip>
          <a:srcRect l="34616" t="47839" r="16346" b="9761"/>
          <a:stretch/>
        </p:blipFill>
        <p:spPr bwMode="auto">
          <a:xfrm>
            <a:off x="6963891" y="3799762"/>
            <a:ext cx="4780405" cy="2509712"/>
          </a:xfrm>
          <a:prstGeom prst="rect">
            <a:avLst/>
          </a:prstGeom>
          <a:ln w="19050" cap="sq">
            <a:noFill/>
            <a:prstDash val="solid"/>
            <a:miter lim="800000"/>
          </a:ln>
          <a:effectLst/>
          <a:extLst>
            <a:ext uri="{53640926-AAD7-44d8-BBD7-CCE9431645EC}">
              <a14:shadowObscured xmlns="" xmlns:a14="http://schemas.microsoft.com/office/drawing/2010/main"/>
            </a:ext>
          </a:extLst>
        </p:spPr>
      </p:pic>
      <p:sp>
        <p:nvSpPr>
          <p:cNvPr id="31" name="Rectangle 30"/>
          <p:cNvSpPr/>
          <p:nvPr/>
        </p:nvSpPr>
        <p:spPr>
          <a:xfrm>
            <a:off x="0" y="6510330"/>
            <a:ext cx="12192000" cy="347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136BCC5-68C6-402A-A9A3-77E6255B2086}" type="slidenum">
              <a:rPr lang="en-US" smtClean="0"/>
              <a:t>31</a:t>
            </a:fld>
            <a:endParaRPr lang="en-US"/>
          </a:p>
        </p:txBody>
      </p:sp>
    </p:spTree>
    <p:extLst>
      <p:ext uri="{BB962C8B-B14F-4D97-AF65-F5344CB8AC3E}">
        <p14:creationId xmlns:p14="http://schemas.microsoft.com/office/powerpoint/2010/main" val="1723177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987956"/>
            <a:ext cx="12179844" cy="587004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 y="-28987"/>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869950" y="1797021"/>
            <a:ext cx="4838699" cy="5265144"/>
          </a:xfrm>
        </p:spPr>
        <p:txBody>
          <a:bodyPr>
            <a:noAutofit/>
          </a:bodyPr>
          <a:lstStyle/>
          <a:p>
            <a:pPr marL="0" indent="0">
              <a:buNone/>
            </a:pPr>
            <a:endParaRPr lang="en-US" sz="500" b="1" dirty="0">
              <a:solidFill>
                <a:schemeClr val="bg1"/>
              </a:solidFill>
            </a:endParaRPr>
          </a:p>
          <a:p>
            <a:pPr marL="0" indent="0">
              <a:buNone/>
            </a:pPr>
            <a:r>
              <a:rPr lang="en-US" sz="1800" b="1" dirty="0">
                <a:solidFill>
                  <a:schemeClr val="bg1"/>
                </a:solidFill>
              </a:rPr>
              <a:t>Cathy </a:t>
            </a:r>
            <a:r>
              <a:rPr lang="en-US" sz="1800" b="1" dirty="0" err="1">
                <a:solidFill>
                  <a:schemeClr val="bg1"/>
                </a:solidFill>
              </a:rPr>
              <a:t>Sarli</a:t>
            </a:r>
            <a:r>
              <a:rPr lang="en-US" sz="1800" b="1" dirty="0">
                <a:solidFill>
                  <a:schemeClr val="bg1"/>
                </a:solidFill>
              </a:rPr>
              <a:t> </a:t>
            </a:r>
          </a:p>
          <a:p>
            <a:pPr marL="0" indent="0">
              <a:buNone/>
            </a:pPr>
            <a:r>
              <a:rPr lang="en-US" sz="1400" dirty="0">
                <a:solidFill>
                  <a:schemeClr val="bg1"/>
                </a:solidFill>
              </a:rPr>
              <a:t>Becker Medical Library, Washington University in St. Louis</a:t>
            </a:r>
          </a:p>
          <a:p>
            <a:pPr marL="0" indent="0">
              <a:buNone/>
            </a:pPr>
            <a:endParaRPr lang="en-US" sz="400" dirty="0">
              <a:solidFill>
                <a:schemeClr val="bg1"/>
              </a:solidFill>
            </a:endParaRPr>
          </a:p>
          <a:p>
            <a:pPr marL="0" indent="0">
              <a:buNone/>
            </a:pPr>
            <a:r>
              <a:rPr lang="en-US" sz="1800" b="1" dirty="0">
                <a:solidFill>
                  <a:schemeClr val="bg1"/>
                </a:solidFill>
              </a:rPr>
              <a:t>Amy </a:t>
            </a:r>
            <a:r>
              <a:rPr lang="en-US" sz="1800" b="1" dirty="0" err="1">
                <a:solidFill>
                  <a:schemeClr val="bg1"/>
                </a:solidFill>
              </a:rPr>
              <a:t>Suiter</a:t>
            </a:r>
            <a:endParaRPr lang="en-US" sz="1800" b="1" dirty="0">
              <a:solidFill>
                <a:schemeClr val="bg1"/>
              </a:solidFill>
            </a:endParaRPr>
          </a:p>
          <a:p>
            <a:pPr marL="0" indent="0">
              <a:buNone/>
            </a:pPr>
            <a:r>
              <a:rPr lang="en-US" sz="1400" dirty="0">
                <a:solidFill>
                  <a:schemeClr val="bg1"/>
                </a:solidFill>
              </a:rPr>
              <a:t>Becker Medical Library, Washington University in St. Louis</a:t>
            </a:r>
            <a:endParaRPr lang="en-US" sz="1600" b="1" dirty="0">
              <a:solidFill>
                <a:schemeClr val="bg1"/>
              </a:solidFill>
            </a:endParaRPr>
          </a:p>
        </p:txBody>
      </p:sp>
      <p:sp>
        <p:nvSpPr>
          <p:cNvPr id="4" name="Title 1"/>
          <p:cNvSpPr txBox="1">
            <a:spLocks/>
          </p:cNvSpPr>
          <p:nvPr/>
        </p:nvSpPr>
        <p:spPr>
          <a:xfrm>
            <a:off x="2029374" y="-8539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solidFill>
                  <a:schemeClr val="bg1"/>
                </a:solidFill>
              </a:rPr>
              <a:t>Acknowledgements</a:t>
            </a:r>
            <a:endParaRPr lang="en-US" b="1" dirty="0">
              <a:solidFill>
                <a:schemeClr val="bg1"/>
              </a:solidFill>
            </a:endParaRPr>
          </a:p>
        </p:txBody>
      </p:sp>
      <p:sp>
        <p:nvSpPr>
          <p:cNvPr id="31" name="Rectangle 30"/>
          <p:cNvSpPr/>
          <p:nvPr/>
        </p:nvSpPr>
        <p:spPr>
          <a:xfrm>
            <a:off x="0" y="6510330"/>
            <a:ext cx="12192000" cy="34767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136BCC5-68C6-402A-A9A3-77E6255B2086}" type="slidenum">
              <a:rPr lang="en-US" smtClean="0"/>
              <a:t>32</a:t>
            </a:fld>
            <a:endParaRPr lang="en-US"/>
          </a:p>
        </p:txBody>
      </p:sp>
      <p:sp>
        <p:nvSpPr>
          <p:cNvPr id="6" name="TextBox 5"/>
          <p:cNvSpPr txBox="1"/>
          <p:nvPr/>
        </p:nvSpPr>
        <p:spPr>
          <a:xfrm>
            <a:off x="1536192" y="3922977"/>
            <a:ext cx="8652544" cy="1910622"/>
          </a:xfrm>
          <a:prstGeom prst="rect">
            <a:avLst/>
          </a:prstGeom>
          <a:noFill/>
        </p:spPr>
        <p:txBody>
          <a:bodyPr wrap="square" lIns="0" tIns="0" rIns="0" bIns="0" rtlCol="0">
            <a:noAutofit/>
          </a:bodyPr>
          <a:lstStyle/>
          <a:p>
            <a:pPr algn="ctr">
              <a:lnSpc>
                <a:spcPct val="90000"/>
              </a:lnSpc>
              <a:spcBef>
                <a:spcPts val="600"/>
              </a:spcBef>
            </a:pPr>
            <a:r>
              <a:rPr lang="en-US" spc="-50" dirty="0">
                <a:solidFill>
                  <a:schemeClr val="bg1"/>
                </a:solidFill>
              </a:rPr>
              <a:t>If you’re interested in </a:t>
            </a:r>
            <a:r>
              <a:rPr lang="en-US" spc="-50" dirty="0" err="1">
                <a:solidFill>
                  <a:schemeClr val="bg1"/>
                </a:solidFill>
              </a:rPr>
              <a:t>bibliometrics</a:t>
            </a:r>
            <a:r>
              <a:rPr lang="en-US" spc="-50" dirty="0">
                <a:solidFill>
                  <a:schemeClr val="bg1"/>
                </a:solidFill>
              </a:rPr>
              <a:t>, I highly recommend attending the upcoming </a:t>
            </a:r>
            <a:r>
              <a:rPr lang="en-US" b="1" spc="-50" dirty="0">
                <a:solidFill>
                  <a:schemeClr val="bg1"/>
                </a:solidFill>
              </a:rPr>
              <a:t>(free!!) </a:t>
            </a:r>
            <a:r>
              <a:rPr lang="en-US" spc="-50" dirty="0" err="1">
                <a:solidFill>
                  <a:schemeClr val="bg1"/>
                </a:solidFill>
              </a:rPr>
              <a:t>Bibliometrics</a:t>
            </a:r>
            <a:r>
              <a:rPr lang="en-US" spc="-50" dirty="0">
                <a:solidFill>
                  <a:schemeClr val="bg1"/>
                </a:solidFill>
              </a:rPr>
              <a:t> &amp; Research Assessment Symposium (see details below)</a:t>
            </a:r>
          </a:p>
        </p:txBody>
      </p:sp>
      <p:sp>
        <p:nvSpPr>
          <p:cNvPr id="7" name="Rectangle 6"/>
          <p:cNvSpPr/>
          <p:nvPr/>
        </p:nvSpPr>
        <p:spPr>
          <a:xfrm>
            <a:off x="6019800" y="1767743"/>
            <a:ext cx="4552950" cy="1908215"/>
          </a:xfrm>
          <a:prstGeom prst="rect">
            <a:avLst/>
          </a:prstGeom>
        </p:spPr>
        <p:txBody>
          <a:bodyPr wrap="square">
            <a:spAutoFit/>
          </a:bodyPr>
          <a:lstStyle/>
          <a:p>
            <a:r>
              <a:rPr lang="en-US" b="1" dirty="0">
                <a:solidFill>
                  <a:schemeClr val="bg1"/>
                </a:solidFill>
              </a:rPr>
              <a:t>Kristi Holmes</a:t>
            </a:r>
          </a:p>
          <a:p>
            <a:r>
              <a:rPr lang="en-US" sz="1400" dirty="0" err="1">
                <a:solidFill>
                  <a:schemeClr val="bg1"/>
                </a:solidFill>
              </a:rPr>
              <a:t>Galter</a:t>
            </a:r>
            <a:r>
              <a:rPr lang="en-US" sz="1400" dirty="0">
                <a:solidFill>
                  <a:schemeClr val="bg1"/>
                </a:solidFill>
              </a:rPr>
              <a:t> Health Sciences Library &amp; Learning Center, Northwestern University</a:t>
            </a:r>
          </a:p>
          <a:p>
            <a:endParaRPr lang="en-US" sz="400" b="1" dirty="0">
              <a:solidFill>
                <a:schemeClr val="bg1"/>
              </a:solidFill>
            </a:endParaRPr>
          </a:p>
          <a:p>
            <a:r>
              <a:rPr lang="en-US" b="1" dirty="0">
                <a:solidFill>
                  <a:schemeClr val="bg1"/>
                </a:solidFill>
              </a:rPr>
              <a:t>Chris Belter</a:t>
            </a:r>
          </a:p>
          <a:p>
            <a:r>
              <a:rPr lang="en-US" sz="1400" dirty="0">
                <a:solidFill>
                  <a:schemeClr val="bg1"/>
                </a:solidFill>
              </a:rPr>
              <a:t>NIH Library, US National Institutes of Health</a:t>
            </a:r>
          </a:p>
          <a:p>
            <a:endParaRPr lang="en-US" sz="400" b="1" dirty="0">
              <a:solidFill>
                <a:schemeClr val="bg1"/>
              </a:solidFill>
            </a:endParaRPr>
          </a:p>
          <a:p>
            <a:r>
              <a:rPr lang="en-US" sz="1600" b="1" dirty="0" err="1">
                <a:solidFill>
                  <a:schemeClr val="bg1"/>
                </a:solidFill>
              </a:rPr>
              <a:t>Ya</a:t>
            </a:r>
            <a:r>
              <a:rPr lang="en-US" sz="1600" b="1" dirty="0">
                <a:solidFill>
                  <a:schemeClr val="bg1"/>
                </a:solidFill>
              </a:rPr>
              <a:t>-Ling Lu</a:t>
            </a:r>
          </a:p>
          <a:p>
            <a:r>
              <a:rPr lang="en-US" sz="1400" dirty="0">
                <a:solidFill>
                  <a:schemeClr val="bg1"/>
                </a:solidFill>
              </a:rPr>
              <a:t>NIH Library, US National Institutes of Health</a:t>
            </a:r>
          </a:p>
        </p:txBody>
      </p:sp>
      <p:sp>
        <p:nvSpPr>
          <p:cNvPr id="8" name="Rectangle 7"/>
          <p:cNvSpPr/>
          <p:nvPr/>
        </p:nvSpPr>
        <p:spPr>
          <a:xfrm>
            <a:off x="1828800" y="1040310"/>
            <a:ext cx="8610600" cy="646331"/>
          </a:xfrm>
          <a:prstGeom prst="rect">
            <a:avLst/>
          </a:prstGeom>
        </p:spPr>
        <p:txBody>
          <a:bodyPr wrap="square">
            <a:spAutoFit/>
          </a:bodyPr>
          <a:lstStyle/>
          <a:p>
            <a:r>
              <a:rPr lang="en-US" dirty="0">
                <a:solidFill>
                  <a:schemeClr val="bg1"/>
                </a:solidFill>
              </a:rPr>
              <a:t>The following people are instrumental in developing research impact  and dissemination materials and training, and from whose guidance I have greatly benefited.  </a:t>
            </a:r>
          </a:p>
        </p:txBody>
      </p:sp>
      <p:grpSp>
        <p:nvGrpSpPr>
          <p:cNvPr id="12" name="Group 11"/>
          <p:cNvGrpSpPr/>
          <p:nvPr/>
        </p:nvGrpSpPr>
        <p:grpSpPr>
          <a:xfrm>
            <a:off x="0" y="4510369"/>
            <a:ext cx="12192000" cy="1999961"/>
            <a:chOff x="0" y="4510368"/>
            <a:chExt cx="9171432" cy="1999961"/>
          </a:xfrm>
        </p:grpSpPr>
        <p:sp>
          <p:nvSpPr>
            <p:cNvPr id="11" name="Rectangle 10"/>
            <p:cNvSpPr/>
            <p:nvPr/>
          </p:nvSpPr>
          <p:spPr>
            <a:xfrm>
              <a:off x="0" y="4515690"/>
              <a:ext cx="9162288" cy="199463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85132" y="4510368"/>
              <a:ext cx="4686300" cy="197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4515690"/>
              <a:ext cx="5211217" cy="1989317"/>
            </a:xfrm>
            <a:prstGeom prst="rect">
              <a:avLst/>
            </a:prstGeom>
          </p:spPr>
        </p:pic>
      </p:grpSp>
    </p:spTree>
    <p:extLst>
      <p:ext uri="{BB962C8B-B14F-4D97-AF65-F5344CB8AC3E}">
        <p14:creationId xmlns:p14="http://schemas.microsoft.com/office/powerpoint/2010/main" val="1154162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267200"/>
            <a:ext cx="2819400" cy="876329"/>
          </a:xfrm>
        </p:spPr>
        <p:txBody>
          <a:bodyPr/>
          <a:lstStyle/>
          <a:p>
            <a:r>
              <a:rPr lang="en-US" sz="4800" dirty="0"/>
              <a:t>Thank You</a:t>
            </a:r>
          </a:p>
        </p:txBody>
      </p:sp>
      <p:sp>
        <p:nvSpPr>
          <p:cNvPr id="3" name="TextBox 2"/>
          <p:cNvSpPr txBox="1"/>
          <p:nvPr/>
        </p:nvSpPr>
        <p:spPr>
          <a:xfrm>
            <a:off x="2438400" y="5791200"/>
            <a:ext cx="1981200" cy="533400"/>
          </a:xfrm>
          <a:prstGeom prst="rect">
            <a:avLst/>
          </a:prstGeom>
          <a:noFill/>
        </p:spPr>
        <p:txBody>
          <a:bodyPr wrap="square" lIns="0" tIns="0" rIns="0" bIns="0" rtlCol="0">
            <a:noAutofit/>
          </a:bodyPr>
          <a:lstStyle/>
          <a:p>
            <a:pPr>
              <a:lnSpc>
                <a:spcPct val="90000"/>
              </a:lnSpc>
              <a:spcBef>
                <a:spcPts val="600"/>
              </a:spcBef>
            </a:pPr>
            <a:r>
              <a:rPr lang="en-US" sz="1200" i="1" spc="-50" dirty="0">
                <a:solidFill>
                  <a:schemeClr val="bg1"/>
                </a:solidFill>
              </a:rPr>
              <a:t>image: Northwestern University stained glass window</a:t>
            </a:r>
          </a:p>
        </p:txBody>
      </p:sp>
    </p:spTree>
    <p:extLst>
      <p:ext uri="{BB962C8B-B14F-4D97-AF65-F5344CB8AC3E}">
        <p14:creationId xmlns:p14="http://schemas.microsoft.com/office/powerpoint/2010/main" val="3520215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64" y="1479433"/>
            <a:ext cx="1403350" cy="417390"/>
          </a:xfrm>
        </p:spPr>
        <p:txBody>
          <a:bodyPr>
            <a:normAutofit/>
          </a:bodyPr>
          <a:lstStyle/>
          <a:p>
            <a:pPr marL="0" indent="0">
              <a:buNone/>
            </a:pPr>
            <a:r>
              <a:rPr lang="en-US" sz="2000" b="1" dirty="0"/>
              <a:t>Advocacy</a:t>
            </a:r>
          </a:p>
        </p:txBody>
      </p:sp>
      <p:sp>
        <p:nvSpPr>
          <p:cNvPr id="5" name="Rectangle 4"/>
          <p:cNvSpPr/>
          <p:nvPr/>
        </p:nvSpPr>
        <p:spPr>
          <a:xfrm>
            <a:off x="3136073" y="4089222"/>
            <a:ext cx="2004867" cy="400110"/>
          </a:xfrm>
          <a:prstGeom prst="rect">
            <a:avLst/>
          </a:prstGeom>
        </p:spPr>
        <p:txBody>
          <a:bodyPr wrap="square">
            <a:spAutoFit/>
          </a:bodyPr>
          <a:lstStyle/>
          <a:p>
            <a:r>
              <a:rPr lang="en-US" sz="2000" b="1" dirty="0"/>
              <a:t>Accountability</a:t>
            </a:r>
          </a:p>
        </p:txBody>
      </p:sp>
      <p:sp>
        <p:nvSpPr>
          <p:cNvPr id="6" name="Rectangle 5"/>
          <p:cNvSpPr/>
          <p:nvPr/>
        </p:nvSpPr>
        <p:spPr>
          <a:xfrm>
            <a:off x="7635612" y="1466860"/>
            <a:ext cx="1446125" cy="400110"/>
          </a:xfrm>
          <a:prstGeom prst="rect">
            <a:avLst/>
          </a:prstGeom>
        </p:spPr>
        <p:txBody>
          <a:bodyPr wrap="square">
            <a:spAutoFit/>
          </a:bodyPr>
          <a:lstStyle/>
          <a:p>
            <a:r>
              <a:rPr lang="en-US" sz="2000" b="1" dirty="0"/>
              <a:t>Analysis</a:t>
            </a:r>
            <a:r>
              <a:rPr lang="en-US" sz="2000" dirty="0"/>
              <a:t> </a:t>
            </a:r>
          </a:p>
        </p:txBody>
      </p:sp>
      <p:sp>
        <p:nvSpPr>
          <p:cNvPr id="7" name="Rectangle 6"/>
          <p:cNvSpPr/>
          <p:nvPr/>
        </p:nvSpPr>
        <p:spPr>
          <a:xfrm>
            <a:off x="7557058" y="4119307"/>
            <a:ext cx="1259640" cy="400110"/>
          </a:xfrm>
          <a:prstGeom prst="rect">
            <a:avLst/>
          </a:prstGeom>
        </p:spPr>
        <p:txBody>
          <a:bodyPr wrap="none">
            <a:spAutoFit/>
          </a:bodyPr>
          <a:lstStyle/>
          <a:p>
            <a:r>
              <a:rPr lang="en-US" sz="2000" b="1" dirty="0"/>
              <a:t>Allocation</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995" y="4714132"/>
            <a:ext cx="708984" cy="7089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592" y="1998110"/>
            <a:ext cx="662451" cy="66245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18" y="4742908"/>
            <a:ext cx="686596" cy="68659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6779" y="2041974"/>
            <a:ext cx="660201" cy="660201"/>
          </a:xfrm>
          <a:prstGeom prst="rect">
            <a:avLst/>
          </a:prstGeom>
        </p:spPr>
      </p:pic>
      <p:sp>
        <p:nvSpPr>
          <p:cNvPr id="14" name="TextBox 13"/>
          <p:cNvSpPr txBox="1"/>
          <p:nvPr/>
        </p:nvSpPr>
        <p:spPr>
          <a:xfrm>
            <a:off x="2574875" y="2899388"/>
            <a:ext cx="3864854" cy="369332"/>
          </a:xfrm>
          <a:prstGeom prst="rect">
            <a:avLst/>
          </a:prstGeom>
          <a:noFill/>
        </p:spPr>
        <p:txBody>
          <a:bodyPr wrap="square" rtlCol="0">
            <a:spAutoFit/>
          </a:bodyPr>
          <a:lstStyle/>
          <a:p>
            <a:r>
              <a:rPr lang="en-US" i="1" dirty="0"/>
              <a:t>Making the case for research</a:t>
            </a:r>
          </a:p>
        </p:txBody>
      </p:sp>
      <p:sp>
        <p:nvSpPr>
          <p:cNvPr id="18" name="Rectangle 17"/>
          <p:cNvSpPr/>
          <p:nvPr/>
        </p:nvSpPr>
        <p:spPr>
          <a:xfrm>
            <a:off x="2339271" y="1270671"/>
            <a:ext cx="3350746" cy="2285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3136BCC5-68C6-402A-A9A3-77E6255B2086}" type="slidenum">
              <a:rPr lang="en-US" smtClean="0"/>
              <a:t>4</a:t>
            </a:fld>
            <a:endParaRPr lang="en-US"/>
          </a:p>
        </p:txBody>
      </p:sp>
      <p:sp>
        <p:nvSpPr>
          <p:cNvPr id="15" name="Title 14"/>
          <p:cNvSpPr>
            <a:spLocks noGrp="1"/>
          </p:cNvSpPr>
          <p:nvPr>
            <p:ph type="title"/>
          </p:nvPr>
        </p:nvSpPr>
        <p:spPr/>
        <p:txBody>
          <a:bodyPr/>
          <a:lstStyle/>
          <a:p>
            <a:endParaRPr lang="en-US"/>
          </a:p>
        </p:txBody>
      </p:sp>
      <p:sp>
        <p:nvSpPr>
          <p:cNvPr id="17" name="Rectangle 16"/>
          <p:cNvSpPr/>
          <p:nvPr/>
        </p:nvSpPr>
        <p:spPr>
          <a:xfrm>
            <a:off x="0" y="-18925"/>
            <a:ext cx="12191999"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2064727" y="-523460"/>
            <a:ext cx="7886700" cy="1325563"/>
          </a:xfrm>
          <a:prstGeom prst="rect">
            <a:avLst/>
          </a:prstGeom>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b="1">
                <a:solidFill>
                  <a:schemeClr val="bg1"/>
                </a:solidFill>
              </a:rPr>
              <a:t>Why do we evaluate research?</a:t>
            </a:r>
            <a:endParaRPr lang="en-US" b="1" dirty="0">
              <a:solidFill>
                <a:schemeClr val="bg1"/>
              </a:solidFill>
            </a:endParaRPr>
          </a:p>
        </p:txBody>
      </p:sp>
      <p:sp>
        <p:nvSpPr>
          <p:cNvPr id="20" name="Rectangle 19"/>
          <p:cNvSpPr/>
          <p:nvPr/>
        </p:nvSpPr>
        <p:spPr>
          <a:xfrm>
            <a:off x="3514949" y="6310090"/>
            <a:ext cx="8241324"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Guthrie S, </a:t>
            </a:r>
            <a:r>
              <a:rPr lang="en-US" sz="1200" dirty="0" err="1">
                <a:latin typeface="Calibri" panose="020F0502020204030204" pitchFamily="34" charset="0"/>
                <a:ea typeface="Calibri" panose="020F0502020204030204" pitchFamily="34" charset="0"/>
                <a:cs typeface="Times New Roman" panose="02020603050405020304" pitchFamily="18" charset="0"/>
              </a:rPr>
              <a:t>Wamae</a:t>
            </a:r>
            <a:r>
              <a:rPr lang="en-US" sz="1200" dirty="0">
                <a:latin typeface="Calibri" panose="020F0502020204030204" pitchFamily="34" charset="0"/>
                <a:ea typeface="Calibri" panose="020F0502020204030204" pitchFamily="34" charset="0"/>
                <a:cs typeface="Times New Roman" panose="02020603050405020304" pitchFamily="18" charset="0"/>
              </a:rPr>
              <a:t> W, </a:t>
            </a:r>
            <a:r>
              <a:rPr lang="en-US" sz="1200" dirty="0" err="1">
                <a:latin typeface="Calibri" panose="020F0502020204030204" pitchFamily="34" charset="0"/>
                <a:ea typeface="Calibri" panose="020F0502020204030204" pitchFamily="34" charset="0"/>
                <a:cs typeface="Times New Roman" panose="02020603050405020304" pitchFamily="18" charset="0"/>
              </a:rPr>
              <a:t>Diepeveen</a:t>
            </a:r>
            <a:r>
              <a:rPr lang="en-US" sz="1200" dirty="0">
                <a:latin typeface="Calibri" panose="020F0502020204030204" pitchFamily="34" charset="0"/>
                <a:ea typeface="Calibri" panose="020F0502020204030204" pitchFamily="34" charset="0"/>
                <a:cs typeface="Times New Roman" panose="02020603050405020304" pitchFamily="18" charset="0"/>
              </a:rPr>
              <a:t> S, Wooding S, Grant J. Measuring research. 2013. http://www.rand.org/pubs/monographs/MG1217.html.</a:t>
            </a:r>
            <a:endParaRPr lang="en-US" sz="1200" dirty="0"/>
          </a:p>
        </p:txBody>
      </p:sp>
    </p:spTree>
    <p:extLst>
      <p:ext uri="{BB962C8B-B14F-4D97-AF65-F5344CB8AC3E}">
        <p14:creationId xmlns:p14="http://schemas.microsoft.com/office/powerpoint/2010/main" val="3199768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64" y="1479433"/>
            <a:ext cx="1403350" cy="417390"/>
          </a:xfrm>
        </p:spPr>
        <p:txBody>
          <a:bodyPr>
            <a:normAutofit/>
          </a:bodyPr>
          <a:lstStyle/>
          <a:p>
            <a:pPr marL="0" indent="0">
              <a:buNone/>
            </a:pPr>
            <a:r>
              <a:rPr lang="en-US" sz="2000" b="1" dirty="0"/>
              <a:t>Advocacy</a:t>
            </a:r>
          </a:p>
        </p:txBody>
      </p:sp>
      <p:sp>
        <p:nvSpPr>
          <p:cNvPr id="5" name="Rectangle 4"/>
          <p:cNvSpPr/>
          <p:nvPr/>
        </p:nvSpPr>
        <p:spPr>
          <a:xfrm>
            <a:off x="3136073" y="4089222"/>
            <a:ext cx="2004867" cy="400110"/>
          </a:xfrm>
          <a:prstGeom prst="rect">
            <a:avLst/>
          </a:prstGeom>
        </p:spPr>
        <p:txBody>
          <a:bodyPr wrap="square">
            <a:spAutoFit/>
          </a:bodyPr>
          <a:lstStyle/>
          <a:p>
            <a:r>
              <a:rPr lang="en-US" sz="2000" b="1" dirty="0"/>
              <a:t>Accountability</a:t>
            </a:r>
          </a:p>
        </p:txBody>
      </p:sp>
      <p:sp>
        <p:nvSpPr>
          <p:cNvPr id="6" name="Rectangle 5"/>
          <p:cNvSpPr/>
          <p:nvPr/>
        </p:nvSpPr>
        <p:spPr>
          <a:xfrm>
            <a:off x="7635612" y="1466860"/>
            <a:ext cx="1446125" cy="400110"/>
          </a:xfrm>
          <a:prstGeom prst="rect">
            <a:avLst/>
          </a:prstGeom>
        </p:spPr>
        <p:txBody>
          <a:bodyPr wrap="square">
            <a:spAutoFit/>
          </a:bodyPr>
          <a:lstStyle/>
          <a:p>
            <a:r>
              <a:rPr lang="en-US" sz="2000" b="1" dirty="0"/>
              <a:t>Analysis</a:t>
            </a:r>
            <a:r>
              <a:rPr lang="en-US" sz="2000" dirty="0"/>
              <a:t> </a:t>
            </a:r>
          </a:p>
        </p:txBody>
      </p:sp>
      <p:sp>
        <p:nvSpPr>
          <p:cNvPr id="7" name="Rectangle 6"/>
          <p:cNvSpPr/>
          <p:nvPr/>
        </p:nvSpPr>
        <p:spPr>
          <a:xfrm>
            <a:off x="7557058" y="4119307"/>
            <a:ext cx="1259640" cy="400110"/>
          </a:xfrm>
          <a:prstGeom prst="rect">
            <a:avLst/>
          </a:prstGeom>
        </p:spPr>
        <p:txBody>
          <a:bodyPr wrap="none">
            <a:spAutoFit/>
          </a:bodyPr>
          <a:lstStyle/>
          <a:p>
            <a:r>
              <a:rPr lang="en-US" sz="2000" b="1" dirty="0"/>
              <a:t>Allocation</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995" y="4714132"/>
            <a:ext cx="708984" cy="7089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592" y="1998110"/>
            <a:ext cx="662451" cy="66245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18" y="4742908"/>
            <a:ext cx="686596" cy="68659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6779" y="2041974"/>
            <a:ext cx="660201" cy="660201"/>
          </a:xfrm>
          <a:prstGeom prst="rect">
            <a:avLst/>
          </a:prstGeom>
        </p:spPr>
      </p:pic>
      <p:sp>
        <p:nvSpPr>
          <p:cNvPr id="14" name="TextBox 13"/>
          <p:cNvSpPr txBox="1"/>
          <p:nvPr/>
        </p:nvSpPr>
        <p:spPr>
          <a:xfrm>
            <a:off x="2574875" y="2899388"/>
            <a:ext cx="3864854" cy="369332"/>
          </a:xfrm>
          <a:prstGeom prst="rect">
            <a:avLst/>
          </a:prstGeom>
          <a:noFill/>
        </p:spPr>
        <p:txBody>
          <a:bodyPr wrap="square" rtlCol="0">
            <a:spAutoFit/>
          </a:bodyPr>
          <a:lstStyle/>
          <a:p>
            <a:r>
              <a:rPr lang="en-US" i="1" dirty="0"/>
              <a:t>Making the case for research</a:t>
            </a:r>
          </a:p>
        </p:txBody>
      </p:sp>
      <p:sp>
        <p:nvSpPr>
          <p:cNvPr id="15" name="TextBox 14"/>
          <p:cNvSpPr txBox="1"/>
          <p:nvPr/>
        </p:nvSpPr>
        <p:spPr>
          <a:xfrm>
            <a:off x="2660820" y="5615945"/>
            <a:ext cx="2849841" cy="369332"/>
          </a:xfrm>
          <a:prstGeom prst="rect">
            <a:avLst/>
          </a:prstGeom>
          <a:noFill/>
        </p:spPr>
        <p:txBody>
          <a:bodyPr wrap="square" rtlCol="0">
            <a:spAutoFit/>
          </a:bodyPr>
          <a:lstStyle/>
          <a:p>
            <a:r>
              <a:rPr lang="en-US" i="1" dirty="0"/>
              <a:t>…to taxpayers and donors</a:t>
            </a:r>
          </a:p>
        </p:txBody>
      </p:sp>
      <p:sp>
        <p:nvSpPr>
          <p:cNvPr id="20" name="Rectangle 19"/>
          <p:cNvSpPr/>
          <p:nvPr/>
        </p:nvSpPr>
        <p:spPr>
          <a:xfrm>
            <a:off x="2339271" y="3886650"/>
            <a:ext cx="3350746" cy="2285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3136BCC5-68C6-402A-A9A3-77E6255B2086}" type="slidenum">
              <a:rPr lang="en-US" smtClean="0"/>
              <a:t>5</a:t>
            </a:fld>
            <a:endParaRPr lang="en-US"/>
          </a:p>
        </p:txBody>
      </p:sp>
      <p:sp>
        <p:nvSpPr>
          <p:cNvPr id="16" name="Title 15"/>
          <p:cNvSpPr>
            <a:spLocks noGrp="1"/>
          </p:cNvSpPr>
          <p:nvPr>
            <p:ph type="title"/>
          </p:nvPr>
        </p:nvSpPr>
        <p:spPr/>
        <p:txBody>
          <a:bodyPr/>
          <a:lstStyle/>
          <a:p>
            <a:endParaRPr lang="en-US"/>
          </a:p>
        </p:txBody>
      </p:sp>
      <p:sp>
        <p:nvSpPr>
          <p:cNvPr id="18" name="Rectangle 17"/>
          <p:cNvSpPr/>
          <p:nvPr/>
        </p:nvSpPr>
        <p:spPr>
          <a:xfrm>
            <a:off x="0" y="-18925"/>
            <a:ext cx="12191999"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2064727" y="-523460"/>
            <a:ext cx="7886700" cy="1325563"/>
          </a:xfrm>
          <a:prstGeom prst="rect">
            <a:avLst/>
          </a:prstGeom>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b="1">
                <a:solidFill>
                  <a:schemeClr val="bg1"/>
                </a:solidFill>
              </a:rPr>
              <a:t>Why do we evaluate research?</a:t>
            </a:r>
            <a:endParaRPr lang="en-US" b="1" dirty="0">
              <a:solidFill>
                <a:schemeClr val="bg1"/>
              </a:solidFill>
            </a:endParaRPr>
          </a:p>
        </p:txBody>
      </p:sp>
      <p:sp>
        <p:nvSpPr>
          <p:cNvPr id="21" name="Rectangle 20"/>
          <p:cNvSpPr/>
          <p:nvPr/>
        </p:nvSpPr>
        <p:spPr>
          <a:xfrm>
            <a:off x="3514949" y="6310090"/>
            <a:ext cx="8241324"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Guthrie S, </a:t>
            </a:r>
            <a:r>
              <a:rPr lang="en-US" sz="1200" dirty="0" err="1">
                <a:latin typeface="Calibri" panose="020F0502020204030204" pitchFamily="34" charset="0"/>
                <a:ea typeface="Calibri" panose="020F0502020204030204" pitchFamily="34" charset="0"/>
                <a:cs typeface="Times New Roman" panose="02020603050405020304" pitchFamily="18" charset="0"/>
              </a:rPr>
              <a:t>Wamae</a:t>
            </a:r>
            <a:r>
              <a:rPr lang="en-US" sz="1200" dirty="0">
                <a:latin typeface="Calibri" panose="020F0502020204030204" pitchFamily="34" charset="0"/>
                <a:ea typeface="Calibri" panose="020F0502020204030204" pitchFamily="34" charset="0"/>
                <a:cs typeface="Times New Roman" panose="02020603050405020304" pitchFamily="18" charset="0"/>
              </a:rPr>
              <a:t> W, </a:t>
            </a:r>
            <a:r>
              <a:rPr lang="en-US" sz="1200" dirty="0" err="1">
                <a:latin typeface="Calibri" panose="020F0502020204030204" pitchFamily="34" charset="0"/>
                <a:ea typeface="Calibri" panose="020F0502020204030204" pitchFamily="34" charset="0"/>
                <a:cs typeface="Times New Roman" panose="02020603050405020304" pitchFamily="18" charset="0"/>
              </a:rPr>
              <a:t>Diepeveen</a:t>
            </a:r>
            <a:r>
              <a:rPr lang="en-US" sz="1200" dirty="0">
                <a:latin typeface="Calibri" panose="020F0502020204030204" pitchFamily="34" charset="0"/>
                <a:ea typeface="Calibri" panose="020F0502020204030204" pitchFamily="34" charset="0"/>
                <a:cs typeface="Times New Roman" panose="02020603050405020304" pitchFamily="18" charset="0"/>
              </a:rPr>
              <a:t> S, Wooding S, Grant J. Measuring research. 2013. http://www.rand.org/pubs/monographs/MG1217.html.</a:t>
            </a:r>
            <a:endParaRPr lang="en-US" sz="1200" dirty="0"/>
          </a:p>
        </p:txBody>
      </p:sp>
    </p:spTree>
    <p:extLst>
      <p:ext uri="{BB962C8B-B14F-4D97-AF65-F5344CB8AC3E}">
        <p14:creationId xmlns:p14="http://schemas.microsoft.com/office/powerpoint/2010/main" val="1852339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64" y="1479433"/>
            <a:ext cx="1403350" cy="417390"/>
          </a:xfrm>
        </p:spPr>
        <p:txBody>
          <a:bodyPr>
            <a:normAutofit/>
          </a:bodyPr>
          <a:lstStyle/>
          <a:p>
            <a:pPr marL="0" indent="0">
              <a:buNone/>
            </a:pPr>
            <a:r>
              <a:rPr lang="en-US" sz="2000" b="1" dirty="0"/>
              <a:t>Advocacy</a:t>
            </a:r>
          </a:p>
        </p:txBody>
      </p:sp>
      <p:sp>
        <p:nvSpPr>
          <p:cNvPr id="5" name="Rectangle 4"/>
          <p:cNvSpPr/>
          <p:nvPr/>
        </p:nvSpPr>
        <p:spPr>
          <a:xfrm>
            <a:off x="3136073" y="4089222"/>
            <a:ext cx="2004867" cy="400110"/>
          </a:xfrm>
          <a:prstGeom prst="rect">
            <a:avLst/>
          </a:prstGeom>
        </p:spPr>
        <p:txBody>
          <a:bodyPr wrap="square">
            <a:spAutoFit/>
          </a:bodyPr>
          <a:lstStyle/>
          <a:p>
            <a:r>
              <a:rPr lang="en-US" sz="2000" b="1" dirty="0"/>
              <a:t>Accountability</a:t>
            </a:r>
          </a:p>
        </p:txBody>
      </p:sp>
      <p:sp>
        <p:nvSpPr>
          <p:cNvPr id="6" name="Rectangle 5"/>
          <p:cNvSpPr/>
          <p:nvPr/>
        </p:nvSpPr>
        <p:spPr>
          <a:xfrm>
            <a:off x="7635612" y="1466860"/>
            <a:ext cx="1446125" cy="400110"/>
          </a:xfrm>
          <a:prstGeom prst="rect">
            <a:avLst/>
          </a:prstGeom>
        </p:spPr>
        <p:txBody>
          <a:bodyPr wrap="square">
            <a:spAutoFit/>
          </a:bodyPr>
          <a:lstStyle/>
          <a:p>
            <a:r>
              <a:rPr lang="en-US" sz="2000" b="1" dirty="0"/>
              <a:t>Analysis</a:t>
            </a:r>
            <a:r>
              <a:rPr lang="en-US" sz="2000" dirty="0"/>
              <a:t> </a:t>
            </a:r>
          </a:p>
        </p:txBody>
      </p:sp>
      <p:sp>
        <p:nvSpPr>
          <p:cNvPr id="7" name="Rectangle 6"/>
          <p:cNvSpPr/>
          <p:nvPr/>
        </p:nvSpPr>
        <p:spPr>
          <a:xfrm>
            <a:off x="7557058" y="4119307"/>
            <a:ext cx="1259640" cy="400110"/>
          </a:xfrm>
          <a:prstGeom prst="rect">
            <a:avLst/>
          </a:prstGeom>
        </p:spPr>
        <p:txBody>
          <a:bodyPr wrap="none">
            <a:spAutoFit/>
          </a:bodyPr>
          <a:lstStyle/>
          <a:p>
            <a:r>
              <a:rPr lang="en-US" sz="2000" b="1" dirty="0"/>
              <a:t>Allocation</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995" y="4714132"/>
            <a:ext cx="708984" cy="7089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592" y="1998110"/>
            <a:ext cx="662451" cy="66245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18" y="4742908"/>
            <a:ext cx="686596" cy="68659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6779" y="2041974"/>
            <a:ext cx="660201" cy="660201"/>
          </a:xfrm>
          <a:prstGeom prst="rect">
            <a:avLst/>
          </a:prstGeom>
        </p:spPr>
      </p:pic>
      <p:sp>
        <p:nvSpPr>
          <p:cNvPr id="14" name="TextBox 13"/>
          <p:cNvSpPr txBox="1"/>
          <p:nvPr/>
        </p:nvSpPr>
        <p:spPr>
          <a:xfrm>
            <a:off x="2574875" y="2899388"/>
            <a:ext cx="3864854" cy="369332"/>
          </a:xfrm>
          <a:prstGeom prst="rect">
            <a:avLst/>
          </a:prstGeom>
          <a:noFill/>
        </p:spPr>
        <p:txBody>
          <a:bodyPr wrap="square" rtlCol="0">
            <a:spAutoFit/>
          </a:bodyPr>
          <a:lstStyle/>
          <a:p>
            <a:r>
              <a:rPr lang="en-US" i="1" dirty="0"/>
              <a:t>Making the case for research</a:t>
            </a:r>
          </a:p>
        </p:txBody>
      </p:sp>
      <p:sp>
        <p:nvSpPr>
          <p:cNvPr id="15" name="TextBox 14"/>
          <p:cNvSpPr txBox="1"/>
          <p:nvPr/>
        </p:nvSpPr>
        <p:spPr>
          <a:xfrm>
            <a:off x="2660820" y="5615945"/>
            <a:ext cx="2849841" cy="369332"/>
          </a:xfrm>
          <a:prstGeom prst="rect">
            <a:avLst/>
          </a:prstGeom>
          <a:noFill/>
        </p:spPr>
        <p:txBody>
          <a:bodyPr wrap="square" rtlCol="0">
            <a:spAutoFit/>
          </a:bodyPr>
          <a:lstStyle/>
          <a:p>
            <a:r>
              <a:rPr lang="en-US" i="1" dirty="0"/>
              <a:t>…to taxpayers and donors</a:t>
            </a:r>
          </a:p>
        </p:txBody>
      </p:sp>
      <p:sp>
        <p:nvSpPr>
          <p:cNvPr id="16" name="TextBox 15"/>
          <p:cNvSpPr txBox="1"/>
          <p:nvPr/>
        </p:nvSpPr>
        <p:spPr>
          <a:xfrm>
            <a:off x="6796760" y="2887859"/>
            <a:ext cx="3864854" cy="369332"/>
          </a:xfrm>
          <a:prstGeom prst="rect">
            <a:avLst/>
          </a:prstGeom>
          <a:noFill/>
        </p:spPr>
        <p:txBody>
          <a:bodyPr wrap="square" rtlCol="0">
            <a:spAutoFit/>
          </a:bodyPr>
          <a:lstStyle/>
          <a:p>
            <a:r>
              <a:rPr lang="en-US" i="1" dirty="0"/>
              <a:t>Understanding what works</a:t>
            </a:r>
          </a:p>
        </p:txBody>
      </p:sp>
      <p:sp>
        <p:nvSpPr>
          <p:cNvPr id="19" name="Rectangle 18"/>
          <p:cNvSpPr/>
          <p:nvPr/>
        </p:nvSpPr>
        <p:spPr>
          <a:xfrm>
            <a:off x="6439729" y="1270671"/>
            <a:ext cx="3350746" cy="2285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3136BCC5-68C6-402A-A9A3-77E6255B2086}" type="slidenum">
              <a:rPr lang="en-US" smtClean="0"/>
              <a:t>6</a:t>
            </a:fld>
            <a:endParaRPr lang="en-US"/>
          </a:p>
        </p:txBody>
      </p:sp>
      <p:sp>
        <p:nvSpPr>
          <p:cNvPr id="20" name="Rectangle 19"/>
          <p:cNvSpPr/>
          <p:nvPr/>
        </p:nvSpPr>
        <p:spPr>
          <a:xfrm>
            <a:off x="0" y="-18925"/>
            <a:ext cx="12191999"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p:ph type="title"/>
          </p:nvPr>
        </p:nvSpPr>
        <p:spPr>
          <a:xfrm>
            <a:off x="2064727" y="-523460"/>
            <a:ext cx="7886700" cy="1325563"/>
          </a:xfrm>
        </p:spPr>
        <p:txBody>
          <a:bodyPr/>
          <a:lstStyle/>
          <a:p>
            <a:r>
              <a:rPr lang="en-US" b="1" dirty="0" smtClean="0">
                <a:solidFill>
                  <a:schemeClr val="bg1"/>
                </a:solidFill>
              </a:rPr>
              <a:t>Why do we evaluate research?</a:t>
            </a:r>
            <a:endParaRPr lang="en-US" b="1" dirty="0">
              <a:solidFill>
                <a:schemeClr val="bg1"/>
              </a:solidFill>
            </a:endParaRPr>
          </a:p>
        </p:txBody>
      </p:sp>
      <p:sp>
        <p:nvSpPr>
          <p:cNvPr id="22" name="Rectangle 21"/>
          <p:cNvSpPr/>
          <p:nvPr/>
        </p:nvSpPr>
        <p:spPr>
          <a:xfrm>
            <a:off x="3514949" y="6310090"/>
            <a:ext cx="8241324"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Guthrie S, </a:t>
            </a:r>
            <a:r>
              <a:rPr lang="en-US" sz="1200" dirty="0" err="1">
                <a:latin typeface="Calibri" panose="020F0502020204030204" pitchFamily="34" charset="0"/>
                <a:ea typeface="Calibri" panose="020F0502020204030204" pitchFamily="34" charset="0"/>
                <a:cs typeface="Times New Roman" panose="02020603050405020304" pitchFamily="18" charset="0"/>
              </a:rPr>
              <a:t>Wamae</a:t>
            </a:r>
            <a:r>
              <a:rPr lang="en-US" sz="1200" dirty="0">
                <a:latin typeface="Calibri" panose="020F0502020204030204" pitchFamily="34" charset="0"/>
                <a:ea typeface="Calibri" panose="020F0502020204030204" pitchFamily="34" charset="0"/>
                <a:cs typeface="Times New Roman" panose="02020603050405020304" pitchFamily="18" charset="0"/>
              </a:rPr>
              <a:t> W, </a:t>
            </a:r>
            <a:r>
              <a:rPr lang="en-US" sz="1200" dirty="0" err="1">
                <a:latin typeface="Calibri" panose="020F0502020204030204" pitchFamily="34" charset="0"/>
                <a:ea typeface="Calibri" panose="020F0502020204030204" pitchFamily="34" charset="0"/>
                <a:cs typeface="Times New Roman" panose="02020603050405020304" pitchFamily="18" charset="0"/>
              </a:rPr>
              <a:t>Diepeveen</a:t>
            </a:r>
            <a:r>
              <a:rPr lang="en-US" sz="1200" dirty="0">
                <a:latin typeface="Calibri" panose="020F0502020204030204" pitchFamily="34" charset="0"/>
                <a:ea typeface="Calibri" panose="020F0502020204030204" pitchFamily="34" charset="0"/>
                <a:cs typeface="Times New Roman" panose="02020603050405020304" pitchFamily="18" charset="0"/>
              </a:rPr>
              <a:t> S, Wooding S, Grant J. Measuring research. 2013. http://www.rand.org/pubs/monographs/MG1217.html.</a:t>
            </a:r>
            <a:endParaRPr lang="en-US" sz="1200" dirty="0"/>
          </a:p>
        </p:txBody>
      </p:sp>
    </p:spTree>
    <p:extLst>
      <p:ext uri="{BB962C8B-B14F-4D97-AF65-F5344CB8AC3E}">
        <p14:creationId xmlns:p14="http://schemas.microsoft.com/office/powerpoint/2010/main" val="279393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64" y="1479433"/>
            <a:ext cx="1403350" cy="417390"/>
          </a:xfrm>
        </p:spPr>
        <p:txBody>
          <a:bodyPr>
            <a:normAutofit/>
          </a:bodyPr>
          <a:lstStyle/>
          <a:p>
            <a:pPr marL="0" indent="0">
              <a:buNone/>
            </a:pPr>
            <a:r>
              <a:rPr lang="en-US" sz="2000" b="1" dirty="0"/>
              <a:t>Advocacy</a:t>
            </a:r>
          </a:p>
        </p:txBody>
      </p:sp>
      <p:sp>
        <p:nvSpPr>
          <p:cNvPr id="5" name="Rectangle 4"/>
          <p:cNvSpPr/>
          <p:nvPr/>
        </p:nvSpPr>
        <p:spPr>
          <a:xfrm>
            <a:off x="3136073" y="4089222"/>
            <a:ext cx="2004867" cy="400110"/>
          </a:xfrm>
          <a:prstGeom prst="rect">
            <a:avLst/>
          </a:prstGeom>
        </p:spPr>
        <p:txBody>
          <a:bodyPr wrap="square">
            <a:spAutoFit/>
          </a:bodyPr>
          <a:lstStyle/>
          <a:p>
            <a:r>
              <a:rPr lang="en-US" sz="2000" b="1" dirty="0"/>
              <a:t>Accountability</a:t>
            </a:r>
          </a:p>
        </p:txBody>
      </p:sp>
      <p:sp>
        <p:nvSpPr>
          <p:cNvPr id="6" name="Rectangle 5"/>
          <p:cNvSpPr/>
          <p:nvPr/>
        </p:nvSpPr>
        <p:spPr>
          <a:xfrm>
            <a:off x="7635612" y="1466860"/>
            <a:ext cx="1446125" cy="400110"/>
          </a:xfrm>
          <a:prstGeom prst="rect">
            <a:avLst/>
          </a:prstGeom>
        </p:spPr>
        <p:txBody>
          <a:bodyPr wrap="square">
            <a:spAutoFit/>
          </a:bodyPr>
          <a:lstStyle/>
          <a:p>
            <a:r>
              <a:rPr lang="en-US" sz="2000" b="1" dirty="0"/>
              <a:t>Analysis</a:t>
            </a:r>
            <a:r>
              <a:rPr lang="en-US" sz="2000" dirty="0"/>
              <a:t> </a:t>
            </a:r>
          </a:p>
        </p:txBody>
      </p:sp>
      <p:sp>
        <p:nvSpPr>
          <p:cNvPr id="7" name="Rectangle 6"/>
          <p:cNvSpPr/>
          <p:nvPr/>
        </p:nvSpPr>
        <p:spPr>
          <a:xfrm>
            <a:off x="7557058" y="4119307"/>
            <a:ext cx="1259640" cy="400110"/>
          </a:xfrm>
          <a:prstGeom prst="rect">
            <a:avLst/>
          </a:prstGeom>
        </p:spPr>
        <p:txBody>
          <a:bodyPr wrap="none">
            <a:spAutoFit/>
          </a:bodyPr>
          <a:lstStyle/>
          <a:p>
            <a:r>
              <a:rPr lang="en-US" sz="2000" b="1" dirty="0"/>
              <a:t>Allocation</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995" y="4714132"/>
            <a:ext cx="708984" cy="708984"/>
          </a:xfrm>
          <a:prstGeom prst="rect">
            <a:avLst/>
          </a:prstGeom>
        </p:spPr>
      </p:pic>
      <p:sp>
        <p:nvSpPr>
          <p:cNvPr id="2" name="Title 1"/>
          <p:cNvSpPr>
            <a:spLocks noGrp="1"/>
          </p:cNvSpPr>
          <p:nvPr>
            <p:ph type="title"/>
          </p:nvPr>
        </p:nvSpPr>
        <p:spPr>
          <a:xfrm>
            <a:off x="2242039" y="-75579"/>
            <a:ext cx="7886700" cy="1325563"/>
          </a:xfrm>
        </p:spPr>
        <p:txBody>
          <a:bodyPr/>
          <a:lstStyle/>
          <a:p>
            <a:r>
              <a:rPr lang="en-US" b="1" dirty="0" smtClean="0">
                <a:solidFill>
                  <a:schemeClr val="bg1"/>
                </a:solidFill>
              </a:rPr>
              <a:t>Why do we evaluate research?</a:t>
            </a:r>
            <a:endParaRPr lang="en-US" b="1"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592" y="1998110"/>
            <a:ext cx="662451" cy="66245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18" y="4742908"/>
            <a:ext cx="686596" cy="68659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6779" y="2041974"/>
            <a:ext cx="660201" cy="660201"/>
          </a:xfrm>
          <a:prstGeom prst="rect">
            <a:avLst/>
          </a:prstGeom>
        </p:spPr>
      </p:pic>
      <p:sp>
        <p:nvSpPr>
          <p:cNvPr id="14" name="TextBox 13"/>
          <p:cNvSpPr txBox="1"/>
          <p:nvPr/>
        </p:nvSpPr>
        <p:spPr>
          <a:xfrm>
            <a:off x="2574875" y="2899388"/>
            <a:ext cx="3864854" cy="369332"/>
          </a:xfrm>
          <a:prstGeom prst="rect">
            <a:avLst/>
          </a:prstGeom>
          <a:noFill/>
        </p:spPr>
        <p:txBody>
          <a:bodyPr wrap="square" rtlCol="0">
            <a:spAutoFit/>
          </a:bodyPr>
          <a:lstStyle/>
          <a:p>
            <a:r>
              <a:rPr lang="en-US" i="1" dirty="0"/>
              <a:t>Making the case for research</a:t>
            </a:r>
          </a:p>
        </p:txBody>
      </p:sp>
      <p:sp>
        <p:nvSpPr>
          <p:cNvPr id="15" name="TextBox 14"/>
          <p:cNvSpPr txBox="1"/>
          <p:nvPr/>
        </p:nvSpPr>
        <p:spPr>
          <a:xfrm>
            <a:off x="2660820" y="5615945"/>
            <a:ext cx="2849841" cy="369332"/>
          </a:xfrm>
          <a:prstGeom prst="rect">
            <a:avLst/>
          </a:prstGeom>
          <a:noFill/>
        </p:spPr>
        <p:txBody>
          <a:bodyPr wrap="square" rtlCol="0">
            <a:spAutoFit/>
          </a:bodyPr>
          <a:lstStyle/>
          <a:p>
            <a:r>
              <a:rPr lang="en-US" i="1" dirty="0"/>
              <a:t>…to taxpayers and donors</a:t>
            </a:r>
          </a:p>
        </p:txBody>
      </p:sp>
      <p:sp>
        <p:nvSpPr>
          <p:cNvPr id="16" name="TextBox 15"/>
          <p:cNvSpPr txBox="1"/>
          <p:nvPr/>
        </p:nvSpPr>
        <p:spPr>
          <a:xfrm>
            <a:off x="6796760" y="2887859"/>
            <a:ext cx="3864854" cy="369332"/>
          </a:xfrm>
          <a:prstGeom prst="rect">
            <a:avLst/>
          </a:prstGeom>
          <a:noFill/>
        </p:spPr>
        <p:txBody>
          <a:bodyPr wrap="square" rtlCol="0">
            <a:spAutoFit/>
          </a:bodyPr>
          <a:lstStyle/>
          <a:p>
            <a:r>
              <a:rPr lang="en-US" i="1" dirty="0"/>
              <a:t>Understanding what works</a:t>
            </a:r>
          </a:p>
        </p:txBody>
      </p:sp>
      <p:sp>
        <p:nvSpPr>
          <p:cNvPr id="17" name="TextBox 16"/>
          <p:cNvSpPr txBox="1"/>
          <p:nvPr/>
        </p:nvSpPr>
        <p:spPr>
          <a:xfrm>
            <a:off x="7233191" y="5615945"/>
            <a:ext cx="3864854" cy="369332"/>
          </a:xfrm>
          <a:prstGeom prst="rect">
            <a:avLst/>
          </a:prstGeom>
          <a:noFill/>
        </p:spPr>
        <p:txBody>
          <a:bodyPr wrap="square" rtlCol="0">
            <a:spAutoFit/>
          </a:bodyPr>
          <a:lstStyle/>
          <a:p>
            <a:r>
              <a:rPr lang="en-US" i="1" dirty="0"/>
              <a:t>Rewarding impact</a:t>
            </a:r>
          </a:p>
        </p:txBody>
      </p:sp>
      <p:sp>
        <p:nvSpPr>
          <p:cNvPr id="21" name="Rectangle 20"/>
          <p:cNvSpPr/>
          <p:nvPr/>
        </p:nvSpPr>
        <p:spPr>
          <a:xfrm>
            <a:off x="6444119" y="3926090"/>
            <a:ext cx="3350746" cy="22850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3136BCC5-68C6-402A-A9A3-77E6255B2086}" type="slidenum">
              <a:rPr lang="en-US" smtClean="0"/>
              <a:t>7</a:t>
            </a:fld>
            <a:endParaRPr lang="en-US"/>
          </a:p>
        </p:txBody>
      </p:sp>
      <p:sp>
        <p:nvSpPr>
          <p:cNvPr id="19" name="Rectangle 18"/>
          <p:cNvSpPr/>
          <p:nvPr/>
        </p:nvSpPr>
        <p:spPr>
          <a:xfrm>
            <a:off x="0" y="-18925"/>
            <a:ext cx="12191999"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2064727" y="-523460"/>
            <a:ext cx="7886700" cy="1325563"/>
          </a:xfrm>
          <a:prstGeom prst="rect">
            <a:avLst/>
          </a:prstGeom>
        </p:spPr>
        <p:txBody>
          <a:bodyPr vert="horz" lIns="0" tIns="0" rIns="91440" bIns="45720" rtlCol="0" anchor="b">
            <a:noAutofit/>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b="1">
                <a:solidFill>
                  <a:schemeClr val="bg1"/>
                </a:solidFill>
              </a:rPr>
              <a:t>Why do we evaluate research?</a:t>
            </a:r>
            <a:endParaRPr lang="en-US" b="1" dirty="0">
              <a:solidFill>
                <a:schemeClr val="bg1"/>
              </a:solidFill>
            </a:endParaRPr>
          </a:p>
        </p:txBody>
      </p:sp>
      <p:sp>
        <p:nvSpPr>
          <p:cNvPr id="22" name="Rectangle 21"/>
          <p:cNvSpPr/>
          <p:nvPr/>
        </p:nvSpPr>
        <p:spPr>
          <a:xfrm>
            <a:off x="3514949" y="6310090"/>
            <a:ext cx="8241324"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Guthrie S, </a:t>
            </a:r>
            <a:r>
              <a:rPr lang="en-US" sz="1200" dirty="0" err="1">
                <a:latin typeface="Calibri" panose="020F0502020204030204" pitchFamily="34" charset="0"/>
                <a:ea typeface="Calibri" panose="020F0502020204030204" pitchFamily="34" charset="0"/>
                <a:cs typeface="Times New Roman" panose="02020603050405020304" pitchFamily="18" charset="0"/>
              </a:rPr>
              <a:t>Wamae</a:t>
            </a:r>
            <a:r>
              <a:rPr lang="en-US" sz="1200" dirty="0">
                <a:latin typeface="Calibri" panose="020F0502020204030204" pitchFamily="34" charset="0"/>
                <a:ea typeface="Calibri" panose="020F0502020204030204" pitchFamily="34" charset="0"/>
                <a:cs typeface="Times New Roman" panose="02020603050405020304" pitchFamily="18" charset="0"/>
              </a:rPr>
              <a:t> W, </a:t>
            </a:r>
            <a:r>
              <a:rPr lang="en-US" sz="1200" dirty="0" err="1">
                <a:latin typeface="Calibri" panose="020F0502020204030204" pitchFamily="34" charset="0"/>
                <a:ea typeface="Calibri" panose="020F0502020204030204" pitchFamily="34" charset="0"/>
                <a:cs typeface="Times New Roman" panose="02020603050405020304" pitchFamily="18" charset="0"/>
              </a:rPr>
              <a:t>Diepeveen</a:t>
            </a:r>
            <a:r>
              <a:rPr lang="en-US" sz="1200" dirty="0">
                <a:latin typeface="Calibri" panose="020F0502020204030204" pitchFamily="34" charset="0"/>
                <a:ea typeface="Calibri" panose="020F0502020204030204" pitchFamily="34" charset="0"/>
                <a:cs typeface="Times New Roman" panose="02020603050405020304" pitchFamily="18" charset="0"/>
              </a:rPr>
              <a:t> S, Wooding S, Grant J. Measuring research. 2013. http://www.rand.org/pubs/monographs/MG1217.html.</a:t>
            </a:r>
            <a:endParaRPr lang="en-US" sz="1200" dirty="0"/>
          </a:p>
        </p:txBody>
      </p:sp>
    </p:spTree>
    <p:extLst>
      <p:ext uri="{BB962C8B-B14F-4D97-AF65-F5344CB8AC3E}">
        <p14:creationId xmlns:p14="http://schemas.microsoft.com/office/powerpoint/2010/main" val="957998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064" y="1479433"/>
            <a:ext cx="1403350" cy="417390"/>
          </a:xfrm>
        </p:spPr>
        <p:txBody>
          <a:bodyPr>
            <a:normAutofit/>
          </a:bodyPr>
          <a:lstStyle/>
          <a:p>
            <a:pPr marL="0" indent="0">
              <a:buNone/>
            </a:pPr>
            <a:r>
              <a:rPr lang="en-US" sz="2000" b="1" dirty="0"/>
              <a:t>Advocacy</a:t>
            </a:r>
          </a:p>
        </p:txBody>
      </p:sp>
      <p:sp>
        <p:nvSpPr>
          <p:cNvPr id="5" name="Rectangle 4"/>
          <p:cNvSpPr/>
          <p:nvPr/>
        </p:nvSpPr>
        <p:spPr>
          <a:xfrm>
            <a:off x="3136073" y="4089222"/>
            <a:ext cx="2004867" cy="400110"/>
          </a:xfrm>
          <a:prstGeom prst="rect">
            <a:avLst/>
          </a:prstGeom>
        </p:spPr>
        <p:txBody>
          <a:bodyPr wrap="square">
            <a:spAutoFit/>
          </a:bodyPr>
          <a:lstStyle/>
          <a:p>
            <a:r>
              <a:rPr lang="en-US" sz="2000" b="1" dirty="0"/>
              <a:t>Accountability</a:t>
            </a:r>
          </a:p>
        </p:txBody>
      </p:sp>
      <p:sp>
        <p:nvSpPr>
          <p:cNvPr id="6" name="Rectangle 5"/>
          <p:cNvSpPr/>
          <p:nvPr/>
        </p:nvSpPr>
        <p:spPr>
          <a:xfrm>
            <a:off x="7635612" y="1466860"/>
            <a:ext cx="1446125" cy="400110"/>
          </a:xfrm>
          <a:prstGeom prst="rect">
            <a:avLst/>
          </a:prstGeom>
        </p:spPr>
        <p:txBody>
          <a:bodyPr wrap="square">
            <a:spAutoFit/>
          </a:bodyPr>
          <a:lstStyle/>
          <a:p>
            <a:r>
              <a:rPr lang="en-US" sz="2000" b="1" dirty="0"/>
              <a:t>Analysis</a:t>
            </a:r>
            <a:r>
              <a:rPr lang="en-US" sz="2000" dirty="0"/>
              <a:t> </a:t>
            </a:r>
          </a:p>
        </p:txBody>
      </p:sp>
      <p:sp>
        <p:nvSpPr>
          <p:cNvPr id="7" name="Rectangle 6"/>
          <p:cNvSpPr/>
          <p:nvPr/>
        </p:nvSpPr>
        <p:spPr>
          <a:xfrm>
            <a:off x="7557058" y="4119307"/>
            <a:ext cx="1259640" cy="400110"/>
          </a:xfrm>
          <a:prstGeom prst="rect">
            <a:avLst/>
          </a:prstGeom>
        </p:spPr>
        <p:txBody>
          <a:bodyPr wrap="none">
            <a:spAutoFit/>
          </a:bodyPr>
          <a:lstStyle/>
          <a:p>
            <a:r>
              <a:rPr lang="en-US" sz="2000" b="1" dirty="0"/>
              <a:t>Allocation</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7995" y="4714132"/>
            <a:ext cx="708984" cy="7089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592" y="1998110"/>
            <a:ext cx="662451" cy="66245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18" y="4742908"/>
            <a:ext cx="686596" cy="68659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6779" y="2041974"/>
            <a:ext cx="660201" cy="660201"/>
          </a:xfrm>
          <a:prstGeom prst="rect">
            <a:avLst/>
          </a:prstGeom>
        </p:spPr>
      </p:pic>
      <p:sp>
        <p:nvSpPr>
          <p:cNvPr id="14" name="TextBox 13"/>
          <p:cNvSpPr txBox="1"/>
          <p:nvPr/>
        </p:nvSpPr>
        <p:spPr>
          <a:xfrm>
            <a:off x="2574875" y="2899388"/>
            <a:ext cx="3864854" cy="369332"/>
          </a:xfrm>
          <a:prstGeom prst="rect">
            <a:avLst/>
          </a:prstGeom>
          <a:noFill/>
        </p:spPr>
        <p:txBody>
          <a:bodyPr wrap="square" rtlCol="0">
            <a:spAutoFit/>
          </a:bodyPr>
          <a:lstStyle/>
          <a:p>
            <a:r>
              <a:rPr lang="en-US" i="1" dirty="0"/>
              <a:t>Making the case for research</a:t>
            </a:r>
          </a:p>
        </p:txBody>
      </p:sp>
      <p:sp>
        <p:nvSpPr>
          <p:cNvPr id="15" name="TextBox 14"/>
          <p:cNvSpPr txBox="1"/>
          <p:nvPr/>
        </p:nvSpPr>
        <p:spPr>
          <a:xfrm>
            <a:off x="2660820" y="5615945"/>
            <a:ext cx="2849841" cy="369332"/>
          </a:xfrm>
          <a:prstGeom prst="rect">
            <a:avLst/>
          </a:prstGeom>
          <a:noFill/>
        </p:spPr>
        <p:txBody>
          <a:bodyPr wrap="square" rtlCol="0">
            <a:spAutoFit/>
          </a:bodyPr>
          <a:lstStyle/>
          <a:p>
            <a:r>
              <a:rPr lang="en-US" i="1" dirty="0"/>
              <a:t>…to taxpayers and donors</a:t>
            </a:r>
          </a:p>
        </p:txBody>
      </p:sp>
      <p:sp>
        <p:nvSpPr>
          <p:cNvPr id="16" name="TextBox 15"/>
          <p:cNvSpPr txBox="1"/>
          <p:nvPr/>
        </p:nvSpPr>
        <p:spPr>
          <a:xfrm>
            <a:off x="6796760" y="2887859"/>
            <a:ext cx="3864854" cy="369332"/>
          </a:xfrm>
          <a:prstGeom prst="rect">
            <a:avLst/>
          </a:prstGeom>
          <a:noFill/>
        </p:spPr>
        <p:txBody>
          <a:bodyPr wrap="square" rtlCol="0">
            <a:spAutoFit/>
          </a:bodyPr>
          <a:lstStyle/>
          <a:p>
            <a:r>
              <a:rPr lang="en-US" i="1" dirty="0"/>
              <a:t>Understanding what works</a:t>
            </a:r>
          </a:p>
        </p:txBody>
      </p:sp>
      <p:sp>
        <p:nvSpPr>
          <p:cNvPr id="17" name="TextBox 16"/>
          <p:cNvSpPr txBox="1"/>
          <p:nvPr/>
        </p:nvSpPr>
        <p:spPr>
          <a:xfrm>
            <a:off x="7233191" y="5615945"/>
            <a:ext cx="3864854" cy="369332"/>
          </a:xfrm>
          <a:prstGeom prst="rect">
            <a:avLst/>
          </a:prstGeom>
          <a:noFill/>
        </p:spPr>
        <p:txBody>
          <a:bodyPr wrap="square" rtlCol="0">
            <a:spAutoFit/>
          </a:bodyPr>
          <a:lstStyle/>
          <a:p>
            <a:r>
              <a:rPr lang="en-US" i="1" dirty="0"/>
              <a:t>Rewarding impact</a:t>
            </a:r>
          </a:p>
        </p:txBody>
      </p:sp>
      <p:sp>
        <p:nvSpPr>
          <p:cNvPr id="11" name="Rectangle 10"/>
          <p:cNvSpPr/>
          <p:nvPr/>
        </p:nvSpPr>
        <p:spPr>
          <a:xfrm>
            <a:off x="1" y="3361332"/>
            <a:ext cx="12192000" cy="72789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Understand the objective of the research evaluation</a:t>
            </a:r>
          </a:p>
        </p:txBody>
      </p:sp>
      <p:sp>
        <p:nvSpPr>
          <p:cNvPr id="18" name="Slide Number Placeholder 17"/>
          <p:cNvSpPr>
            <a:spLocks noGrp="1"/>
          </p:cNvSpPr>
          <p:nvPr>
            <p:ph type="sldNum" sz="quarter" idx="12"/>
          </p:nvPr>
        </p:nvSpPr>
        <p:spPr/>
        <p:txBody>
          <a:bodyPr/>
          <a:lstStyle/>
          <a:p>
            <a:fld id="{3136BCC5-68C6-402A-A9A3-77E6255B2086}" type="slidenum">
              <a:rPr lang="en-US" smtClean="0"/>
              <a:t>8</a:t>
            </a:fld>
            <a:endParaRPr lang="en-US"/>
          </a:p>
        </p:txBody>
      </p:sp>
      <p:sp>
        <p:nvSpPr>
          <p:cNvPr id="20" name="Rectangle 19"/>
          <p:cNvSpPr/>
          <p:nvPr/>
        </p:nvSpPr>
        <p:spPr>
          <a:xfrm>
            <a:off x="0" y="-18925"/>
            <a:ext cx="12268199"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a:spLocks noGrp="1"/>
          </p:cNvSpPr>
          <p:nvPr>
            <p:ph type="title"/>
          </p:nvPr>
        </p:nvSpPr>
        <p:spPr>
          <a:xfrm>
            <a:off x="2064727" y="-523460"/>
            <a:ext cx="7886700" cy="1325563"/>
          </a:xfrm>
        </p:spPr>
        <p:txBody>
          <a:bodyPr/>
          <a:lstStyle/>
          <a:p>
            <a:r>
              <a:rPr lang="en-US" b="1" dirty="0" smtClean="0">
                <a:solidFill>
                  <a:schemeClr val="bg1"/>
                </a:solidFill>
              </a:rPr>
              <a:t>Why do we evaluate research?</a:t>
            </a:r>
            <a:endParaRPr lang="en-US" b="1" dirty="0">
              <a:solidFill>
                <a:schemeClr val="bg1"/>
              </a:solidFill>
            </a:endParaRPr>
          </a:p>
        </p:txBody>
      </p:sp>
      <p:sp>
        <p:nvSpPr>
          <p:cNvPr id="22" name="Rectangle 21"/>
          <p:cNvSpPr/>
          <p:nvPr/>
        </p:nvSpPr>
        <p:spPr>
          <a:xfrm>
            <a:off x="3514949" y="6310090"/>
            <a:ext cx="8241324"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Guthrie S, </a:t>
            </a:r>
            <a:r>
              <a:rPr lang="en-US" sz="1200" dirty="0" err="1">
                <a:latin typeface="Calibri" panose="020F0502020204030204" pitchFamily="34" charset="0"/>
                <a:ea typeface="Calibri" panose="020F0502020204030204" pitchFamily="34" charset="0"/>
                <a:cs typeface="Times New Roman" panose="02020603050405020304" pitchFamily="18" charset="0"/>
              </a:rPr>
              <a:t>Wamae</a:t>
            </a:r>
            <a:r>
              <a:rPr lang="en-US" sz="1200" dirty="0">
                <a:latin typeface="Calibri" panose="020F0502020204030204" pitchFamily="34" charset="0"/>
                <a:ea typeface="Calibri" panose="020F0502020204030204" pitchFamily="34" charset="0"/>
                <a:cs typeface="Times New Roman" panose="02020603050405020304" pitchFamily="18" charset="0"/>
              </a:rPr>
              <a:t> W, </a:t>
            </a:r>
            <a:r>
              <a:rPr lang="en-US" sz="1200" dirty="0" err="1">
                <a:latin typeface="Calibri" panose="020F0502020204030204" pitchFamily="34" charset="0"/>
                <a:ea typeface="Calibri" panose="020F0502020204030204" pitchFamily="34" charset="0"/>
                <a:cs typeface="Times New Roman" panose="02020603050405020304" pitchFamily="18" charset="0"/>
              </a:rPr>
              <a:t>Diepeveen</a:t>
            </a:r>
            <a:r>
              <a:rPr lang="en-US" sz="1200" dirty="0">
                <a:latin typeface="Calibri" panose="020F0502020204030204" pitchFamily="34" charset="0"/>
                <a:ea typeface="Calibri" panose="020F0502020204030204" pitchFamily="34" charset="0"/>
                <a:cs typeface="Times New Roman" panose="02020603050405020304" pitchFamily="18" charset="0"/>
              </a:rPr>
              <a:t> S, Wooding S, Grant J. Measuring research. 2013. http://www.rand.org/pubs/monographs/MG1217.html.</a:t>
            </a:r>
            <a:endParaRPr lang="en-US" sz="1200" dirty="0"/>
          </a:p>
        </p:txBody>
      </p:sp>
    </p:spTree>
    <p:extLst>
      <p:ext uri="{BB962C8B-B14F-4D97-AF65-F5344CB8AC3E}">
        <p14:creationId xmlns:p14="http://schemas.microsoft.com/office/powerpoint/2010/main" val="2174851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46"/>
            <a:ext cx="12192000" cy="101410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057400" y="-511814"/>
            <a:ext cx="7886700" cy="1325563"/>
          </a:xfrm>
        </p:spPr>
        <p:txBody>
          <a:bodyPr/>
          <a:lstStyle/>
          <a:p>
            <a:r>
              <a:rPr lang="en-US" b="1" dirty="0" smtClean="0">
                <a:solidFill>
                  <a:schemeClr val="bg1"/>
                </a:solidFill>
              </a:rPr>
              <a:t>How do we evaluate research?</a:t>
            </a:r>
            <a:endParaRPr lang="en-US" b="1" dirty="0">
              <a:solidFill>
                <a:schemeClr val="bg1"/>
              </a:solidFill>
            </a:endParaRPr>
          </a:p>
        </p:txBody>
      </p:sp>
      <p:sp>
        <p:nvSpPr>
          <p:cNvPr id="29" name="TextBox 28"/>
          <p:cNvSpPr txBox="1"/>
          <p:nvPr/>
        </p:nvSpPr>
        <p:spPr>
          <a:xfrm>
            <a:off x="2212157" y="1095781"/>
            <a:ext cx="7041823" cy="646331"/>
          </a:xfrm>
          <a:prstGeom prst="rect">
            <a:avLst/>
          </a:prstGeom>
          <a:noFill/>
        </p:spPr>
        <p:txBody>
          <a:bodyPr wrap="square" rtlCol="0">
            <a:spAutoFit/>
          </a:bodyPr>
          <a:lstStyle/>
          <a:p>
            <a:r>
              <a:rPr lang="en-US" dirty="0">
                <a:solidFill>
                  <a:schemeClr val="tx1">
                    <a:lumMod val="50000"/>
                  </a:schemeClr>
                </a:solidFill>
              </a:rPr>
              <a:t>Basic tool of an evaluation: the Logic Model</a:t>
            </a:r>
          </a:p>
          <a:p>
            <a:r>
              <a:rPr lang="en-US" dirty="0">
                <a:solidFill>
                  <a:schemeClr val="tx1">
                    <a:lumMod val="50000"/>
                  </a:schemeClr>
                </a:solidFill>
              </a:rPr>
              <a:t>Basic organizational diagram of a program. </a:t>
            </a:r>
          </a:p>
        </p:txBody>
      </p:sp>
      <p:sp>
        <p:nvSpPr>
          <p:cNvPr id="31" name="Rectangle 30"/>
          <p:cNvSpPr/>
          <p:nvPr/>
        </p:nvSpPr>
        <p:spPr>
          <a:xfrm>
            <a:off x="2325280" y="2479249"/>
            <a:ext cx="1847653" cy="2658359"/>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5" name="Rectangle 34"/>
          <p:cNvSpPr/>
          <p:nvPr/>
        </p:nvSpPr>
        <p:spPr>
          <a:xfrm>
            <a:off x="4400748" y="2479249"/>
            <a:ext cx="1847653" cy="2658359"/>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6" name="Rectangle 35"/>
          <p:cNvSpPr/>
          <p:nvPr/>
        </p:nvSpPr>
        <p:spPr>
          <a:xfrm>
            <a:off x="6476216" y="2479249"/>
            <a:ext cx="1847653" cy="2658359"/>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Rectangle 36"/>
          <p:cNvSpPr/>
          <p:nvPr/>
        </p:nvSpPr>
        <p:spPr>
          <a:xfrm>
            <a:off x="8551684" y="2479249"/>
            <a:ext cx="1847653" cy="2658359"/>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 name="TextBox 37"/>
          <p:cNvSpPr txBox="1"/>
          <p:nvPr/>
        </p:nvSpPr>
        <p:spPr>
          <a:xfrm>
            <a:off x="2325279" y="2504760"/>
            <a:ext cx="1772239"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RESOURCES</a:t>
            </a:r>
          </a:p>
          <a:p>
            <a:pPr algn="ctr"/>
            <a:r>
              <a:rPr lang="en-US" dirty="0">
                <a:solidFill>
                  <a:schemeClr val="tx1">
                    <a:lumMod val="50000"/>
                  </a:schemeClr>
                </a:solidFill>
              </a:rPr>
              <a:t>are used?</a:t>
            </a:r>
          </a:p>
        </p:txBody>
      </p:sp>
      <p:sp>
        <p:nvSpPr>
          <p:cNvPr id="39" name="TextBox 38"/>
          <p:cNvSpPr txBox="1"/>
          <p:nvPr/>
        </p:nvSpPr>
        <p:spPr>
          <a:xfrm>
            <a:off x="4488853" y="2574805"/>
            <a:ext cx="1613309" cy="1569660"/>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ACTIVITIES </a:t>
            </a:r>
            <a:r>
              <a:rPr lang="en-US" dirty="0">
                <a:solidFill>
                  <a:schemeClr val="tx1">
                    <a:lumMod val="50000"/>
                  </a:schemeClr>
                </a:solidFill>
              </a:rPr>
              <a:t>do we do with those resources?</a:t>
            </a:r>
          </a:p>
        </p:txBody>
      </p:sp>
      <p:sp>
        <p:nvSpPr>
          <p:cNvPr id="41" name="TextBox 40"/>
          <p:cNvSpPr txBox="1"/>
          <p:nvPr/>
        </p:nvSpPr>
        <p:spPr>
          <a:xfrm>
            <a:off x="6557913" y="2538988"/>
            <a:ext cx="1765956"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OUTPUTS </a:t>
            </a:r>
          </a:p>
          <a:p>
            <a:pPr algn="ctr"/>
            <a:r>
              <a:rPr lang="en-US" dirty="0">
                <a:solidFill>
                  <a:schemeClr val="tx1">
                    <a:lumMod val="50000"/>
                  </a:schemeClr>
                </a:solidFill>
              </a:rPr>
              <a:t>are produced?</a:t>
            </a:r>
          </a:p>
        </p:txBody>
      </p:sp>
      <p:sp>
        <p:nvSpPr>
          <p:cNvPr id="42" name="TextBox 41"/>
          <p:cNvSpPr txBox="1"/>
          <p:nvPr/>
        </p:nvSpPr>
        <p:spPr>
          <a:xfrm>
            <a:off x="8494728" y="2553632"/>
            <a:ext cx="1961562" cy="1015663"/>
          </a:xfrm>
          <a:prstGeom prst="rect">
            <a:avLst/>
          </a:prstGeom>
          <a:noFill/>
        </p:spPr>
        <p:txBody>
          <a:bodyPr wrap="square" rtlCol="0">
            <a:spAutoFit/>
          </a:bodyPr>
          <a:lstStyle/>
          <a:p>
            <a:pPr algn="ctr"/>
            <a:r>
              <a:rPr lang="en-US" dirty="0">
                <a:solidFill>
                  <a:schemeClr val="tx1">
                    <a:lumMod val="50000"/>
                  </a:schemeClr>
                </a:solidFill>
              </a:rPr>
              <a:t>What </a:t>
            </a:r>
            <a:r>
              <a:rPr lang="en-US" sz="2400" b="1" dirty="0">
                <a:solidFill>
                  <a:schemeClr val="tx1">
                    <a:lumMod val="50000"/>
                  </a:schemeClr>
                </a:solidFill>
              </a:rPr>
              <a:t>OUTCOMES </a:t>
            </a:r>
            <a:r>
              <a:rPr lang="en-US" dirty="0">
                <a:solidFill>
                  <a:schemeClr val="tx1">
                    <a:lumMod val="50000"/>
                  </a:schemeClr>
                </a:solidFill>
              </a:rPr>
              <a:t>do they create?</a:t>
            </a:r>
          </a:p>
        </p:txBody>
      </p:sp>
      <p:sp>
        <p:nvSpPr>
          <p:cNvPr id="7" name="TextBox 6"/>
          <p:cNvSpPr txBox="1"/>
          <p:nvPr/>
        </p:nvSpPr>
        <p:spPr>
          <a:xfrm>
            <a:off x="1524000" y="5326401"/>
            <a:ext cx="9750262" cy="307777"/>
          </a:xfrm>
          <a:prstGeom prst="rect">
            <a:avLst/>
          </a:prstGeom>
          <a:noFill/>
        </p:spPr>
        <p:txBody>
          <a:bodyPr wrap="square" rtlCol="0">
            <a:spAutoFit/>
          </a:bodyPr>
          <a:lstStyle/>
          <a:p>
            <a:pPr algn="ctr"/>
            <a:r>
              <a:rPr lang="en-US" sz="1400" dirty="0"/>
              <a:t>Environmental factors: external influences on the process or program</a:t>
            </a:r>
            <a:endParaRPr lang="en-US" sz="1400" i="1" dirty="0"/>
          </a:p>
        </p:txBody>
      </p:sp>
      <p:sp>
        <p:nvSpPr>
          <p:cNvPr id="11" name="TextBox 10"/>
          <p:cNvSpPr txBox="1"/>
          <p:nvPr/>
        </p:nvSpPr>
        <p:spPr>
          <a:xfrm rot="16200000">
            <a:off x="378669" y="3654490"/>
            <a:ext cx="3189934" cy="461665"/>
          </a:xfrm>
          <a:prstGeom prst="rect">
            <a:avLst/>
          </a:prstGeom>
          <a:noFill/>
        </p:spPr>
        <p:txBody>
          <a:bodyPr wrap="square" rtlCol="0">
            <a:spAutoFit/>
          </a:bodyPr>
          <a:lstStyle/>
          <a:p>
            <a:pPr algn="ctr"/>
            <a:r>
              <a:rPr lang="en-US" sz="2400" b="1" dirty="0">
                <a:solidFill>
                  <a:schemeClr val="tx1">
                    <a:lumMod val="50000"/>
                  </a:schemeClr>
                </a:solidFill>
              </a:rPr>
              <a:t>PROGRAM</a:t>
            </a:r>
          </a:p>
        </p:txBody>
      </p:sp>
      <p:sp>
        <p:nvSpPr>
          <p:cNvPr id="2" name="Slide Number Placeholder 1"/>
          <p:cNvSpPr>
            <a:spLocks noGrp="1"/>
          </p:cNvSpPr>
          <p:nvPr>
            <p:ph type="sldNum" sz="quarter" idx="12"/>
          </p:nvPr>
        </p:nvSpPr>
        <p:spPr/>
        <p:txBody>
          <a:bodyPr/>
          <a:lstStyle/>
          <a:p>
            <a:fld id="{3136BCC5-68C6-402A-A9A3-77E6255B2086}" type="slidenum">
              <a:rPr lang="en-US" smtClean="0"/>
              <a:t>9</a:t>
            </a:fld>
            <a:endParaRPr lang="en-US"/>
          </a:p>
        </p:txBody>
      </p:sp>
    </p:spTree>
    <p:extLst>
      <p:ext uri="{BB962C8B-B14F-4D97-AF65-F5344CB8AC3E}">
        <p14:creationId xmlns:p14="http://schemas.microsoft.com/office/powerpoint/2010/main" val="3600303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Northwestern Medicine High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6040</TotalTime>
  <Words>3178</Words>
  <Application>Microsoft Office PowerPoint</Application>
  <PresentationFormat>Widescreen</PresentationFormat>
  <Paragraphs>547</Paragraphs>
  <Slides>33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Adobe Fan Heiti Std B</vt:lpstr>
      <vt:lpstr>Arial</vt:lpstr>
      <vt:lpstr>Calibri</vt:lpstr>
      <vt:lpstr>Symbol</vt:lpstr>
      <vt:lpstr>Times New Roman</vt:lpstr>
      <vt:lpstr>Northwestern Medicine High Brand</vt:lpstr>
      <vt:lpstr>PowerPoint Presentation</vt:lpstr>
      <vt:lpstr>PowerPoint Presentation</vt:lpstr>
      <vt:lpstr>Why do we evaluate research?</vt:lpstr>
      <vt:lpstr>PowerPoint Presentation</vt:lpstr>
      <vt:lpstr>PowerPoint Presentation</vt:lpstr>
      <vt:lpstr>Why do we evaluate research?</vt:lpstr>
      <vt:lpstr>Why do we evaluate research?</vt:lpstr>
      <vt:lpstr>Why do we evaluate research?</vt:lpstr>
      <vt:lpstr>How do we evaluate research?</vt:lpstr>
      <vt:lpstr>Evaluating a Pre-doctoral Training Program</vt:lpstr>
      <vt:lpstr>Evaluating a Pre-doctoral Training Program</vt:lpstr>
      <vt:lpstr>PowerPoint Presentation</vt:lpstr>
      <vt:lpstr>Evaluating a Pre-doctoral Training Program</vt:lpstr>
      <vt:lpstr>Evaluating a Pre-doctoral Training Program</vt:lpstr>
      <vt:lpstr>PowerPoint Presentation</vt:lpstr>
      <vt:lpstr>Building a library of indicators</vt:lpstr>
      <vt:lpstr>Building a library of indicators</vt:lpstr>
      <vt:lpstr>Building a library of indicators</vt:lpstr>
      <vt:lpstr>Building a library of indicators</vt:lpstr>
      <vt:lpstr>Building a library of indicators</vt:lpstr>
      <vt:lpstr>PowerPoint Presentation</vt:lpstr>
      <vt:lpstr>Host a class at your library</vt:lpstr>
      <vt:lpstr>Disseminate information about metrics and indicators</vt:lpstr>
      <vt:lpstr>Create an impact report template for groups</vt:lpstr>
      <vt:lpstr>Group Publication Summaries continued…</vt:lpstr>
      <vt:lpstr>Individual Publication Summary</vt:lpstr>
      <vt:lpstr>PowerPoint Presentation</vt:lpstr>
      <vt:lpstr>Write simple statements of impact</vt:lpstr>
      <vt:lpstr>PowerPoint Presentation</vt:lpstr>
      <vt:lpstr>Create visualizations for exhibits or other reports</vt:lpstr>
      <vt:lpstr>PowerPoint Presentation</vt:lpstr>
      <vt:lpstr>PowerPoint Presentation</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Northwestern Medicine</dc:title>
  <dc:creator>Landor Associates Chicago</dc:creator>
  <cp:lastModifiedBy>Karen E Gutzman</cp:lastModifiedBy>
  <cp:revision>388</cp:revision>
  <cp:lastPrinted>2013-09-27T20:14:21Z</cp:lastPrinted>
  <dcterms:created xsi:type="dcterms:W3CDTF">2013-10-23T14:57:36Z</dcterms:created>
  <dcterms:modified xsi:type="dcterms:W3CDTF">2018-07-09T14:28:02Z</dcterms:modified>
</cp:coreProperties>
</file>