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0"/>
  </p:notesMasterIdLst>
  <p:handoutMasterIdLst>
    <p:handoutMasterId r:id="rId21"/>
  </p:handoutMasterIdLst>
  <p:sldIdLst>
    <p:sldId id="434" r:id="rId2"/>
    <p:sldId id="429" r:id="rId3"/>
    <p:sldId id="414" r:id="rId4"/>
    <p:sldId id="415" r:id="rId5"/>
    <p:sldId id="416" r:id="rId6"/>
    <p:sldId id="417" r:id="rId7"/>
    <p:sldId id="418" r:id="rId8"/>
    <p:sldId id="419" r:id="rId9"/>
    <p:sldId id="390" r:id="rId10"/>
    <p:sldId id="422" r:id="rId11"/>
    <p:sldId id="424" r:id="rId12"/>
    <p:sldId id="425" r:id="rId13"/>
    <p:sldId id="426" r:id="rId14"/>
    <p:sldId id="432" r:id="rId15"/>
    <p:sldId id="427" r:id="rId16"/>
    <p:sldId id="431" r:id="rId17"/>
    <p:sldId id="428" r:id="rId18"/>
    <p:sldId id="433" r:id="rId19"/>
  </p:sldIdLst>
  <p:sldSz cx="9144000" cy="6858000" type="screen4x3"/>
  <p:notesSz cx="6934200" cy="92329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888">
          <p15:clr>
            <a:srgbClr val="A4A3A4"/>
          </p15:clr>
        </p15:guide>
        <p15:guide id="3" orient="horz" pos="223">
          <p15:clr>
            <a:srgbClr val="A4A3A4"/>
          </p15:clr>
        </p15:guide>
        <p15:guide id="4" orient="horz" pos="1022">
          <p15:clr>
            <a:srgbClr val="A4A3A4"/>
          </p15:clr>
        </p15:guide>
        <p15:guide id="5" orient="horz" pos="4032">
          <p15:clr>
            <a:srgbClr val="A4A3A4"/>
          </p15:clr>
        </p15:guide>
        <p15:guide id="6" orient="horz" pos="488">
          <p15:clr>
            <a:srgbClr val="A4A3A4"/>
          </p15:clr>
        </p15:guide>
        <p15:guide id="7" orient="horz" pos="576">
          <p15:clr>
            <a:srgbClr val="A4A3A4"/>
          </p15:clr>
        </p15:guide>
        <p15:guide id="8" orient="horz" pos="96">
          <p15:clr>
            <a:srgbClr val="A4A3A4"/>
          </p15:clr>
        </p15:guide>
        <p15:guide id="9" orient="horz" pos="3600">
          <p15:clr>
            <a:srgbClr val="A4A3A4"/>
          </p15:clr>
        </p15:guide>
        <p15:guide id="10" orient="horz" pos="4203">
          <p15:clr>
            <a:srgbClr val="A4A3A4"/>
          </p15:clr>
        </p15:guide>
        <p15:guide id="11" orient="horz" pos="1248">
          <p15:clr>
            <a:srgbClr val="A4A3A4"/>
          </p15:clr>
        </p15:guide>
        <p15:guide id="12" pos="2880">
          <p15:clr>
            <a:srgbClr val="A4A3A4"/>
          </p15:clr>
        </p15:guide>
        <p15:guide id="13" pos="624">
          <p15:clr>
            <a:srgbClr val="A4A3A4"/>
          </p15:clr>
        </p15:guide>
        <p15:guide id="14" pos="54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8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en E Gutzman" initials="KEG" lastIdx="1" clrIdx="0">
    <p:extLst>
      <p:ext uri="{19B8F6BF-5375-455C-9EA6-DF929625EA0E}">
        <p15:presenceInfo xmlns:p15="http://schemas.microsoft.com/office/powerpoint/2012/main" userId="S-1-5-21-2086500257-1188392490-3880406080-3202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468B"/>
    <a:srgbClr val="63599E"/>
    <a:srgbClr val="A9ABAC"/>
    <a:srgbClr val="7F8283"/>
    <a:srgbClr val="8A83B6"/>
    <a:srgbClr val="D0CDE2"/>
    <a:srgbClr val="D4D5D6"/>
    <a:srgbClr val="CFC7DC"/>
    <a:srgbClr val="B0A2C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26" autoAdjust="0"/>
    <p:restoredTop sz="94660" autoAdjust="0"/>
  </p:normalViewPr>
  <p:slideViewPr>
    <p:cSldViewPr showGuides="1">
      <p:cViewPr varScale="1">
        <p:scale>
          <a:sx n="125" d="100"/>
          <a:sy n="125" d="100"/>
        </p:scale>
        <p:origin x="1494" y="102"/>
      </p:cViewPr>
      <p:guideLst>
        <p:guide orient="horz" pos="2160"/>
        <p:guide orient="horz" pos="3888"/>
        <p:guide orient="horz" pos="223"/>
        <p:guide orient="horz" pos="1022"/>
        <p:guide orient="horz" pos="4032"/>
        <p:guide orient="horz" pos="488"/>
        <p:guide orient="horz" pos="576"/>
        <p:guide orient="horz" pos="96"/>
        <p:guide orient="horz" pos="3600"/>
        <p:guide orient="horz" pos="4203"/>
        <p:guide orient="horz" pos="1248"/>
        <p:guide pos="2880"/>
        <p:guide pos="624"/>
        <p:guide pos="54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2" d="100"/>
        <a:sy n="82" d="100"/>
      </p:scale>
      <p:origin x="0" y="0"/>
    </p:cViewPr>
  </p:sorterViewPr>
  <p:notesViewPr>
    <p:cSldViewPr showGuides="1">
      <p:cViewPr varScale="1">
        <p:scale>
          <a:sx n="69" d="100"/>
          <a:sy n="69" d="100"/>
        </p:scale>
        <p:origin x="-2962" y="-91"/>
      </p:cViewPr>
      <p:guideLst>
        <p:guide orient="horz" pos="2908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05448" cy="461804"/>
          </a:xfrm>
          <a:prstGeom prst="rect">
            <a:avLst/>
          </a:prstGeom>
        </p:spPr>
        <p:txBody>
          <a:bodyPr vert="horz" lIns="90986" tIns="45492" rIns="90986" bIns="4549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184" y="1"/>
            <a:ext cx="3005448" cy="461804"/>
          </a:xfrm>
          <a:prstGeom prst="rect">
            <a:avLst/>
          </a:prstGeom>
        </p:spPr>
        <p:txBody>
          <a:bodyPr vert="horz" lIns="90986" tIns="45492" rIns="90986" bIns="45492" rtlCol="0"/>
          <a:lstStyle>
            <a:lvl1pPr algn="r">
              <a:defRPr sz="1200"/>
            </a:lvl1pPr>
          </a:lstStyle>
          <a:p>
            <a:fld id="{F35AC1A4-BE0D-49E7-9347-99EBFE8E8BC9}" type="datetimeFigureOut">
              <a:rPr lang="en-US" smtClean="0"/>
              <a:pPr/>
              <a:t>7/12/2016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769510"/>
            <a:ext cx="3005448" cy="461804"/>
          </a:xfrm>
          <a:prstGeom prst="rect">
            <a:avLst/>
          </a:prstGeom>
        </p:spPr>
        <p:txBody>
          <a:bodyPr vert="horz" lIns="90986" tIns="45492" rIns="90986" bIns="4549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184" y="8769510"/>
            <a:ext cx="3005448" cy="461804"/>
          </a:xfrm>
          <a:prstGeom prst="rect">
            <a:avLst/>
          </a:prstGeom>
        </p:spPr>
        <p:txBody>
          <a:bodyPr vert="horz" lIns="90986" tIns="45492" rIns="90986" bIns="45492" rtlCol="0" anchor="b"/>
          <a:lstStyle>
            <a:lvl1pPr algn="r">
              <a:defRPr sz="1200"/>
            </a:lvl1pPr>
          </a:lstStyle>
          <a:p>
            <a:fld id="{5A6982BA-8E65-43F5-A169-0A825F4308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99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04820" cy="461645"/>
          </a:xfrm>
          <a:prstGeom prst="rect">
            <a:avLst/>
          </a:prstGeom>
        </p:spPr>
        <p:txBody>
          <a:bodyPr vert="horz" lIns="92368" tIns="46184" rIns="92368" bIns="461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6" y="1"/>
            <a:ext cx="3004820" cy="461645"/>
          </a:xfrm>
          <a:prstGeom prst="rect">
            <a:avLst/>
          </a:prstGeom>
        </p:spPr>
        <p:txBody>
          <a:bodyPr vert="horz" lIns="92368" tIns="46184" rIns="92368" bIns="46184" rtlCol="0"/>
          <a:lstStyle>
            <a:lvl1pPr algn="r">
              <a:defRPr sz="1200"/>
            </a:lvl1pPr>
          </a:lstStyle>
          <a:p>
            <a:fld id="{96FCCE9C-97C6-4127-8839-CAB1314A3683}" type="datetimeFigureOut">
              <a:rPr lang="en-US" smtClean="0"/>
              <a:pPr/>
              <a:t>7/12/2016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68" tIns="46184" rIns="92368" bIns="4618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68" tIns="46184" rIns="92368" bIns="4618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2"/>
            <a:ext cx="3004820" cy="461645"/>
          </a:xfrm>
          <a:prstGeom prst="rect">
            <a:avLst/>
          </a:prstGeom>
        </p:spPr>
        <p:txBody>
          <a:bodyPr vert="horz" lIns="92368" tIns="46184" rIns="92368" bIns="461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6" y="8769652"/>
            <a:ext cx="3004820" cy="461645"/>
          </a:xfrm>
          <a:prstGeom prst="rect">
            <a:avLst/>
          </a:prstGeom>
        </p:spPr>
        <p:txBody>
          <a:bodyPr vert="horz" lIns="92368" tIns="46184" rIns="92368" bIns="46184" rtlCol="0" anchor="b"/>
          <a:lstStyle>
            <a:lvl1pPr algn="r">
              <a:defRPr sz="1200"/>
            </a:lvl1pPr>
          </a:lstStyle>
          <a:p>
            <a:fld id="{AF3C882C-6931-48D7-9B18-809CA6FAEA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30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0E40B-5F41-40B7-A655-B23AF490854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967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en-US" sz="1200" kern="0" dirty="0" smtClean="0">
                <a:solidFill>
                  <a:srgbClr val="FFFFFF"/>
                </a:solidFill>
                <a:latin typeface="Arial"/>
              </a:rPr>
              <a:t>“</a:t>
            </a:r>
            <a:r>
              <a:rPr lang="fr-FR" altLang="en-US" sz="1200" kern="0" dirty="0" err="1" smtClean="0">
                <a:solidFill>
                  <a:srgbClr val="FFFFFF"/>
                </a:solidFill>
                <a:latin typeface="Arial"/>
              </a:rPr>
              <a:t>Metrics</a:t>
            </a:r>
            <a:r>
              <a:rPr lang="fr-FR" altLang="en-US" sz="1200" kern="0" dirty="0" smtClean="0">
                <a:solidFill>
                  <a:srgbClr val="FFFFFF"/>
                </a:solidFill>
                <a:latin typeface="Arial"/>
              </a:rPr>
              <a:t> à la mode" as solutions?</a:t>
            </a:r>
            <a:endParaRPr lang="en-US" altLang="en-US" sz="1200" kern="0" dirty="0" smtClean="0">
              <a:solidFill>
                <a:srgbClr val="FFFFFF"/>
              </a:solidFill>
              <a:latin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0E40B-5F41-40B7-A655-B23AF490854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7082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5710D-F390-4EE4-8E05-1284B3DA72B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13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50">
              <a:defRPr/>
            </a:pPr>
            <a:r>
              <a:rPr lang="en-US" b="1" i="1" dirty="0"/>
              <a:t>Consistency enhances retrieval</a:t>
            </a:r>
            <a:r>
              <a:rPr lang="en-US" b="1" dirty="0" smtClean="0"/>
              <a:t>.</a:t>
            </a:r>
          </a:p>
          <a:p>
            <a:pPr defTabSz="914350">
              <a:defRPr/>
            </a:pPr>
            <a:endParaRPr lang="en-US" b="1" dirty="0" smtClean="0"/>
          </a:p>
          <a:p>
            <a:pPr defTabSz="914350">
              <a:defRPr/>
            </a:pPr>
            <a:r>
              <a:rPr lang="en-US" b="1" dirty="0" smtClean="0"/>
              <a:t>A lot of the suggestions</a:t>
            </a:r>
            <a:r>
              <a:rPr lang="en-US" b="1" baseline="0" dirty="0" smtClean="0"/>
              <a:t> lie directly in our wheelhouse – makes this a great opportunity for the library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5710D-F390-4EE4-8E05-1284B3DA72B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51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flip="none" rotWithShape="1">
          <a:gsLst>
            <a:gs pos="0">
              <a:schemeClr val="tx2"/>
            </a:gs>
            <a:gs pos="100000">
              <a:schemeClr val="accent1"/>
            </a:gs>
          </a:gsLst>
          <a:lin ang="14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/>
          <p:nvPr userDrawn="1"/>
        </p:nvSpPr>
        <p:spPr>
          <a:xfrm>
            <a:off x="-45715" y="-4158"/>
            <a:ext cx="3968909" cy="6868473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22311 w 241956"/>
              <a:gd name="connsiteY3" fmla="*/ 380776 h 381336"/>
              <a:gd name="connsiteX4" fmla="*/ 0 w 241956"/>
              <a:gd name="connsiteY4" fmla="*/ 231 h 381336"/>
              <a:gd name="connsiteX0" fmla="*/ 0 w 241956"/>
              <a:gd name="connsiteY0" fmla="*/ 231 h 381687"/>
              <a:gd name="connsiteX1" fmla="*/ 41468 w 241956"/>
              <a:gd name="connsiteY1" fmla="*/ 0 h 381687"/>
              <a:gd name="connsiteX2" fmla="*/ 241956 w 241956"/>
              <a:gd name="connsiteY2" fmla="*/ 381336 h 381687"/>
              <a:gd name="connsiteX3" fmla="*/ 21400 w 241956"/>
              <a:gd name="connsiteY3" fmla="*/ 381687 h 381687"/>
              <a:gd name="connsiteX4" fmla="*/ 0 w 2419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56" h="381687">
                <a:moveTo>
                  <a:pt x="0" y="231"/>
                </a:moveTo>
                <a:lnTo>
                  <a:pt x="20068" y="0"/>
                </a:lnTo>
                <a:lnTo>
                  <a:pt x="220556" y="381336"/>
                </a:lnTo>
                <a:lnTo>
                  <a:pt x="0" y="381687"/>
                </a:lnTo>
                <a:lnTo>
                  <a:pt x="0" y="23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 smtClean="0">
                <a:solidFill>
                  <a:schemeClr val="tx2"/>
                </a:solidFill>
              </a:rPr>
              <a:t>            </a:t>
            </a:r>
            <a:endParaRPr lang="en-US" kern="1200" dirty="0">
              <a:solidFill>
                <a:schemeClr val="tx2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>
            <a:off x="1423524" y="6528816"/>
            <a:ext cx="850392" cy="1682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23C80F-5998-4C5A-8426-1B9517C724DD}" type="datetimeFigureOut">
              <a:rPr lang="en-US" smtClean="0">
                <a:solidFill>
                  <a:prstClr val="white"/>
                </a:solidFill>
              </a:rPr>
              <a:pPr/>
              <a:t>7/12/2016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23524" y="2212882"/>
            <a:ext cx="6722378" cy="876329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Document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23524" y="3166257"/>
            <a:ext cx="6400800" cy="6858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Document Title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450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 smtClean="0">
                <a:solidFill>
                  <a:schemeClr val="tx2"/>
                </a:solidFill>
              </a:rPr>
              <a:t>   </a:t>
            </a:r>
            <a:endParaRPr lang="en-US" kern="1200" dirty="0">
              <a:solidFill>
                <a:schemeClr val="tx2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21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6"/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 smtClean="0">
                <a:solidFill>
                  <a:schemeClr val="tx2"/>
                </a:solidFill>
              </a:rPr>
              <a:t>   </a:t>
            </a:r>
            <a:endParaRPr lang="en-US" kern="1200" dirty="0">
              <a:solidFill>
                <a:schemeClr val="tx2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27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 smtClean="0">
                <a:solidFill>
                  <a:schemeClr val="tx2"/>
                </a:solidFill>
              </a:rPr>
              <a:t>   </a:t>
            </a:r>
            <a:endParaRPr lang="en-US" kern="1200" dirty="0">
              <a:solidFill>
                <a:schemeClr val="tx2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40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Your Photo">
    <p:bg bwMode="gray">
      <p:bgPr>
        <a:gradFill flip="none" rotWithShape="1">
          <a:gsLst>
            <a:gs pos="0">
              <a:schemeClr val="tx2"/>
            </a:gs>
            <a:gs pos="100000">
              <a:schemeClr val="accent1"/>
            </a:gs>
          </a:gsLst>
          <a:lin ang="14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7195"/>
          <a:stretch/>
        </p:blipFill>
        <p:spPr>
          <a:xfrm>
            <a:off x="3401053" y="-7892"/>
            <a:ext cx="5742947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9220200" y="877304"/>
            <a:ext cx="1642462" cy="3237496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 smtClean="0">
                <a:solidFill>
                  <a:schemeClr val="bg1"/>
                </a:solidFill>
              </a:rPr>
              <a:t>How to put in your own Photo: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 smtClean="0">
                <a:solidFill>
                  <a:schemeClr val="bg1"/>
                </a:solidFill>
              </a:rPr>
              <a:t>Go to ‘View-Slide Master’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 smtClean="0">
                <a:solidFill>
                  <a:schemeClr val="bg1"/>
                </a:solidFill>
              </a:rPr>
              <a:t>Go to ‘Insert-Picture’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 smtClean="0">
                <a:solidFill>
                  <a:schemeClr val="bg1"/>
                </a:solidFill>
              </a:rPr>
              <a:t>Browse to the</a:t>
            </a:r>
            <a:r>
              <a:rPr lang="en-US" sz="1200" spc="-50" baseline="0" dirty="0" smtClean="0">
                <a:solidFill>
                  <a:schemeClr val="bg1"/>
                </a:solidFill>
              </a:rPr>
              <a:t> image you would like to place. Image should be 1024x768, 1200x900, or other 4:3 aspect ratio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 smtClean="0">
                <a:solidFill>
                  <a:schemeClr val="bg1"/>
                </a:solidFill>
              </a:rPr>
              <a:t>Select image and click OK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 smtClean="0">
                <a:solidFill>
                  <a:schemeClr val="bg1"/>
                </a:solidFill>
              </a:rPr>
              <a:t>Scale to full screen size if necessary.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 smtClean="0">
                <a:solidFill>
                  <a:schemeClr val="bg1"/>
                </a:solidFill>
              </a:rPr>
              <a:t>Click image, go</a:t>
            </a:r>
            <a:r>
              <a:rPr lang="en-US" sz="1200" spc="-50" baseline="0" dirty="0" smtClean="0">
                <a:solidFill>
                  <a:schemeClr val="bg1"/>
                </a:solidFill>
              </a:rPr>
              <a:t> to ‘Format-</a:t>
            </a:r>
            <a:r>
              <a:rPr lang="en-US" sz="1200" spc="-50" dirty="0" smtClean="0">
                <a:solidFill>
                  <a:schemeClr val="bg1"/>
                </a:solidFill>
              </a:rPr>
              <a:t>Send to Back’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 smtClean="0">
                <a:solidFill>
                  <a:schemeClr val="bg1"/>
                </a:solidFill>
              </a:rPr>
              <a:t>Go to ‘View-Normal’ to return to slides</a:t>
            </a:r>
          </a:p>
        </p:txBody>
      </p:sp>
      <p:sp>
        <p:nvSpPr>
          <p:cNvPr id="18" name="Rectangle 6"/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 smtClean="0">
                <a:solidFill>
                  <a:schemeClr val="tx2"/>
                </a:solidFill>
              </a:rPr>
              <a:t>   </a:t>
            </a:r>
            <a:endParaRPr lang="en-US" kern="1200" dirty="0">
              <a:solidFill>
                <a:schemeClr val="tx2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0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52400"/>
            <a:ext cx="7713969" cy="762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197" y="1621971"/>
            <a:ext cx="7049689" cy="409302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350008" y="6528816"/>
            <a:ext cx="850392" cy="168275"/>
          </a:xfrm>
          <a:prstGeom prst="rect">
            <a:avLst/>
          </a:prstGeom>
        </p:spPr>
        <p:txBody>
          <a:bodyPr/>
          <a:lstStyle/>
          <a:p>
            <a:fld id="{9623C80F-5998-4C5A-8426-1B9517C724DD}" type="datetimeFigureOut">
              <a:rPr lang="en-US" smtClean="0">
                <a:solidFill>
                  <a:srgbClr val="605F62"/>
                </a:solidFill>
              </a:rPr>
              <a:pPr/>
              <a:t>7/12/2016</a:t>
            </a:fld>
            <a:endParaRPr lang="en-US">
              <a:solidFill>
                <a:srgbClr val="605F6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1994" y="6485609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605F6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799" y="6485609"/>
            <a:ext cx="346745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1ACCE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4952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2960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52400"/>
            <a:ext cx="7713969" cy="762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1197" y="1621971"/>
            <a:ext cx="3767328" cy="409302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00422" y="1621971"/>
            <a:ext cx="3767328" cy="409302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350008" y="6528816"/>
            <a:ext cx="850392" cy="168275"/>
          </a:xfrm>
          <a:prstGeom prst="rect">
            <a:avLst/>
          </a:prstGeom>
        </p:spPr>
        <p:txBody>
          <a:bodyPr/>
          <a:lstStyle/>
          <a:p>
            <a:fld id="{9623C80F-5998-4C5A-8426-1B9517C724DD}" type="datetimeFigureOut">
              <a:rPr lang="en-US" smtClean="0">
                <a:solidFill>
                  <a:srgbClr val="605F62"/>
                </a:solidFill>
              </a:rPr>
              <a:pPr/>
              <a:t>7/12/2016</a:t>
            </a:fld>
            <a:endParaRPr lang="en-US">
              <a:solidFill>
                <a:srgbClr val="605F6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1994" y="6485609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605F6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799" y="6485609"/>
            <a:ext cx="346745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1ACCE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599" y="914400"/>
            <a:ext cx="6857999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8305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52400"/>
            <a:ext cx="7713969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624012"/>
            <a:ext cx="3581400" cy="357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1197" y="1981200"/>
            <a:ext cx="3768895" cy="373380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08036" y="1624012"/>
            <a:ext cx="3770375" cy="3571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7124" y="1981200"/>
            <a:ext cx="3770375" cy="373380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350008" y="6528816"/>
            <a:ext cx="850392" cy="168275"/>
          </a:xfrm>
          <a:prstGeom prst="rect">
            <a:avLst/>
          </a:prstGeom>
        </p:spPr>
        <p:txBody>
          <a:bodyPr/>
          <a:lstStyle/>
          <a:p>
            <a:fld id="{9623C80F-5998-4C5A-8426-1B9517C724DD}" type="datetimeFigureOut">
              <a:rPr lang="en-US" smtClean="0">
                <a:solidFill>
                  <a:srgbClr val="605F62"/>
                </a:solidFill>
              </a:rPr>
              <a:pPr/>
              <a:t>7/12/2016</a:t>
            </a:fld>
            <a:endParaRPr lang="en-US">
              <a:solidFill>
                <a:srgbClr val="605F6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1994" y="6485609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605F6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305799" y="6485609"/>
            <a:ext cx="346745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1ACCE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599" y="914400"/>
            <a:ext cx="6852557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714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/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52400"/>
            <a:ext cx="7713969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5157" y="3724712"/>
            <a:ext cx="3586843" cy="34747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0600" y="4038600"/>
            <a:ext cx="3579492" cy="167640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smtClean="0"/>
            </a:lvl1pPr>
            <a:lvl2pPr marL="206375" indent="0">
              <a:buNone/>
              <a:defRPr lang="en-US" smtClean="0"/>
            </a:lvl2pPr>
            <a:lvl3pPr marL="457200" indent="0">
              <a:buNone/>
              <a:defRPr lang="en-US" smtClean="0"/>
            </a:lvl3pPr>
            <a:lvl4pPr marL="631825" indent="0">
              <a:buNone/>
              <a:defRPr lang="en-US" smtClean="0"/>
            </a:lvl4pPr>
            <a:lvl5pPr marL="804862" indent="0">
              <a:buNone/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08036" y="3724712"/>
            <a:ext cx="3584448" cy="34747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08036" y="4038600"/>
            <a:ext cx="3580898" cy="167640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dirty="0" smtClean="0"/>
            </a:lvl1pPr>
            <a:lvl2pPr marL="206375" indent="0">
              <a:buNone/>
              <a:defRPr lang="en-US" dirty="0" smtClean="0"/>
            </a:lvl2pPr>
            <a:lvl3pPr marL="457200" indent="0">
              <a:buNone/>
              <a:defRPr lang="en-US" dirty="0" smtClean="0"/>
            </a:lvl3pPr>
            <a:lvl4pPr marL="631825" indent="0">
              <a:buNone/>
              <a:defRPr lang="en-US" dirty="0" smtClean="0"/>
            </a:lvl4pPr>
            <a:lvl5pPr marL="804862" indent="0">
              <a:buNone/>
              <a:defRPr lang="en-US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350008" y="6528816"/>
            <a:ext cx="850392" cy="168275"/>
          </a:xfrm>
          <a:prstGeom prst="rect">
            <a:avLst/>
          </a:prstGeom>
        </p:spPr>
        <p:txBody>
          <a:bodyPr/>
          <a:lstStyle/>
          <a:p>
            <a:fld id="{9623C80F-5998-4C5A-8426-1B9517C724DD}" type="datetimeFigureOut">
              <a:rPr lang="en-US" smtClean="0">
                <a:solidFill>
                  <a:srgbClr val="605F62"/>
                </a:solidFill>
              </a:rPr>
              <a:pPr/>
              <a:t>7/12/2016</a:t>
            </a:fld>
            <a:endParaRPr lang="en-US">
              <a:solidFill>
                <a:srgbClr val="605F6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1994" y="6485609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605F6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305799" y="6485609"/>
            <a:ext cx="346745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1ACCE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599" y="914400"/>
            <a:ext cx="6852557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990600" y="1622424"/>
            <a:ext cx="3429000" cy="199435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5" hasCustomPrompt="1"/>
          </p:nvPr>
        </p:nvSpPr>
        <p:spPr>
          <a:xfrm>
            <a:off x="4908036" y="1622424"/>
            <a:ext cx="3429000" cy="199435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9496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cked Two Content + Side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52400"/>
            <a:ext cx="7713969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624012"/>
            <a:ext cx="3581400" cy="357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1197" y="1981200"/>
            <a:ext cx="3773089" cy="171132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90599" y="3652124"/>
            <a:ext cx="3581401" cy="34952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3911" y="4012035"/>
            <a:ext cx="3770375" cy="155892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350008" y="6528816"/>
            <a:ext cx="850392" cy="168275"/>
          </a:xfrm>
          <a:prstGeom prst="rect">
            <a:avLst/>
          </a:prstGeom>
        </p:spPr>
        <p:txBody>
          <a:bodyPr/>
          <a:lstStyle/>
          <a:p>
            <a:fld id="{9623C80F-5998-4C5A-8426-1B9517C724DD}" type="datetimeFigureOut">
              <a:rPr lang="en-US" smtClean="0">
                <a:solidFill>
                  <a:srgbClr val="605F62"/>
                </a:solidFill>
              </a:rPr>
              <a:pPr/>
              <a:t>7/12/2016</a:t>
            </a:fld>
            <a:endParaRPr lang="en-US">
              <a:solidFill>
                <a:srgbClr val="605F6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1994" y="6485609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605F6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305799" y="6485609"/>
            <a:ext cx="346745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1ACCE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5209563" y="1676400"/>
            <a:ext cx="3934437" cy="381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990600" y="914400"/>
            <a:ext cx="6858000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9352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Facts + Side Images">
    <p:bg>
      <p:bgPr>
        <a:gradFill flip="none" rotWithShape="1">
          <a:gsLst>
            <a:gs pos="0">
              <a:schemeClr val="tx2"/>
            </a:gs>
            <a:gs pos="100000">
              <a:schemeClr val="accent1"/>
            </a:gs>
          </a:gsLst>
          <a:lin ang="14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/>
          <p:cNvSpPr/>
          <p:nvPr userDrawn="1"/>
        </p:nvSpPr>
        <p:spPr>
          <a:xfrm>
            <a:off x="-45715" y="-4158"/>
            <a:ext cx="3968909" cy="6868473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22311 w 241956"/>
              <a:gd name="connsiteY3" fmla="*/ 380776 h 381336"/>
              <a:gd name="connsiteX4" fmla="*/ 0 w 241956"/>
              <a:gd name="connsiteY4" fmla="*/ 231 h 381336"/>
              <a:gd name="connsiteX0" fmla="*/ 0 w 241956"/>
              <a:gd name="connsiteY0" fmla="*/ 231 h 381687"/>
              <a:gd name="connsiteX1" fmla="*/ 41468 w 241956"/>
              <a:gd name="connsiteY1" fmla="*/ 0 h 381687"/>
              <a:gd name="connsiteX2" fmla="*/ 241956 w 241956"/>
              <a:gd name="connsiteY2" fmla="*/ 381336 h 381687"/>
              <a:gd name="connsiteX3" fmla="*/ 21400 w 241956"/>
              <a:gd name="connsiteY3" fmla="*/ 381687 h 381687"/>
              <a:gd name="connsiteX4" fmla="*/ 0 w 2419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56" h="381687">
                <a:moveTo>
                  <a:pt x="0" y="231"/>
                </a:moveTo>
                <a:lnTo>
                  <a:pt x="20068" y="0"/>
                </a:lnTo>
                <a:lnTo>
                  <a:pt x="220556" y="381336"/>
                </a:lnTo>
                <a:lnTo>
                  <a:pt x="0" y="381687"/>
                </a:lnTo>
                <a:lnTo>
                  <a:pt x="0" y="23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 smtClean="0">
                <a:solidFill>
                  <a:schemeClr val="tx2"/>
                </a:solidFill>
              </a:rPr>
              <a:t>            </a:t>
            </a:r>
            <a:endParaRPr lang="en-US" kern="1200" dirty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990599" y="155448"/>
            <a:ext cx="7713969" cy="76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990599" y="1624013"/>
            <a:ext cx="2438401" cy="34952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5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gray">
          <a:xfrm>
            <a:off x="801197" y="1981200"/>
            <a:ext cx="2399203" cy="373380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buClr>
                <a:schemeClr val="bg1"/>
              </a:buClr>
              <a:defRPr lang="en-US" sz="1850" smtClean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en-US" sz="1850" smtClean="0">
                <a:solidFill>
                  <a:schemeClr val="bg1"/>
                </a:solidFill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gray">
          <a:xfrm>
            <a:off x="2350008" y="6528816"/>
            <a:ext cx="850392" cy="1682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23C80F-5998-4C5A-8426-1B9517C724DD}" type="datetimeFigureOut">
              <a:rPr lang="en-US" smtClean="0">
                <a:solidFill>
                  <a:prstClr val="white"/>
                </a:solidFill>
              </a:rPr>
              <a:pPr/>
              <a:t>7/12/2016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gray">
          <a:xfrm>
            <a:off x="3121994" y="6485609"/>
            <a:ext cx="5181600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gray">
          <a:xfrm>
            <a:off x="8305799" y="6485609"/>
            <a:ext cx="346745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90600" y="914400"/>
            <a:ext cx="6858000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bg1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505200" y="1622425"/>
            <a:ext cx="2209800" cy="3657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019800" y="1622425"/>
            <a:ext cx="2209800" cy="3657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27" y="6400799"/>
            <a:ext cx="1422018" cy="2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65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6"/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 smtClean="0">
                <a:solidFill>
                  <a:schemeClr val="tx2"/>
                </a:solidFill>
              </a:rPr>
              <a:t>   </a:t>
            </a:r>
            <a:endParaRPr lang="en-US" kern="1200" dirty="0">
              <a:solidFill>
                <a:schemeClr val="tx2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07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52400"/>
            <a:ext cx="7713969" cy="762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350008" y="6528816"/>
            <a:ext cx="850392" cy="168275"/>
          </a:xfrm>
          <a:prstGeom prst="rect">
            <a:avLst/>
          </a:prstGeom>
        </p:spPr>
        <p:txBody>
          <a:bodyPr/>
          <a:lstStyle/>
          <a:p>
            <a:fld id="{9623C80F-5998-4C5A-8426-1B9517C724DD}" type="datetimeFigureOut">
              <a:rPr lang="en-US" smtClean="0">
                <a:solidFill>
                  <a:srgbClr val="605F62"/>
                </a:solidFill>
              </a:rPr>
              <a:pPr/>
              <a:t>7/12/2016</a:t>
            </a:fld>
            <a:endParaRPr lang="en-US">
              <a:solidFill>
                <a:srgbClr val="605F6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1994" y="6485609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605F6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05799" y="6485609"/>
            <a:ext cx="346745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1ACCE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8000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1913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End Slide">
    <p:bg>
      <p:bgPr>
        <a:gradFill flip="none" rotWithShape="1">
          <a:gsLst>
            <a:gs pos="0">
              <a:schemeClr val="tx2"/>
            </a:gs>
            <a:gs pos="100000">
              <a:schemeClr val="accent1"/>
            </a:gs>
          </a:gsLst>
          <a:lin ang="14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20" t="523" r="16287" b="2704"/>
          <a:stretch/>
        </p:blipFill>
        <p:spPr>
          <a:xfrm>
            <a:off x="-65016" y="6315"/>
            <a:ext cx="9209015" cy="6858000"/>
          </a:xfrm>
          <a:prstGeom prst="rect">
            <a:avLst/>
          </a:prstGeom>
        </p:spPr>
      </p:pic>
      <p:sp>
        <p:nvSpPr>
          <p:cNvPr id="13" name="Rectangle 6"/>
          <p:cNvSpPr/>
          <p:nvPr userDrawn="1"/>
        </p:nvSpPr>
        <p:spPr>
          <a:xfrm>
            <a:off x="-45715" y="-4158"/>
            <a:ext cx="3968909" cy="6868473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22311 w 241956"/>
              <a:gd name="connsiteY3" fmla="*/ 380776 h 381336"/>
              <a:gd name="connsiteX4" fmla="*/ 0 w 241956"/>
              <a:gd name="connsiteY4" fmla="*/ 231 h 381336"/>
              <a:gd name="connsiteX0" fmla="*/ 0 w 241956"/>
              <a:gd name="connsiteY0" fmla="*/ 231 h 381687"/>
              <a:gd name="connsiteX1" fmla="*/ 41468 w 241956"/>
              <a:gd name="connsiteY1" fmla="*/ 0 h 381687"/>
              <a:gd name="connsiteX2" fmla="*/ 241956 w 241956"/>
              <a:gd name="connsiteY2" fmla="*/ 381336 h 381687"/>
              <a:gd name="connsiteX3" fmla="*/ 21400 w 241956"/>
              <a:gd name="connsiteY3" fmla="*/ 381687 h 381687"/>
              <a:gd name="connsiteX4" fmla="*/ 0 w 2419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56" h="381687">
                <a:moveTo>
                  <a:pt x="0" y="231"/>
                </a:moveTo>
                <a:lnTo>
                  <a:pt x="20068" y="0"/>
                </a:lnTo>
                <a:lnTo>
                  <a:pt x="220556" y="381336"/>
                </a:lnTo>
                <a:lnTo>
                  <a:pt x="0" y="381687"/>
                </a:lnTo>
                <a:lnTo>
                  <a:pt x="0" y="23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 smtClean="0">
                <a:solidFill>
                  <a:schemeClr val="tx2"/>
                </a:solidFill>
              </a:rPr>
              <a:t>            </a:t>
            </a:r>
            <a:endParaRPr lang="en-US" kern="1200" dirty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990600" y="2731512"/>
            <a:ext cx="6722378" cy="876329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66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Document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990600" y="3581400"/>
            <a:ext cx="6400800" cy="6858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Document Title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 bwMode="gray">
          <a:xfrm>
            <a:off x="6855794" y="6232524"/>
            <a:ext cx="1447800" cy="1682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23C80F-5998-4C5A-8426-1B9517C724DD}" type="datetimeFigureOut">
              <a:rPr lang="en-US" smtClean="0">
                <a:solidFill>
                  <a:prstClr val="white"/>
                </a:solidFill>
              </a:rPr>
              <a:pPr/>
              <a:t>7/12/2016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 bwMode="gray">
          <a:xfrm>
            <a:off x="3121994" y="6397689"/>
            <a:ext cx="5181600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 bwMode="gray">
          <a:xfrm>
            <a:off x="8305799" y="6397689"/>
            <a:ext cx="346745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27" y="6400799"/>
            <a:ext cx="1422018" cy="2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578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1EC6-3166-4D56-822C-CC4971642914}" type="datetimeFigureOut">
              <a:rPr lang="en-US" smtClean="0"/>
              <a:t>7/12/2016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5E860-80D2-498C-BBB6-16AE9311F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610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7871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adence image 2r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6"/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 smtClean="0">
                <a:solidFill>
                  <a:schemeClr val="tx2"/>
                </a:solidFill>
              </a:rPr>
              <a:t>   </a:t>
            </a:r>
            <a:endParaRPr lang="en-US" kern="1200" dirty="0">
              <a:solidFill>
                <a:schemeClr val="tx2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987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6"/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 smtClean="0">
                <a:solidFill>
                  <a:schemeClr val="tx2"/>
                </a:solidFill>
              </a:rPr>
              <a:t>   </a:t>
            </a:r>
            <a:endParaRPr lang="en-US" kern="1200" dirty="0">
              <a:solidFill>
                <a:schemeClr val="tx2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03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dence Building rgb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500"/>
          <a:stretch/>
        </p:blipFill>
        <p:spPr>
          <a:xfrm>
            <a:off x="2514600" y="0"/>
            <a:ext cx="6629400" cy="6858000"/>
          </a:xfrm>
          <a:prstGeom prst="rect">
            <a:avLst/>
          </a:prstGeom>
        </p:spPr>
      </p:pic>
      <p:sp>
        <p:nvSpPr>
          <p:cNvPr id="6" name="Rectangle 6"/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 smtClean="0">
                <a:solidFill>
                  <a:schemeClr val="tx2"/>
                </a:solidFill>
              </a:rPr>
              <a:t>   </a:t>
            </a:r>
            <a:endParaRPr lang="en-US" kern="1200" dirty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35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adence image 1r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 smtClean="0">
                <a:solidFill>
                  <a:schemeClr val="tx2"/>
                </a:solidFill>
              </a:rPr>
              <a:t>   </a:t>
            </a:r>
            <a:endParaRPr lang="en-US" kern="1200" dirty="0">
              <a:solidFill>
                <a:schemeClr val="tx2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62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ke Forestr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6"/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 smtClean="0">
                <a:solidFill>
                  <a:schemeClr val="tx2"/>
                </a:solidFill>
              </a:rPr>
              <a:t>   </a:t>
            </a:r>
            <a:endParaRPr lang="en-US" kern="1200" dirty="0">
              <a:solidFill>
                <a:schemeClr val="tx2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91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 smtClean="0">
                <a:solidFill>
                  <a:schemeClr val="tx2"/>
                </a:solidFill>
              </a:rPr>
              <a:t>   </a:t>
            </a:r>
            <a:endParaRPr lang="en-US" kern="1200" dirty="0">
              <a:solidFill>
                <a:schemeClr val="tx2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10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 smtClean="0">
                <a:solidFill>
                  <a:schemeClr val="tx2"/>
                </a:solidFill>
              </a:rPr>
              <a:t>   </a:t>
            </a:r>
            <a:endParaRPr lang="en-US" kern="1200" dirty="0">
              <a:solidFill>
                <a:schemeClr val="tx2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Secondary Text Goes here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21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M_Logo_RGB.eps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400381"/>
            <a:ext cx="1447800" cy="271711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  <a:prstGeom prst="rect">
            <a:avLst/>
          </a:prstGeom>
        </p:spPr>
        <p:txBody>
          <a:bodyPr vert="horz" lIns="0" tIns="0" rIns="91440" bIns="45720" rtlCol="0" anchor="b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801197" y="1621971"/>
            <a:ext cx="7049689" cy="409302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2351531" y="6525841"/>
            <a:ext cx="857339" cy="168275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9623C80F-5998-4C5A-8426-1B9517C724DD}" type="datetimeFigureOut">
              <a:rPr lang="en-US" smtClean="0"/>
              <a:pPr/>
              <a:t>7/12/2016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1994" y="6484127"/>
            <a:ext cx="5181600" cy="23126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799" y="6484127"/>
            <a:ext cx="346745" cy="231266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6"/>
          <p:cNvSpPr/>
          <p:nvPr userDrawn="1"/>
        </p:nvSpPr>
        <p:spPr>
          <a:xfrm>
            <a:off x="0" y="515326"/>
            <a:ext cx="685800" cy="261565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946" h="381000">
                <a:moveTo>
                  <a:pt x="0" y="0"/>
                </a:moveTo>
                <a:lnTo>
                  <a:pt x="794257" y="0"/>
                </a:lnTo>
                <a:lnTo>
                  <a:pt x="998946" y="381000"/>
                </a:lnTo>
                <a:lnTo>
                  <a:pt x="0" y="381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1452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  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940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711" r:id="rId2"/>
    <p:sldLayoutId id="2147483708" r:id="rId3"/>
    <p:sldLayoutId id="2147483709" r:id="rId4"/>
    <p:sldLayoutId id="2147483707" r:id="rId5"/>
    <p:sldLayoutId id="2147483710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20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721" r:id="rId21"/>
    <p:sldLayoutId id="2147483722" r:id="rId22"/>
    <p:sldLayoutId id="2147483723" r:id="rId23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kern="1200" spc="-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4625" indent="-174625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50" kern="1200" spc="-5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50825" algn="l" defTabSz="914400" rtl="0" eaLnBrk="1" latinLnBrk="0" hangingPunct="1">
        <a:spcBef>
          <a:spcPct val="20000"/>
        </a:spcBef>
        <a:buClr>
          <a:srgbClr val="605F62"/>
        </a:buClr>
        <a:buFont typeface="Symbol" pitchFamily="18" charset="2"/>
        <a:buChar char="-"/>
        <a:defRPr sz="1850" kern="1200" spc="-50" baseline="0">
          <a:solidFill>
            <a:schemeClr val="tx1"/>
          </a:solidFill>
          <a:latin typeface="+mn-lt"/>
          <a:ea typeface="+mn-ea"/>
          <a:cs typeface="+mn-cs"/>
        </a:defRPr>
      </a:lvl2pPr>
      <a:lvl3pPr marL="620713" indent="-163513" algn="l" defTabSz="914400" rtl="0" eaLnBrk="1" latinLnBrk="0" hangingPunct="1">
        <a:spcBef>
          <a:spcPct val="20000"/>
        </a:spcBef>
        <a:buClr>
          <a:srgbClr val="605F62"/>
        </a:buClr>
        <a:buFont typeface="Arial" pitchFamily="34" charset="0"/>
        <a:buChar char="•"/>
        <a:defRPr sz="1400" kern="1200" spc="-50" baseline="0">
          <a:solidFill>
            <a:schemeClr val="tx1"/>
          </a:solidFill>
          <a:latin typeface="+mn-lt"/>
          <a:ea typeface="+mn-ea"/>
          <a:cs typeface="+mn-cs"/>
        </a:defRPr>
      </a:lvl3pPr>
      <a:lvl4pPr marL="804863" indent="-173038" algn="l" defTabSz="914400" rtl="0" eaLnBrk="1" latinLnBrk="0" hangingPunct="1">
        <a:spcBef>
          <a:spcPct val="20000"/>
        </a:spcBef>
        <a:buClr>
          <a:srgbClr val="605F62"/>
        </a:buClr>
        <a:buFont typeface="Arial" pitchFamily="34" charset="0"/>
        <a:buChar char="•"/>
        <a:defRPr sz="1400" kern="1200" spc="-50" baseline="0">
          <a:solidFill>
            <a:schemeClr val="tx1"/>
          </a:solidFill>
          <a:latin typeface="+mn-lt"/>
          <a:ea typeface="+mn-ea"/>
          <a:cs typeface="+mn-cs"/>
        </a:defRPr>
      </a:lvl4pPr>
      <a:lvl5pPr marL="968375" indent="-163513" algn="l" defTabSz="914400" rtl="0" eaLnBrk="1" latinLnBrk="0" hangingPunct="1">
        <a:spcBef>
          <a:spcPct val="20000"/>
        </a:spcBef>
        <a:buClr>
          <a:srgbClr val="605F62"/>
        </a:buClr>
        <a:buFont typeface="Arial" pitchFamily="34" charset="0"/>
        <a:buChar char="•"/>
        <a:defRPr sz="1400" kern="1200" spc="-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-acumen.eu/portfolio" TargetMode="External"/><Relationship Id="rId2" Type="http://schemas.openxmlformats.org/officeDocument/2006/relationships/hyperlink" Target="https://becker.wustl.edu/impact-assessment/how-to-use" TargetMode="External"/><Relationship Id="rId1" Type="http://schemas.openxmlformats.org/officeDocument/2006/relationships/slideLayout" Target="../slideLayouts/slideLayout20.xml"/><Relationship Id="rId5" Type="http://schemas.openxmlformats.org/officeDocument/2006/relationships/hyperlink" Target="http://www.cahs-acss.ca/wp-content/uploads/2011/09/ROI_FullReport.pdf" TargetMode="External"/><Relationship Id="rId4" Type="http://schemas.openxmlformats.org/officeDocument/2006/relationships/hyperlink" Target="http://impact.ref.ac.uk/CaseStudie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gray">
          <a:xfrm>
            <a:off x="0" y="2743200"/>
            <a:ext cx="5029200" cy="10668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 spc="-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b="1" dirty="0" smtClean="0"/>
              <a:t>New </a:t>
            </a:r>
            <a:r>
              <a:rPr lang="en-US" sz="2700" b="1" dirty="0"/>
              <a:t>metrics for research evaluation in the age of social </a:t>
            </a:r>
            <a:r>
              <a:rPr lang="en-US" sz="2700" b="1" dirty="0" smtClean="0"/>
              <a:t>media</a:t>
            </a:r>
            <a:endParaRPr lang="en-US" sz="2700" b="1" dirty="0"/>
          </a:p>
        </p:txBody>
      </p:sp>
      <p:sp>
        <p:nvSpPr>
          <p:cNvPr id="5" name="Rectangle 4"/>
          <p:cNvSpPr/>
          <p:nvPr/>
        </p:nvSpPr>
        <p:spPr>
          <a:xfrm>
            <a:off x="76200" y="5011341"/>
            <a:ext cx="61722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2"/>
              </a:buClr>
            </a:pPr>
            <a:r>
              <a:rPr lang="en-US" b="1" dirty="0">
                <a:solidFill>
                  <a:srgbClr val="FFFFFF"/>
                </a:solidFill>
              </a:rPr>
              <a:t>Kristi L. Holmes, </a:t>
            </a:r>
            <a:r>
              <a:rPr lang="en-US" b="1" dirty="0" smtClean="0">
                <a:solidFill>
                  <a:srgbClr val="FFFFFF"/>
                </a:solidFill>
              </a:rPr>
              <a:t>PhD*</a:t>
            </a:r>
            <a:endParaRPr lang="en-US" b="1" dirty="0">
              <a:solidFill>
                <a:srgbClr val="FFFFFF"/>
              </a:solidFill>
            </a:endParaRPr>
          </a:p>
          <a:p>
            <a:pPr>
              <a:buClr>
                <a:schemeClr val="bg2"/>
              </a:buClr>
            </a:pPr>
            <a:r>
              <a:rPr lang="en-US" b="1" dirty="0" smtClean="0">
                <a:solidFill>
                  <a:srgbClr val="FFFFFF"/>
                </a:solidFill>
              </a:rPr>
              <a:t>Ehsan </a:t>
            </a:r>
            <a:r>
              <a:rPr lang="en-US" b="1" dirty="0" err="1" smtClean="0">
                <a:solidFill>
                  <a:srgbClr val="FFFFFF"/>
                </a:solidFill>
              </a:rPr>
              <a:t>Mohammadi</a:t>
            </a:r>
            <a:r>
              <a:rPr lang="en-US" b="1" dirty="0" smtClean="0">
                <a:solidFill>
                  <a:srgbClr val="FFFFFF"/>
                </a:solidFill>
              </a:rPr>
              <a:t>**</a:t>
            </a:r>
          </a:p>
          <a:p>
            <a:pPr>
              <a:buClr>
                <a:schemeClr val="bg2"/>
              </a:buClr>
            </a:pPr>
            <a:endParaRPr lang="en-US" b="1" dirty="0">
              <a:solidFill>
                <a:srgbClr val="FFFFFF"/>
              </a:solidFill>
            </a:endParaRPr>
          </a:p>
          <a:p>
            <a:r>
              <a:rPr lang="en-US" sz="1200" b="1" dirty="0" smtClean="0">
                <a:solidFill>
                  <a:srgbClr val="FFFFFF"/>
                </a:solidFill>
              </a:rPr>
              <a:t>*Director</a:t>
            </a:r>
            <a:r>
              <a:rPr lang="en-US" sz="1200" b="1" dirty="0">
                <a:solidFill>
                  <a:srgbClr val="FFFFFF"/>
                </a:solidFill>
              </a:rPr>
              <a:t>, </a:t>
            </a:r>
            <a:r>
              <a:rPr lang="en-US" sz="1200" b="1" dirty="0" err="1">
                <a:solidFill>
                  <a:srgbClr val="FFFFFF"/>
                </a:solidFill>
              </a:rPr>
              <a:t>Galter</a:t>
            </a:r>
            <a:r>
              <a:rPr lang="en-US" sz="1200" b="1" dirty="0">
                <a:solidFill>
                  <a:srgbClr val="FFFFFF"/>
                </a:solidFill>
              </a:rPr>
              <a:t> Health Sciences Library</a:t>
            </a:r>
          </a:p>
          <a:p>
            <a:r>
              <a:rPr lang="en-US" sz="1200" b="1" dirty="0">
                <a:solidFill>
                  <a:srgbClr val="FFFFFF"/>
                </a:solidFill>
              </a:rPr>
              <a:t>Associate Professor, Preventative Medicine-Health and Biomedical Informatics</a:t>
            </a:r>
          </a:p>
          <a:p>
            <a:r>
              <a:rPr lang="en-US" sz="1200" b="1" dirty="0">
                <a:solidFill>
                  <a:srgbClr val="FFFFFF"/>
                </a:solidFill>
              </a:rPr>
              <a:t>Northwestern University, Feinberg School of Medicine </a:t>
            </a:r>
            <a:endParaRPr lang="en-US" sz="1200" b="1" dirty="0" smtClean="0">
              <a:solidFill>
                <a:srgbClr val="FFFFFF"/>
              </a:solidFill>
            </a:endParaRPr>
          </a:p>
          <a:p>
            <a:r>
              <a:rPr lang="en-US" sz="1200" b="1" dirty="0" smtClean="0">
                <a:solidFill>
                  <a:srgbClr val="FFFFFF"/>
                </a:solidFill>
              </a:rPr>
              <a:t>**Post-doc Fellow, Preventative </a:t>
            </a:r>
            <a:r>
              <a:rPr lang="en-US" sz="1200" b="1" dirty="0">
                <a:solidFill>
                  <a:srgbClr val="FFFFFF"/>
                </a:solidFill>
              </a:rPr>
              <a:t>Medicine-Health and Biomedical Informatics</a:t>
            </a:r>
          </a:p>
          <a:p>
            <a:r>
              <a:rPr lang="en-US" sz="1200" b="1" dirty="0">
                <a:solidFill>
                  <a:srgbClr val="FFFFFF"/>
                </a:solidFill>
              </a:rPr>
              <a:t>Northwestern University, Feinberg School of Medicine </a:t>
            </a:r>
          </a:p>
        </p:txBody>
      </p:sp>
    </p:spTree>
    <p:extLst>
      <p:ext uri="{BB962C8B-B14F-4D97-AF65-F5344CB8AC3E}">
        <p14:creationId xmlns:p14="http://schemas.microsoft.com/office/powerpoint/2010/main" val="111980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Becker Model as a</a:t>
            </a:r>
            <a:r>
              <a:rPr lang="en-US" dirty="0"/>
              <a:t> comprehensive</a:t>
            </a:r>
            <a:r>
              <a:rPr lang="en-US" dirty="0" smtClean="0"/>
              <a:t> example  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85800" y="1295400"/>
            <a:ext cx="7290055" cy="4023360"/>
          </a:xfrm>
          <a:prstGeom prst="rect">
            <a:avLst/>
          </a:prstGeom>
        </p:spPr>
        <p:txBody>
          <a:bodyPr/>
          <a:lstStyle>
            <a:lvl1pPr marL="174625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5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50825" algn="l" defTabSz="914400" rtl="0" eaLnBrk="1" latinLnBrk="0" hangingPunct="1">
              <a:spcBef>
                <a:spcPct val="20000"/>
              </a:spcBef>
              <a:buClr>
                <a:srgbClr val="605F62"/>
              </a:buClr>
              <a:buFont typeface="Symbol" pitchFamily="18" charset="2"/>
              <a:buChar char="-"/>
              <a:defRPr sz="185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0713" indent="-163513" algn="l" defTabSz="914400" rtl="0" eaLnBrk="1" latinLnBrk="0" hangingPunct="1">
              <a:spcBef>
                <a:spcPct val="20000"/>
              </a:spcBef>
              <a:buClr>
                <a:srgbClr val="605F62"/>
              </a:buClr>
              <a:buFont typeface="Arial" pitchFamily="34" charset="0"/>
              <a:buChar char="•"/>
              <a:defRPr sz="14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4863" indent="-173038" algn="l" defTabSz="914400" rtl="0" eaLnBrk="1" latinLnBrk="0" hangingPunct="1">
              <a:spcBef>
                <a:spcPct val="20000"/>
              </a:spcBef>
              <a:buClr>
                <a:srgbClr val="605F62"/>
              </a:buClr>
              <a:buFont typeface="Arial" pitchFamily="34" charset="0"/>
              <a:buChar char="•"/>
              <a:defRPr sz="14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68375" indent="-163513" algn="l" defTabSz="914400" rtl="0" eaLnBrk="1" latinLnBrk="0" hangingPunct="1">
              <a:spcBef>
                <a:spcPct val="20000"/>
              </a:spcBef>
              <a:buClr>
                <a:srgbClr val="605F62"/>
              </a:buClr>
              <a:buFont typeface="Arial" pitchFamily="34" charset="0"/>
              <a:buChar char="•"/>
              <a:defRPr sz="14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2575" lvl="1" indent="0">
              <a:spcBef>
                <a:spcPts val="0"/>
              </a:spcBef>
              <a:buNone/>
            </a:pP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129710"/>
            <a:ext cx="5029200" cy="519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8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152400"/>
            <a:ext cx="7853624" cy="1143000"/>
          </a:xfrm>
          <a:prstGeom prst="rect">
            <a:avLst/>
          </a:prstGeom>
        </p:spPr>
        <p:txBody>
          <a:bodyPr vert="horz" lIns="91427" tIns="45714" rIns="91427" bIns="45714" rtlCol="0" anchor="ctr">
            <a:normAutofit/>
          </a:bodyPr>
          <a:lstStyle>
            <a:lvl1pPr algn="l" defTabSz="914277" rtl="0" eaLnBrk="1" latinLnBrk="0" hangingPunct="1">
              <a:spcBef>
                <a:spcPts val="0"/>
              </a:spcBef>
              <a:spcAft>
                <a:spcPts val="600"/>
              </a:spcAft>
              <a:buNone/>
              <a:defRPr sz="3600" b="1" i="1" kern="1200">
                <a:solidFill>
                  <a:srgbClr val="00B0F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800" b="0" i="0" spc="-50" dirty="0">
                <a:solidFill>
                  <a:schemeClr val="tx2"/>
                </a:solidFill>
                <a:latin typeface="+mj-lt"/>
                <a:cs typeface="+mj-cs"/>
              </a:rPr>
              <a:t>The Becker Model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43932" y="1458392"/>
            <a:ext cx="8264032" cy="5102468"/>
          </a:xfrm>
          <a:prstGeom prst="rect">
            <a:avLst/>
          </a:prstGeom>
        </p:spPr>
        <p:txBody>
          <a:bodyPr vert="horz" lIns="91427" tIns="45714" rIns="91427" bIns="45714" rtlCol="0">
            <a:noAutofit/>
          </a:bodyPr>
          <a:lstStyle>
            <a:lvl1pPr marL="342853" indent="-342853" algn="l" defTabSz="914277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850" indent="-285711" algn="l" defTabSz="914277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2846" indent="-228569" algn="l" defTabSz="914277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599985" indent="-228569" algn="l" defTabSz="914277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123" indent="-228569" algn="l" defTabSz="914277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»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262" indent="-228569" algn="l" defTabSz="9142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00" indent="-228569" algn="l" defTabSz="9142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39" indent="-228569" algn="l" defTabSz="9142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77" indent="-228569" algn="l" defTabSz="9142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+mn-lt"/>
              </a:rPr>
              <a:t>Provides a supplement to publication analysis to provide a more robust and comprehensive perspective of biomedical research impact.</a:t>
            </a:r>
          </a:p>
          <a:p>
            <a:pPr lvl="1"/>
            <a:r>
              <a:rPr lang="en-US" sz="1800" dirty="0">
                <a:latin typeface="+mn-lt"/>
              </a:rPr>
              <a:t>reporting templates, glossary of resources and terms, examples of relevant indicators of impact across the research process, and readings</a:t>
            </a:r>
          </a:p>
          <a:p>
            <a:r>
              <a:rPr lang="en-US" sz="2000" dirty="0">
                <a:latin typeface="+mn-lt"/>
              </a:rPr>
              <a:t>Straightforward framework for tracking diffusion of research outputs and activities to locate indicators that demonstrate evidence of biomedical research impact</a:t>
            </a:r>
          </a:p>
          <a:p>
            <a:pPr lvl="1"/>
            <a:r>
              <a:rPr lang="en-US" sz="1800" dirty="0">
                <a:latin typeface="+mn-lt"/>
              </a:rPr>
              <a:t>individual, core, and institutional-level; modify for different disciplines</a:t>
            </a:r>
          </a:p>
          <a:p>
            <a:r>
              <a:rPr lang="en-US" sz="2000" dirty="0">
                <a:latin typeface="+mn-lt"/>
              </a:rPr>
              <a:t>Guidance for quantifying and documenting research impact as well as resources for locating evidence of impact.</a:t>
            </a:r>
          </a:p>
          <a:p>
            <a:r>
              <a:rPr lang="en-US" sz="2000" dirty="0">
                <a:latin typeface="+mn-lt"/>
              </a:rPr>
              <a:t>Strategies for enhancing the impact of research</a:t>
            </a:r>
          </a:p>
        </p:txBody>
      </p:sp>
    </p:spTree>
    <p:extLst>
      <p:ext uri="{BB962C8B-B14F-4D97-AF65-F5344CB8AC3E}">
        <p14:creationId xmlns:p14="http://schemas.microsoft.com/office/powerpoint/2010/main" val="143629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1 2"/>
          <p:cNvSpPr/>
          <p:nvPr/>
        </p:nvSpPr>
        <p:spPr>
          <a:xfrm>
            <a:off x="2886418" y="3878106"/>
            <a:ext cx="5718502" cy="2757463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157525"/>
            <a:ext cx="7082413" cy="1023881"/>
          </a:xfrm>
        </p:spPr>
        <p:txBody>
          <a:bodyPr>
            <a:noAutofit/>
          </a:bodyPr>
          <a:lstStyle/>
          <a:p>
            <a:r>
              <a:rPr lang="en-US" dirty="0" smtClean="0"/>
              <a:t>Strategies </a:t>
            </a:r>
            <a:r>
              <a:rPr lang="en-US" dirty="0"/>
              <a:t>for enhancing the impact of research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23808" y="6550223"/>
            <a:ext cx="5411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C7C7CA"/>
                </a:solidFill>
              </a:rPr>
              <a:t>https://becker.wustl.edu/impact-assessment/strategies  </a:t>
            </a:r>
            <a:endParaRPr lang="en-US" sz="1400" dirty="0">
              <a:solidFill>
                <a:srgbClr val="C7C7CA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32144" y="4263700"/>
            <a:ext cx="3138791" cy="114349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tx1"/>
              </a:buClr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Repetition</a:t>
            </a:r>
            <a:r>
              <a:rPr lang="en-US" sz="1600" dirty="0">
                <a:solidFill>
                  <a:srgbClr val="000000"/>
                </a:solidFill>
              </a:rPr>
              <a:t>, consistency, and an awareness of the intended audience form the basis of most the </a:t>
            </a:r>
            <a:r>
              <a:rPr lang="en-US" sz="1600" dirty="0" smtClean="0">
                <a:solidFill>
                  <a:srgbClr val="000000"/>
                </a:solidFill>
              </a:rPr>
              <a:t>strategies</a:t>
            </a:r>
            <a:r>
              <a:rPr lang="en-US" sz="1600" dirty="0">
                <a:solidFill>
                  <a:srgbClr val="000000"/>
                </a:solidFill>
              </a:rPr>
              <a:t>. </a:t>
            </a:r>
          </a:p>
          <a:p>
            <a:pPr marL="0" indent="0" algn="ctr">
              <a:buClr>
                <a:schemeClr val="tx1"/>
              </a:buClr>
              <a:buNone/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808" y="897938"/>
            <a:ext cx="5775998" cy="3122797"/>
          </a:xfrm>
          <a:prstGeom prst="rect">
            <a:avLst/>
          </a:prstGeom>
          <a:ln w="3175"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32144" y="3011720"/>
            <a:ext cx="3138791" cy="11760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tx1"/>
              </a:buClr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The strategies focus upon </a:t>
            </a:r>
            <a:r>
              <a:rPr lang="en-US" sz="1600" u="sng" dirty="0" smtClean="0">
                <a:solidFill>
                  <a:srgbClr val="000000"/>
                </a:solidFill>
              </a:rPr>
              <a:t>Preparing for Publication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  <a:r>
              <a:rPr lang="en-US" sz="1600" u="sng" dirty="0" smtClean="0">
                <a:solidFill>
                  <a:srgbClr val="000000"/>
                </a:solidFill>
              </a:rPr>
              <a:t>Dissemination</a:t>
            </a:r>
            <a:r>
              <a:rPr lang="en-US" sz="1600" dirty="0" smtClean="0">
                <a:solidFill>
                  <a:srgbClr val="000000"/>
                </a:solidFill>
              </a:rPr>
              <a:t>, and </a:t>
            </a:r>
            <a:r>
              <a:rPr lang="en-US" sz="1600" u="sng" dirty="0" smtClean="0">
                <a:solidFill>
                  <a:srgbClr val="000000"/>
                </a:solidFill>
              </a:rPr>
              <a:t>Keeping Track of Your Research</a:t>
            </a:r>
            <a:r>
              <a:rPr lang="en-US" sz="1600" dirty="0" smtClean="0">
                <a:solidFill>
                  <a:srgbClr val="000000"/>
                </a:solidFill>
              </a:rPr>
              <a:t>. 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32144" y="1799796"/>
            <a:ext cx="3138791" cy="112636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tx1"/>
              </a:buClr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Optimizing discoverability and access of your research is the surest way to </a:t>
            </a:r>
            <a:r>
              <a:rPr lang="en-US" sz="1600" b="1" dirty="0" smtClean="0">
                <a:solidFill>
                  <a:srgbClr val="000000"/>
                </a:solidFill>
              </a:rPr>
              <a:t>enhance</a:t>
            </a:r>
            <a:r>
              <a:rPr lang="en-US" sz="1600" dirty="0" smtClean="0">
                <a:solidFill>
                  <a:srgbClr val="000000"/>
                </a:solidFill>
              </a:rPr>
              <a:t> its visibility and impact.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28413" y="4783894"/>
            <a:ext cx="3832469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Suggestions for researchers and recommendations to reach out to their library for assistance.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72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85" y="-199776"/>
            <a:ext cx="8229600" cy="1143000"/>
          </a:xfrm>
        </p:spPr>
        <p:txBody>
          <a:bodyPr/>
          <a:lstStyle/>
          <a:p>
            <a:r>
              <a:rPr lang="en-GB" sz="3000" dirty="0" smtClean="0">
                <a:solidFill>
                  <a:srgbClr val="00B0F0"/>
                </a:solidFill>
                <a:latin typeface="Calibri" panose="020F0502020204030204" pitchFamily="34" charset="0"/>
                <a:ea typeface="+mn-ea"/>
              </a:rPr>
              <a:t> </a:t>
            </a:r>
            <a:r>
              <a:rPr lang="en-GB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Empirical </a:t>
            </a:r>
            <a:r>
              <a:rPr lang="en-GB" sz="28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altmetrics</a:t>
            </a:r>
            <a:r>
              <a:rPr lang="en-GB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studies so far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GB" sz="3000" dirty="0"/>
              <a:t>Significant but medium correlations have been found between altmetrics and citations.</a:t>
            </a:r>
          </a:p>
          <a:p>
            <a:pPr algn="just"/>
            <a:r>
              <a:rPr lang="en-GB" sz="3000" dirty="0"/>
              <a:t>Among altmetrics, Mendeley readership counts had the highest correlations with citations</a:t>
            </a:r>
            <a:r>
              <a:rPr lang="en-GB" sz="3000" dirty="0" smtClean="0"/>
              <a:t>.</a:t>
            </a:r>
            <a:endParaRPr lang="en-GB" sz="30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111" y="2547156"/>
            <a:ext cx="4779963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219" y="2692724"/>
            <a:ext cx="4779963" cy="36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457412"/>
            <a:ext cx="5018870" cy="447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129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620000" cy="914401"/>
          </a:xfrm>
        </p:spPr>
        <p:txBody>
          <a:bodyPr/>
          <a:lstStyle/>
          <a:p>
            <a:r>
              <a:rPr lang="en-GB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Empirical </a:t>
            </a:r>
            <a:r>
              <a:rPr lang="en-GB" sz="28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altmetrics</a:t>
            </a:r>
            <a:r>
              <a:rPr lang="en-GB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studies so far </a:t>
            </a:r>
            <a:endParaRPr lang="en-US" sz="28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GB" sz="3000" dirty="0"/>
              <a:t>Using </a:t>
            </a:r>
            <a:r>
              <a:rPr lang="en-GB" sz="3000" dirty="0" smtClean="0"/>
              <a:t>both quantitative and qualitative methods, </a:t>
            </a:r>
            <a:r>
              <a:rPr lang="en-GB" sz="3000" dirty="0"/>
              <a:t>we found </a:t>
            </a:r>
            <a:r>
              <a:rPr lang="en-GB" sz="3000" dirty="0" err="1"/>
              <a:t>Mendeley</a:t>
            </a:r>
            <a:r>
              <a:rPr lang="en-GB" sz="3000" dirty="0"/>
              <a:t> readership can reveal some invisible research impacts such educational and practical impacts.</a:t>
            </a:r>
          </a:p>
          <a:p>
            <a:endParaRPr lang="en-GB" sz="1800" dirty="0">
              <a:solidFill>
                <a:srgbClr val="00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7" y="1300575"/>
            <a:ext cx="4555553" cy="3428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3700874"/>
            <a:ext cx="4190688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4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Conclusions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GB" sz="3000" dirty="0"/>
              <a:t>Publishers, funders and researchers </a:t>
            </a:r>
            <a:r>
              <a:rPr lang="en-GB" sz="3000" dirty="0" smtClean="0"/>
              <a:t>engaged </a:t>
            </a:r>
            <a:r>
              <a:rPr lang="en-GB" sz="3000" dirty="0"/>
              <a:t>in </a:t>
            </a:r>
            <a:r>
              <a:rPr lang="en-GB" sz="3000" dirty="0" smtClean="0"/>
              <a:t>the new metrics. </a:t>
            </a:r>
            <a:endParaRPr lang="en-GB" sz="3000" dirty="0"/>
          </a:p>
          <a:p>
            <a:pPr algn="just"/>
            <a:r>
              <a:rPr lang="en-GB" sz="3000" dirty="0"/>
              <a:t>Defining standards in altmetrics is in progress </a:t>
            </a:r>
            <a:r>
              <a:rPr lang="en-GB" sz="3000" dirty="0" smtClean="0"/>
              <a:t>by NISO.</a:t>
            </a:r>
            <a:endParaRPr lang="en-GB" sz="3000" dirty="0"/>
          </a:p>
          <a:p>
            <a:pPr algn="just"/>
            <a:r>
              <a:rPr lang="en-GB" sz="3000" dirty="0"/>
              <a:t>Altmetrics have pros and cons.</a:t>
            </a:r>
          </a:p>
          <a:p>
            <a:pPr algn="just"/>
            <a:r>
              <a:rPr lang="en-GB" sz="3000" dirty="0"/>
              <a:t>More studies are needed. </a:t>
            </a:r>
          </a:p>
        </p:txBody>
      </p:sp>
    </p:spTree>
    <p:extLst>
      <p:ext uri="{BB962C8B-B14F-4D97-AF65-F5344CB8AC3E}">
        <p14:creationId xmlns:p14="http://schemas.microsoft.com/office/powerpoint/2010/main" val="289716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GB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References   </a:t>
            </a:r>
            <a:endParaRPr lang="en-GB" sz="28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Cronin, B. (2013). Metrics à la mode. Journal of the American Society for Information Science and Technology, 64(6), 1091–1091.</a:t>
            </a:r>
          </a:p>
          <a:p>
            <a:pPr lvl="0"/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Czerniewicz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, L.,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Kell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, C.,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Willmers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, M., &amp; King, T. (2014). Changing Research Communication Practices and Open Scholarship: A Framework for Analysis.</a:t>
            </a:r>
          </a:p>
          <a:p>
            <a:pPr lvl="0"/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Priem, J., Taraborelli, D., Groth, P., &amp; Neylon, C. (2010). Altmetrics: A manifesto.</a:t>
            </a:r>
          </a:p>
          <a:p>
            <a:pPr lvl="0"/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Rousseau, R., &amp; Ye, F. (2013). A multi-metric approach for research evaluations. Chinese Science Bulletin, 1–7. </a:t>
            </a:r>
          </a:p>
        </p:txBody>
      </p:sp>
    </p:spTree>
    <p:extLst>
      <p:ext uri="{BB962C8B-B14F-4D97-AF65-F5344CB8AC3E}">
        <p14:creationId xmlns:p14="http://schemas.microsoft.com/office/powerpoint/2010/main" val="226692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5000" dirty="0" smtClean="0"/>
          </a:p>
          <a:p>
            <a:pPr marL="0" indent="0" algn="ctr">
              <a:buNone/>
            </a:pPr>
            <a:endParaRPr lang="en-US" sz="5000" dirty="0"/>
          </a:p>
          <a:p>
            <a:pPr marL="0" indent="0" algn="ctr">
              <a:buNone/>
            </a:pPr>
            <a:r>
              <a:rPr lang="en-US" sz="5000" dirty="0" smtClean="0"/>
              <a:t>Thank you 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177001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5000" dirty="0" smtClean="0"/>
          </a:p>
          <a:p>
            <a:pPr marL="0" indent="0" algn="ctr">
              <a:buNone/>
            </a:pPr>
            <a:endParaRPr lang="en-US" sz="5000" dirty="0"/>
          </a:p>
          <a:p>
            <a:pPr marL="0" indent="0" algn="ctr">
              <a:buNone/>
            </a:pPr>
            <a:r>
              <a:rPr lang="en-US" sz="5000" dirty="0" smtClean="0"/>
              <a:t>Thank you 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214733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 txBox="1">
            <a:spLocks/>
          </p:cNvSpPr>
          <p:nvPr/>
        </p:nvSpPr>
        <p:spPr>
          <a:xfrm>
            <a:off x="179512" y="2405276"/>
            <a:ext cx="5122912" cy="2044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GB" dirty="0" smtClean="0">
              <a:solidFill>
                <a:prstClr val="black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88840"/>
          </a:xfrm>
        </p:spPr>
        <p:txBody>
          <a:bodyPr>
            <a:normAutofit/>
          </a:bodyPr>
          <a:lstStyle/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Traditional metrics and their limitations </a:t>
            </a:r>
          </a:p>
          <a:p>
            <a:pPr algn="just"/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Why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new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metrics are needed?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  <a:sym typeface="Times New Roman"/>
            </a:endParaRPr>
          </a:p>
          <a:p>
            <a:pPr algn="just"/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Suggestions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  <a:sym typeface="Times New Roman"/>
            </a:endParaRPr>
          </a:p>
          <a:p>
            <a:pPr algn="just"/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Conclusions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85800" y="457200"/>
            <a:ext cx="8426624" cy="2971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19800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US" altLang="en-US" sz="2800" kern="0" dirty="0" smtClean="0">
              <a:solidFill>
                <a:srgbClr val="FFFFFF"/>
              </a:solidFill>
              <a:latin typeface="Arial"/>
            </a:endParaRPr>
          </a:p>
          <a:p>
            <a:pPr>
              <a:defRPr/>
            </a:pPr>
            <a:r>
              <a:rPr lang="en-US" altLang="en-US" sz="2800" spc="-50" dirty="0" smtClean="0">
                <a:solidFill>
                  <a:schemeClr val="tx2"/>
                </a:solidFill>
              </a:rPr>
              <a:t>Overview   </a:t>
            </a:r>
          </a:p>
          <a:p>
            <a:pPr>
              <a:defRPr/>
            </a:pPr>
            <a:r>
              <a:rPr lang="en-GB" altLang="en-US" sz="2800" kern="0" dirty="0" smtClean="0">
                <a:solidFill>
                  <a:srgbClr val="FFFFFF"/>
                </a:solidFill>
                <a:latin typeface="Arial"/>
              </a:rPr>
              <a:t> </a:t>
            </a:r>
            <a:endParaRPr lang="en-US" altLang="en-US" sz="2800" kern="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874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 txBox="1">
            <a:spLocks/>
          </p:cNvSpPr>
          <p:nvPr/>
        </p:nvSpPr>
        <p:spPr>
          <a:xfrm>
            <a:off x="179512" y="2405276"/>
            <a:ext cx="5122912" cy="2044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GB" dirty="0" smtClean="0">
              <a:solidFill>
                <a:prstClr val="black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8956" y="1183948"/>
            <a:ext cx="6419268" cy="11521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The San Francisco Declaration on Research Assessment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95536" y="2334213"/>
            <a:ext cx="38653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Signed by: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12,697 individual signatures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622 scientific organizations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8" name="Picture 2" descr="C:\Users\ultra\Downloads\simon-cowe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2564904"/>
            <a:ext cx="3096344" cy="403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315272"/>
            <a:ext cx="1800199" cy="1202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85800" y="487129"/>
            <a:ext cx="8426624" cy="2971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19800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US" altLang="en-US" sz="2800" kern="0" dirty="0" smtClean="0">
              <a:solidFill>
                <a:srgbClr val="FFFFFF"/>
              </a:solidFill>
              <a:latin typeface="Arial"/>
            </a:endParaRPr>
          </a:p>
          <a:p>
            <a:pPr>
              <a:defRPr/>
            </a:pPr>
            <a:r>
              <a:rPr lang="en-US" altLang="en-US" sz="2800" spc="-50" dirty="0">
                <a:solidFill>
                  <a:schemeClr val="tx2"/>
                </a:solidFill>
              </a:rPr>
              <a:t>Use of m</a:t>
            </a:r>
            <a:r>
              <a:rPr lang="en-US" altLang="en-US" sz="2800" spc="-50" dirty="0" smtClean="0">
                <a:solidFill>
                  <a:schemeClr val="tx2"/>
                </a:solidFill>
              </a:rPr>
              <a:t>etrics </a:t>
            </a:r>
            <a:r>
              <a:rPr lang="en-US" altLang="en-US" sz="2800" spc="-50" dirty="0">
                <a:solidFill>
                  <a:schemeClr val="tx2"/>
                </a:solidFill>
              </a:rPr>
              <a:t>in </a:t>
            </a:r>
            <a:r>
              <a:rPr lang="en-US" altLang="en-US" sz="2800" spc="-50" dirty="0" smtClean="0">
                <a:solidFill>
                  <a:schemeClr val="tx2"/>
                </a:solidFill>
              </a:rPr>
              <a:t>evaluation</a:t>
            </a:r>
            <a:endParaRPr lang="en-US" altLang="en-US" sz="2800" spc="-50" dirty="0">
              <a:solidFill>
                <a:schemeClr val="tx2"/>
              </a:solidFill>
            </a:endParaRPr>
          </a:p>
          <a:p>
            <a:pPr>
              <a:defRPr/>
            </a:pPr>
            <a:r>
              <a:rPr lang="en-GB" altLang="en-US" sz="2800" kern="0" dirty="0" smtClean="0">
                <a:solidFill>
                  <a:srgbClr val="FFFFFF"/>
                </a:solidFill>
                <a:latin typeface="Arial"/>
              </a:rPr>
              <a:t> </a:t>
            </a:r>
            <a:endParaRPr lang="en-US" altLang="en-US" sz="2800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799256" y="5373216"/>
            <a:ext cx="3174113" cy="55436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</a:rPr>
              <a:t>Journal Impact Factor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91215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 txBox="1">
            <a:spLocks/>
          </p:cNvSpPr>
          <p:nvPr/>
        </p:nvSpPr>
        <p:spPr>
          <a:xfrm>
            <a:off x="179512" y="2405276"/>
            <a:ext cx="5122912" cy="2044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GB" dirty="0" smtClean="0">
              <a:solidFill>
                <a:prstClr val="black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88840"/>
          </a:xfrm>
        </p:spPr>
        <p:txBody>
          <a:bodyPr>
            <a:normAutofit/>
          </a:bodyPr>
          <a:lstStyle/>
          <a:p>
            <a:pPr algn="just"/>
            <a:r>
              <a:rPr lang="en" sz="2800" dirty="0" smtClean="0"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Citations: </a:t>
            </a:r>
          </a:p>
          <a:p>
            <a:pPr lvl="1" algn="just"/>
            <a:r>
              <a:rPr lang="en" sz="2400" dirty="0" smtClean="0"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are limited </a:t>
            </a:r>
            <a:r>
              <a:rPr lang="en" sz="2400" dirty="0"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to authors’ </a:t>
            </a:r>
            <a:r>
              <a:rPr lang="en" sz="2400" dirty="0" smtClean="0"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perspectives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/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need 3-5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years </a:t>
            </a: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accumulate </a:t>
            </a:r>
            <a:endParaRPr lang="en-GB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/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appropriate for theoretical </a:t>
            </a: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publications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85800" y="457200"/>
            <a:ext cx="8426624" cy="2971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19800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US" altLang="en-US" sz="2800" kern="0" dirty="0" smtClean="0">
              <a:solidFill>
                <a:srgbClr val="FFFFFF"/>
              </a:solidFill>
              <a:latin typeface="Arial"/>
            </a:endParaRPr>
          </a:p>
          <a:p>
            <a:pPr>
              <a:defRPr/>
            </a:pPr>
            <a:r>
              <a:rPr lang="en-US" altLang="en-US" sz="2800" spc="-50" dirty="0">
                <a:solidFill>
                  <a:schemeClr val="tx2"/>
                </a:solidFill>
              </a:rPr>
              <a:t>Citation counts give incomplete impact evidence </a:t>
            </a:r>
          </a:p>
          <a:p>
            <a:pPr>
              <a:defRPr/>
            </a:pPr>
            <a:r>
              <a:rPr lang="en-GB" altLang="en-US" sz="2800" kern="0" dirty="0" smtClean="0">
                <a:solidFill>
                  <a:srgbClr val="FFFFFF"/>
                </a:solidFill>
                <a:latin typeface="Arial"/>
              </a:rPr>
              <a:t> </a:t>
            </a:r>
            <a:endParaRPr lang="en-US" altLang="en-US" sz="2800" kern="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732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 txBox="1">
            <a:spLocks/>
          </p:cNvSpPr>
          <p:nvPr/>
        </p:nvSpPr>
        <p:spPr>
          <a:xfrm>
            <a:off x="179512" y="2405276"/>
            <a:ext cx="5122912" cy="2044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GB" dirty="0" smtClean="0">
              <a:solidFill>
                <a:prstClr val="black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06644" y="4509118"/>
            <a:ext cx="8828264" cy="1512167"/>
            <a:chOff x="429065" y="4026183"/>
            <a:chExt cx="6253543" cy="126029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065" y="4026183"/>
              <a:ext cx="1625016" cy="126029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110608" y="4190928"/>
              <a:ext cx="4572000" cy="69258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en-US" sz="2400" spc="-50" dirty="0">
                  <a:latin typeface="Calibri" panose="020F0502020204030204" pitchFamily="34" charset="0"/>
                  <a:cs typeface="Calibri" panose="020F0502020204030204" pitchFamily="34" charset="0"/>
                </a:rPr>
                <a:t>Considers all types of research impact outside academia in the Research Excellent Framework (REF).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04509" y="2930680"/>
            <a:ext cx="8367679" cy="1267948"/>
            <a:chOff x="786638" y="3984914"/>
            <a:chExt cx="8367679" cy="126794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6638" y="3984914"/>
              <a:ext cx="1267948" cy="1267948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748223" y="4102683"/>
              <a:ext cx="640609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 spc="-50" dirty="0">
                  <a:latin typeface="Calibri" panose="020F0502020204030204" pitchFamily="34" charset="0"/>
                  <a:cs typeface="Calibri" panose="020F0502020204030204" pitchFamily="34" charset="0"/>
                </a:rPr>
                <a:t>In new </a:t>
              </a:r>
              <a:r>
                <a:rPr lang="en-US" sz="2400" spc="-5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biosketch</a:t>
              </a:r>
              <a:r>
                <a:rPr lang="en-US" sz="2400" spc="-50" dirty="0">
                  <a:latin typeface="Calibri" panose="020F0502020204030204" pitchFamily="34" charset="0"/>
                  <a:cs typeface="Calibri" panose="020F0502020204030204" pitchFamily="34" charset="0"/>
                </a:rPr>
                <a:t> format supports diverse research impact.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26620" y="1267355"/>
            <a:ext cx="8490310" cy="1411853"/>
            <a:chOff x="586720" y="1250679"/>
            <a:chExt cx="8685153" cy="136884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720" y="1250679"/>
              <a:ext cx="1362762" cy="1368846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2606118" y="1433662"/>
              <a:ext cx="6665755" cy="8056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 spc="-50" dirty="0">
                  <a:latin typeface="Calibri" panose="020F0502020204030204" pitchFamily="34" charset="0"/>
                  <a:cs typeface="Calibri" panose="020F0502020204030204" pitchFamily="34" charset="0"/>
                </a:rPr>
                <a:t>Considers the non-conventional products of research along side publications.</a:t>
              </a:r>
            </a:p>
          </p:txBody>
        </p:sp>
      </p:grp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717376" y="666060"/>
            <a:ext cx="8426624" cy="2971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19800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US" altLang="en-US" sz="2800" kern="0" dirty="0" smtClean="0">
              <a:solidFill>
                <a:srgbClr val="FFFFFF"/>
              </a:solidFill>
              <a:latin typeface="Arial"/>
            </a:endParaRPr>
          </a:p>
          <a:p>
            <a:pPr>
              <a:defRPr/>
            </a:pPr>
            <a:r>
              <a:rPr lang="en-US" altLang="en-US" sz="2800" spc="-50" dirty="0">
                <a:solidFill>
                  <a:schemeClr val="tx2"/>
                </a:solidFill>
              </a:rPr>
              <a:t>Looking for new metrics</a:t>
            </a:r>
          </a:p>
          <a:p>
            <a:pPr>
              <a:defRPr/>
            </a:pPr>
            <a:r>
              <a:rPr lang="en-US" altLang="en-US" sz="2800" spc="-50" dirty="0" smtClean="0">
                <a:solidFill>
                  <a:schemeClr val="tx2"/>
                </a:solidFill>
              </a:rPr>
              <a:t> </a:t>
            </a:r>
          </a:p>
          <a:p>
            <a:pPr>
              <a:defRPr/>
            </a:pPr>
            <a:r>
              <a:rPr lang="en-GB" altLang="en-US" sz="2800" kern="0" dirty="0" smtClean="0">
                <a:solidFill>
                  <a:srgbClr val="FFFFFF"/>
                </a:solidFill>
                <a:latin typeface="Arial"/>
              </a:rPr>
              <a:t> </a:t>
            </a:r>
            <a:endParaRPr lang="en-US" altLang="en-US" sz="2800" kern="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024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 txBox="1">
            <a:spLocks/>
          </p:cNvSpPr>
          <p:nvPr/>
        </p:nvSpPr>
        <p:spPr>
          <a:xfrm>
            <a:off x="179512" y="2405276"/>
            <a:ext cx="5122912" cy="2044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GB" dirty="0" smtClean="0">
              <a:solidFill>
                <a:prstClr val="black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85800" y="487129"/>
            <a:ext cx="8426624" cy="2971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19800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US" altLang="en-US" sz="2800" kern="0" dirty="0" smtClean="0">
              <a:solidFill>
                <a:srgbClr val="FFFFFF"/>
              </a:solidFill>
              <a:latin typeface="Arial"/>
            </a:endParaRPr>
          </a:p>
          <a:p>
            <a:pPr>
              <a:defRPr/>
            </a:pPr>
            <a:r>
              <a:rPr lang="en-US" altLang="en-US" sz="2800" spc="-50" dirty="0">
                <a:solidFill>
                  <a:schemeClr val="tx2"/>
                </a:solidFill>
              </a:rPr>
              <a:t>Scholarly communication is changing</a:t>
            </a:r>
          </a:p>
          <a:p>
            <a:pPr>
              <a:defRPr/>
            </a:pPr>
            <a:r>
              <a:rPr lang="en-GB" altLang="en-US" sz="2800" kern="0" dirty="0" smtClean="0">
                <a:solidFill>
                  <a:srgbClr val="FFFFFF"/>
                </a:solidFill>
                <a:latin typeface="Arial"/>
              </a:rPr>
              <a:t> </a:t>
            </a:r>
            <a:endParaRPr lang="en-US" altLang="en-US" sz="2800" kern="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34549"/>
            <a:ext cx="9144000" cy="572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5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 txBox="1">
            <a:spLocks/>
          </p:cNvSpPr>
          <p:nvPr/>
        </p:nvSpPr>
        <p:spPr>
          <a:xfrm>
            <a:off x="179512" y="2405276"/>
            <a:ext cx="5122912" cy="2044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GB" dirty="0" smtClean="0">
              <a:solidFill>
                <a:prstClr val="black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grpSp>
        <p:nvGrpSpPr>
          <p:cNvPr id="75" name="Group 74"/>
          <p:cNvGrpSpPr/>
          <p:nvPr/>
        </p:nvGrpSpPr>
        <p:grpSpPr>
          <a:xfrm>
            <a:off x="4124018" y="1447670"/>
            <a:ext cx="4408421" cy="4245447"/>
            <a:chOff x="4124018" y="1447670"/>
            <a:chExt cx="4408421" cy="4245447"/>
          </a:xfrm>
        </p:grpSpPr>
        <p:grpSp>
          <p:nvGrpSpPr>
            <p:cNvPr id="76" name="Group 75"/>
            <p:cNvGrpSpPr/>
            <p:nvPr/>
          </p:nvGrpSpPr>
          <p:grpSpPr>
            <a:xfrm>
              <a:off x="4486627" y="1860320"/>
              <a:ext cx="1959741" cy="1959741"/>
              <a:chOff x="4486627" y="1860320"/>
              <a:chExt cx="1959741" cy="1959741"/>
            </a:xfrm>
          </p:grpSpPr>
          <p:sp>
            <p:nvSpPr>
              <p:cNvPr id="80" name="Freeform 79"/>
              <p:cNvSpPr/>
              <p:nvPr/>
            </p:nvSpPr>
            <p:spPr>
              <a:xfrm>
                <a:off x="4486627" y="1860320"/>
                <a:ext cx="1959741" cy="1959741"/>
              </a:xfrm>
              <a:custGeom>
                <a:avLst/>
                <a:gdLst>
                  <a:gd name="connsiteX0" fmla="*/ 0 w 1959741"/>
                  <a:gd name="connsiteY0" fmla="*/ 1959741 h 1959741"/>
                  <a:gd name="connsiteX1" fmla="*/ 1959741 w 1959741"/>
                  <a:gd name="connsiteY1" fmla="*/ 0 h 1959741"/>
                  <a:gd name="connsiteX2" fmla="*/ 1959741 w 1959741"/>
                  <a:gd name="connsiteY2" fmla="*/ 1959741 h 1959741"/>
                  <a:gd name="connsiteX3" fmla="*/ 0 w 1959741"/>
                  <a:gd name="connsiteY3" fmla="*/ 1959741 h 1959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59741" h="1959741">
                    <a:moveTo>
                      <a:pt x="0" y="0"/>
                    </a:moveTo>
                    <a:cubicBezTo>
                      <a:pt x="1082335" y="0"/>
                      <a:pt x="1959741" y="877406"/>
                      <a:pt x="1959741" y="1959741"/>
                    </a:cubicBezTo>
                    <a:lnTo>
                      <a:pt x="0" y="19597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27584" tIns="801579" rIns="801579" bIns="227584" numCol="1" spcCol="1270" anchor="ctr" anchorCtr="0">
                <a:noAutofit/>
              </a:bodyPr>
              <a:lstStyle/>
              <a:p>
                <a:pPr lvl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GB" sz="3200" kern="1200" dirty="0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4574335" y="2700430"/>
                <a:ext cx="186899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GB" sz="1200" b="1" dirty="0" smtClean="0">
                  <a:solidFill>
                    <a:srgbClr val="FFFF00"/>
                  </a:solidFill>
                </a:endParaRPr>
              </a:p>
              <a:p>
                <a:r>
                  <a:rPr lang="en-GB" sz="1200" b="1" dirty="0" smtClean="0">
                    <a:solidFill>
                      <a:srgbClr val="FFFF00"/>
                    </a:solidFill>
                  </a:rPr>
                  <a:t>Sharing Culture </a:t>
                </a: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4124018" y="1447670"/>
              <a:ext cx="4408421" cy="4245447"/>
              <a:chOff x="4124018" y="1447670"/>
              <a:chExt cx="4408421" cy="4245447"/>
            </a:xfrm>
          </p:grpSpPr>
          <p:sp>
            <p:nvSpPr>
              <p:cNvPr id="78" name="Freeform 77"/>
              <p:cNvSpPr/>
              <p:nvPr/>
            </p:nvSpPr>
            <p:spPr>
              <a:xfrm>
                <a:off x="5940152" y="1447670"/>
                <a:ext cx="2592287" cy="1080120"/>
              </a:xfrm>
              <a:custGeom>
                <a:avLst/>
                <a:gdLst>
                  <a:gd name="connsiteX0" fmla="*/ 0 w 2235825"/>
                  <a:gd name="connsiteY0" fmla="*/ 144831 h 1448308"/>
                  <a:gd name="connsiteX1" fmla="*/ 144831 w 2235825"/>
                  <a:gd name="connsiteY1" fmla="*/ 0 h 1448308"/>
                  <a:gd name="connsiteX2" fmla="*/ 2090994 w 2235825"/>
                  <a:gd name="connsiteY2" fmla="*/ 0 h 1448308"/>
                  <a:gd name="connsiteX3" fmla="*/ 2235825 w 2235825"/>
                  <a:gd name="connsiteY3" fmla="*/ 144831 h 1448308"/>
                  <a:gd name="connsiteX4" fmla="*/ 2235825 w 2235825"/>
                  <a:gd name="connsiteY4" fmla="*/ 1303477 h 1448308"/>
                  <a:gd name="connsiteX5" fmla="*/ 2090994 w 2235825"/>
                  <a:gd name="connsiteY5" fmla="*/ 1448308 h 1448308"/>
                  <a:gd name="connsiteX6" fmla="*/ 144831 w 2235825"/>
                  <a:gd name="connsiteY6" fmla="*/ 1448308 h 1448308"/>
                  <a:gd name="connsiteX7" fmla="*/ 0 w 2235825"/>
                  <a:gd name="connsiteY7" fmla="*/ 1303477 h 1448308"/>
                  <a:gd name="connsiteX8" fmla="*/ 0 w 2235825"/>
                  <a:gd name="connsiteY8" fmla="*/ 144831 h 144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35825" h="1448308">
                    <a:moveTo>
                      <a:pt x="0" y="144831"/>
                    </a:moveTo>
                    <a:cubicBezTo>
                      <a:pt x="0" y="64843"/>
                      <a:pt x="64843" y="0"/>
                      <a:pt x="144831" y="0"/>
                    </a:cubicBezTo>
                    <a:lnTo>
                      <a:pt x="2090994" y="0"/>
                    </a:lnTo>
                    <a:cubicBezTo>
                      <a:pt x="2170982" y="0"/>
                      <a:pt x="2235825" y="64843"/>
                      <a:pt x="2235825" y="144831"/>
                    </a:cubicBezTo>
                    <a:lnTo>
                      <a:pt x="2235825" y="1303477"/>
                    </a:lnTo>
                    <a:cubicBezTo>
                      <a:pt x="2235825" y="1383465"/>
                      <a:pt x="2170982" y="1448308"/>
                      <a:pt x="2090994" y="1448308"/>
                    </a:cubicBezTo>
                    <a:lnTo>
                      <a:pt x="144831" y="1448308"/>
                    </a:lnTo>
                    <a:cubicBezTo>
                      <a:pt x="64843" y="1448308"/>
                      <a:pt x="0" y="1383465"/>
                      <a:pt x="0" y="1303477"/>
                    </a:cubicBezTo>
                    <a:lnTo>
                      <a:pt x="0" y="144831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67332" tIns="96585" rIns="96585" bIns="458662" numCol="1" spcCol="1270" anchor="t" anchorCtr="0">
                <a:noAutofit/>
              </a:bodyPr>
              <a:lstStyle/>
              <a:p>
                <a:pPr marL="0" lvl="1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GB" sz="1500" b="1" dirty="0">
                    <a:solidFill>
                      <a:srgbClr val="C00000"/>
                    </a:solidFill>
                  </a:rPr>
                  <a:t>Conceptualisation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sz="1400" dirty="0" smtClean="0"/>
                  <a:t>Literature </a:t>
                </a:r>
                <a:r>
                  <a:rPr lang="en-GB" sz="1400" dirty="0"/>
                  <a:t>reviews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sz="1400" dirty="0" smtClean="0"/>
                  <a:t>Bibliographies</a:t>
                </a:r>
                <a:endParaRPr lang="en-GB" sz="1400" dirty="0"/>
              </a:p>
            </p:txBody>
          </p:sp>
          <p:sp>
            <p:nvSpPr>
              <p:cNvPr id="79" name="Circular Arrow 78"/>
              <p:cNvSpPr/>
              <p:nvPr/>
            </p:nvSpPr>
            <p:spPr>
              <a:xfrm>
                <a:off x="4124018" y="1628800"/>
                <a:ext cx="4064317" cy="4064317"/>
              </a:xfrm>
              <a:prstGeom prst="circularArrow">
                <a:avLst>
                  <a:gd name="adj1" fmla="val 6898"/>
                  <a:gd name="adj2" fmla="val 465012"/>
                  <a:gd name="adj3" fmla="val 550847"/>
                  <a:gd name="adj4" fmla="val 20584141"/>
                  <a:gd name="adj5" fmla="val 8047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</p:grpSp>
      <p:grpSp>
        <p:nvGrpSpPr>
          <p:cNvPr id="82" name="Group 81"/>
          <p:cNvGrpSpPr/>
          <p:nvPr/>
        </p:nvGrpSpPr>
        <p:grpSpPr>
          <a:xfrm>
            <a:off x="155568" y="1592224"/>
            <a:ext cx="5432275" cy="4230697"/>
            <a:chOff x="155568" y="1592224"/>
            <a:chExt cx="5432275" cy="4230697"/>
          </a:xfrm>
        </p:grpSpPr>
        <p:grpSp>
          <p:nvGrpSpPr>
            <p:cNvPr id="83" name="Group 82"/>
            <p:cNvGrpSpPr/>
            <p:nvPr/>
          </p:nvGrpSpPr>
          <p:grpSpPr>
            <a:xfrm>
              <a:off x="2433326" y="3863180"/>
              <a:ext cx="1959741" cy="1959741"/>
              <a:chOff x="2433326" y="3863180"/>
              <a:chExt cx="1959741" cy="1959741"/>
            </a:xfrm>
          </p:grpSpPr>
          <p:sp>
            <p:nvSpPr>
              <p:cNvPr id="87" name="Freeform 86"/>
              <p:cNvSpPr/>
              <p:nvPr/>
            </p:nvSpPr>
            <p:spPr>
              <a:xfrm>
                <a:off x="2433326" y="3863180"/>
                <a:ext cx="1959741" cy="1959741"/>
              </a:xfrm>
              <a:custGeom>
                <a:avLst/>
                <a:gdLst>
                  <a:gd name="connsiteX0" fmla="*/ 0 w 1959741"/>
                  <a:gd name="connsiteY0" fmla="*/ 1959741 h 1959741"/>
                  <a:gd name="connsiteX1" fmla="*/ 1959741 w 1959741"/>
                  <a:gd name="connsiteY1" fmla="*/ 0 h 1959741"/>
                  <a:gd name="connsiteX2" fmla="*/ 1959741 w 1959741"/>
                  <a:gd name="connsiteY2" fmla="*/ 1959741 h 1959741"/>
                  <a:gd name="connsiteX3" fmla="*/ 0 w 1959741"/>
                  <a:gd name="connsiteY3" fmla="*/ 1959741 h 1959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59741" h="1959741">
                    <a:moveTo>
                      <a:pt x="1959741" y="1959741"/>
                    </a:moveTo>
                    <a:cubicBezTo>
                      <a:pt x="877406" y="1959741"/>
                      <a:pt x="0" y="1082335"/>
                      <a:pt x="0" y="0"/>
                    </a:cubicBezTo>
                    <a:lnTo>
                      <a:pt x="1959741" y="0"/>
                    </a:lnTo>
                    <a:lnTo>
                      <a:pt x="1959741" y="1959741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801579" tIns="227584" rIns="227584" bIns="801579" numCol="1" spcCol="1270" anchor="ctr" anchorCtr="0">
                <a:noAutofit/>
              </a:bodyPr>
              <a:lstStyle/>
              <a:p>
                <a:pPr lvl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GB" sz="3200" kern="1200"/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2507887" y="3965172"/>
                <a:ext cx="181061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200" b="1" dirty="0">
                    <a:solidFill>
                      <a:srgbClr val="FFFF00"/>
                    </a:solidFill>
                  </a:rPr>
                  <a:t>The “enhanced publication”</a:t>
                </a:r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>
              <a:off x="155568" y="1592224"/>
              <a:ext cx="5432275" cy="4230697"/>
              <a:chOff x="155568" y="1592224"/>
              <a:chExt cx="5432275" cy="4230697"/>
            </a:xfrm>
          </p:grpSpPr>
          <p:sp>
            <p:nvSpPr>
              <p:cNvPr id="85" name="Freeform 84"/>
              <p:cNvSpPr/>
              <p:nvPr/>
            </p:nvSpPr>
            <p:spPr>
              <a:xfrm>
                <a:off x="155568" y="4797152"/>
                <a:ext cx="2625486" cy="1025769"/>
              </a:xfrm>
              <a:custGeom>
                <a:avLst/>
                <a:gdLst>
                  <a:gd name="connsiteX0" fmla="*/ 0 w 2235825"/>
                  <a:gd name="connsiteY0" fmla="*/ 144831 h 1448308"/>
                  <a:gd name="connsiteX1" fmla="*/ 144831 w 2235825"/>
                  <a:gd name="connsiteY1" fmla="*/ 0 h 1448308"/>
                  <a:gd name="connsiteX2" fmla="*/ 2090994 w 2235825"/>
                  <a:gd name="connsiteY2" fmla="*/ 0 h 1448308"/>
                  <a:gd name="connsiteX3" fmla="*/ 2235825 w 2235825"/>
                  <a:gd name="connsiteY3" fmla="*/ 144831 h 1448308"/>
                  <a:gd name="connsiteX4" fmla="*/ 2235825 w 2235825"/>
                  <a:gd name="connsiteY4" fmla="*/ 1303477 h 1448308"/>
                  <a:gd name="connsiteX5" fmla="*/ 2090994 w 2235825"/>
                  <a:gd name="connsiteY5" fmla="*/ 1448308 h 1448308"/>
                  <a:gd name="connsiteX6" fmla="*/ 144831 w 2235825"/>
                  <a:gd name="connsiteY6" fmla="*/ 1448308 h 1448308"/>
                  <a:gd name="connsiteX7" fmla="*/ 0 w 2235825"/>
                  <a:gd name="connsiteY7" fmla="*/ 1303477 h 1448308"/>
                  <a:gd name="connsiteX8" fmla="*/ 0 w 2235825"/>
                  <a:gd name="connsiteY8" fmla="*/ 144831 h 144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35825" h="1448308">
                    <a:moveTo>
                      <a:pt x="0" y="144831"/>
                    </a:moveTo>
                    <a:cubicBezTo>
                      <a:pt x="0" y="64843"/>
                      <a:pt x="64843" y="0"/>
                      <a:pt x="144831" y="0"/>
                    </a:cubicBezTo>
                    <a:lnTo>
                      <a:pt x="2090994" y="0"/>
                    </a:lnTo>
                    <a:cubicBezTo>
                      <a:pt x="2170982" y="0"/>
                      <a:pt x="2235825" y="64843"/>
                      <a:pt x="2235825" y="144831"/>
                    </a:cubicBezTo>
                    <a:lnTo>
                      <a:pt x="2235825" y="1303477"/>
                    </a:lnTo>
                    <a:cubicBezTo>
                      <a:pt x="2235825" y="1383465"/>
                      <a:pt x="2170982" y="1448308"/>
                      <a:pt x="2090994" y="1448308"/>
                    </a:cubicBezTo>
                    <a:lnTo>
                      <a:pt x="144831" y="1448308"/>
                    </a:lnTo>
                    <a:cubicBezTo>
                      <a:pt x="64843" y="1448308"/>
                      <a:pt x="0" y="1383465"/>
                      <a:pt x="0" y="1303477"/>
                    </a:cubicBezTo>
                    <a:lnTo>
                      <a:pt x="0" y="144831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67332" tIns="96585" rIns="96585" bIns="458662" numCol="1" spcCol="1270" anchor="t" anchorCtr="0">
                <a:noAutofit/>
              </a:bodyPr>
              <a:lstStyle/>
              <a:p>
                <a:pPr marL="0" lvl="1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GB" sz="1500" b="1" dirty="0" smtClean="0">
                    <a:solidFill>
                      <a:srgbClr val="C00000"/>
                    </a:solidFill>
                  </a:rPr>
                  <a:t>Findings </a:t>
                </a:r>
                <a:endParaRPr lang="en-GB" sz="1500" b="1" dirty="0">
                  <a:solidFill>
                    <a:srgbClr val="C0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dirty="0"/>
                  <a:t>Books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dirty="0"/>
                  <a:t>Journal </a:t>
                </a:r>
                <a:r>
                  <a:rPr lang="en-GB" sz="1400" dirty="0" smtClean="0"/>
                  <a:t>articles</a:t>
                </a:r>
                <a:endParaRPr lang="en-GB" sz="1400" dirty="0"/>
              </a:p>
            </p:txBody>
          </p:sp>
          <p:sp>
            <p:nvSpPr>
              <p:cNvPr id="86" name="Circular Arrow 85"/>
              <p:cNvSpPr/>
              <p:nvPr/>
            </p:nvSpPr>
            <p:spPr>
              <a:xfrm>
                <a:off x="1523526" y="1592224"/>
                <a:ext cx="4064317" cy="4064317"/>
              </a:xfrm>
              <a:prstGeom prst="circularArrow">
                <a:avLst>
                  <a:gd name="adj1" fmla="val 6898"/>
                  <a:gd name="adj2" fmla="val 465012"/>
                  <a:gd name="adj3" fmla="val 11350847"/>
                  <a:gd name="adj4" fmla="val 9784141"/>
                  <a:gd name="adj5" fmla="val 8047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</p:grpSp>
      <p:grpSp>
        <p:nvGrpSpPr>
          <p:cNvPr id="89" name="Group 88"/>
          <p:cNvGrpSpPr/>
          <p:nvPr/>
        </p:nvGrpSpPr>
        <p:grpSpPr>
          <a:xfrm>
            <a:off x="179513" y="1124744"/>
            <a:ext cx="6336232" cy="4064317"/>
            <a:chOff x="179513" y="1124744"/>
            <a:chExt cx="6336232" cy="4064317"/>
          </a:xfrm>
        </p:grpSpPr>
        <p:grpSp>
          <p:nvGrpSpPr>
            <p:cNvPr id="90" name="Group 89"/>
            <p:cNvGrpSpPr/>
            <p:nvPr/>
          </p:nvGrpSpPr>
          <p:grpSpPr>
            <a:xfrm>
              <a:off x="2433326" y="1812918"/>
              <a:ext cx="1959741" cy="1959741"/>
              <a:chOff x="2433326" y="1812918"/>
              <a:chExt cx="1959741" cy="1959741"/>
            </a:xfrm>
          </p:grpSpPr>
          <p:sp>
            <p:nvSpPr>
              <p:cNvPr id="94" name="Freeform 93"/>
              <p:cNvSpPr/>
              <p:nvPr/>
            </p:nvSpPr>
            <p:spPr>
              <a:xfrm>
                <a:off x="2433326" y="1812918"/>
                <a:ext cx="1959741" cy="1959741"/>
              </a:xfrm>
              <a:custGeom>
                <a:avLst/>
                <a:gdLst>
                  <a:gd name="connsiteX0" fmla="*/ 0 w 1959741"/>
                  <a:gd name="connsiteY0" fmla="*/ 1959741 h 1959741"/>
                  <a:gd name="connsiteX1" fmla="*/ 1959741 w 1959741"/>
                  <a:gd name="connsiteY1" fmla="*/ 0 h 1959741"/>
                  <a:gd name="connsiteX2" fmla="*/ 1959741 w 1959741"/>
                  <a:gd name="connsiteY2" fmla="*/ 1959741 h 1959741"/>
                  <a:gd name="connsiteX3" fmla="*/ 0 w 1959741"/>
                  <a:gd name="connsiteY3" fmla="*/ 1959741 h 1959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59741" h="1959741">
                    <a:moveTo>
                      <a:pt x="0" y="1959741"/>
                    </a:moveTo>
                    <a:cubicBezTo>
                      <a:pt x="0" y="877406"/>
                      <a:pt x="877406" y="0"/>
                      <a:pt x="1959741" y="0"/>
                    </a:cubicBezTo>
                    <a:lnTo>
                      <a:pt x="1959741" y="1959741"/>
                    </a:lnTo>
                    <a:lnTo>
                      <a:pt x="0" y="1959741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801579" tIns="801579" rIns="227584" bIns="227584" numCol="1" spcCol="1270" anchor="ctr" anchorCtr="0">
                <a:noAutofit/>
              </a:bodyPr>
              <a:lstStyle/>
              <a:p>
                <a:pPr lvl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GB" sz="3200" kern="1200" dirty="0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2781054" y="2926069"/>
                <a:ext cx="154925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200" b="1" dirty="0">
                    <a:solidFill>
                      <a:srgbClr val="FFFF00"/>
                    </a:solidFill>
                  </a:rPr>
                  <a:t>Openness and diversity </a:t>
                </a:r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179513" y="1124744"/>
              <a:ext cx="6336232" cy="4064317"/>
              <a:chOff x="179513" y="1124744"/>
              <a:chExt cx="6336232" cy="4064317"/>
            </a:xfrm>
          </p:grpSpPr>
          <p:sp>
            <p:nvSpPr>
              <p:cNvPr id="92" name="Freeform 91"/>
              <p:cNvSpPr/>
              <p:nvPr/>
            </p:nvSpPr>
            <p:spPr>
              <a:xfrm>
                <a:off x="179513" y="1340768"/>
                <a:ext cx="2592287" cy="1448308"/>
              </a:xfrm>
              <a:custGeom>
                <a:avLst/>
                <a:gdLst>
                  <a:gd name="connsiteX0" fmla="*/ 0 w 2235825"/>
                  <a:gd name="connsiteY0" fmla="*/ 144831 h 1448308"/>
                  <a:gd name="connsiteX1" fmla="*/ 144831 w 2235825"/>
                  <a:gd name="connsiteY1" fmla="*/ 0 h 1448308"/>
                  <a:gd name="connsiteX2" fmla="*/ 2090994 w 2235825"/>
                  <a:gd name="connsiteY2" fmla="*/ 0 h 1448308"/>
                  <a:gd name="connsiteX3" fmla="*/ 2235825 w 2235825"/>
                  <a:gd name="connsiteY3" fmla="*/ 144831 h 1448308"/>
                  <a:gd name="connsiteX4" fmla="*/ 2235825 w 2235825"/>
                  <a:gd name="connsiteY4" fmla="*/ 1303477 h 1448308"/>
                  <a:gd name="connsiteX5" fmla="*/ 2090994 w 2235825"/>
                  <a:gd name="connsiteY5" fmla="*/ 1448308 h 1448308"/>
                  <a:gd name="connsiteX6" fmla="*/ 144831 w 2235825"/>
                  <a:gd name="connsiteY6" fmla="*/ 1448308 h 1448308"/>
                  <a:gd name="connsiteX7" fmla="*/ 0 w 2235825"/>
                  <a:gd name="connsiteY7" fmla="*/ 1303477 h 1448308"/>
                  <a:gd name="connsiteX8" fmla="*/ 0 w 2235825"/>
                  <a:gd name="connsiteY8" fmla="*/ 144831 h 144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35825" h="1448308">
                    <a:moveTo>
                      <a:pt x="0" y="144831"/>
                    </a:moveTo>
                    <a:cubicBezTo>
                      <a:pt x="0" y="64843"/>
                      <a:pt x="64843" y="0"/>
                      <a:pt x="144831" y="0"/>
                    </a:cubicBezTo>
                    <a:lnTo>
                      <a:pt x="2090994" y="0"/>
                    </a:lnTo>
                    <a:cubicBezTo>
                      <a:pt x="2170982" y="0"/>
                      <a:pt x="2235825" y="64843"/>
                      <a:pt x="2235825" y="144831"/>
                    </a:cubicBezTo>
                    <a:lnTo>
                      <a:pt x="2235825" y="1303477"/>
                    </a:lnTo>
                    <a:cubicBezTo>
                      <a:pt x="2235825" y="1383465"/>
                      <a:pt x="2170982" y="1448308"/>
                      <a:pt x="2090994" y="1448308"/>
                    </a:cubicBezTo>
                    <a:lnTo>
                      <a:pt x="144831" y="1448308"/>
                    </a:lnTo>
                    <a:cubicBezTo>
                      <a:pt x="64843" y="1448308"/>
                      <a:pt x="0" y="1383465"/>
                      <a:pt x="0" y="1303477"/>
                    </a:cubicBezTo>
                    <a:lnTo>
                      <a:pt x="0" y="144831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67332" tIns="96585" rIns="96585" bIns="458662" numCol="1" spcCol="1270" anchor="t" anchorCtr="0">
                <a:noAutofit/>
              </a:bodyPr>
              <a:lstStyle/>
              <a:p>
                <a:pPr marL="0" lvl="1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GB" sz="1500" b="1" dirty="0" smtClean="0">
                    <a:solidFill>
                      <a:srgbClr val="C00000"/>
                    </a:solidFill>
                  </a:rPr>
                  <a:t>Translation and engagement  </a:t>
                </a:r>
                <a:endParaRPr lang="en-GB" sz="1500" b="1" dirty="0">
                  <a:solidFill>
                    <a:srgbClr val="C0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dirty="0" smtClean="0"/>
                  <a:t>Lectures</a:t>
                </a:r>
                <a:endParaRPr lang="en-GB" sz="1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dirty="0" smtClean="0"/>
                  <a:t>Presentations</a:t>
                </a:r>
                <a:endParaRPr lang="en-GB" sz="1400" dirty="0"/>
              </a:p>
            </p:txBody>
          </p:sp>
          <p:sp>
            <p:nvSpPr>
              <p:cNvPr id="93" name="Circular Arrow 92"/>
              <p:cNvSpPr/>
              <p:nvPr/>
            </p:nvSpPr>
            <p:spPr>
              <a:xfrm>
                <a:off x="2451428" y="1124744"/>
                <a:ext cx="4064317" cy="4064317"/>
              </a:xfrm>
              <a:prstGeom prst="circularArrow">
                <a:avLst>
                  <a:gd name="adj1" fmla="val 6898"/>
                  <a:gd name="adj2" fmla="val 465012"/>
                  <a:gd name="adj3" fmla="val 16750847"/>
                  <a:gd name="adj4" fmla="val 15184141"/>
                  <a:gd name="adj5" fmla="val 8047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</p:grpSp>
      <p:grpSp>
        <p:nvGrpSpPr>
          <p:cNvPr id="96" name="Group 95"/>
          <p:cNvGrpSpPr/>
          <p:nvPr/>
        </p:nvGrpSpPr>
        <p:grpSpPr>
          <a:xfrm>
            <a:off x="2449326" y="2569686"/>
            <a:ext cx="6227129" cy="4064317"/>
            <a:chOff x="2449326" y="2569686"/>
            <a:chExt cx="6227129" cy="4064317"/>
          </a:xfrm>
        </p:grpSpPr>
        <p:grpSp>
          <p:nvGrpSpPr>
            <p:cNvPr id="97" name="Group 96"/>
            <p:cNvGrpSpPr/>
            <p:nvPr/>
          </p:nvGrpSpPr>
          <p:grpSpPr>
            <a:xfrm>
              <a:off x="4483587" y="3863179"/>
              <a:ext cx="1959741" cy="1959742"/>
              <a:chOff x="4483587" y="3863179"/>
              <a:chExt cx="1959741" cy="1959742"/>
            </a:xfrm>
          </p:grpSpPr>
          <p:sp>
            <p:nvSpPr>
              <p:cNvPr id="100" name="Freeform 99"/>
              <p:cNvSpPr/>
              <p:nvPr/>
            </p:nvSpPr>
            <p:spPr>
              <a:xfrm>
                <a:off x="4483587" y="3863179"/>
                <a:ext cx="1959741" cy="1959742"/>
              </a:xfrm>
              <a:custGeom>
                <a:avLst/>
                <a:gdLst>
                  <a:gd name="connsiteX0" fmla="*/ 0 w 1959741"/>
                  <a:gd name="connsiteY0" fmla="*/ 1959741 h 1959741"/>
                  <a:gd name="connsiteX1" fmla="*/ 1959741 w 1959741"/>
                  <a:gd name="connsiteY1" fmla="*/ 0 h 1959741"/>
                  <a:gd name="connsiteX2" fmla="*/ 1959741 w 1959741"/>
                  <a:gd name="connsiteY2" fmla="*/ 1959741 h 1959741"/>
                  <a:gd name="connsiteX3" fmla="*/ 0 w 1959741"/>
                  <a:gd name="connsiteY3" fmla="*/ 1959741 h 1959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59741" h="1959741">
                    <a:moveTo>
                      <a:pt x="1959741" y="0"/>
                    </a:moveTo>
                    <a:cubicBezTo>
                      <a:pt x="1959741" y="1082335"/>
                      <a:pt x="1082335" y="1959741"/>
                      <a:pt x="0" y="1959741"/>
                    </a:cubicBezTo>
                    <a:lnTo>
                      <a:pt x="0" y="0"/>
                    </a:lnTo>
                    <a:lnTo>
                      <a:pt x="1959741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27584" tIns="227585" rIns="801579" bIns="801579" numCol="1" spcCol="1270" anchor="ctr" anchorCtr="0">
                <a:noAutofit/>
              </a:bodyPr>
              <a:lstStyle/>
              <a:p>
                <a:pPr lvl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GB" sz="3200" kern="1200" dirty="0"/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4483587" y="4005064"/>
                <a:ext cx="1816605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400" dirty="0">
                    <a:solidFill>
                      <a:srgbClr val="FFFF00"/>
                    </a:solidFill>
                  </a:rPr>
                  <a:t>Data linked, and shareable</a:t>
                </a:r>
              </a:p>
            </p:txBody>
          </p:sp>
        </p:grpSp>
        <p:sp>
          <p:nvSpPr>
            <p:cNvPr id="98" name="Circular Arrow 97"/>
            <p:cNvSpPr/>
            <p:nvPr/>
          </p:nvSpPr>
          <p:spPr>
            <a:xfrm>
              <a:off x="2449326" y="2569686"/>
              <a:ext cx="4064317" cy="4064317"/>
            </a:xfrm>
            <a:prstGeom prst="circularArrow">
              <a:avLst>
                <a:gd name="adj1" fmla="val 6898"/>
                <a:gd name="adj2" fmla="val 465012"/>
                <a:gd name="adj3" fmla="val 5950847"/>
                <a:gd name="adj4" fmla="val 4384141"/>
                <a:gd name="adj5" fmla="val 8047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Freeform 98"/>
            <p:cNvSpPr/>
            <p:nvPr/>
          </p:nvSpPr>
          <p:spPr>
            <a:xfrm>
              <a:off x="6084168" y="4941168"/>
              <a:ext cx="2592287" cy="1080120"/>
            </a:xfrm>
            <a:custGeom>
              <a:avLst/>
              <a:gdLst>
                <a:gd name="connsiteX0" fmla="*/ 0 w 2235825"/>
                <a:gd name="connsiteY0" fmla="*/ 144831 h 1448308"/>
                <a:gd name="connsiteX1" fmla="*/ 144831 w 2235825"/>
                <a:gd name="connsiteY1" fmla="*/ 0 h 1448308"/>
                <a:gd name="connsiteX2" fmla="*/ 2090994 w 2235825"/>
                <a:gd name="connsiteY2" fmla="*/ 0 h 1448308"/>
                <a:gd name="connsiteX3" fmla="*/ 2235825 w 2235825"/>
                <a:gd name="connsiteY3" fmla="*/ 144831 h 1448308"/>
                <a:gd name="connsiteX4" fmla="*/ 2235825 w 2235825"/>
                <a:gd name="connsiteY4" fmla="*/ 1303477 h 1448308"/>
                <a:gd name="connsiteX5" fmla="*/ 2090994 w 2235825"/>
                <a:gd name="connsiteY5" fmla="*/ 1448308 h 1448308"/>
                <a:gd name="connsiteX6" fmla="*/ 144831 w 2235825"/>
                <a:gd name="connsiteY6" fmla="*/ 1448308 h 1448308"/>
                <a:gd name="connsiteX7" fmla="*/ 0 w 2235825"/>
                <a:gd name="connsiteY7" fmla="*/ 1303477 h 1448308"/>
                <a:gd name="connsiteX8" fmla="*/ 0 w 2235825"/>
                <a:gd name="connsiteY8" fmla="*/ 144831 h 1448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5825" h="1448308">
                  <a:moveTo>
                    <a:pt x="0" y="144831"/>
                  </a:moveTo>
                  <a:cubicBezTo>
                    <a:pt x="0" y="64843"/>
                    <a:pt x="64843" y="0"/>
                    <a:pt x="144831" y="0"/>
                  </a:cubicBezTo>
                  <a:lnTo>
                    <a:pt x="2090994" y="0"/>
                  </a:lnTo>
                  <a:cubicBezTo>
                    <a:pt x="2170982" y="0"/>
                    <a:pt x="2235825" y="64843"/>
                    <a:pt x="2235825" y="144831"/>
                  </a:cubicBezTo>
                  <a:lnTo>
                    <a:pt x="2235825" y="1303477"/>
                  </a:lnTo>
                  <a:cubicBezTo>
                    <a:pt x="2235825" y="1383465"/>
                    <a:pt x="2170982" y="1448308"/>
                    <a:pt x="2090994" y="1448308"/>
                  </a:cubicBezTo>
                  <a:lnTo>
                    <a:pt x="144831" y="1448308"/>
                  </a:lnTo>
                  <a:cubicBezTo>
                    <a:pt x="64843" y="1448308"/>
                    <a:pt x="0" y="1383465"/>
                    <a:pt x="0" y="1303477"/>
                  </a:cubicBezTo>
                  <a:lnTo>
                    <a:pt x="0" y="144831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7332" tIns="96585" rIns="96585" bIns="458662" numCol="1" spcCol="1270" anchor="t" anchorCtr="0">
              <a:noAutofit/>
            </a:bodyPr>
            <a:lstStyle/>
            <a:p>
              <a:pPr marL="0" lvl="1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GB" sz="1500" b="1" dirty="0" smtClean="0">
                  <a:solidFill>
                    <a:srgbClr val="C00000"/>
                  </a:solidFill>
                </a:rPr>
                <a:t>Data collection</a:t>
              </a:r>
              <a:endParaRPr lang="en-GB" sz="1500" b="1" dirty="0">
                <a:solidFill>
                  <a:srgbClr val="C00000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 smtClean="0"/>
                <a:t>Datasets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/>
                <a:t>Recorded interviews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GB" sz="1400" dirty="0"/>
            </a:p>
          </p:txBody>
        </p:sp>
      </p:grpSp>
      <p:pic>
        <p:nvPicPr>
          <p:cNvPr id="10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29" y="1073990"/>
            <a:ext cx="3607389" cy="289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29" y="2242141"/>
            <a:ext cx="3696546" cy="237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964" y="3245007"/>
            <a:ext cx="3392091" cy="2713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" name="Picture 11" descr="C:\Documents on this PC\els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925" y="1114908"/>
            <a:ext cx="6358075" cy="240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914" y="3902832"/>
            <a:ext cx="4032594" cy="110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" name="Picture 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169" y="1484846"/>
            <a:ext cx="1979662" cy="2829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Rectangle 3"/>
          <p:cNvSpPr txBox="1">
            <a:spLocks noChangeArrowheads="1"/>
          </p:cNvSpPr>
          <p:nvPr/>
        </p:nvSpPr>
        <p:spPr bwMode="auto">
          <a:xfrm>
            <a:off x="685800" y="487129"/>
            <a:ext cx="8426624" cy="2971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19800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US" altLang="en-US" sz="2800" kern="0" dirty="0" smtClean="0">
              <a:solidFill>
                <a:srgbClr val="FFFFFF"/>
              </a:solidFill>
              <a:latin typeface="Arial"/>
            </a:endParaRPr>
          </a:p>
          <a:p>
            <a:pPr>
              <a:defRPr/>
            </a:pPr>
            <a:r>
              <a:rPr lang="en-US" altLang="en-US" sz="2800" spc="-50" dirty="0">
                <a:solidFill>
                  <a:schemeClr val="tx2"/>
                </a:solidFill>
              </a:rPr>
              <a:t>The changing scholarly communication cycle</a:t>
            </a:r>
          </a:p>
          <a:p>
            <a:pPr>
              <a:defRPr/>
            </a:pPr>
            <a:r>
              <a:rPr lang="en-GB" altLang="en-US" sz="2800" kern="0" dirty="0" smtClean="0">
                <a:solidFill>
                  <a:srgbClr val="FFFFFF"/>
                </a:solidFill>
                <a:latin typeface="Arial"/>
              </a:rPr>
              <a:t> </a:t>
            </a:r>
            <a:endParaRPr lang="en-US" altLang="en-US" sz="2800" kern="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022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 txBox="1">
            <a:spLocks/>
          </p:cNvSpPr>
          <p:nvPr/>
        </p:nvSpPr>
        <p:spPr>
          <a:xfrm>
            <a:off x="179512" y="2405276"/>
            <a:ext cx="5122912" cy="2044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GB" dirty="0" smtClean="0">
              <a:solidFill>
                <a:prstClr val="black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125543" cy="180079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" sz="3000" b="1" dirty="0"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Altmetrics</a:t>
            </a:r>
            <a:r>
              <a:rPr lang="en" sz="3000" dirty="0"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 </a:t>
            </a:r>
            <a:r>
              <a:rPr lang="en" sz="2800" dirty="0" smtClean="0"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aims to </a:t>
            </a:r>
            <a:r>
              <a:rPr lang="en" sz="2800" dirty="0"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find complementary measures for traditional metrics based on scholars’ activities in social web </a:t>
            </a:r>
            <a:r>
              <a:rPr lang="en" sz="2800" dirty="0" smtClean="0"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platforms</a:t>
            </a:r>
            <a:endParaRPr lang="en-US" sz="2000" dirty="0"/>
          </a:p>
        </p:txBody>
      </p:sp>
      <p:sp>
        <p:nvSpPr>
          <p:cNvPr id="10" name="Cloud Callout 9"/>
          <p:cNvSpPr/>
          <p:nvPr/>
        </p:nvSpPr>
        <p:spPr>
          <a:xfrm>
            <a:off x="6372200" y="2556218"/>
            <a:ext cx="2282551" cy="741817"/>
          </a:xfrm>
          <a:prstGeom prst="cloudCallout">
            <a:avLst>
              <a:gd name="adj1" fmla="val -85875"/>
              <a:gd name="adj2" fmla="val 12326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Complementary</a:t>
            </a:r>
          </a:p>
          <a:p>
            <a:pPr algn="ctr"/>
            <a:r>
              <a:rPr lang="en-US" sz="15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metrics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284984"/>
            <a:ext cx="5687945" cy="28989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Cloud Callout 12"/>
          <p:cNvSpPr/>
          <p:nvPr/>
        </p:nvSpPr>
        <p:spPr>
          <a:xfrm>
            <a:off x="6389355" y="3273689"/>
            <a:ext cx="2282551" cy="741817"/>
          </a:xfrm>
          <a:prstGeom prst="cloudCallout">
            <a:avLst>
              <a:gd name="adj1" fmla="val -85875"/>
              <a:gd name="adj2" fmla="val 12326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Social media</a:t>
            </a:r>
          </a:p>
          <a:p>
            <a:pPr algn="ctr"/>
            <a:r>
              <a:rPr lang="en-US" sz="1500" spc="-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metrics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6444208" y="4055335"/>
            <a:ext cx="2282551" cy="741817"/>
          </a:xfrm>
          <a:prstGeom prst="cloudCallout">
            <a:avLst>
              <a:gd name="adj1" fmla="val -85875"/>
              <a:gd name="adj2" fmla="val 12326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spc="-5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Influmetrics</a:t>
            </a:r>
            <a:endParaRPr lang="en-US" sz="1500" spc="-5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85800" y="487129"/>
            <a:ext cx="8426624" cy="2971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19800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US" altLang="en-US" sz="2800" kern="0" dirty="0" smtClean="0">
              <a:solidFill>
                <a:srgbClr val="FFFFFF"/>
              </a:solidFill>
              <a:latin typeface="Arial"/>
            </a:endParaRPr>
          </a:p>
          <a:p>
            <a:pPr>
              <a:defRPr/>
            </a:pPr>
            <a:r>
              <a:rPr lang="en-US" altLang="en-US" sz="2800" spc="-50" dirty="0">
                <a:solidFill>
                  <a:schemeClr val="tx2"/>
                </a:solidFill>
              </a:rPr>
              <a:t>New metrics are coming into vogue</a:t>
            </a:r>
          </a:p>
          <a:p>
            <a:pPr>
              <a:defRPr/>
            </a:pPr>
            <a:r>
              <a:rPr lang="en-GB" altLang="en-US" sz="2800" kern="0" dirty="0" smtClean="0">
                <a:solidFill>
                  <a:srgbClr val="FFFFFF"/>
                </a:solidFill>
                <a:latin typeface="Arial"/>
              </a:rPr>
              <a:t> </a:t>
            </a:r>
            <a:endParaRPr lang="en-US" altLang="en-US" sz="2800" kern="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90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frameworks as solutions 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85800" y="1295400"/>
            <a:ext cx="7290055" cy="4023360"/>
          </a:xfrm>
          <a:prstGeom prst="rect">
            <a:avLst/>
          </a:prstGeom>
        </p:spPr>
        <p:txBody>
          <a:bodyPr/>
          <a:lstStyle>
            <a:lvl1pPr marL="174625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5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50825" algn="l" defTabSz="914400" rtl="0" eaLnBrk="1" latinLnBrk="0" hangingPunct="1">
              <a:spcBef>
                <a:spcPct val="20000"/>
              </a:spcBef>
              <a:buClr>
                <a:srgbClr val="605F62"/>
              </a:buClr>
              <a:buFont typeface="Symbol" pitchFamily="18" charset="2"/>
              <a:buChar char="-"/>
              <a:defRPr sz="185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0713" indent="-163513" algn="l" defTabSz="914400" rtl="0" eaLnBrk="1" latinLnBrk="0" hangingPunct="1">
              <a:spcBef>
                <a:spcPct val="20000"/>
              </a:spcBef>
              <a:buClr>
                <a:srgbClr val="605F62"/>
              </a:buClr>
              <a:buFont typeface="Arial" pitchFamily="34" charset="0"/>
              <a:buChar char="•"/>
              <a:defRPr sz="14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4863" indent="-173038" algn="l" defTabSz="914400" rtl="0" eaLnBrk="1" latinLnBrk="0" hangingPunct="1">
              <a:spcBef>
                <a:spcPct val="20000"/>
              </a:spcBef>
              <a:buClr>
                <a:srgbClr val="605F62"/>
              </a:buClr>
              <a:buFont typeface="Arial" pitchFamily="34" charset="0"/>
              <a:buChar char="•"/>
              <a:defRPr sz="14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68375" indent="-163513" algn="l" defTabSz="914400" rtl="0" eaLnBrk="1" latinLnBrk="0" hangingPunct="1">
              <a:spcBef>
                <a:spcPct val="20000"/>
              </a:spcBef>
              <a:buClr>
                <a:srgbClr val="605F62"/>
              </a:buClr>
              <a:buFont typeface="Arial" pitchFamily="34" charset="0"/>
              <a:buChar char="•"/>
              <a:defRPr sz="14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Becker Model for Assessing Research Impact</a:t>
            </a:r>
          </a:p>
          <a:p>
            <a:pPr marL="282575" lvl="1" indent="0">
              <a:buNone/>
            </a:pPr>
            <a:r>
              <a:rPr lang="en-US" sz="1200" dirty="0" smtClean="0">
                <a:hlinkClick r:id="rId2"/>
              </a:rPr>
              <a:t>https://becker.wustl.edu/impact-assessment/how-to-use</a:t>
            </a:r>
            <a:endParaRPr lang="en-US" sz="1200" dirty="0" smtClean="0"/>
          </a:p>
          <a:p>
            <a:pPr marL="282575" lvl="1" indent="0">
              <a:buNone/>
            </a:pPr>
            <a:endParaRPr lang="en-US" sz="1200" dirty="0" smtClean="0"/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Academic Careers Understood through Measurement and Norms (ACUMEN)</a:t>
            </a:r>
          </a:p>
          <a:p>
            <a:pPr marL="282575" lvl="1" indent="0">
              <a:spcBef>
                <a:spcPts val="0"/>
              </a:spcBef>
              <a:buNone/>
            </a:pPr>
            <a:r>
              <a:rPr lang="en-US" sz="1200" dirty="0" smtClean="0">
                <a:hlinkClick r:id="rId3"/>
              </a:rPr>
              <a:t>http://research-acumen.eu/portfolio</a:t>
            </a:r>
            <a:endParaRPr lang="en-US" sz="1200" dirty="0" smtClean="0"/>
          </a:p>
          <a:p>
            <a:pPr marL="282575" lvl="1" indent="0">
              <a:spcBef>
                <a:spcPts val="0"/>
              </a:spcBef>
              <a:buNone/>
            </a:pPr>
            <a:endParaRPr lang="en-US" sz="1200" dirty="0" smtClean="0"/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Research Excellence Framework (REF) Impact Case Studies</a:t>
            </a:r>
          </a:p>
          <a:p>
            <a:pPr marL="282575" lvl="1" indent="0">
              <a:spcBef>
                <a:spcPts val="0"/>
              </a:spcBef>
              <a:buNone/>
            </a:pPr>
            <a:r>
              <a:rPr lang="en-US" sz="1200" dirty="0" smtClean="0">
                <a:hlinkClick r:id="rId4"/>
              </a:rPr>
              <a:t>http://impact.ref.ac.uk/CaseStudies/</a:t>
            </a:r>
            <a:endParaRPr lang="en-US" sz="1200" dirty="0" smtClean="0"/>
          </a:p>
          <a:p>
            <a:pPr marL="282575" lvl="1" indent="0">
              <a:spcBef>
                <a:spcPts val="0"/>
              </a:spcBef>
              <a:buNone/>
            </a:pPr>
            <a:endParaRPr lang="en-US" sz="1200" dirty="0" smtClean="0"/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Canadian Academy of Health Sciences (CAHS) Framework</a:t>
            </a:r>
          </a:p>
          <a:p>
            <a:pPr marL="282575" lvl="1" indent="0">
              <a:spcBef>
                <a:spcPts val="0"/>
              </a:spcBef>
              <a:buNone/>
            </a:pPr>
            <a:r>
              <a:rPr lang="en-US" sz="1200" dirty="0" smtClean="0">
                <a:hlinkClick r:id="rId5"/>
              </a:rPr>
              <a:t>http://www.cahs-acss.ca/wp-content/uploads/2011/09/ROI_FullReport.pdf</a:t>
            </a:r>
            <a:endParaRPr lang="en-US" sz="1200" dirty="0" smtClean="0"/>
          </a:p>
          <a:p>
            <a:pPr marL="282575" lvl="1" indent="0">
              <a:spcBef>
                <a:spcPts val="0"/>
              </a:spcBef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8343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rthwestern Medicine High Brand">
  <a:themeElements>
    <a:clrScheme name="NM Colors">
      <a:dk1>
        <a:srgbClr val="54585A"/>
      </a:dk1>
      <a:lt1>
        <a:sysClr val="window" lastClr="FFFFFF"/>
      </a:lt1>
      <a:dk2>
        <a:srgbClr val="61468B"/>
      </a:dk2>
      <a:lt2>
        <a:srgbClr val="CFC7DC"/>
      </a:lt2>
      <a:accent1>
        <a:srgbClr val="917EAE"/>
      </a:accent1>
      <a:accent2>
        <a:srgbClr val="B0A2C5"/>
      </a:accent2>
      <a:accent3>
        <a:srgbClr val="00A144"/>
      </a:accent3>
      <a:accent4>
        <a:srgbClr val="CFD641"/>
      </a:accent4>
      <a:accent5>
        <a:srgbClr val="EDAC1A"/>
      </a:accent5>
      <a:accent6>
        <a:srgbClr val="DF6426"/>
      </a:accent6>
      <a:hlink>
        <a:srgbClr val="B1ACCE"/>
      </a:hlink>
      <a:folHlink>
        <a:srgbClr val="D4D5D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>
          <a:lnSpc>
            <a:spcPct val="90000"/>
          </a:lnSpc>
          <a:spcBef>
            <a:spcPts val="600"/>
          </a:spcBef>
          <a:defRPr sz="1850" spc="-50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8429</TotalTime>
  <Words>718</Words>
  <Application>Microsoft Office PowerPoint</Application>
  <PresentationFormat>On-screen Show (4:3)</PresentationFormat>
  <Paragraphs>126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Symbol</vt:lpstr>
      <vt:lpstr>Times New Roman</vt:lpstr>
      <vt:lpstr>Northwestern Medicine High Brand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frameworks as solutions </vt:lpstr>
      <vt:lpstr>The Becker Model as a comprehensive example  </vt:lpstr>
      <vt:lpstr>PowerPoint Presentation</vt:lpstr>
      <vt:lpstr>Strategies for enhancing the impact of research</vt:lpstr>
      <vt:lpstr> Empirical altmetrics studies so far </vt:lpstr>
      <vt:lpstr>Empirical altmetrics studies so far </vt:lpstr>
      <vt:lpstr>Conclusions  </vt:lpstr>
      <vt:lpstr>References   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Northwestern Medicine</dc:title>
  <dc:creator>Landor Associates Chicago</dc:creator>
  <cp:lastModifiedBy>Reviewer</cp:lastModifiedBy>
  <cp:revision>407</cp:revision>
  <cp:lastPrinted>2013-09-27T20:14:21Z</cp:lastPrinted>
  <dcterms:created xsi:type="dcterms:W3CDTF">2013-10-23T14:57:36Z</dcterms:created>
  <dcterms:modified xsi:type="dcterms:W3CDTF">2016-07-12T17:28:07Z</dcterms:modified>
</cp:coreProperties>
</file>